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khil\Downloads\summer%20internship%20(Autosave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khil\Downloads\summer%20internship%20(Autosaved).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khil\Downloads\summer%20internship%20(Autosaved).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Times New Roman" panose="02020603050405020304" pitchFamily="18" charset="0"/>
                <a:ea typeface="+mn-ea"/>
                <a:cs typeface="Times New Roman" panose="02020603050405020304" pitchFamily="18" charset="0"/>
              </a:defRPr>
            </a:pPr>
            <a:r>
              <a:rPr lang="en-IN" sz="600">
                <a:latin typeface="Times New Roman" panose="02020603050405020304" pitchFamily="18" charset="0"/>
                <a:cs typeface="Times New Roman" panose="02020603050405020304" pitchFamily="18" charset="0"/>
              </a:rPr>
              <a:t>THE</a:t>
            </a:r>
            <a:r>
              <a:rPr lang="en-IN" sz="600" baseline="0">
                <a:latin typeface="Times New Roman" panose="02020603050405020304" pitchFamily="18" charset="0"/>
                <a:cs typeface="Times New Roman" panose="02020603050405020304" pitchFamily="18" charset="0"/>
              </a:rPr>
              <a:t> DISCHARGE IS DELAYED DUE </a:t>
            </a:r>
            <a:endParaRPr lang="en-IN" sz="600">
              <a:latin typeface="Times New Roman" panose="02020603050405020304" pitchFamily="18" charset="0"/>
              <a:cs typeface="Times New Roman" panose="02020603050405020304" pitchFamily="18" charset="0"/>
            </a:endParaRPr>
          </a:p>
        </c:rich>
      </c:tx>
      <c:layout/>
      <c:overlay val="0"/>
      <c:spPr>
        <a:solidFill>
          <a:schemeClr val="tx1"/>
        </a:solidFill>
        <a:ln>
          <a:noFill/>
        </a:ln>
        <a:effectLst/>
      </c:spPr>
      <c:txPr>
        <a:bodyPr rot="0" spcFirstLastPara="1" vertOverflow="ellipsis" vert="horz" wrap="square" anchor="ctr" anchorCtr="1"/>
        <a:lstStyle/>
        <a:p>
          <a:pPr>
            <a:defRPr sz="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Times New Roman" panose="02020603050405020304" pitchFamily="18" charset="0"/>
              <a:ea typeface="+mn-ea"/>
              <a:cs typeface="Times New Roman" panose="02020603050405020304" pitchFamily="18" charset="0"/>
            </a:defRPr>
          </a:pPr>
          <a:endParaRPr lang="en-US"/>
        </a:p>
      </c:txPr>
    </c:title>
    <c:autoTitleDeleted val="0"/>
    <c:plotArea>
      <c:layout/>
      <c:pieChart>
        <c:varyColors val="1"/>
        <c:ser>
          <c:idx val="0"/>
          <c:order val="0"/>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alanced" dir="t">
                  <a:rot lat="0" lon="0" rev="1200000"/>
                </a:lightRig>
              </a:scene3d>
              <a:sp3d prstMaterial="plastic">
                <a:bevelT w="25400" h="25400"/>
              </a:sp3d>
            </c:spPr>
            <c:extLst xmlns:c16r2="http://schemas.microsoft.com/office/drawing/2015/06/chart">
              <c:ext xmlns:c16="http://schemas.microsoft.com/office/drawing/2014/chart" uri="{C3380CC4-5D6E-409C-BE32-E72D297353CC}">
                <c16:uniqueId val="{00000001-401B-443D-A717-40F44263D21B}"/>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alanced" dir="t">
                  <a:rot lat="0" lon="0" rev="1200000"/>
                </a:lightRig>
              </a:scene3d>
              <a:sp3d prstMaterial="plastic">
                <a:bevelT w="25400" h="25400"/>
              </a:sp3d>
            </c:spPr>
            <c:extLst xmlns:c16r2="http://schemas.microsoft.com/office/drawing/2015/06/chart">
              <c:ext xmlns:c16="http://schemas.microsoft.com/office/drawing/2014/chart" uri="{C3380CC4-5D6E-409C-BE32-E72D297353CC}">
                <c16:uniqueId val="{00000003-401B-443D-A717-40F44263D21B}"/>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alanced" dir="t">
                  <a:rot lat="0" lon="0" rev="1200000"/>
                </a:lightRig>
              </a:scene3d>
              <a:sp3d prstMaterial="plastic">
                <a:bevelT w="25400" h="25400"/>
              </a:sp3d>
            </c:spPr>
            <c:extLst xmlns:c16r2="http://schemas.microsoft.com/office/drawing/2015/06/chart">
              <c:ext xmlns:c16="http://schemas.microsoft.com/office/drawing/2014/chart" uri="{C3380CC4-5D6E-409C-BE32-E72D297353CC}">
                <c16:uniqueId val="{00000005-401B-443D-A717-40F44263D21B}"/>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alanced" dir="t">
                  <a:rot lat="0" lon="0" rev="1200000"/>
                </a:lightRig>
              </a:scene3d>
              <a:sp3d prstMaterial="plastic">
                <a:bevelT w="25400" h="25400"/>
              </a:sp3d>
            </c:spPr>
            <c:extLst xmlns:c16r2="http://schemas.microsoft.com/office/drawing/2015/06/chart">
              <c:ext xmlns:c16="http://schemas.microsoft.com/office/drawing/2014/chart" uri="{C3380CC4-5D6E-409C-BE32-E72D297353CC}">
                <c16:uniqueId val="{00000007-401B-443D-A717-40F44263D21B}"/>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alanced" dir="t">
                  <a:rot lat="0" lon="0" rev="1200000"/>
                </a:lightRig>
              </a:scene3d>
              <a:sp3d prstMaterial="plastic">
                <a:bevelT w="25400" h="25400"/>
              </a:sp3d>
            </c:spPr>
            <c:extLst xmlns:c16r2="http://schemas.microsoft.com/office/drawing/2015/06/chart">
              <c:ext xmlns:c16="http://schemas.microsoft.com/office/drawing/2014/chart" uri="{C3380CC4-5D6E-409C-BE32-E72D297353CC}">
                <c16:uniqueId val="{00000009-401B-443D-A717-40F44263D21B}"/>
              </c:ext>
            </c:extLst>
          </c:dPt>
          <c:dPt>
            <c:idx val="5"/>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alanced" dir="t">
                  <a:rot lat="0" lon="0" rev="1200000"/>
                </a:lightRig>
              </a:scene3d>
              <a:sp3d prstMaterial="plastic">
                <a:bevelT w="25400" h="25400"/>
              </a:sp3d>
            </c:spPr>
            <c:extLst xmlns:c16r2="http://schemas.microsoft.com/office/drawing/2015/06/chart">
              <c:ext xmlns:c16="http://schemas.microsoft.com/office/drawing/2014/chart" uri="{C3380CC4-5D6E-409C-BE32-E72D297353CC}">
                <c16:uniqueId val="{0000000B-401B-443D-A717-40F44263D21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lt1">
                      <a:lumMod val="95000"/>
                      <a:alpha val="54000"/>
                    </a:schemeClr>
                  </a:solidFill>
                </a:ln>
                <a:effectLst/>
              </c:spPr>
            </c:leaderLines>
            <c:extLst xmlns:c16r2="http://schemas.microsoft.com/office/drawing/2015/06/chart">
              <c:ext xmlns:c15="http://schemas.microsoft.com/office/drawing/2012/chart" uri="{CE6537A1-D6FC-4f65-9D91-7224C49458BB}">
                <c15:layout/>
              </c:ext>
            </c:extLst>
          </c:dLbls>
          <c:cat>
            <c:strRef>
              <c:f>Sheet2!$F$2:$K$2</c:f>
              <c:strCache>
                <c:ptCount val="6"/>
                <c:pt idx="0">
                  <c:v>DELAY IN BILIILING DEPARTMENT </c:v>
                </c:pt>
                <c:pt idx="1">
                  <c:v>DELAY IN PHARMACY DEPARTMENT</c:v>
                </c:pt>
                <c:pt idx="2">
                  <c:v>DELAY IN TPA AUDITING </c:v>
                </c:pt>
                <c:pt idx="3">
                  <c:v>DELAY IN NURSING DEPARTMENT</c:v>
                </c:pt>
                <c:pt idx="4">
                  <c:v>ON TIME</c:v>
                </c:pt>
                <c:pt idx="5">
                  <c:v>DELAY IN PAYYMENT DONE  BY THE RELATIVES</c:v>
                </c:pt>
              </c:strCache>
            </c:strRef>
          </c:cat>
          <c:val>
            <c:numRef>
              <c:f>Sheet2!$F$3:$K$3</c:f>
              <c:numCache>
                <c:formatCode>0%</c:formatCode>
                <c:ptCount val="6"/>
                <c:pt idx="0">
                  <c:v>0.45</c:v>
                </c:pt>
                <c:pt idx="1">
                  <c:v>0.16</c:v>
                </c:pt>
                <c:pt idx="2">
                  <c:v>0.28000000000000003</c:v>
                </c:pt>
                <c:pt idx="3">
                  <c:v>7.0000000000000007E-2</c:v>
                </c:pt>
                <c:pt idx="4">
                  <c:v>0.2</c:v>
                </c:pt>
                <c:pt idx="5">
                  <c:v>0.16</c:v>
                </c:pt>
              </c:numCache>
            </c:numRef>
          </c:val>
          <c:extLst xmlns:c16r2="http://schemas.microsoft.com/office/drawing/2015/06/chart">
            <c:ext xmlns:c16="http://schemas.microsoft.com/office/drawing/2014/chart" uri="{C3380CC4-5D6E-409C-BE32-E72D297353CC}">
              <c16:uniqueId val="{0000000C-401B-443D-A717-40F44263D21B}"/>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l"/>
      <c:layout/>
      <c:overlay val="0"/>
      <c:spPr>
        <a:solidFill>
          <a:schemeClr val="tx1">
            <a:lumMod val="50000"/>
            <a:lumOff val="50000"/>
          </a:schemeClr>
        </a:solidFill>
        <a:ln>
          <a:noFill/>
        </a:ln>
        <a:effectLst/>
      </c:spPr>
      <c:txPr>
        <a:bodyPr rot="0" spcFirstLastPara="1" vertOverflow="ellipsis" vert="horz" wrap="square" anchor="ctr" anchorCtr="1"/>
        <a:lstStyle/>
        <a:p>
          <a:pPr>
            <a:defRPr sz="300" b="0"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5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Times New Roman" panose="02020603050405020304" pitchFamily="18" charset="0"/>
                <a:ea typeface="+mn-ea"/>
                <a:cs typeface="Times New Roman" panose="02020603050405020304" pitchFamily="18" charset="0"/>
              </a:defRPr>
            </a:pPr>
            <a:r>
              <a:rPr lang="en-IN" sz="500">
                <a:latin typeface="Times New Roman" panose="02020603050405020304" pitchFamily="18" charset="0"/>
                <a:cs typeface="Times New Roman" panose="02020603050405020304" pitchFamily="18" charset="0"/>
              </a:rPr>
              <a:t>TIME</a:t>
            </a:r>
            <a:r>
              <a:rPr lang="en-IN" sz="500" baseline="0">
                <a:latin typeface="Times New Roman" panose="02020603050405020304" pitchFamily="18" charset="0"/>
                <a:cs typeface="Times New Roman" panose="02020603050405020304" pitchFamily="18" charset="0"/>
              </a:rPr>
              <a:t> REQUIRED FOR DISCHARGE PROCESS IN HOURS </a:t>
            </a:r>
            <a:endParaRPr lang="en-IN" sz="500">
              <a:latin typeface="Times New Roman" panose="02020603050405020304" pitchFamily="18" charset="0"/>
              <a:cs typeface="Times New Roman" panose="02020603050405020304" pitchFamily="18" charset="0"/>
            </a:endParaRPr>
          </a:p>
        </c:rich>
      </c:tx>
      <c:layout>
        <c:manualLayout>
          <c:xMode val="edge"/>
          <c:yMode val="edge"/>
          <c:x val="0.1324254733113738"/>
          <c:y val="5.2779330450556779E-2"/>
        </c:manualLayout>
      </c:layout>
      <c:overlay val="0"/>
      <c:spPr>
        <a:solidFill>
          <a:schemeClr val="tx1"/>
        </a:solidFill>
        <a:ln>
          <a:noFill/>
        </a:ln>
        <a:effectLst/>
      </c:spPr>
      <c:txPr>
        <a:bodyPr rot="0" spcFirstLastPara="1" vertOverflow="ellipsis" vert="horz" wrap="square" anchor="ctr" anchorCtr="1"/>
        <a:lstStyle/>
        <a:p>
          <a:pPr>
            <a:defRPr sz="5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48318236017517269"/>
          <c:y val="0.24913540545834525"/>
          <c:w val="0.33730905700229369"/>
          <c:h val="0.59375336747298457"/>
        </c:manualLayout>
      </c:layout>
      <c:pieChart>
        <c:varyColors val="1"/>
        <c:ser>
          <c:idx val="0"/>
          <c:order val="0"/>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alanced" dir="t">
                  <a:rot lat="0" lon="0" rev="1200000"/>
                </a:lightRig>
              </a:scene3d>
              <a:sp3d prstMaterial="plastic">
                <a:bevelT w="25400" h="25400"/>
              </a:sp3d>
            </c:spPr>
            <c:extLst xmlns:c16r2="http://schemas.microsoft.com/office/drawing/2015/06/chart">
              <c:ext xmlns:c16="http://schemas.microsoft.com/office/drawing/2014/chart" uri="{C3380CC4-5D6E-409C-BE32-E72D297353CC}">
                <c16:uniqueId val="{00000001-ED56-46FF-AC04-8181911EC487}"/>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alanced" dir="t">
                  <a:rot lat="0" lon="0" rev="1200000"/>
                </a:lightRig>
              </a:scene3d>
              <a:sp3d prstMaterial="plastic">
                <a:bevelT w="25400" h="25400"/>
              </a:sp3d>
            </c:spPr>
            <c:extLst xmlns:c16r2="http://schemas.microsoft.com/office/drawing/2015/06/chart">
              <c:ext xmlns:c16="http://schemas.microsoft.com/office/drawing/2014/chart" uri="{C3380CC4-5D6E-409C-BE32-E72D297353CC}">
                <c16:uniqueId val="{00000003-ED56-46FF-AC04-8181911EC487}"/>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alanced" dir="t">
                  <a:rot lat="0" lon="0" rev="1200000"/>
                </a:lightRig>
              </a:scene3d>
              <a:sp3d prstMaterial="plastic">
                <a:bevelT w="25400" h="25400"/>
              </a:sp3d>
            </c:spPr>
            <c:extLst xmlns:c16r2="http://schemas.microsoft.com/office/drawing/2015/06/chart">
              <c:ext xmlns:c16="http://schemas.microsoft.com/office/drawing/2014/chart" uri="{C3380CC4-5D6E-409C-BE32-E72D297353CC}">
                <c16:uniqueId val="{00000005-ED56-46FF-AC04-8181911EC487}"/>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alanced" dir="t">
                  <a:rot lat="0" lon="0" rev="1200000"/>
                </a:lightRig>
              </a:scene3d>
              <a:sp3d prstMaterial="plastic">
                <a:bevelT w="25400" h="25400"/>
              </a:sp3d>
            </c:spPr>
            <c:extLst xmlns:c16r2="http://schemas.microsoft.com/office/drawing/2015/06/chart">
              <c:ext xmlns:c16="http://schemas.microsoft.com/office/drawing/2014/chart" uri="{C3380CC4-5D6E-409C-BE32-E72D297353CC}">
                <c16:uniqueId val="{00000007-ED56-46FF-AC04-8181911EC487}"/>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lt1">
                      <a:lumMod val="95000"/>
                      <a:alpha val="54000"/>
                    </a:schemeClr>
                  </a:solidFill>
                </a:ln>
                <a:effectLst/>
              </c:spPr>
            </c:leaderLines>
            <c:extLst xmlns:c16r2="http://schemas.microsoft.com/office/drawing/2015/06/chart">
              <c:ext xmlns:c15="http://schemas.microsoft.com/office/drawing/2012/chart" uri="{CE6537A1-D6FC-4f65-9D91-7224C49458BB}">
                <c15:layout/>
              </c:ext>
            </c:extLst>
          </c:dLbls>
          <c:cat>
            <c:multiLvlStrRef>
              <c:f>Sheet4!$J$2:$K$5</c:f>
              <c:multiLvlStrCache>
                <c:ptCount val="4"/>
                <c:lvl>
                  <c:pt idx="1">
                    <c:v>1-2 hr </c:v>
                  </c:pt>
                  <c:pt idx="2">
                    <c:v>2-4 hr</c:v>
                  </c:pt>
                  <c:pt idx="3">
                    <c:v>more than 4 hours </c:v>
                  </c:pt>
                </c:lvl>
                <c:lvl>
                  <c:pt idx="0">
                    <c:v>Time required for patient descharge (in hours)</c:v>
                  </c:pt>
                  <c:pt idx="1">
                    <c:v>1</c:v>
                  </c:pt>
                  <c:pt idx="2">
                    <c:v>2</c:v>
                  </c:pt>
                  <c:pt idx="3">
                    <c:v>3</c:v>
                  </c:pt>
                </c:lvl>
              </c:multiLvlStrCache>
            </c:multiLvlStrRef>
          </c:cat>
          <c:val>
            <c:numRef>
              <c:f>Sheet4!$L$2:$L$5</c:f>
              <c:numCache>
                <c:formatCode>0%</c:formatCode>
                <c:ptCount val="4"/>
                <c:pt idx="1">
                  <c:v>0.1</c:v>
                </c:pt>
                <c:pt idx="2">
                  <c:v>0.3</c:v>
                </c:pt>
                <c:pt idx="3">
                  <c:v>0.6</c:v>
                </c:pt>
              </c:numCache>
            </c:numRef>
          </c:val>
          <c:extLst xmlns:c16r2="http://schemas.microsoft.com/office/drawing/2015/06/chart">
            <c:ext xmlns:c16="http://schemas.microsoft.com/office/drawing/2014/chart" uri="{C3380CC4-5D6E-409C-BE32-E72D297353CC}">
              <c16:uniqueId val="{00000008-ED56-46FF-AC04-8181911EC487}"/>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l"/>
      <c:layout/>
      <c:overlay val="0"/>
      <c:spPr>
        <a:solidFill>
          <a:schemeClr val="bg2">
            <a:lumMod val="50000"/>
          </a:schemeClr>
        </a:solidFill>
        <a:ln>
          <a:noFill/>
        </a:ln>
        <a:effectLst/>
      </c:spPr>
      <c:txPr>
        <a:bodyPr rot="0" spcFirstLastPara="1" vertOverflow="ellipsis" vert="horz" wrap="square" anchor="ctr" anchorCtr="1"/>
        <a:lstStyle/>
        <a:p>
          <a:pPr>
            <a:defRPr sz="3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 b="0" i="0" u="none" strike="noStrike" kern="1200" spc="100" baseline="0">
                <a:solidFill>
                  <a:schemeClr val="lt1">
                    <a:lumMod val="95000"/>
                  </a:schemeClr>
                </a:solidFill>
                <a:effectLst>
                  <a:outerShdw blurRad="50800" dist="38100" dir="5400000" algn="t" rotWithShape="0">
                    <a:prstClr val="black">
                      <a:alpha val="40000"/>
                    </a:prstClr>
                  </a:outerShdw>
                </a:effectLst>
                <a:latin typeface="Times New Roman" panose="02020603050405020304" pitchFamily="18" charset="0"/>
                <a:ea typeface="+mn-ea"/>
                <a:cs typeface="Times New Roman" panose="02020603050405020304" pitchFamily="18" charset="0"/>
              </a:defRPr>
            </a:pPr>
            <a:r>
              <a:rPr lang="en-IN" sz="400" b="0">
                <a:latin typeface="Times New Roman" panose="02020603050405020304" pitchFamily="18" charset="0"/>
                <a:cs typeface="Times New Roman" panose="02020603050405020304" pitchFamily="18" charset="0"/>
              </a:rPr>
              <a:t>Patient satisfaction ( grade 1-5)</a:t>
            </a:r>
          </a:p>
          <a:p>
            <a:pPr>
              <a:defRPr sz="400" b="0">
                <a:latin typeface="Times New Roman" panose="02020603050405020304" pitchFamily="18" charset="0"/>
                <a:cs typeface="Times New Roman" panose="02020603050405020304" pitchFamily="18" charset="0"/>
              </a:defRPr>
            </a:pPr>
            <a:r>
              <a:rPr lang="en-IN" sz="400" b="0">
                <a:latin typeface="Times New Roman" panose="02020603050405020304" pitchFamily="18" charset="0"/>
                <a:cs typeface="Times New Roman" panose="02020603050405020304" pitchFamily="18" charset="0"/>
              </a:rPr>
              <a:t>(sample size 100)</a:t>
            </a:r>
          </a:p>
        </c:rich>
      </c:tx>
      <c:layout>
        <c:manualLayout>
          <c:xMode val="edge"/>
          <c:yMode val="edge"/>
          <c:x val="0.14387510936132983"/>
          <c:y val="4.1666666666666664E-2"/>
        </c:manualLayout>
      </c:layout>
      <c:overlay val="0"/>
      <c:spPr>
        <a:solidFill>
          <a:schemeClr val="tx1"/>
        </a:solidFill>
        <a:ln>
          <a:noFill/>
        </a:ln>
        <a:effectLst/>
      </c:spPr>
      <c:txPr>
        <a:bodyPr rot="0" spcFirstLastPara="1" vertOverflow="ellipsis" vert="horz" wrap="square" anchor="ctr" anchorCtr="1"/>
        <a:lstStyle/>
        <a:p>
          <a:pPr>
            <a:defRPr sz="400" b="0" i="0" u="none" strike="noStrike" kern="1200" spc="100" baseline="0">
              <a:solidFill>
                <a:schemeClr val="lt1">
                  <a:lumMod val="95000"/>
                </a:schemeClr>
              </a:solidFill>
              <a:effectLst>
                <a:outerShdw blurRad="50800" dist="38100" dir="5400000" algn="t" rotWithShape="0">
                  <a:prstClr val="black">
                    <a:alpha val="40000"/>
                  </a:prstClr>
                </a:outerShdw>
              </a:effectLst>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gradFill rotWithShape="1">
              <a:gsLst>
                <a:gs pos="0">
                  <a:schemeClr val="accent1">
                    <a:tint val="94000"/>
                    <a:satMod val="100000"/>
                    <a:lumMod val="108000"/>
                  </a:schemeClr>
                </a:gs>
                <a:gs pos="50000">
                  <a:schemeClr val="accent1">
                    <a:tint val="98000"/>
                    <a:shade val="100000"/>
                    <a:satMod val="100000"/>
                    <a:lumMod val="100000"/>
                  </a:schemeClr>
                </a:gs>
                <a:gs pos="100000">
                  <a:schemeClr val="accent1">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c:spPr>
          <c:invertIfNegative val="0"/>
          <c:dLbls>
            <c:dLbl>
              <c:idx val="0"/>
              <c:delete val="1"/>
              <c:extLst xmlns:c16r2="http://schemas.microsoft.com/office/drawing/2015/06/chart">
                <c:ext xmlns:c16="http://schemas.microsoft.com/office/drawing/2014/chart" uri="{C3380CC4-5D6E-409C-BE32-E72D297353CC}">
                  <c16:uniqueId val="{00000000-4E33-42FD-80CC-02E48979FEBD}"/>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Sheet5!$E$10:$J$10</c:f>
              <c:strCache>
                <c:ptCount val="6"/>
                <c:pt idx="0">
                  <c:v>grade 1</c:v>
                </c:pt>
                <c:pt idx="1">
                  <c:v>grade 2</c:v>
                </c:pt>
                <c:pt idx="2">
                  <c:v>grade 3</c:v>
                </c:pt>
                <c:pt idx="3">
                  <c:v>grade 4</c:v>
                </c:pt>
                <c:pt idx="4">
                  <c:v>grade 5</c:v>
                </c:pt>
                <c:pt idx="5">
                  <c:v>Total</c:v>
                </c:pt>
              </c:strCache>
            </c:strRef>
          </c:cat>
          <c:val>
            <c:numRef>
              <c:f>Sheet5!#REF!</c:f>
              <c:numCache>
                <c:formatCode>General</c:formatCode>
                <c:ptCount val="1"/>
                <c:pt idx="0">
                  <c:v>1</c:v>
                </c:pt>
              </c:numCache>
            </c:numRef>
          </c:val>
          <c:extLst xmlns:c16r2="http://schemas.microsoft.com/office/drawing/2015/06/chart">
            <c:ext xmlns:c16="http://schemas.microsoft.com/office/drawing/2014/chart" uri="{C3380CC4-5D6E-409C-BE32-E72D297353CC}">
              <c16:uniqueId val="{00000001-4E33-42FD-80CC-02E48979FEBD}"/>
            </c:ext>
          </c:extLst>
        </c:ser>
        <c:ser>
          <c:idx val="1"/>
          <c:order val="1"/>
          <c:spPr>
            <a:gradFill rotWithShape="1">
              <a:gsLst>
                <a:gs pos="0">
                  <a:schemeClr val="accent3">
                    <a:tint val="94000"/>
                    <a:satMod val="100000"/>
                    <a:lumMod val="108000"/>
                  </a:schemeClr>
                </a:gs>
                <a:gs pos="50000">
                  <a:schemeClr val="accent3">
                    <a:tint val="98000"/>
                    <a:shade val="100000"/>
                    <a:satMod val="100000"/>
                    <a:lumMod val="100000"/>
                  </a:schemeClr>
                </a:gs>
                <a:gs pos="100000">
                  <a:schemeClr val="accent3">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Sheet5!$E$10:$J$10</c:f>
              <c:strCache>
                <c:ptCount val="6"/>
                <c:pt idx="0">
                  <c:v>grade 1</c:v>
                </c:pt>
                <c:pt idx="1">
                  <c:v>grade 2</c:v>
                </c:pt>
                <c:pt idx="2">
                  <c:v>grade 3</c:v>
                </c:pt>
                <c:pt idx="3">
                  <c:v>grade 4</c:v>
                </c:pt>
                <c:pt idx="4">
                  <c:v>grade 5</c:v>
                </c:pt>
                <c:pt idx="5">
                  <c:v>Total</c:v>
                </c:pt>
              </c:strCache>
            </c:strRef>
          </c:cat>
          <c:val>
            <c:numRef>
              <c:f>Sheet5!$E$11:$J$11</c:f>
              <c:numCache>
                <c:formatCode>General</c:formatCode>
                <c:ptCount val="6"/>
                <c:pt idx="0">
                  <c:v>0</c:v>
                </c:pt>
                <c:pt idx="1">
                  <c:v>0</c:v>
                </c:pt>
                <c:pt idx="2">
                  <c:v>4</c:v>
                </c:pt>
                <c:pt idx="3">
                  <c:v>55</c:v>
                </c:pt>
                <c:pt idx="4">
                  <c:v>41</c:v>
                </c:pt>
                <c:pt idx="5">
                  <c:v>100</c:v>
                </c:pt>
              </c:numCache>
            </c:numRef>
          </c:val>
          <c:extLst xmlns:c16r2="http://schemas.microsoft.com/office/drawing/2015/06/chart">
            <c:ext xmlns:c16="http://schemas.microsoft.com/office/drawing/2014/chart" uri="{C3380CC4-5D6E-409C-BE32-E72D297353CC}">
              <c16:uniqueId val="{00000002-4E33-42FD-80CC-02E48979FEBD}"/>
            </c:ext>
          </c:extLst>
        </c:ser>
        <c:dLbls>
          <c:dLblPos val="inEnd"/>
          <c:showLegendKey val="0"/>
          <c:showVal val="1"/>
          <c:showCatName val="0"/>
          <c:showSerName val="0"/>
          <c:showPercent val="0"/>
          <c:showBubbleSize val="0"/>
        </c:dLbls>
        <c:gapWidth val="100"/>
        <c:overlap val="-24"/>
        <c:axId val="455905296"/>
        <c:axId val="455902552"/>
      </c:barChart>
      <c:catAx>
        <c:axId val="455905296"/>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300" b="0" i="0" u="none" strike="noStrike" kern="1200" baseline="0">
                <a:solidFill>
                  <a:schemeClr val="lt1">
                    <a:lumMod val="85000"/>
                  </a:schemeClr>
                </a:solidFill>
                <a:latin typeface="+mn-lt"/>
                <a:ea typeface="+mn-ea"/>
                <a:cs typeface="+mn-cs"/>
              </a:defRPr>
            </a:pPr>
            <a:endParaRPr lang="en-US"/>
          </a:p>
        </c:txPr>
        <c:crossAx val="455902552"/>
        <c:crosses val="autoZero"/>
        <c:auto val="1"/>
        <c:lblAlgn val="ctr"/>
        <c:lblOffset val="100"/>
        <c:noMultiLvlLbl val="0"/>
      </c:catAx>
      <c:valAx>
        <c:axId val="455902552"/>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lt1">
                    <a:lumMod val="85000"/>
                  </a:schemeClr>
                </a:solidFill>
                <a:latin typeface="+mn-lt"/>
                <a:ea typeface="+mn-ea"/>
                <a:cs typeface="+mn-cs"/>
              </a:defRPr>
            </a:pPr>
            <a:endParaRPr lang="en-US"/>
          </a:p>
        </c:txPr>
        <c:crossAx val="455905296"/>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DAF98D-2553-4D90-8E28-104480870B10}" type="datetimeFigureOut">
              <a:rPr lang="en-IN" smtClean="0"/>
              <a:t>16-06-2022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BCA10B-2450-4EA9-9430-8703E8F0147F}" type="slidenum">
              <a:rPr lang="en-IN" smtClean="0"/>
              <a:t>‹#›</a:t>
            </a:fld>
            <a:endParaRPr lang="en-IN"/>
          </a:p>
        </p:txBody>
      </p:sp>
    </p:spTree>
    <p:extLst>
      <p:ext uri="{BB962C8B-B14F-4D97-AF65-F5344CB8AC3E}">
        <p14:creationId xmlns:p14="http://schemas.microsoft.com/office/powerpoint/2010/main" val="18363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DAF98D-2553-4D90-8E28-104480870B10}" type="datetimeFigureOut">
              <a:rPr lang="en-IN" smtClean="0"/>
              <a:t>16-06-2022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BCA10B-2450-4EA9-9430-8703E8F0147F}" type="slidenum">
              <a:rPr lang="en-IN" smtClean="0"/>
              <a:t>‹#›</a:t>
            </a:fld>
            <a:endParaRPr lang="en-IN"/>
          </a:p>
        </p:txBody>
      </p:sp>
    </p:spTree>
    <p:extLst>
      <p:ext uri="{BB962C8B-B14F-4D97-AF65-F5344CB8AC3E}">
        <p14:creationId xmlns:p14="http://schemas.microsoft.com/office/powerpoint/2010/main" val="826306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DAF98D-2553-4D90-8E28-104480870B10}" type="datetimeFigureOut">
              <a:rPr lang="en-IN" smtClean="0"/>
              <a:t>16-06-2022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BCA10B-2450-4EA9-9430-8703E8F0147F}" type="slidenum">
              <a:rPr lang="en-IN" smtClean="0"/>
              <a:t>‹#›</a:t>
            </a:fld>
            <a:endParaRPr lang="en-IN"/>
          </a:p>
        </p:txBody>
      </p:sp>
    </p:spTree>
    <p:extLst>
      <p:ext uri="{BB962C8B-B14F-4D97-AF65-F5344CB8AC3E}">
        <p14:creationId xmlns:p14="http://schemas.microsoft.com/office/powerpoint/2010/main" val="3299046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DAF98D-2553-4D90-8E28-104480870B10}" type="datetimeFigureOut">
              <a:rPr lang="en-IN" smtClean="0"/>
              <a:t>16-06-2022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BCA10B-2450-4EA9-9430-8703E8F0147F}" type="slidenum">
              <a:rPr lang="en-IN" smtClean="0"/>
              <a:t>‹#›</a:t>
            </a:fld>
            <a:endParaRPr lang="en-IN"/>
          </a:p>
        </p:txBody>
      </p:sp>
    </p:spTree>
    <p:extLst>
      <p:ext uri="{BB962C8B-B14F-4D97-AF65-F5344CB8AC3E}">
        <p14:creationId xmlns:p14="http://schemas.microsoft.com/office/powerpoint/2010/main" val="3162547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DAF98D-2553-4D90-8E28-104480870B10}" type="datetimeFigureOut">
              <a:rPr lang="en-IN" smtClean="0"/>
              <a:t>16-06-2022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BCA10B-2450-4EA9-9430-8703E8F0147F}" type="slidenum">
              <a:rPr lang="en-IN" smtClean="0"/>
              <a:t>‹#›</a:t>
            </a:fld>
            <a:endParaRPr lang="en-IN"/>
          </a:p>
        </p:txBody>
      </p:sp>
    </p:spTree>
    <p:extLst>
      <p:ext uri="{BB962C8B-B14F-4D97-AF65-F5344CB8AC3E}">
        <p14:creationId xmlns:p14="http://schemas.microsoft.com/office/powerpoint/2010/main" val="4194924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DAF98D-2553-4D90-8E28-104480870B10}" type="datetimeFigureOut">
              <a:rPr lang="en-IN" smtClean="0"/>
              <a:t>16-06-2022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BCA10B-2450-4EA9-9430-8703E8F0147F}" type="slidenum">
              <a:rPr lang="en-IN" smtClean="0"/>
              <a:t>‹#›</a:t>
            </a:fld>
            <a:endParaRPr lang="en-IN"/>
          </a:p>
        </p:txBody>
      </p:sp>
    </p:spTree>
    <p:extLst>
      <p:ext uri="{BB962C8B-B14F-4D97-AF65-F5344CB8AC3E}">
        <p14:creationId xmlns:p14="http://schemas.microsoft.com/office/powerpoint/2010/main" val="2258131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DAF98D-2553-4D90-8E28-104480870B10}" type="datetimeFigureOut">
              <a:rPr lang="en-IN" smtClean="0"/>
              <a:t>16-06-2022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1BCA10B-2450-4EA9-9430-8703E8F0147F}" type="slidenum">
              <a:rPr lang="en-IN" smtClean="0"/>
              <a:t>‹#›</a:t>
            </a:fld>
            <a:endParaRPr lang="en-IN"/>
          </a:p>
        </p:txBody>
      </p:sp>
    </p:spTree>
    <p:extLst>
      <p:ext uri="{BB962C8B-B14F-4D97-AF65-F5344CB8AC3E}">
        <p14:creationId xmlns:p14="http://schemas.microsoft.com/office/powerpoint/2010/main" val="2205072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DAF98D-2553-4D90-8E28-104480870B10}" type="datetimeFigureOut">
              <a:rPr lang="en-IN" smtClean="0"/>
              <a:t>16-06-2022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1BCA10B-2450-4EA9-9430-8703E8F0147F}" type="slidenum">
              <a:rPr lang="en-IN" smtClean="0"/>
              <a:t>‹#›</a:t>
            </a:fld>
            <a:endParaRPr lang="en-IN"/>
          </a:p>
        </p:txBody>
      </p:sp>
    </p:spTree>
    <p:extLst>
      <p:ext uri="{BB962C8B-B14F-4D97-AF65-F5344CB8AC3E}">
        <p14:creationId xmlns:p14="http://schemas.microsoft.com/office/powerpoint/2010/main" val="4000667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DAF98D-2553-4D90-8E28-104480870B10}" type="datetimeFigureOut">
              <a:rPr lang="en-IN" smtClean="0"/>
              <a:t>16-06-2022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1BCA10B-2450-4EA9-9430-8703E8F0147F}" type="slidenum">
              <a:rPr lang="en-IN" smtClean="0"/>
              <a:t>‹#›</a:t>
            </a:fld>
            <a:endParaRPr lang="en-IN"/>
          </a:p>
        </p:txBody>
      </p:sp>
    </p:spTree>
    <p:extLst>
      <p:ext uri="{BB962C8B-B14F-4D97-AF65-F5344CB8AC3E}">
        <p14:creationId xmlns:p14="http://schemas.microsoft.com/office/powerpoint/2010/main" val="152181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DAF98D-2553-4D90-8E28-104480870B10}" type="datetimeFigureOut">
              <a:rPr lang="en-IN" smtClean="0"/>
              <a:t>16-06-2022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BCA10B-2450-4EA9-9430-8703E8F0147F}" type="slidenum">
              <a:rPr lang="en-IN" smtClean="0"/>
              <a:t>‹#›</a:t>
            </a:fld>
            <a:endParaRPr lang="en-IN"/>
          </a:p>
        </p:txBody>
      </p:sp>
    </p:spTree>
    <p:extLst>
      <p:ext uri="{BB962C8B-B14F-4D97-AF65-F5344CB8AC3E}">
        <p14:creationId xmlns:p14="http://schemas.microsoft.com/office/powerpoint/2010/main" val="2779906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DAF98D-2553-4D90-8E28-104480870B10}" type="datetimeFigureOut">
              <a:rPr lang="en-IN" smtClean="0"/>
              <a:t>16-06-2022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BCA10B-2450-4EA9-9430-8703E8F0147F}" type="slidenum">
              <a:rPr lang="en-IN" smtClean="0"/>
              <a:t>‹#›</a:t>
            </a:fld>
            <a:endParaRPr lang="en-IN"/>
          </a:p>
        </p:txBody>
      </p:sp>
    </p:spTree>
    <p:extLst>
      <p:ext uri="{BB962C8B-B14F-4D97-AF65-F5344CB8AC3E}">
        <p14:creationId xmlns:p14="http://schemas.microsoft.com/office/powerpoint/2010/main" val="1247842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DAF98D-2553-4D90-8E28-104480870B10}" type="datetimeFigureOut">
              <a:rPr lang="en-IN" smtClean="0"/>
              <a:t>16-06-2022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CA10B-2450-4EA9-9430-8703E8F0147F}" type="slidenum">
              <a:rPr lang="en-IN" smtClean="0"/>
              <a:t>‹#›</a:t>
            </a:fld>
            <a:endParaRPr lang="en-IN"/>
          </a:p>
        </p:txBody>
      </p:sp>
    </p:spTree>
    <p:extLst>
      <p:ext uri="{BB962C8B-B14F-4D97-AF65-F5344CB8AC3E}">
        <p14:creationId xmlns:p14="http://schemas.microsoft.com/office/powerpoint/2010/main" val="29206454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2000">
              <a:schemeClr val="accent6">
                <a:lumMod val="60000"/>
                <a:lumOff val="40000"/>
                <a:alpha val="90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ounded Rectangle 1"/>
          <p:cNvSpPr/>
          <p:nvPr/>
        </p:nvSpPr>
        <p:spPr>
          <a:xfrm>
            <a:off x="0" y="141667"/>
            <a:ext cx="12192000" cy="1158563"/>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3" name="Rounded Rectangle 2"/>
          <p:cNvSpPr/>
          <p:nvPr/>
        </p:nvSpPr>
        <p:spPr>
          <a:xfrm>
            <a:off x="180304" y="257594"/>
            <a:ext cx="11874321" cy="89812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4" name="Rounded Rectangle 3"/>
          <p:cNvSpPr/>
          <p:nvPr/>
        </p:nvSpPr>
        <p:spPr>
          <a:xfrm>
            <a:off x="180304" y="1409700"/>
            <a:ext cx="2704563" cy="537102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5" name="Rounded Rectangle 4"/>
          <p:cNvSpPr/>
          <p:nvPr/>
        </p:nvSpPr>
        <p:spPr>
          <a:xfrm>
            <a:off x="2998631" y="1409700"/>
            <a:ext cx="2704563" cy="537102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6" name="Rounded Rectangle 5"/>
          <p:cNvSpPr/>
          <p:nvPr/>
        </p:nvSpPr>
        <p:spPr>
          <a:xfrm>
            <a:off x="270457" y="1587500"/>
            <a:ext cx="2524258" cy="50837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7" name="Rounded Rectangle 6"/>
          <p:cNvSpPr/>
          <p:nvPr/>
        </p:nvSpPr>
        <p:spPr>
          <a:xfrm>
            <a:off x="3088783" y="1587500"/>
            <a:ext cx="2524258" cy="50676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sp>
        <p:nvSpPr>
          <p:cNvPr id="8" name="TextBox 7"/>
          <p:cNvSpPr txBox="1"/>
          <p:nvPr/>
        </p:nvSpPr>
        <p:spPr>
          <a:xfrm>
            <a:off x="2567366" y="298271"/>
            <a:ext cx="7325933" cy="1200329"/>
          </a:xfrm>
          <a:prstGeom prst="rect">
            <a:avLst/>
          </a:prstGeom>
          <a:noFill/>
        </p:spPr>
        <p:txBody>
          <a:bodyPr wrap="square" rtlCol="0">
            <a:spAutoFit/>
          </a:bodyPr>
          <a:lstStyle/>
          <a:p>
            <a:pPr algn="ctr"/>
            <a:r>
              <a:rPr lang="en-IN" sz="1200" b="1" dirty="0">
                <a:latin typeface="Times New Roman" panose="02020603050405020304" pitchFamily="18" charset="0"/>
                <a:cs typeface="Times New Roman" panose="02020603050405020304" pitchFamily="18" charset="0"/>
              </a:rPr>
              <a:t>“TIME MOTION STUDY ON THE PROCESS OF DISCHARGE </a:t>
            </a:r>
          </a:p>
          <a:p>
            <a:pPr algn="ctr"/>
            <a:r>
              <a:rPr lang="en-IN" sz="1200" b="1" dirty="0">
                <a:latin typeface="Times New Roman" panose="02020603050405020304" pitchFamily="18" charset="0"/>
                <a:cs typeface="Times New Roman" panose="02020603050405020304" pitchFamily="18" charset="0"/>
              </a:rPr>
              <a:t>And analyse the gaps in delay of discharge process and patient satisfaction in discharge process in hospital”</a:t>
            </a:r>
          </a:p>
          <a:p>
            <a:pPr algn="ctr"/>
            <a:r>
              <a:rPr lang="en-IN" sz="1200" b="1" dirty="0">
                <a:latin typeface="Times New Roman" panose="02020603050405020304" pitchFamily="18" charset="0"/>
                <a:cs typeface="Times New Roman" panose="02020603050405020304" pitchFamily="18" charset="0"/>
              </a:rPr>
              <a:t>ALIDA ROY PALAPPILLI</a:t>
            </a:r>
          </a:p>
          <a:p>
            <a:pPr algn="ctr"/>
            <a:r>
              <a:rPr lang="en-IN" sz="1200" b="1" dirty="0">
                <a:latin typeface="Times New Roman" panose="02020603050405020304" pitchFamily="18" charset="0"/>
                <a:cs typeface="Times New Roman" panose="02020603050405020304" pitchFamily="18" charset="0"/>
              </a:rPr>
              <a:t>ZYNOVA SHALBY </a:t>
            </a:r>
            <a:r>
              <a:rPr lang="en-IN" sz="1200" b="1">
                <a:latin typeface="Times New Roman" panose="02020603050405020304" pitchFamily="18" charset="0"/>
                <a:cs typeface="Times New Roman" panose="02020603050405020304" pitchFamily="18" charset="0"/>
              </a:rPr>
              <a:t>MULTISPECIALITY HOSPITAL, MUMBAI</a:t>
            </a:r>
            <a:endParaRPr lang="en-IN" sz="1200" b="1" dirty="0">
              <a:latin typeface="Times New Roman" panose="02020603050405020304" pitchFamily="18" charset="0"/>
              <a:cs typeface="Times New Roman" panose="02020603050405020304" pitchFamily="18" charset="0"/>
            </a:endParaRPr>
          </a:p>
          <a:p>
            <a:pPr algn="ctr"/>
            <a:endParaRPr lang="en-IN" sz="1200" b="1" dirty="0">
              <a:latin typeface="Times New Roman" panose="02020603050405020304" pitchFamily="18" charset="0"/>
              <a:cs typeface="Times New Roman" panose="02020603050405020304" pitchFamily="18" charset="0"/>
            </a:endParaRPr>
          </a:p>
          <a:p>
            <a:pPr algn="ctr"/>
            <a:endParaRPr lang="en-IN" sz="1200" b="1" dirty="0">
              <a:latin typeface="Times New Roman" panose="02020603050405020304" pitchFamily="18" charset="0"/>
              <a:cs typeface="Times New Roman" panose="02020603050405020304" pitchFamily="18" charset="0"/>
            </a:endParaRPr>
          </a:p>
        </p:txBody>
      </p:sp>
      <p:sp>
        <p:nvSpPr>
          <p:cNvPr id="9" name="TextBox 8"/>
          <p:cNvSpPr txBox="1"/>
          <p:nvPr/>
        </p:nvSpPr>
        <p:spPr>
          <a:xfrm>
            <a:off x="528302" y="1676400"/>
            <a:ext cx="2039064" cy="369332"/>
          </a:xfrm>
          <a:prstGeom prst="rect">
            <a:avLst/>
          </a:prstGeom>
          <a:noFill/>
        </p:spPr>
        <p:txBody>
          <a:bodyPr wrap="square" rtlCol="0">
            <a:spAutoFit/>
          </a:bodyPr>
          <a:lstStyle/>
          <a:p>
            <a:r>
              <a:rPr lang="en-IN" b="1" dirty="0">
                <a:latin typeface="Times New Roman" panose="02020603050405020304" pitchFamily="18" charset="0"/>
                <a:cs typeface="Times New Roman" panose="02020603050405020304" pitchFamily="18" charset="0"/>
              </a:rPr>
              <a:t>INTRODUCTION</a:t>
            </a:r>
          </a:p>
        </p:txBody>
      </p:sp>
      <p:sp>
        <p:nvSpPr>
          <p:cNvPr id="10" name="TextBox 9"/>
          <p:cNvSpPr txBox="1"/>
          <p:nvPr/>
        </p:nvSpPr>
        <p:spPr>
          <a:xfrm>
            <a:off x="327339" y="2045732"/>
            <a:ext cx="2524258" cy="6186309"/>
          </a:xfrm>
          <a:prstGeom prst="rect">
            <a:avLst/>
          </a:prstGeom>
          <a:noFill/>
        </p:spPr>
        <p:txBody>
          <a:bodyPr wrap="square" rtlCol="0">
            <a:spAutoFit/>
          </a:bodyPr>
          <a:lstStyle/>
          <a:p>
            <a:r>
              <a:rPr lang="en-IN" sz="1100" dirty="0">
                <a:latin typeface="Times New Roman" panose="02020603050405020304" pitchFamily="18" charset="0"/>
                <a:cs typeface="Times New Roman" panose="02020603050405020304" pitchFamily="18" charset="0"/>
              </a:rPr>
              <a:t>A hospital primarily provides two types of services: outpatient and inpatient. "An outpatient is one who receives ambulatory care in the hospital and does not require an overnight hospital stay." An "inpatient" one who has been admitted to a hospital to receive inpatient hospital services.</a:t>
            </a:r>
          </a:p>
          <a:p>
            <a:r>
              <a:rPr lang="en-IN" sz="1100" dirty="0">
                <a:latin typeface="Times New Roman" panose="02020603050405020304" pitchFamily="18" charset="0"/>
                <a:cs typeface="Times New Roman" panose="02020603050405020304" pitchFamily="18" charset="0"/>
              </a:rPr>
              <a:t>Discharge planning should begin before admission in the case of elective care.</a:t>
            </a:r>
          </a:p>
          <a:p>
            <a:r>
              <a:rPr lang="en-IN" sz="1100" dirty="0">
                <a:latin typeface="Times New Roman" panose="02020603050405020304" pitchFamily="18" charset="0"/>
                <a:cs typeface="Times New Roman" panose="02020603050405020304" pitchFamily="18" charset="0"/>
              </a:rPr>
              <a:t>As per NABH, the time taken for completion of the discharge process should not exceed 180 minutes. A smooth Discharge Process will lead to an increase in Patient Satisfaction and the quality of service delivery.</a:t>
            </a:r>
            <a:r>
              <a:rPr lang="en-IN" sz="1100" dirty="0">
                <a:latin typeface="Times New Roman" panose="02020603050405020304" pitchFamily="18" charset="0"/>
                <a:ea typeface="Calibri" panose="020F0502020204030204" pitchFamily="34" charset="0"/>
                <a:cs typeface="Times New Roman" panose="02020603050405020304" pitchFamily="18" charset="0"/>
              </a:rPr>
              <a:t> Ideal discharge process:  Discharge planning at the time of admission, Package patients (with fixed Length of Stay), Doctors intimation one day prior to discharge, Tentative discharge after doctors round, The following activities to be completed sequentially (Discharge Intimation, Actual discharge, Discharge summary Ready, Nursing Clearance, Pharmacy clearance, Bill ready, Billing settlement,</a:t>
            </a:r>
          </a:p>
          <a:p>
            <a:r>
              <a:rPr lang="en-IN" sz="1100" dirty="0">
                <a:latin typeface="Times New Roman" panose="02020603050405020304" pitchFamily="18" charset="0"/>
                <a:ea typeface="Calibri" panose="020F0502020204030204" pitchFamily="34" charset="0"/>
                <a:cs typeface="Times New Roman" panose="02020603050405020304" pitchFamily="18" charset="0"/>
              </a:rPr>
              <a:t>Room vacation</a:t>
            </a:r>
          </a:p>
          <a:p>
            <a:endParaRPr lang="en-IN" sz="1100" dirty="0">
              <a:latin typeface="Times New Roman" panose="02020603050405020304" pitchFamily="18" charset="0"/>
              <a:ea typeface="Calibri" panose="020F0502020204030204" pitchFamily="34" charset="0"/>
              <a:cs typeface="Times New Roman" panose="02020603050405020304" pitchFamily="18" charset="0"/>
            </a:endParaRPr>
          </a:p>
          <a:p>
            <a:endParaRPr lang="en-IN" sz="1100" dirty="0">
              <a:latin typeface="Times New Roman" panose="02020603050405020304" pitchFamily="18" charset="0"/>
              <a:ea typeface="Calibri" panose="020F0502020204030204" pitchFamily="34" charset="0"/>
              <a:cs typeface="Times New Roman" panose="02020603050405020304" pitchFamily="18" charset="0"/>
            </a:endParaRPr>
          </a:p>
          <a:p>
            <a:endParaRPr lang="en-IN" sz="1100" dirty="0">
              <a:latin typeface="Times New Roman" panose="02020603050405020304" pitchFamily="18" charset="0"/>
              <a:ea typeface="Calibri" panose="020F0502020204030204" pitchFamily="34" charset="0"/>
              <a:cs typeface="Times New Roman" panose="02020603050405020304" pitchFamily="18" charset="0"/>
            </a:endParaRPr>
          </a:p>
          <a:p>
            <a:endParaRPr lang="en-IN" sz="1100" dirty="0">
              <a:latin typeface="Times New Roman" panose="02020603050405020304" pitchFamily="18" charset="0"/>
              <a:cs typeface="Times New Roman" panose="02020603050405020304" pitchFamily="18" charset="0"/>
            </a:endParaRPr>
          </a:p>
          <a:p>
            <a:endParaRPr lang="en-IN" sz="1100" dirty="0">
              <a:latin typeface="Times New Roman" panose="02020603050405020304" pitchFamily="18" charset="0"/>
              <a:cs typeface="Times New Roman" panose="02020603050405020304" pitchFamily="18" charset="0"/>
            </a:endParaRPr>
          </a:p>
          <a:p>
            <a:endParaRPr lang="en-IN" sz="1100" dirty="0">
              <a:latin typeface="Times New Roman" panose="02020603050405020304" pitchFamily="18" charset="0"/>
              <a:cs typeface="Times New Roman" panose="02020603050405020304" pitchFamily="18" charset="0"/>
            </a:endParaRPr>
          </a:p>
          <a:p>
            <a:r>
              <a:rPr lang="en-IN" sz="1100" dirty="0">
                <a:latin typeface="Times New Roman" panose="02020603050405020304" pitchFamily="18" charset="0"/>
                <a:cs typeface="Times New Roman" panose="02020603050405020304" pitchFamily="18" charset="0"/>
              </a:rPr>
              <a:t> </a:t>
            </a:r>
          </a:p>
          <a:p>
            <a:endParaRPr lang="en-IN" sz="1100" dirty="0">
              <a:latin typeface="Times New Roman" panose="02020603050405020304" pitchFamily="18" charset="0"/>
              <a:cs typeface="Times New Roman" panose="02020603050405020304" pitchFamily="18" charset="0"/>
            </a:endParaRPr>
          </a:p>
          <a:p>
            <a:endParaRPr lang="en-IN" sz="1100" dirty="0"/>
          </a:p>
        </p:txBody>
      </p:sp>
      <p:sp>
        <p:nvSpPr>
          <p:cNvPr id="11" name="Rounded Rectangle 10"/>
          <p:cNvSpPr/>
          <p:nvPr/>
        </p:nvSpPr>
        <p:spPr>
          <a:xfrm>
            <a:off x="5812838" y="1409698"/>
            <a:ext cx="3139856" cy="537102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12" name="Rounded Rectangle 11"/>
          <p:cNvSpPr/>
          <p:nvPr/>
        </p:nvSpPr>
        <p:spPr>
          <a:xfrm>
            <a:off x="9035691" y="1416139"/>
            <a:ext cx="3079925" cy="5398751"/>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13" name="TextBox 12"/>
          <p:cNvSpPr txBox="1"/>
          <p:nvPr/>
        </p:nvSpPr>
        <p:spPr>
          <a:xfrm>
            <a:off x="3577730" y="1676400"/>
            <a:ext cx="1877367" cy="369332"/>
          </a:xfrm>
          <a:prstGeom prst="rect">
            <a:avLst/>
          </a:prstGeom>
          <a:noFill/>
        </p:spPr>
        <p:txBody>
          <a:bodyPr wrap="square" rtlCol="0">
            <a:spAutoFit/>
          </a:bodyPr>
          <a:lstStyle/>
          <a:p>
            <a:r>
              <a:rPr lang="en-IN" b="1" dirty="0">
                <a:latin typeface="Times New Roman" panose="02020603050405020304" pitchFamily="18" charset="0"/>
                <a:cs typeface="Times New Roman" panose="02020603050405020304" pitchFamily="18" charset="0"/>
              </a:rPr>
              <a:t>METHODS</a:t>
            </a:r>
          </a:p>
        </p:txBody>
      </p:sp>
      <p:sp>
        <p:nvSpPr>
          <p:cNvPr id="14" name="TextBox 13"/>
          <p:cNvSpPr txBox="1"/>
          <p:nvPr/>
        </p:nvSpPr>
        <p:spPr>
          <a:xfrm>
            <a:off x="3184836" y="2107660"/>
            <a:ext cx="2345655" cy="5845190"/>
          </a:xfrm>
          <a:prstGeom prst="rect">
            <a:avLst/>
          </a:prstGeom>
          <a:noFill/>
        </p:spPr>
        <p:txBody>
          <a:bodyPr wrap="square" rtlCol="0">
            <a:spAutoFit/>
          </a:bodyPr>
          <a:lstStyle/>
          <a:p>
            <a:r>
              <a:rPr lang="en-US" sz="1100" b="1" dirty="0">
                <a:latin typeface="Times New Roman" panose="02020603050405020304" pitchFamily="18" charset="0"/>
                <a:cs typeface="Times New Roman" panose="02020603050405020304" pitchFamily="18" charset="0"/>
              </a:rPr>
              <a:t>Area of study:</a:t>
            </a:r>
            <a:r>
              <a:rPr lang="en-US" sz="1100" dirty="0">
                <a:latin typeface="Times New Roman" panose="02020603050405020304" pitchFamily="18" charset="0"/>
                <a:cs typeface="Times New Roman" panose="02020603050405020304" pitchFamily="18" charset="0"/>
              </a:rPr>
              <a:t> Zynova Shalby </a:t>
            </a:r>
            <a:r>
              <a:rPr lang="en-US" sz="1100" dirty="0" smtClean="0">
                <a:latin typeface="Times New Roman" panose="02020603050405020304" pitchFamily="18" charset="0"/>
                <a:cs typeface="Times New Roman" panose="02020603050405020304" pitchFamily="18" charset="0"/>
              </a:rPr>
              <a:t>Multi-</a:t>
            </a:r>
            <a:r>
              <a:rPr lang="en-US" sz="1100" dirty="0" err="1" smtClean="0">
                <a:latin typeface="Times New Roman" panose="02020603050405020304" pitchFamily="18" charset="0"/>
                <a:cs typeface="Times New Roman" panose="02020603050405020304" pitchFamily="18" charset="0"/>
              </a:rPr>
              <a:t>speciality</a:t>
            </a:r>
            <a:r>
              <a:rPr lang="en-US" sz="1100" dirty="0" smtClean="0">
                <a:latin typeface="Times New Roman" panose="02020603050405020304" pitchFamily="18" charset="0"/>
                <a:cs typeface="Times New Roman" panose="02020603050405020304" pitchFamily="18" charset="0"/>
              </a:rPr>
              <a:t> </a:t>
            </a:r>
            <a:r>
              <a:rPr lang="en-US" sz="1100" dirty="0">
                <a:latin typeface="Times New Roman" panose="02020603050405020304" pitchFamily="18" charset="0"/>
                <a:cs typeface="Times New Roman" panose="02020603050405020304" pitchFamily="18" charset="0"/>
              </a:rPr>
              <a:t>Hospital Mumbai, coordinated by the operations department.</a:t>
            </a:r>
            <a:endParaRPr lang="en-IN" sz="1100"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Research design: </a:t>
            </a:r>
            <a:r>
              <a:rPr lang="en-US" sz="1100" dirty="0">
                <a:latin typeface="Times New Roman" panose="02020603050405020304" pitchFamily="18" charset="0"/>
                <a:cs typeface="Times New Roman" panose="02020603050405020304" pitchFamily="18" charset="0"/>
              </a:rPr>
              <a:t>The study is both descriptive study and quantitative research. It’s a descriptive research because it comprises surveys and fact-finding enquires of various kinds, such as patient satisfaction with regards to waiting and delay in hospital discharge. It is a quantitative research since it enumerates and analyses the percentage of discharge within time, as well as the time span of each step and many other factors that lead made discharge on time or delayed.</a:t>
            </a:r>
            <a:endParaRPr lang="en-IN" sz="1100"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Sampling</a:t>
            </a:r>
            <a:r>
              <a:rPr lang="en-US" sz="1100" dirty="0">
                <a:latin typeface="Times New Roman" panose="02020603050405020304" pitchFamily="18" charset="0"/>
                <a:cs typeface="Times New Roman" panose="02020603050405020304" pitchFamily="18" charset="0"/>
              </a:rPr>
              <a:t> </a:t>
            </a:r>
            <a:r>
              <a:rPr lang="en-IN" sz="1100" dirty="0">
                <a:latin typeface="Times New Roman" panose="02020603050405020304" pitchFamily="18" charset="0"/>
                <a:cs typeface="Times New Roman" panose="02020603050405020304" pitchFamily="18" charset="0"/>
              </a:rPr>
              <a:t>: </a:t>
            </a:r>
            <a:r>
              <a:rPr lang="en-US" sz="1100" dirty="0">
                <a:latin typeface="Times New Roman" panose="02020603050405020304" pitchFamily="18" charset="0"/>
                <a:cs typeface="Times New Roman" panose="02020603050405020304" pitchFamily="18" charset="0"/>
              </a:rPr>
              <a:t>Random patients who were discharged from the ward were included. (A sample of 100 Patients)</a:t>
            </a:r>
            <a:endParaRPr lang="en-IN" sz="1100"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Sources of Data : </a:t>
            </a:r>
            <a:r>
              <a:rPr lang="en-US" sz="1100" dirty="0">
                <a:latin typeface="Times New Roman" panose="02020603050405020304" pitchFamily="18" charset="0"/>
                <a:cs typeface="Times New Roman" panose="02020603050405020304" pitchFamily="18" charset="0"/>
              </a:rPr>
              <a:t>Hospital staff ,</a:t>
            </a:r>
            <a:endParaRPr lang="en-IN" sz="1100" dirty="0">
              <a:latin typeface="Times New Roman" panose="02020603050405020304" pitchFamily="18" charset="0"/>
              <a:cs typeface="Times New Roman" panose="02020603050405020304" pitchFamily="18" charset="0"/>
            </a:endParaRPr>
          </a:p>
          <a:p>
            <a:pPr lvl="0"/>
            <a:r>
              <a:rPr lang="en-US" sz="1100" dirty="0">
                <a:latin typeface="Times New Roman" panose="02020603050405020304" pitchFamily="18" charset="0"/>
                <a:cs typeface="Times New Roman" panose="02020603050405020304" pitchFamily="18" charset="0"/>
              </a:rPr>
              <a:t>Patients and feedback form.</a:t>
            </a:r>
          </a:p>
          <a:p>
            <a:r>
              <a:rPr lang="en-US" sz="1200" b="1" dirty="0">
                <a:latin typeface="Times New Roman" panose="02020603050405020304" pitchFamily="18" charset="0"/>
                <a:cs typeface="Times New Roman" panose="02020603050405020304" pitchFamily="18" charset="0"/>
              </a:rPr>
              <a:t>Period of study</a:t>
            </a:r>
            <a:r>
              <a:rPr lang="en-US" sz="1200" dirty="0">
                <a:latin typeface="Times New Roman" panose="02020603050405020304" pitchFamily="18" charset="0"/>
                <a:cs typeface="Times New Roman" panose="02020603050405020304" pitchFamily="18" charset="0"/>
              </a:rPr>
              <a:t>:</a:t>
            </a:r>
            <a:r>
              <a:rPr lang="en-IN" sz="1200" dirty="0">
                <a:latin typeface="Times New Roman" panose="02020603050405020304" pitchFamily="18" charset="0"/>
                <a:cs typeface="Times New Roman" panose="02020603050405020304" pitchFamily="18" charset="0"/>
              </a:rPr>
              <a:t> </a:t>
            </a:r>
            <a:r>
              <a:rPr lang="en-US" sz="1100" dirty="0">
                <a:latin typeface="Times New Roman" panose="02020603050405020304" pitchFamily="18" charset="0"/>
                <a:cs typeface="Times New Roman" panose="02020603050405020304" pitchFamily="18" charset="0"/>
              </a:rPr>
              <a:t>April 18</a:t>
            </a:r>
            <a:r>
              <a:rPr lang="en-US" sz="1100" baseline="30000" dirty="0">
                <a:latin typeface="Times New Roman" panose="02020603050405020304" pitchFamily="18" charset="0"/>
                <a:cs typeface="Times New Roman" panose="02020603050405020304" pitchFamily="18" charset="0"/>
              </a:rPr>
              <a:t>th </a:t>
            </a:r>
            <a:r>
              <a:rPr lang="en-US" sz="1100" dirty="0">
                <a:latin typeface="Times New Roman" panose="02020603050405020304" pitchFamily="18" charset="0"/>
                <a:cs typeface="Times New Roman" panose="02020603050405020304" pitchFamily="18" charset="0"/>
              </a:rPr>
              <a:t>till June 17</a:t>
            </a:r>
            <a:r>
              <a:rPr lang="en-US" sz="1100" baseline="30000" dirty="0">
                <a:latin typeface="Times New Roman" panose="02020603050405020304" pitchFamily="18" charset="0"/>
                <a:cs typeface="Times New Roman" panose="02020603050405020304" pitchFamily="18" charset="0"/>
              </a:rPr>
              <a:t>th</a:t>
            </a:r>
            <a:r>
              <a:rPr lang="en-US" sz="1100" dirty="0">
                <a:latin typeface="Times New Roman" panose="02020603050405020304" pitchFamily="18" charset="0"/>
                <a:cs typeface="Times New Roman" panose="02020603050405020304" pitchFamily="18" charset="0"/>
              </a:rPr>
              <a:t> 2022  </a:t>
            </a:r>
            <a:endParaRPr lang="en-IN" sz="1100"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Statistical tool:</a:t>
            </a:r>
            <a:r>
              <a:rPr lang="en-IN" sz="1200" dirty="0">
                <a:latin typeface="Times New Roman" panose="02020603050405020304" pitchFamily="18" charset="0"/>
                <a:cs typeface="Times New Roman" panose="02020603050405020304" pitchFamily="18" charset="0"/>
              </a:rPr>
              <a:t> </a:t>
            </a:r>
            <a:r>
              <a:rPr lang="en-US" sz="1100" dirty="0">
                <a:latin typeface="Times New Roman" panose="02020603050405020304" pitchFamily="18" charset="0"/>
                <a:cs typeface="Times New Roman" panose="02020603050405020304" pitchFamily="18" charset="0"/>
              </a:rPr>
              <a:t>MS Excel</a:t>
            </a:r>
            <a:endParaRPr lang="en-IN" sz="1100" dirty="0">
              <a:latin typeface="Times New Roman" panose="02020603050405020304" pitchFamily="18" charset="0"/>
              <a:cs typeface="Times New Roman" panose="02020603050405020304" pitchFamily="18" charset="0"/>
            </a:endParaRPr>
          </a:p>
          <a:p>
            <a:pPr algn="just">
              <a:lnSpc>
                <a:spcPct val="150000"/>
              </a:lnSpc>
              <a:spcAft>
                <a:spcPts val="800"/>
              </a:spcAft>
            </a:pPr>
            <a:endParaRPr lang="en-IN" sz="1100" dirty="0">
              <a:effectLst/>
              <a:latin typeface="Times New Roman" panose="02020603050405020304" pitchFamily="18" charset="0"/>
              <a:ea typeface="Calibri" panose="020F0502020204030204" pitchFamily="34" charset="0"/>
              <a:cs typeface="Times New Roman" panose="02020603050405020304" pitchFamily="18" charset="0"/>
            </a:endParaRPr>
          </a:p>
          <a:p>
            <a:pPr lvl="0"/>
            <a:endParaRPr lang="en-US" sz="1100" dirty="0">
              <a:latin typeface="Times New Roman" panose="02020603050405020304" pitchFamily="18" charset="0"/>
              <a:cs typeface="Times New Roman" panose="02020603050405020304" pitchFamily="18" charset="0"/>
            </a:endParaRPr>
          </a:p>
          <a:p>
            <a:pPr algn="just">
              <a:lnSpc>
                <a:spcPct val="150000"/>
              </a:lnSpc>
              <a:spcAft>
                <a:spcPts val="800"/>
              </a:spcAft>
            </a:pPr>
            <a:endParaRPr lang="en-IN" sz="1100" dirty="0">
              <a:effectLst/>
              <a:latin typeface="Times New Roman" panose="02020603050405020304" pitchFamily="18" charset="0"/>
              <a:ea typeface="Calibri" panose="020F0502020204030204" pitchFamily="34" charset="0"/>
              <a:cs typeface="Times New Roman" panose="02020603050405020304" pitchFamily="18" charset="0"/>
            </a:endParaRPr>
          </a:p>
          <a:p>
            <a:pPr lvl="0"/>
            <a:endParaRPr lang="en-IN" sz="1100" dirty="0">
              <a:latin typeface="Times New Roman" panose="02020603050405020304" pitchFamily="18" charset="0"/>
              <a:cs typeface="Times New Roman" panose="02020603050405020304" pitchFamily="18" charset="0"/>
            </a:endParaRPr>
          </a:p>
          <a:p>
            <a:pPr algn="just">
              <a:lnSpc>
                <a:spcPct val="150000"/>
              </a:lnSpc>
              <a:spcAft>
                <a:spcPts val="800"/>
              </a:spcAft>
            </a:pPr>
            <a:endParaRPr lang="en-IN" sz="1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5" name="Rounded Rectangle 14"/>
          <p:cNvSpPr/>
          <p:nvPr/>
        </p:nvSpPr>
        <p:spPr>
          <a:xfrm>
            <a:off x="5912349" y="1508881"/>
            <a:ext cx="2963123" cy="51726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en-IN" sz="800" dirty="0">
              <a:latin typeface="Times New Roman" panose="02020603050405020304" pitchFamily="18" charset="0"/>
              <a:cs typeface="Times New Roman" panose="02020603050405020304" pitchFamily="18" charset="0"/>
            </a:endParaRPr>
          </a:p>
        </p:txBody>
      </p:sp>
      <p:sp>
        <p:nvSpPr>
          <p:cNvPr id="16" name="Rounded Rectangle 15"/>
          <p:cNvSpPr/>
          <p:nvPr/>
        </p:nvSpPr>
        <p:spPr>
          <a:xfrm>
            <a:off x="9118241" y="1561382"/>
            <a:ext cx="2907222" cy="50676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en-IN" b="1"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9375700" y="1676400"/>
            <a:ext cx="1892301" cy="369332"/>
          </a:xfrm>
          <a:prstGeom prst="rect">
            <a:avLst/>
          </a:prstGeom>
          <a:noFill/>
        </p:spPr>
        <p:txBody>
          <a:bodyPr wrap="square" rtlCol="0">
            <a:spAutoFit/>
          </a:bodyPr>
          <a:lstStyle/>
          <a:p>
            <a:r>
              <a:rPr lang="en-IN" b="1" dirty="0">
                <a:latin typeface="Times New Roman" panose="02020603050405020304" pitchFamily="18" charset="0"/>
                <a:cs typeface="Times New Roman" panose="02020603050405020304" pitchFamily="18" charset="0"/>
              </a:rPr>
              <a:t>CONCLUSION</a:t>
            </a:r>
          </a:p>
        </p:txBody>
      </p:sp>
      <p:sp>
        <p:nvSpPr>
          <p:cNvPr id="18" name="TextBox 17"/>
          <p:cNvSpPr txBox="1"/>
          <p:nvPr/>
        </p:nvSpPr>
        <p:spPr>
          <a:xfrm>
            <a:off x="9227885" y="1967759"/>
            <a:ext cx="2797578" cy="2716128"/>
          </a:xfrm>
          <a:prstGeom prst="rect">
            <a:avLst/>
          </a:prstGeom>
          <a:noFill/>
        </p:spPr>
        <p:txBody>
          <a:bodyPr wrap="square" rtlCol="0">
            <a:spAutoFit/>
          </a:bodyPr>
          <a:lstStyle/>
          <a:p>
            <a:r>
              <a:rPr lang="en-IN" sz="1100" dirty="0">
                <a:latin typeface="Times New Roman" panose="02020603050405020304" pitchFamily="18" charset="0"/>
                <a:cs typeface="Times New Roman" panose="02020603050405020304" pitchFamily="18" charset="0"/>
              </a:rPr>
              <a:t>Patient dissatisfaction is also influenced by the length of the discharge process. It was discovered that the time required for billing clearance was a contributing factor to the most total time taken in the discharge process, it was also discovered that the number of planned discharges was less. According to the patient feedback form, patient satisfaction in the discharge process was rated as good. The delayed Discharge process leads to unnecessary bed occupancy, thus affecting both, the existing patients to be discharged and the new admissions in the hospital.</a:t>
            </a:r>
          </a:p>
          <a:p>
            <a:endParaRPr lang="en-IN" sz="1100" dirty="0">
              <a:latin typeface="Times New Roman" panose="02020603050405020304" pitchFamily="18" charset="0"/>
              <a:cs typeface="Times New Roman" panose="02020603050405020304" pitchFamily="18" charset="0"/>
            </a:endParaRPr>
          </a:p>
          <a:p>
            <a:pPr algn="just">
              <a:lnSpc>
                <a:spcPct val="150000"/>
              </a:lnSpc>
              <a:spcAft>
                <a:spcPts val="800"/>
              </a:spcAft>
            </a:pPr>
            <a:endParaRPr lang="en-IN" sz="1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0" name="TextBox 19"/>
          <p:cNvSpPr txBox="1"/>
          <p:nvPr/>
        </p:nvSpPr>
        <p:spPr>
          <a:xfrm>
            <a:off x="9118241" y="4314555"/>
            <a:ext cx="2337649" cy="369332"/>
          </a:xfrm>
          <a:prstGeom prst="rect">
            <a:avLst/>
          </a:prstGeom>
          <a:noFill/>
        </p:spPr>
        <p:txBody>
          <a:bodyPr wrap="square" rtlCol="0">
            <a:spAutoFit/>
          </a:bodyPr>
          <a:lstStyle/>
          <a:p>
            <a:pPr algn="ctr"/>
            <a:r>
              <a:rPr lang="en-IN" b="1" dirty="0"/>
              <a:t>BIBLIOGRAPHY</a:t>
            </a:r>
          </a:p>
        </p:txBody>
      </p:sp>
      <p:sp>
        <p:nvSpPr>
          <p:cNvPr id="21" name="TextBox 20"/>
          <p:cNvSpPr txBox="1"/>
          <p:nvPr/>
        </p:nvSpPr>
        <p:spPr>
          <a:xfrm>
            <a:off x="9283788" y="4664633"/>
            <a:ext cx="2748831" cy="1718419"/>
          </a:xfrm>
          <a:prstGeom prst="rect">
            <a:avLst/>
          </a:prstGeom>
          <a:noFill/>
        </p:spPr>
        <p:txBody>
          <a:bodyPr wrap="square" rtlCol="0">
            <a:spAutoFit/>
          </a:bodyPr>
          <a:lstStyle/>
          <a:p>
            <a:pPr lvl="0">
              <a:spcAft>
                <a:spcPts val="0"/>
              </a:spcAft>
            </a:pPr>
            <a:r>
              <a:rPr lang="en-IN" sz="1100" dirty="0">
                <a:latin typeface="Times New Roman" panose="02020603050405020304" pitchFamily="18" charset="0"/>
                <a:ea typeface="Calibri" panose="020F0502020204030204" pitchFamily="34" charset="0"/>
                <a:cs typeface="Times New Roman" panose="02020603050405020304" pitchFamily="18" charset="0"/>
              </a:rPr>
              <a:t>Kulkarni M, </a:t>
            </a:r>
            <a:r>
              <a:rPr lang="en-IN" sz="1100" dirty="0" err="1">
                <a:latin typeface="Times New Roman" panose="02020603050405020304" pitchFamily="18" charset="0"/>
                <a:ea typeface="Calibri" panose="020F0502020204030204" pitchFamily="34" charset="0"/>
                <a:cs typeface="Times New Roman" panose="02020603050405020304" pitchFamily="18" charset="0"/>
              </a:rPr>
              <a:t>Pandit</a:t>
            </a:r>
            <a:r>
              <a:rPr lang="en-IN" sz="1100" dirty="0">
                <a:latin typeface="Times New Roman" panose="02020603050405020304" pitchFamily="18" charset="0"/>
                <a:ea typeface="Calibri" panose="020F0502020204030204" pitchFamily="34" charset="0"/>
                <a:cs typeface="Times New Roman" panose="02020603050405020304" pitchFamily="18" charset="0"/>
              </a:rPr>
              <a:t> AP, Singh P. Identifying discharge process factors causing an increased length of stay. J Nat </a:t>
            </a:r>
            <a:r>
              <a:rPr lang="en-IN" sz="1100" dirty="0" err="1">
                <a:latin typeface="Times New Roman" panose="02020603050405020304" pitchFamily="18" charset="0"/>
                <a:ea typeface="Calibri" panose="020F0502020204030204" pitchFamily="34" charset="0"/>
                <a:cs typeface="Times New Roman" panose="02020603050405020304" pitchFamily="18" charset="0"/>
              </a:rPr>
              <a:t>Accred</a:t>
            </a:r>
            <a:r>
              <a:rPr lang="en-IN" sz="1100" dirty="0">
                <a:latin typeface="Times New Roman" panose="02020603050405020304" pitchFamily="18" charset="0"/>
                <a:ea typeface="Calibri" panose="020F0502020204030204" pitchFamily="34" charset="0"/>
                <a:cs typeface="Times New Roman" panose="02020603050405020304" pitchFamily="18" charset="0"/>
              </a:rPr>
              <a:t> Board </a:t>
            </a:r>
            <a:r>
              <a:rPr lang="en-IN" sz="1100" dirty="0" err="1">
                <a:latin typeface="Times New Roman" panose="02020603050405020304" pitchFamily="18" charset="0"/>
                <a:ea typeface="Calibri" panose="020F0502020204030204" pitchFamily="34" charset="0"/>
                <a:cs typeface="Times New Roman" panose="02020603050405020304" pitchFamily="18" charset="0"/>
              </a:rPr>
              <a:t>Hosp</a:t>
            </a:r>
            <a:r>
              <a:rPr lang="en-IN" sz="1100" dirty="0">
                <a:latin typeface="Times New Roman" panose="02020603050405020304" pitchFamily="18" charset="0"/>
                <a:ea typeface="Calibri" panose="020F0502020204030204" pitchFamily="34" charset="0"/>
                <a:cs typeface="Times New Roman" panose="02020603050405020304" pitchFamily="18" charset="0"/>
              </a:rPr>
              <a:t> Healthcare Providers 2016.</a:t>
            </a:r>
          </a:p>
          <a:p>
            <a:pPr lvl="0">
              <a:spcAft>
                <a:spcPts val="0"/>
              </a:spcAft>
            </a:pPr>
            <a:r>
              <a:rPr lang="en-IN" sz="1100" dirty="0" err="1">
                <a:latin typeface="Times New Roman" panose="02020603050405020304" pitchFamily="18" charset="0"/>
                <a:ea typeface="Calibri" panose="020F0502020204030204" pitchFamily="34" charset="0"/>
                <a:cs typeface="Times New Roman" panose="02020603050405020304" pitchFamily="18" charset="0"/>
              </a:rPr>
              <a:t>Shobitha</a:t>
            </a:r>
            <a:r>
              <a:rPr lang="en-IN" sz="1100" dirty="0">
                <a:latin typeface="Times New Roman" panose="02020603050405020304" pitchFamily="18" charset="0"/>
                <a:ea typeface="Calibri" panose="020F0502020204030204" pitchFamily="34" charset="0"/>
                <a:cs typeface="Times New Roman" panose="02020603050405020304" pitchFamily="18" charset="0"/>
              </a:rPr>
              <a:t> Sunil, </a:t>
            </a:r>
            <a:r>
              <a:rPr lang="en-IN" sz="1100" dirty="0" err="1">
                <a:latin typeface="Times New Roman" panose="02020603050405020304" pitchFamily="18" charset="0"/>
                <a:ea typeface="Calibri" panose="020F0502020204030204" pitchFamily="34" charset="0"/>
                <a:cs typeface="Times New Roman" panose="02020603050405020304" pitchFamily="18" charset="0"/>
              </a:rPr>
              <a:t>SaralaK.S</a:t>
            </a:r>
            <a:r>
              <a:rPr lang="en-IN" sz="1100" dirty="0">
                <a:latin typeface="Times New Roman" panose="02020603050405020304" pitchFamily="18" charset="0"/>
                <a:ea typeface="Calibri" panose="020F0502020204030204" pitchFamily="34" charset="0"/>
                <a:cs typeface="Times New Roman" panose="02020603050405020304" pitchFamily="18" charset="0"/>
              </a:rPr>
              <a:t>., G </a:t>
            </a:r>
            <a:r>
              <a:rPr lang="en-IN" sz="1100" dirty="0" err="1">
                <a:latin typeface="Times New Roman" panose="02020603050405020304" pitchFamily="18" charset="0"/>
                <a:ea typeface="Calibri" panose="020F0502020204030204" pitchFamily="34" charset="0"/>
                <a:cs typeface="Times New Roman" panose="02020603050405020304" pitchFamily="18" charset="0"/>
              </a:rPr>
              <a:t>Shilpa</a:t>
            </a:r>
            <a:r>
              <a:rPr lang="en-IN" sz="1100" dirty="0">
                <a:latin typeface="Times New Roman" panose="02020603050405020304" pitchFamily="18" charset="0"/>
                <a:ea typeface="Calibri" panose="020F0502020204030204" pitchFamily="34" charset="0"/>
                <a:cs typeface="Times New Roman" panose="02020603050405020304" pitchFamily="18" charset="0"/>
              </a:rPr>
              <a:t>. Analysis of time taken for the discharge process in a selected tertiary care hospital.</a:t>
            </a:r>
            <a:endParaRPr lang="en-IN" sz="1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endParaRPr lang="en-IN" sz="1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sz="1100" dirty="0">
              <a:latin typeface="Times New Roman" panose="02020603050405020304" pitchFamily="18" charset="0"/>
              <a:cs typeface="Times New Roman" panose="02020603050405020304" pitchFamily="18" charset="0"/>
            </a:endParaRPr>
          </a:p>
        </p:txBody>
      </p:sp>
      <p:sp>
        <p:nvSpPr>
          <p:cNvPr id="22" name="Rectangle 21"/>
          <p:cNvSpPr/>
          <p:nvPr/>
        </p:nvSpPr>
        <p:spPr>
          <a:xfrm>
            <a:off x="8942675" y="5829530"/>
            <a:ext cx="3151036" cy="769441"/>
          </a:xfrm>
          <a:prstGeom prst="rect">
            <a:avLst/>
          </a:prstGeom>
        </p:spPr>
        <p:txBody>
          <a:bodyPr wrap="square">
            <a:spAutoFit/>
          </a:bodyPr>
          <a:lstStyle/>
          <a:p>
            <a:pPr marL="342900" lvl="0" indent="-342900">
              <a:spcAft>
                <a:spcPts val="0"/>
              </a:spcAft>
              <a:buFont typeface="Symbol" panose="05050102010706020507" pitchFamily="18" charset="2"/>
              <a:buChar char=""/>
            </a:pPr>
            <a:r>
              <a:rPr lang="en-IN" sz="1100" dirty="0" err="1">
                <a:latin typeface="Times New Roman" panose="02020603050405020304" pitchFamily="18" charset="0"/>
                <a:ea typeface="Calibri" panose="020F0502020204030204" pitchFamily="34" charset="0"/>
                <a:cs typeface="Times New Roman" panose="02020603050405020304" pitchFamily="18" charset="0"/>
              </a:rPr>
              <a:t>Mukotekwa</a:t>
            </a:r>
            <a:r>
              <a:rPr lang="en-IN" sz="1100" dirty="0">
                <a:latin typeface="Times New Roman" panose="02020603050405020304" pitchFamily="18" charset="0"/>
                <a:ea typeface="Calibri" panose="020F0502020204030204" pitchFamily="34" charset="0"/>
                <a:cs typeface="Times New Roman" panose="02020603050405020304" pitchFamily="18" charset="0"/>
              </a:rPr>
              <a:t>, C., Carson, E., “Improving the Discharge Planning Process: A Systems Study”, Journal of Research in Nursing, Vol.12, Issue 6, 2007.</a:t>
            </a:r>
            <a:endParaRPr lang="en-IN" sz="11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4" name="Chart 23"/>
          <p:cNvGraphicFramePr/>
          <p:nvPr>
            <p:extLst>
              <p:ext uri="{D42A27DB-BD31-4B8C-83A1-F6EECF244321}">
                <p14:modId xmlns:p14="http://schemas.microsoft.com/office/powerpoint/2010/main" val="427220076"/>
              </p:ext>
            </p:extLst>
          </p:nvPr>
        </p:nvGraphicFramePr>
        <p:xfrm>
          <a:off x="7402696" y="4883463"/>
          <a:ext cx="1681944" cy="1116178"/>
        </p:xfrm>
        <a:graphic>
          <a:graphicData uri="http://schemas.openxmlformats.org/drawingml/2006/chart">
            <c:chart xmlns:c="http://schemas.openxmlformats.org/drawingml/2006/chart" xmlns:r="http://schemas.openxmlformats.org/officeDocument/2006/relationships" r:id="rId2"/>
          </a:graphicData>
        </a:graphic>
      </p:graphicFrame>
      <p:sp>
        <p:nvSpPr>
          <p:cNvPr id="25" name="TextBox 24"/>
          <p:cNvSpPr txBox="1"/>
          <p:nvPr/>
        </p:nvSpPr>
        <p:spPr>
          <a:xfrm>
            <a:off x="6356797" y="1676400"/>
            <a:ext cx="2261441" cy="369332"/>
          </a:xfrm>
          <a:prstGeom prst="rect">
            <a:avLst/>
          </a:prstGeom>
          <a:noFill/>
        </p:spPr>
        <p:txBody>
          <a:bodyPr wrap="square" rtlCol="0">
            <a:spAutoFit/>
          </a:bodyPr>
          <a:lstStyle/>
          <a:p>
            <a:pPr algn="ctr"/>
            <a:r>
              <a:rPr lang="en-IN" b="1" dirty="0"/>
              <a:t>RESULT</a:t>
            </a:r>
          </a:p>
        </p:txBody>
      </p:sp>
      <p:graphicFrame>
        <p:nvGraphicFramePr>
          <p:cNvPr id="26" name="Chart 25"/>
          <p:cNvGraphicFramePr/>
          <p:nvPr>
            <p:extLst>
              <p:ext uri="{D42A27DB-BD31-4B8C-83A1-F6EECF244321}">
                <p14:modId xmlns:p14="http://schemas.microsoft.com/office/powerpoint/2010/main" val="3948995308"/>
              </p:ext>
            </p:extLst>
          </p:nvPr>
        </p:nvGraphicFramePr>
        <p:xfrm>
          <a:off x="7382445" y="3293185"/>
          <a:ext cx="1761899" cy="1549977"/>
        </p:xfrm>
        <a:graphic>
          <a:graphicData uri="http://schemas.openxmlformats.org/drawingml/2006/chart">
            <c:chart xmlns:c="http://schemas.openxmlformats.org/drawingml/2006/chart" xmlns:r="http://schemas.openxmlformats.org/officeDocument/2006/relationships" r:id="rId3"/>
          </a:graphicData>
        </a:graphic>
      </p:graphicFrame>
      <p:sp>
        <p:nvSpPr>
          <p:cNvPr id="27" name="TextBox 26"/>
          <p:cNvSpPr txBox="1"/>
          <p:nvPr/>
        </p:nvSpPr>
        <p:spPr>
          <a:xfrm>
            <a:off x="5994041" y="2025382"/>
            <a:ext cx="2743200" cy="1615827"/>
          </a:xfrm>
          <a:prstGeom prst="rect">
            <a:avLst/>
          </a:prstGeom>
          <a:noFill/>
        </p:spPr>
        <p:txBody>
          <a:bodyPr wrap="square" rtlCol="0">
            <a:spAutoFit/>
          </a:bodyPr>
          <a:lstStyle/>
          <a:p>
            <a:r>
              <a:rPr lang="en-US" sz="1100" dirty="0"/>
              <a:t>The total sample size for the study was 100, with 59 percent self-paying and 41 percent sponsored payers. The discharge process was measured in hours, with 10% belonging to 1 to 2 hours, 30% belonging to 2-4 hours, and 60% belonging to more than 4 hours. The discharge process was primarily halted by 34% billing clearance,</a:t>
            </a:r>
            <a:endParaRPr lang="en-IN" sz="1100" dirty="0"/>
          </a:p>
          <a:p>
            <a:endParaRPr lang="en-IN" sz="1100" dirty="0"/>
          </a:p>
        </p:txBody>
      </p:sp>
      <p:sp>
        <p:nvSpPr>
          <p:cNvPr id="28" name="TextBox 27"/>
          <p:cNvSpPr txBox="1"/>
          <p:nvPr/>
        </p:nvSpPr>
        <p:spPr>
          <a:xfrm>
            <a:off x="7922924" y="4637999"/>
            <a:ext cx="1022338" cy="215444"/>
          </a:xfrm>
          <a:prstGeom prst="rect">
            <a:avLst/>
          </a:prstGeom>
          <a:noFill/>
        </p:spPr>
        <p:txBody>
          <a:bodyPr wrap="square" rtlCol="0">
            <a:spAutoFit/>
          </a:bodyPr>
          <a:lstStyle/>
          <a:p>
            <a:r>
              <a:rPr lang="en-IN" sz="800" dirty="0"/>
              <a:t>Fig:1</a:t>
            </a:r>
          </a:p>
        </p:txBody>
      </p:sp>
      <p:sp>
        <p:nvSpPr>
          <p:cNvPr id="29" name="TextBox 28"/>
          <p:cNvSpPr txBox="1"/>
          <p:nvPr/>
        </p:nvSpPr>
        <p:spPr>
          <a:xfrm>
            <a:off x="7918098" y="6017423"/>
            <a:ext cx="655386" cy="215444"/>
          </a:xfrm>
          <a:prstGeom prst="rect">
            <a:avLst/>
          </a:prstGeom>
          <a:noFill/>
        </p:spPr>
        <p:txBody>
          <a:bodyPr wrap="square" rtlCol="0">
            <a:spAutoFit/>
          </a:bodyPr>
          <a:lstStyle/>
          <a:p>
            <a:r>
              <a:rPr lang="en-IN" sz="800" dirty="0">
                <a:latin typeface="Times New Roman" panose="02020603050405020304" pitchFamily="18" charset="0"/>
                <a:cs typeface="Times New Roman" panose="02020603050405020304" pitchFamily="18" charset="0"/>
              </a:rPr>
              <a:t>Fig 2</a:t>
            </a:r>
          </a:p>
        </p:txBody>
      </p:sp>
      <p:graphicFrame>
        <p:nvGraphicFramePr>
          <p:cNvPr id="30" name="Chart 29"/>
          <p:cNvGraphicFramePr/>
          <p:nvPr>
            <p:extLst>
              <p:ext uri="{D42A27DB-BD31-4B8C-83A1-F6EECF244321}">
                <p14:modId xmlns:p14="http://schemas.microsoft.com/office/powerpoint/2010/main" val="1654148211"/>
              </p:ext>
            </p:extLst>
          </p:nvPr>
        </p:nvGraphicFramePr>
        <p:xfrm>
          <a:off x="5973175" y="5245640"/>
          <a:ext cx="1449446" cy="948338"/>
        </p:xfrm>
        <a:graphic>
          <a:graphicData uri="http://schemas.openxmlformats.org/drawingml/2006/chart">
            <c:chart xmlns:c="http://schemas.openxmlformats.org/drawingml/2006/chart" xmlns:r="http://schemas.openxmlformats.org/officeDocument/2006/relationships" r:id="rId4"/>
          </a:graphicData>
        </a:graphic>
      </p:graphicFrame>
      <p:sp>
        <p:nvSpPr>
          <p:cNvPr id="19" name="TextBox 18"/>
          <p:cNvSpPr txBox="1"/>
          <p:nvPr/>
        </p:nvSpPr>
        <p:spPr>
          <a:xfrm>
            <a:off x="6302590" y="6214250"/>
            <a:ext cx="1079855" cy="215444"/>
          </a:xfrm>
          <a:prstGeom prst="rect">
            <a:avLst/>
          </a:prstGeom>
          <a:noFill/>
        </p:spPr>
        <p:txBody>
          <a:bodyPr wrap="square" rtlCol="0">
            <a:spAutoFit/>
          </a:bodyPr>
          <a:lstStyle/>
          <a:p>
            <a:r>
              <a:rPr lang="en-IN" sz="800" dirty="0">
                <a:latin typeface="Times New Roman" panose="02020603050405020304" pitchFamily="18" charset="0"/>
                <a:cs typeface="Times New Roman" panose="02020603050405020304" pitchFamily="18" charset="0"/>
              </a:rPr>
              <a:t>Fig:3</a:t>
            </a:r>
          </a:p>
        </p:txBody>
      </p:sp>
      <p:sp>
        <p:nvSpPr>
          <p:cNvPr id="23" name="TextBox 22"/>
          <p:cNvSpPr txBox="1"/>
          <p:nvPr/>
        </p:nvSpPr>
        <p:spPr>
          <a:xfrm>
            <a:off x="6014148" y="3396147"/>
            <a:ext cx="1380466" cy="1954381"/>
          </a:xfrm>
          <a:prstGeom prst="rect">
            <a:avLst/>
          </a:prstGeom>
          <a:noFill/>
        </p:spPr>
        <p:txBody>
          <a:bodyPr wrap="square" rtlCol="0">
            <a:spAutoFit/>
          </a:bodyPr>
          <a:lstStyle/>
          <a:p>
            <a:r>
              <a:rPr lang="en-US" sz="1100" dirty="0"/>
              <a:t>12% by pharmacy department and 21% by the TPA auditing were as 15% was on </a:t>
            </a:r>
            <a:r>
              <a:rPr lang="en-US" sz="1100" dirty="0" smtClean="0"/>
              <a:t>time. The </a:t>
            </a:r>
            <a:r>
              <a:rPr lang="en-US" sz="1100" dirty="0"/>
              <a:t>patient satisfaction was measured using a grade, with 41 patients rating 53 as 4 and 4 as 3.. </a:t>
            </a:r>
            <a:endParaRPr lang="en-IN" sz="1100" dirty="0"/>
          </a:p>
          <a:p>
            <a:endParaRPr lang="en-IN" sz="1100" dirty="0"/>
          </a:p>
        </p:txBody>
      </p:sp>
      <p:pic>
        <p:nvPicPr>
          <p:cNvPr id="1026" name="Picture 2" descr="Image result for iihmr delhi logo">
            <a:extLst>
              <a:ext uri="{FF2B5EF4-FFF2-40B4-BE49-F238E27FC236}">
                <a16:creationId xmlns:a16="http://schemas.microsoft.com/office/drawing/2014/main" xmlns="" id="{E01A5F37-5DA4-4460-8F80-A07F0676CA1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8665" y="257594"/>
            <a:ext cx="1144499" cy="898124"/>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descr="Zynova Shalby Hospitals - Home | Facebook">
            <a:extLst>
              <a:ext uri="{FF2B5EF4-FFF2-40B4-BE49-F238E27FC236}">
                <a16:creationId xmlns:a16="http://schemas.microsoft.com/office/drawing/2014/main" xmlns="" id="{B7B4E80A-BB36-4499-B424-F06CA6ED79F5}"/>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942" t="24201" r="942" b="37144"/>
          <a:stretch/>
        </p:blipFill>
        <p:spPr bwMode="auto">
          <a:xfrm>
            <a:off x="10073603" y="270496"/>
            <a:ext cx="1767434" cy="885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44062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218</TotalTime>
  <Words>590</Words>
  <Application>Microsoft Office PowerPoint</Application>
  <PresentationFormat>Widescreen</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Symbol</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21</cp:revision>
  <dcterms:created xsi:type="dcterms:W3CDTF">2022-06-15T04:09:00Z</dcterms:created>
  <dcterms:modified xsi:type="dcterms:W3CDTF">2022-06-16T02:50:12Z</dcterms:modified>
</cp:coreProperties>
</file>