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sldIdLst>
    <p:sldId id="256" r:id="rId2"/>
    <p:sldId id="257" r:id="rId3"/>
    <p:sldId id="258" r:id="rId4"/>
    <p:sldId id="261" r:id="rId5"/>
    <p:sldId id="275" r:id="rId6"/>
    <p:sldId id="263" r:id="rId7"/>
    <p:sldId id="267" r:id="rId8"/>
    <p:sldId id="265" r:id="rId9"/>
    <p:sldId id="277" r:id="rId10"/>
    <p:sldId id="266" r:id="rId11"/>
    <p:sldId id="273" r:id="rId12"/>
    <p:sldId id="278"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75" d="100"/>
          <a:sy n="75" d="100"/>
        </p:scale>
        <p:origin x="-32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l">
              <a:defRPr/>
            </a:pPr>
            <a:r>
              <a:rPr lang="en-US"/>
              <a:t>Participation based on different age group</a:t>
            </a:r>
          </a:p>
        </c:rich>
      </c:tx>
      <c:layout/>
    </c:title>
    <c:plotArea>
      <c:layout>
        <c:manualLayout>
          <c:layoutTarget val="inner"/>
          <c:xMode val="edge"/>
          <c:yMode val="edge"/>
          <c:x val="4.7683929389403835E-2"/>
          <c:y val="0.17509377152324043"/>
          <c:w val="0.76841943001225677"/>
          <c:h val="0.74805429906368204"/>
        </c:manualLayout>
      </c:layout>
      <c:barChart>
        <c:barDir val="col"/>
        <c:grouping val="clustered"/>
        <c:ser>
          <c:idx val="0"/>
          <c:order val="0"/>
          <c:tx>
            <c:strRef>
              <c:f>Sheet1!$B$1</c:f>
              <c:strCache>
                <c:ptCount val="1"/>
                <c:pt idx="0">
                  <c:v>Paricipation</c:v>
                </c:pt>
              </c:strCache>
            </c:strRef>
          </c:tx>
          <c:spPr>
            <a:solidFill>
              <a:schemeClr val="accent1"/>
            </a:solidFill>
          </c:spPr>
          <c:dLbls>
            <c:txPr>
              <a:bodyPr/>
              <a:lstStyle/>
              <a:p>
                <a:pPr>
                  <a:defRPr sz="1400" b="1"/>
                </a:pPr>
                <a:endParaRPr lang="en-US"/>
              </a:p>
            </c:txPr>
            <c:dLblPos val="outEnd"/>
            <c:showVal val="1"/>
          </c:dLbls>
          <c:cat>
            <c:strRef>
              <c:f>Sheet1!$A$2:$A$8</c:f>
              <c:strCache>
                <c:ptCount val="7"/>
                <c:pt idx="0">
                  <c:v>15-20 years</c:v>
                </c:pt>
                <c:pt idx="1">
                  <c:v>21-25 years</c:v>
                </c:pt>
                <c:pt idx="2">
                  <c:v>26-30 years</c:v>
                </c:pt>
                <c:pt idx="3">
                  <c:v>31-35years</c:v>
                </c:pt>
                <c:pt idx="4">
                  <c:v>36-40 years</c:v>
                </c:pt>
                <c:pt idx="5">
                  <c:v>41-45 years</c:v>
                </c:pt>
                <c:pt idx="6">
                  <c:v>&gt;45 years</c:v>
                </c:pt>
              </c:strCache>
            </c:strRef>
          </c:cat>
          <c:val>
            <c:numRef>
              <c:f>Sheet1!$B$2:$B$8</c:f>
              <c:numCache>
                <c:formatCode>0.00%</c:formatCode>
                <c:ptCount val="7"/>
                <c:pt idx="0">
                  <c:v>4.2000000000000093E-2</c:v>
                </c:pt>
                <c:pt idx="1">
                  <c:v>0.15500000000000028</c:v>
                </c:pt>
                <c:pt idx="2">
                  <c:v>0.52200000000000002</c:v>
                </c:pt>
                <c:pt idx="3">
                  <c:v>0.19700000000000031</c:v>
                </c:pt>
                <c:pt idx="4">
                  <c:v>0</c:v>
                </c:pt>
                <c:pt idx="5" formatCode="0%">
                  <c:v>4.2000000000000093E-2</c:v>
                </c:pt>
                <c:pt idx="6">
                  <c:v>4.2000000000000093E-2</c:v>
                </c:pt>
              </c:numCache>
            </c:numRef>
          </c:val>
        </c:ser>
        <c:axId val="177980160"/>
        <c:axId val="177981696"/>
      </c:barChart>
      <c:catAx>
        <c:axId val="177980160"/>
        <c:scaling>
          <c:orientation val="minMax"/>
        </c:scaling>
        <c:axPos val="b"/>
        <c:numFmt formatCode="General" sourceLinked="1"/>
        <c:tickLblPos val="nextTo"/>
        <c:txPr>
          <a:bodyPr/>
          <a:lstStyle/>
          <a:p>
            <a:pPr>
              <a:defRPr sz="1500"/>
            </a:pPr>
            <a:endParaRPr lang="en-US"/>
          </a:p>
        </c:txPr>
        <c:crossAx val="177981696"/>
        <c:crosses val="autoZero"/>
        <c:auto val="1"/>
        <c:lblAlgn val="ctr"/>
        <c:lblOffset val="100"/>
      </c:catAx>
      <c:valAx>
        <c:axId val="177981696"/>
        <c:scaling>
          <c:orientation val="minMax"/>
        </c:scaling>
        <c:axPos val="l"/>
        <c:majorGridlines/>
        <c:numFmt formatCode="0.00%" sourceLinked="1"/>
        <c:tickLblPos val="nextTo"/>
        <c:crossAx val="177980160"/>
        <c:crosses val="autoZero"/>
        <c:crossBetween val="between"/>
      </c:valAx>
    </c:plotArea>
    <c:plotVisOnly val="1"/>
  </c:chart>
  <c:spPr>
    <a:solidFill>
      <a:schemeClr val="tx1"/>
    </a:solidFill>
  </c:spPr>
  <c:txPr>
    <a:bodyPr/>
    <a:lstStyle/>
    <a:p>
      <a:pPr>
        <a:defRPr sz="1500">
          <a:solidFill>
            <a:schemeClr val="bg1"/>
          </a:solidFil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bg1"/>
                </a:solidFill>
              </a:defRPr>
            </a:pPr>
            <a:r>
              <a:rPr lang="en-US" sz="1500" dirty="0" smtClean="0">
                <a:solidFill>
                  <a:schemeClr val="bg1"/>
                </a:solidFill>
                <a:latin typeface="Times New Roman" pitchFamily="18" charset="0"/>
                <a:cs typeface="Times New Roman" pitchFamily="18" charset="0"/>
              </a:rPr>
              <a:t>Participation based on gender</a:t>
            </a:r>
            <a:endParaRPr lang="en-US" sz="1500" dirty="0">
              <a:solidFill>
                <a:schemeClr val="bg1"/>
              </a:solidFill>
              <a:latin typeface="Times New Roman" pitchFamily="18" charset="0"/>
              <a:cs typeface="Times New Roman" pitchFamily="18" charset="0"/>
            </a:endParaRPr>
          </a:p>
        </c:rich>
      </c:tx>
      <c:layout/>
    </c:title>
    <c:plotArea>
      <c:layout>
        <c:manualLayout>
          <c:layoutTarget val="inner"/>
          <c:xMode val="edge"/>
          <c:yMode val="edge"/>
          <c:x val="7.6352506496476083E-2"/>
          <c:y val="0.16800858108945993"/>
          <c:w val="0.68161245271304904"/>
          <c:h val="0.76133330110052655"/>
        </c:manualLayout>
      </c:layout>
      <c:pieChart>
        <c:varyColors val="1"/>
        <c:ser>
          <c:idx val="0"/>
          <c:order val="0"/>
          <c:tx>
            <c:strRef>
              <c:f>Sheet1!$B$1</c:f>
              <c:strCache>
                <c:ptCount val="1"/>
                <c:pt idx="0">
                  <c:v>Column1</c:v>
                </c:pt>
              </c:strCache>
            </c:strRef>
          </c:tx>
          <c:dPt>
            <c:idx val="1"/>
            <c:spPr>
              <a:solidFill>
                <a:srgbClr val="0070C0"/>
              </a:solidFill>
            </c:spPr>
          </c:dPt>
          <c:dLbls>
            <c:txPr>
              <a:bodyPr/>
              <a:lstStyle/>
              <a:p>
                <a:pPr>
                  <a:defRPr b="1">
                    <a:latin typeface="Times New Roman" pitchFamily="18" charset="0"/>
                    <a:cs typeface="Times New Roman" pitchFamily="18" charset="0"/>
                  </a:defRPr>
                </a:pPr>
                <a:endParaRPr lang="en-US"/>
              </a:p>
            </c:txPr>
            <c:dLblPos val="ctr"/>
            <c:showVal val="1"/>
            <c:showLeaderLines val="1"/>
          </c:dLbls>
          <c:cat>
            <c:strRef>
              <c:f>Sheet1!$A$2:$A$3</c:f>
              <c:strCache>
                <c:ptCount val="2"/>
                <c:pt idx="0">
                  <c:v>Male</c:v>
                </c:pt>
                <c:pt idx="1">
                  <c:v>Female</c:v>
                </c:pt>
              </c:strCache>
            </c:strRef>
          </c:cat>
          <c:val>
            <c:numRef>
              <c:f>Sheet1!$B$2:$B$3</c:f>
              <c:numCache>
                <c:formatCode>0.00%</c:formatCode>
                <c:ptCount val="2"/>
                <c:pt idx="0">
                  <c:v>0.4370000000000005</c:v>
                </c:pt>
                <c:pt idx="1">
                  <c:v>0.56299999999999994</c:v>
                </c:pt>
              </c:numCache>
            </c:numRef>
          </c:val>
        </c:ser>
        <c:dLbls>
          <c:showVal val="1"/>
        </c:dLbls>
        <c:firstSliceAng val="0"/>
      </c:pieChart>
    </c:plotArea>
    <c:legend>
      <c:legendPos val="r"/>
      <c:layout/>
      <c:txPr>
        <a:bodyPr/>
        <a:lstStyle/>
        <a:p>
          <a:pPr>
            <a:defRPr sz="1500">
              <a:solidFill>
                <a:schemeClr val="bg1"/>
              </a:solidFill>
              <a:latin typeface="Times New Roman" pitchFamily="18" charset="0"/>
              <a:cs typeface="Times New Roman" pitchFamily="18" charset="0"/>
            </a:defRPr>
          </a:pPr>
          <a:endParaRPr lang="en-US"/>
        </a:p>
      </c:txPr>
    </c:legend>
    <c:plotVisOnly val="1"/>
  </c:chart>
  <c:spPr>
    <a:solidFill>
      <a:schemeClr val="tx1"/>
    </a:solidFill>
  </c:spPr>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solidFill>
                  <a:schemeClr val="bg1"/>
                </a:solidFill>
              </a:rPr>
              <a:t>Type</a:t>
            </a:r>
            <a:r>
              <a:rPr lang="en-US" baseline="0" dirty="0" smtClean="0">
                <a:solidFill>
                  <a:schemeClr val="bg1"/>
                </a:solidFill>
              </a:rPr>
              <a:t> of p</a:t>
            </a:r>
            <a:r>
              <a:rPr lang="en-US" dirty="0" smtClean="0">
                <a:solidFill>
                  <a:schemeClr val="bg1"/>
                </a:solidFill>
              </a:rPr>
              <a:t>latform</a:t>
            </a:r>
            <a:r>
              <a:rPr lang="en-US" baseline="0" dirty="0" smtClean="0">
                <a:solidFill>
                  <a:schemeClr val="bg1"/>
                </a:solidFill>
              </a:rPr>
              <a:t> mostly used for doing Yoga</a:t>
            </a:r>
            <a:endParaRPr lang="en-US" dirty="0">
              <a:solidFill>
                <a:schemeClr val="bg1"/>
              </a:solidFill>
            </a:endParaRPr>
          </a:p>
        </c:rich>
      </c:tx>
      <c:layout/>
    </c:title>
    <c:plotArea>
      <c:layout>
        <c:manualLayout>
          <c:layoutTarget val="inner"/>
          <c:xMode val="edge"/>
          <c:yMode val="edge"/>
          <c:x val="6.6373942840478303E-2"/>
          <c:y val="0.2534866836184399"/>
          <c:w val="0.51938939924176031"/>
          <c:h val="0.57406193454080245"/>
        </c:manualLayout>
      </c:layout>
      <c:pieChart>
        <c:varyColors val="1"/>
        <c:ser>
          <c:idx val="0"/>
          <c:order val="0"/>
          <c:tx>
            <c:strRef>
              <c:f>Sheet1!$B$1</c:f>
              <c:strCache>
                <c:ptCount val="1"/>
                <c:pt idx="0">
                  <c:v>Column1</c:v>
                </c:pt>
              </c:strCache>
            </c:strRef>
          </c:tx>
          <c:dPt>
            <c:idx val="0"/>
            <c:spPr>
              <a:solidFill>
                <a:srgbClr val="0070C0"/>
              </a:solidFill>
            </c:spPr>
          </c:dPt>
          <c:dLbls>
            <c:txPr>
              <a:bodyPr/>
              <a:lstStyle/>
              <a:p>
                <a:pPr>
                  <a:defRPr b="1"/>
                </a:pPr>
                <a:endParaRPr lang="en-US"/>
              </a:p>
            </c:txPr>
            <c:dLblPos val="inEnd"/>
            <c:showVal val="1"/>
            <c:showLeaderLines val="1"/>
          </c:dLbls>
          <c:cat>
            <c:strRef>
              <c:f>Sheet1!$A$2:$A$3</c:f>
              <c:strCache>
                <c:ptCount val="2"/>
                <c:pt idx="0">
                  <c:v>Digitally</c:v>
                </c:pt>
                <c:pt idx="1">
                  <c:v>Physically ( Yoga Institute or centers/Park or Ground)</c:v>
                </c:pt>
              </c:strCache>
            </c:strRef>
          </c:cat>
          <c:val>
            <c:numRef>
              <c:f>Sheet1!$B$2:$B$3</c:f>
              <c:numCache>
                <c:formatCode>0.00%</c:formatCode>
                <c:ptCount val="2"/>
                <c:pt idx="0">
                  <c:v>0.53500000000000003</c:v>
                </c:pt>
                <c:pt idx="1">
                  <c:v>0.46500000000000002</c:v>
                </c:pt>
              </c:numCache>
            </c:numRef>
          </c:val>
        </c:ser>
        <c:dLbls>
          <c:showVal val="1"/>
        </c:dLbls>
        <c:firstSliceAng val="0"/>
      </c:pieChart>
    </c:plotArea>
    <c:legend>
      <c:legendPos val="r"/>
      <c:layout>
        <c:manualLayout>
          <c:xMode val="edge"/>
          <c:yMode val="edge"/>
          <c:x val="0.64265255905511864"/>
          <c:y val="0.39142901347855352"/>
          <c:w val="0.32262521872266042"/>
          <c:h val="0.32377939380557952"/>
        </c:manualLayout>
      </c:layout>
      <c:txPr>
        <a:bodyPr/>
        <a:lstStyle/>
        <a:p>
          <a:pPr>
            <a:defRPr sz="1500">
              <a:solidFill>
                <a:schemeClr val="bg1"/>
              </a:solidFill>
            </a:defRPr>
          </a:pPr>
          <a:endParaRPr lang="en-US"/>
        </a:p>
      </c:txPr>
    </c:legend>
    <c:plotVisOnly val="1"/>
  </c:chart>
  <c:spPr>
    <a:solidFill>
      <a:schemeClr val="tx1"/>
    </a:solidFill>
  </c:spPr>
  <c:txPr>
    <a:bodyPr/>
    <a:lstStyle/>
    <a:p>
      <a:pPr>
        <a:defRPr sz="1800">
          <a:latin typeface="Times New Roman" pitchFamily="18" charset="0"/>
          <a:cs typeface="Times New Roman" pitchFamily="18"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solidFill>
                  <a:schemeClr val="bg1"/>
                </a:solidFill>
              </a:defRPr>
            </a:pPr>
            <a:r>
              <a:rPr lang="en-US" dirty="0" smtClean="0">
                <a:solidFill>
                  <a:schemeClr val="bg1"/>
                </a:solidFill>
                <a:latin typeface="Times New Roman" pitchFamily="18" charset="0"/>
                <a:cs typeface="Times New Roman" pitchFamily="18" charset="0"/>
              </a:rPr>
              <a:t>Digital media following for doing Yoga </a:t>
            </a:r>
            <a:endParaRPr lang="en-US" dirty="0">
              <a:solidFill>
                <a:schemeClr val="bg1"/>
              </a:solidFill>
              <a:latin typeface="Times New Roman" pitchFamily="18" charset="0"/>
              <a:cs typeface="Times New Roman" pitchFamily="18" charset="0"/>
            </a:endParaRPr>
          </a:p>
        </c:rich>
      </c:tx>
      <c:layout/>
    </c:title>
    <c:plotArea>
      <c:layout>
        <c:manualLayout>
          <c:layoutTarget val="inner"/>
          <c:xMode val="edge"/>
          <c:yMode val="edge"/>
          <c:x val="0.27494883556447863"/>
          <c:y val="0.19249046792589891"/>
          <c:w val="0.72505116443552264"/>
          <c:h val="0.4184627485167618"/>
        </c:manualLayout>
      </c:layout>
      <c:barChart>
        <c:barDir val="col"/>
        <c:grouping val="clustered"/>
        <c:ser>
          <c:idx val="0"/>
          <c:order val="0"/>
          <c:tx>
            <c:strRef>
              <c:f>Sheet1!$B$1</c:f>
              <c:strCache>
                <c:ptCount val="1"/>
                <c:pt idx="0">
                  <c:v>Series 1</c:v>
                </c:pt>
              </c:strCache>
            </c:strRef>
          </c:tx>
          <c:dLbls>
            <c:txPr>
              <a:bodyPr/>
              <a:lstStyle/>
              <a:p>
                <a:pPr>
                  <a:defRPr sz="1000" b="1">
                    <a:solidFill>
                      <a:schemeClr val="bg1"/>
                    </a:solidFill>
                    <a:latin typeface="Times New Roman" pitchFamily="18" charset="0"/>
                    <a:cs typeface="Times New Roman" pitchFamily="18" charset="0"/>
                  </a:defRPr>
                </a:pPr>
                <a:endParaRPr lang="en-US"/>
              </a:p>
            </c:txPr>
            <c:dLblPos val="outEnd"/>
            <c:showVal val="1"/>
          </c:dLbls>
          <c:cat>
            <c:strRef>
              <c:f>Sheet1!$A$2:$A$9</c:f>
              <c:strCache>
                <c:ptCount val="8"/>
                <c:pt idx="0">
                  <c:v>Yoga portal/Ministry of Ayush</c:v>
                </c:pt>
                <c:pt idx="1">
                  <c:v>Facebook</c:v>
                </c:pt>
                <c:pt idx="2">
                  <c:v>Youtube</c:v>
                </c:pt>
                <c:pt idx="3">
                  <c:v>Instagram</c:v>
                </c:pt>
                <c:pt idx="4">
                  <c:v>twitter</c:v>
                </c:pt>
                <c:pt idx="5">
                  <c:v>Zoom</c:v>
                </c:pt>
                <c:pt idx="6">
                  <c:v>Curefit</c:v>
                </c:pt>
                <c:pt idx="7">
                  <c:v>News Channel</c:v>
                </c:pt>
              </c:strCache>
            </c:strRef>
          </c:cat>
          <c:val>
            <c:numRef>
              <c:f>Sheet1!$B$2:$B$9</c:f>
              <c:numCache>
                <c:formatCode>0.00%</c:formatCode>
                <c:ptCount val="8"/>
                <c:pt idx="0">
                  <c:v>1.4E-2</c:v>
                </c:pt>
                <c:pt idx="1">
                  <c:v>4.2000000000000023E-2</c:v>
                </c:pt>
                <c:pt idx="2">
                  <c:v>0.747000000000001</c:v>
                </c:pt>
                <c:pt idx="3">
                  <c:v>0.127</c:v>
                </c:pt>
                <c:pt idx="4">
                  <c:v>1.4E-2</c:v>
                </c:pt>
                <c:pt idx="5">
                  <c:v>1.4E-2</c:v>
                </c:pt>
                <c:pt idx="6">
                  <c:v>1.4E-2</c:v>
                </c:pt>
                <c:pt idx="7">
                  <c:v>2.8000000000000001E-2</c:v>
                </c:pt>
              </c:numCache>
            </c:numRef>
          </c:val>
        </c:ser>
        <c:dLbls>
          <c:showVal val="1"/>
        </c:dLbls>
        <c:axId val="178281472"/>
        <c:axId val="178303744"/>
      </c:barChart>
      <c:catAx>
        <c:axId val="178281472"/>
        <c:scaling>
          <c:orientation val="minMax"/>
        </c:scaling>
        <c:axPos val="b"/>
        <c:tickLblPos val="nextTo"/>
        <c:txPr>
          <a:bodyPr/>
          <a:lstStyle/>
          <a:p>
            <a:pPr>
              <a:defRPr sz="1500">
                <a:solidFill>
                  <a:schemeClr val="bg1"/>
                </a:solidFill>
                <a:latin typeface="Times New Roman" pitchFamily="18" charset="0"/>
                <a:cs typeface="Times New Roman" pitchFamily="18" charset="0"/>
              </a:defRPr>
            </a:pPr>
            <a:endParaRPr lang="en-US"/>
          </a:p>
        </c:txPr>
        <c:crossAx val="178303744"/>
        <c:crosses val="autoZero"/>
        <c:auto val="1"/>
        <c:lblAlgn val="ctr"/>
        <c:lblOffset val="100"/>
      </c:catAx>
      <c:valAx>
        <c:axId val="178303744"/>
        <c:scaling>
          <c:orientation val="minMax"/>
        </c:scaling>
        <c:axPos val="l"/>
        <c:majorGridlines/>
        <c:numFmt formatCode="0.00%" sourceLinked="1"/>
        <c:tickLblPos val="nextTo"/>
        <c:txPr>
          <a:bodyPr/>
          <a:lstStyle/>
          <a:p>
            <a:pPr>
              <a:defRPr sz="1500">
                <a:solidFill>
                  <a:schemeClr val="bg1"/>
                </a:solidFill>
                <a:latin typeface="Times New Roman" pitchFamily="18" charset="0"/>
                <a:cs typeface="Times New Roman" pitchFamily="18" charset="0"/>
              </a:defRPr>
            </a:pPr>
            <a:endParaRPr lang="en-US"/>
          </a:p>
        </c:txPr>
        <c:crossAx val="178281472"/>
        <c:crosses val="autoZero"/>
        <c:crossBetween val="between"/>
      </c:valAx>
    </c:plotArea>
    <c:plotVisOnly val="1"/>
  </c:chart>
  <c:spPr>
    <a:solidFill>
      <a:schemeClr val="tx1"/>
    </a:solidFill>
  </c:spPr>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6113749044433521E-2"/>
          <c:y val="0.1782690340419936"/>
          <c:w val="0.58395158534506231"/>
          <c:h val="0.76952162947807934"/>
        </c:manualLayout>
      </c:layout>
      <c:pieChart>
        <c:varyColors val="1"/>
        <c:ser>
          <c:idx val="0"/>
          <c:order val="0"/>
          <c:tx>
            <c:strRef>
              <c:f>Sheet1!$B$1</c:f>
              <c:strCache>
                <c:ptCount val="1"/>
                <c:pt idx="0">
                  <c:v>Sales</c:v>
                </c:pt>
              </c:strCache>
            </c:strRef>
          </c:tx>
          <c:dPt>
            <c:idx val="0"/>
            <c:spPr>
              <a:solidFill>
                <a:srgbClr val="0070C0"/>
              </a:solidFill>
            </c:spPr>
          </c:dPt>
          <c:dLbls>
            <c:txPr>
              <a:bodyPr/>
              <a:lstStyle/>
              <a:p>
                <a:pPr>
                  <a:defRPr b="1">
                    <a:latin typeface="Times New Roman" pitchFamily="18" charset="0"/>
                    <a:cs typeface="Times New Roman" pitchFamily="18" charset="0"/>
                  </a:defRPr>
                </a:pPr>
                <a:endParaRPr lang="en-US"/>
              </a:p>
            </c:txPr>
            <c:dLblPos val="bestFit"/>
            <c:showVal val="1"/>
            <c:showLeaderLines val="1"/>
          </c:dLbls>
          <c:cat>
            <c:strRef>
              <c:f>Sheet1!$A$2:$A$3</c:f>
              <c:strCache>
                <c:ptCount val="2"/>
                <c:pt idx="0">
                  <c:v>Yes</c:v>
                </c:pt>
                <c:pt idx="1">
                  <c:v>No</c:v>
                </c:pt>
              </c:strCache>
            </c:strRef>
          </c:cat>
          <c:val>
            <c:numRef>
              <c:f>Sheet1!$B$2:$B$3</c:f>
              <c:numCache>
                <c:formatCode>0.00%</c:formatCode>
                <c:ptCount val="2"/>
                <c:pt idx="0">
                  <c:v>0.85900000000000065</c:v>
                </c:pt>
                <c:pt idx="1">
                  <c:v>0.14100000000000001</c:v>
                </c:pt>
              </c:numCache>
            </c:numRef>
          </c:val>
        </c:ser>
        <c:firstSliceAng val="0"/>
      </c:pieChart>
    </c:plotArea>
    <c:legend>
      <c:legendPos val="r"/>
      <c:layout>
        <c:manualLayout>
          <c:xMode val="edge"/>
          <c:yMode val="edge"/>
          <c:x val="0.7850868745083831"/>
          <c:y val="0.44408200058745545"/>
          <c:w val="0.16145304838221991"/>
          <c:h val="0.18901540549574158"/>
        </c:manualLayout>
      </c:layout>
      <c:txPr>
        <a:bodyPr/>
        <a:lstStyle/>
        <a:p>
          <a:pPr>
            <a:defRPr>
              <a:solidFill>
                <a:schemeClr val="bg1"/>
              </a:solidFill>
              <a:latin typeface="Times New Roman" pitchFamily="18" charset="0"/>
              <a:cs typeface="Times New Roman" pitchFamily="18" charset="0"/>
            </a:defRPr>
          </a:pPr>
          <a:endParaRPr lang="en-US"/>
        </a:p>
      </c:txPr>
    </c:legend>
    <c:plotVisOnly val="1"/>
  </c:chart>
  <c:spPr>
    <a:solidFill>
      <a:schemeClr val="tx1"/>
    </a:solidFill>
  </c:spPr>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bg1"/>
                </a:solidFill>
              </a:defRPr>
            </a:pPr>
            <a:r>
              <a:rPr lang="en-US" dirty="0" smtClean="0">
                <a:solidFill>
                  <a:schemeClr val="bg1"/>
                </a:solidFill>
                <a:latin typeface="Times New Roman" pitchFamily="18" charset="0"/>
                <a:cs typeface="Times New Roman" pitchFamily="18" charset="0"/>
              </a:rPr>
              <a:t>Webinar</a:t>
            </a:r>
            <a:r>
              <a:rPr lang="en-US" baseline="0" dirty="0" smtClean="0">
                <a:solidFill>
                  <a:schemeClr val="bg1"/>
                </a:solidFill>
                <a:latin typeface="Times New Roman" pitchFamily="18" charset="0"/>
                <a:cs typeface="Times New Roman" pitchFamily="18" charset="0"/>
              </a:rPr>
              <a:t> Participants</a:t>
            </a:r>
            <a:endParaRPr lang="en-US" dirty="0">
              <a:solidFill>
                <a:schemeClr val="bg1"/>
              </a:solidFill>
              <a:latin typeface="Times New Roman" pitchFamily="18" charset="0"/>
              <a:cs typeface="Times New Roman" pitchFamily="18" charset="0"/>
            </a:endParaRPr>
          </a:p>
        </c:rich>
      </c:tx>
      <c:layout/>
    </c:title>
    <c:plotArea>
      <c:layout>
        <c:manualLayout>
          <c:layoutTarget val="inner"/>
          <c:xMode val="edge"/>
          <c:yMode val="edge"/>
          <c:x val="0.1066925988955649"/>
          <c:y val="0.20659219318183364"/>
          <c:w val="0.57153289330249168"/>
          <c:h val="0.68944214639462087"/>
        </c:manualLayout>
      </c:layout>
      <c:pieChart>
        <c:varyColors val="1"/>
        <c:ser>
          <c:idx val="0"/>
          <c:order val="0"/>
          <c:tx>
            <c:strRef>
              <c:f>'Sheet1'!$B$1</c:f>
              <c:strCache>
                <c:ptCount val="1"/>
                <c:pt idx="0">
                  <c:v>Sales</c:v>
                </c:pt>
              </c:strCache>
            </c:strRef>
          </c:tx>
          <c:dPt>
            <c:idx val="0"/>
            <c:spPr>
              <a:solidFill>
                <a:srgbClr val="0070C0"/>
              </a:solidFill>
            </c:spPr>
          </c:dPt>
          <c:dLbls>
            <c:dLbl>
              <c:idx val="1"/>
              <c:spPr/>
              <c:txPr>
                <a:bodyPr/>
                <a:lstStyle/>
                <a:p>
                  <a:pPr>
                    <a:defRPr b="1">
                      <a:latin typeface="Times New Roman" pitchFamily="18" charset="0"/>
                      <a:cs typeface="Times New Roman" pitchFamily="18" charset="0"/>
                    </a:defRPr>
                  </a:pPr>
                  <a:endParaRPr lang="en-US"/>
                </a:p>
              </c:txPr>
            </c:dLbl>
            <c:txPr>
              <a:bodyPr/>
              <a:lstStyle/>
              <a:p>
                <a:pPr>
                  <a:defRPr>
                    <a:latin typeface="Times New Roman" pitchFamily="18" charset="0"/>
                    <a:cs typeface="Times New Roman" pitchFamily="18" charset="0"/>
                  </a:defRPr>
                </a:pPr>
                <a:endParaRPr lang="en-US"/>
              </a:p>
            </c:txPr>
            <c:dLblPos val="bestFit"/>
            <c:showVal val="1"/>
            <c:showLeaderLines val="1"/>
          </c:dLbls>
          <c:cat>
            <c:strRef>
              <c:f>'Sheet1'!$A$2:$A$3</c:f>
              <c:strCache>
                <c:ptCount val="2"/>
                <c:pt idx="0">
                  <c:v>Yes</c:v>
                </c:pt>
                <c:pt idx="1">
                  <c:v>No</c:v>
                </c:pt>
              </c:strCache>
            </c:strRef>
          </c:cat>
          <c:val>
            <c:numRef>
              <c:f>'Sheet1'!$B$2:$B$3</c:f>
              <c:numCache>
                <c:formatCode>0.00%</c:formatCode>
                <c:ptCount val="2"/>
                <c:pt idx="0">
                  <c:v>0.254</c:v>
                </c:pt>
                <c:pt idx="1">
                  <c:v>0.74600000000000122</c:v>
                </c:pt>
              </c:numCache>
            </c:numRef>
          </c:val>
        </c:ser>
        <c:dLbls>
          <c:showVal val="1"/>
        </c:dLbls>
        <c:firstSliceAng val="0"/>
      </c:pieChart>
    </c:plotArea>
    <c:legend>
      <c:legendPos val="r"/>
      <c:layout/>
      <c:txPr>
        <a:bodyPr/>
        <a:lstStyle/>
        <a:p>
          <a:pPr>
            <a:defRPr>
              <a:solidFill>
                <a:schemeClr val="bg1"/>
              </a:solidFill>
              <a:latin typeface="Times New Roman" pitchFamily="18" charset="0"/>
              <a:cs typeface="Times New Roman" pitchFamily="18" charset="0"/>
            </a:defRPr>
          </a:pPr>
          <a:endParaRPr lang="en-US"/>
        </a:p>
      </c:txPr>
    </c:legend>
    <c:plotVisOnly val="1"/>
  </c:chart>
  <c:spPr>
    <a:solidFill>
      <a:schemeClr val="tx1"/>
    </a:solidFill>
  </c:spPr>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EA7EB7-6370-4DF6-B065-8244B49B1724}" type="doc">
      <dgm:prSet loTypeId="urn:microsoft.com/office/officeart/2008/layout/VerticalCurvedList" loCatId="list" qsTypeId="urn:microsoft.com/office/officeart/2005/8/quickstyle/3d4" qsCatId="3D" csTypeId="urn:microsoft.com/office/officeart/2005/8/colors/colorful1#1" csCatId="colorful" phldr="1"/>
      <dgm:spPr/>
      <dgm:t>
        <a:bodyPr/>
        <a:lstStyle/>
        <a:p>
          <a:endParaRPr lang="en-IN"/>
        </a:p>
      </dgm:t>
    </dgm:pt>
    <dgm:pt modelId="{1C41A714-623E-4FB5-B337-C96C82386686}">
      <dgm:prSet phldrT="[Text]"/>
      <dgm:spPr/>
      <dgm:t>
        <a:bodyPr/>
        <a:lstStyle/>
        <a:p>
          <a:r>
            <a:rPr lang="en-US" b="1" dirty="0" smtClean="0">
              <a:latin typeface="Times New Roman" pitchFamily="18" charset="0"/>
              <a:cs typeface="Times New Roman" pitchFamily="18" charset="0"/>
            </a:rPr>
            <a:t>Participation based on age and gender</a:t>
          </a:r>
          <a:endParaRPr lang="en-IN" b="1" dirty="0">
            <a:latin typeface="Times New Roman" pitchFamily="18" charset="0"/>
            <a:cs typeface="Times New Roman" pitchFamily="18" charset="0"/>
          </a:endParaRPr>
        </a:p>
      </dgm:t>
    </dgm:pt>
    <dgm:pt modelId="{AEAFAF1C-63D2-451D-831E-927BAEF98E2F}" type="parTrans" cxnId="{48F532E5-DA16-4785-9130-1001CC675F55}">
      <dgm:prSet/>
      <dgm:spPr/>
      <dgm:t>
        <a:bodyPr/>
        <a:lstStyle/>
        <a:p>
          <a:endParaRPr lang="en-IN"/>
        </a:p>
      </dgm:t>
    </dgm:pt>
    <dgm:pt modelId="{A974A054-B24B-4036-9EC9-579A8B1BC55E}" type="sibTrans" cxnId="{48F532E5-DA16-4785-9130-1001CC675F55}">
      <dgm:prSet/>
      <dgm:spPr/>
      <dgm:t>
        <a:bodyPr/>
        <a:lstStyle/>
        <a:p>
          <a:endParaRPr lang="en-IN"/>
        </a:p>
      </dgm:t>
    </dgm:pt>
    <dgm:pt modelId="{CCA0B5AE-5D3A-4319-8FC9-30D7688DDE99}">
      <dgm:prSet phldrT="[Text]"/>
      <dgm:spPr/>
      <dgm:t>
        <a:bodyPr/>
        <a:lstStyle/>
        <a:p>
          <a:r>
            <a:rPr lang="en-US" b="1" dirty="0" smtClean="0">
              <a:latin typeface="Times New Roman" pitchFamily="18" charset="0"/>
              <a:cs typeface="Times New Roman" pitchFamily="18" charset="0"/>
            </a:rPr>
            <a:t>Type of platform used for doing yoga</a:t>
          </a:r>
          <a:endParaRPr lang="en-IN" b="1" dirty="0">
            <a:latin typeface="Times New Roman" pitchFamily="18" charset="0"/>
            <a:cs typeface="Times New Roman" pitchFamily="18" charset="0"/>
          </a:endParaRPr>
        </a:p>
      </dgm:t>
    </dgm:pt>
    <dgm:pt modelId="{011B86A0-1CA5-4033-A351-29B5FAAD9368}" type="parTrans" cxnId="{7B538C7B-6A45-4BA2-8829-A42F3B7C9A77}">
      <dgm:prSet/>
      <dgm:spPr/>
      <dgm:t>
        <a:bodyPr/>
        <a:lstStyle/>
        <a:p>
          <a:endParaRPr lang="en-IN"/>
        </a:p>
      </dgm:t>
    </dgm:pt>
    <dgm:pt modelId="{EA556F49-40E1-4F5E-8562-DA4B3D914541}" type="sibTrans" cxnId="{7B538C7B-6A45-4BA2-8829-A42F3B7C9A77}">
      <dgm:prSet/>
      <dgm:spPr/>
      <dgm:t>
        <a:bodyPr/>
        <a:lstStyle/>
        <a:p>
          <a:endParaRPr lang="en-IN"/>
        </a:p>
      </dgm:t>
    </dgm:pt>
    <dgm:pt modelId="{E1B07018-320D-43D8-81C7-FCDA1839FBF0}">
      <dgm:prSet phldrT="[Text]"/>
      <dgm:spPr/>
      <dgm:t>
        <a:bodyPr/>
        <a:lstStyle/>
        <a:p>
          <a:r>
            <a:rPr lang="en-US" b="1" dirty="0" smtClean="0">
              <a:latin typeface="Times New Roman" pitchFamily="18" charset="0"/>
              <a:cs typeface="Times New Roman" pitchFamily="18" charset="0"/>
            </a:rPr>
            <a:t>Digital media following for doing yoga</a:t>
          </a:r>
          <a:endParaRPr lang="en-IN" b="1" dirty="0">
            <a:latin typeface="Times New Roman" pitchFamily="18" charset="0"/>
            <a:cs typeface="Times New Roman" pitchFamily="18" charset="0"/>
          </a:endParaRPr>
        </a:p>
      </dgm:t>
    </dgm:pt>
    <dgm:pt modelId="{EAA830EC-34D3-4B27-BA8F-ADAB0F5859AC}" type="parTrans" cxnId="{89DE3DCF-332B-466D-AD49-D35A248F7448}">
      <dgm:prSet/>
      <dgm:spPr/>
      <dgm:t>
        <a:bodyPr/>
        <a:lstStyle/>
        <a:p>
          <a:endParaRPr lang="en-IN"/>
        </a:p>
      </dgm:t>
    </dgm:pt>
    <dgm:pt modelId="{3FF0A4F5-4F32-454D-B34A-8AF2583337C0}" type="sibTrans" cxnId="{89DE3DCF-332B-466D-AD49-D35A248F7448}">
      <dgm:prSet/>
      <dgm:spPr/>
      <dgm:t>
        <a:bodyPr/>
        <a:lstStyle/>
        <a:p>
          <a:endParaRPr lang="en-IN"/>
        </a:p>
      </dgm:t>
    </dgm:pt>
    <dgm:pt modelId="{35F7728B-5491-4F4A-A5B5-A20869580168}">
      <dgm:prSet/>
      <dgm:spPr/>
      <dgm:t>
        <a:bodyPr/>
        <a:lstStyle/>
        <a:p>
          <a:r>
            <a:rPr lang="en-US" b="1" dirty="0" smtClean="0">
              <a:latin typeface="Times New Roman" pitchFamily="18" charset="0"/>
              <a:cs typeface="Times New Roman" pitchFamily="18" charset="0"/>
            </a:rPr>
            <a:t>Continuation of doing yoga through digital media post </a:t>
          </a:r>
          <a:r>
            <a:rPr lang="en-US" b="1" dirty="0" err="1" smtClean="0">
              <a:latin typeface="Times New Roman" pitchFamily="18" charset="0"/>
              <a:cs typeface="Times New Roman" pitchFamily="18" charset="0"/>
            </a:rPr>
            <a:t>covid</a:t>
          </a:r>
          <a:endParaRPr lang="en-IN" b="1" dirty="0">
            <a:latin typeface="Times New Roman" pitchFamily="18" charset="0"/>
            <a:cs typeface="Times New Roman" pitchFamily="18" charset="0"/>
          </a:endParaRPr>
        </a:p>
      </dgm:t>
    </dgm:pt>
    <dgm:pt modelId="{283D3E75-E7AA-4618-A165-0BB03C21410A}" type="parTrans" cxnId="{A885E9C9-559E-47BE-8E2B-85DDB33DFD21}">
      <dgm:prSet/>
      <dgm:spPr/>
      <dgm:t>
        <a:bodyPr/>
        <a:lstStyle/>
        <a:p>
          <a:endParaRPr lang="en-IN"/>
        </a:p>
      </dgm:t>
    </dgm:pt>
    <dgm:pt modelId="{143C6BA0-6090-4F88-B261-2849C7FD46D2}" type="sibTrans" cxnId="{A885E9C9-559E-47BE-8E2B-85DDB33DFD21}">
      <dgm:prSet/>
      <dgm:spPr/>
      <dgm:t>
        <a:bodyPr/>
        <a:lstStyle/>
        <a:p>
          <a:endParaRPr lang="en-IN"/>
        </a:p>
      </dgm:t>
    </dgm:pt>
    <dgm:pt modelId="{63B72B9A-9E00-4853-9F3F-514CD78EB8FB}">
      <dgm:prSet custT="1"/>
      <dgm:spPr/>
      <dgm:t>
        <a:bodyPr/>
        <a:lstStyle/>
        <a:p>
          <a:r>
            <a:rPr lang="en-US" sz="2100" b="1" dirty="0" smtClean="0">
              <a:latin typeface="Times New Roman" pitchFamily="18" charset="0"/>
              <a:cs typeface="Times New Roman" pitchFamily="18" charset="0"/>
            </a:rPr>
            <a:t>Webinar participants</a:t>
          </a:r>
          <a:endParaRPr lang="en-IN" sz="2100" b="1" dirty="0">
            <a:latin typeface="Times New Roman" pitchFamily="18" charset="0"/>
            <a:cs typeface="Times New Roman" pitchFamily="18" charset="0"/>
          </a:endParaRPr>
        </a:p>
      </dgm:t>
    </dgm:pt>
    <dgm:pt modelId="{BE2B864E-6E0E-4F6B-A817-CA44F5753546}" type="parTrans" cxnId="{5B07B206-51FC-45F8-B77C-92BC5174B42D}">
      <dgm:prSet/>
      <dgm:spPr/>
      <dgm:t>
        <a:bodyPr/>
        <a:lstStyle/>
        <a:p>
          <a:endParaRPr lang="en-IN"/>
        </a:p>
      </dgm:t>
    </dgm:pt>
    <dgm:pt modelId="{4D00BAC4-1C07-4EA6-9B60-A62283169292}" type="sibTrans" cxnId="{5B07B206-51FC-45F8-B77C-92BC5174B42D}">
      <dgm:prSet/>
      <dgm:spPr/>
      <dgm:t>
        <a:bodyPr/>
        <a:lstStyle/>
        <a:p>
          <a:endParaRPr lang="en-IN"/>
        </a:p>
      </dgm:t>
    </dgm:pt>
    <dgm:pt modelId="{48871749-0262-49A3-B60E-E9CD6E5C891E}" type="pres">
      <dgm:prSet presAssocID="{B1EA7EB7-6370-4DF6-B065-8244B49B1724}" presName="Name0" presStyleCnt="0">
        <dgm:presLayoutVars>
          <dgm:chMax val="7"/>
          <dgm:chPref val="7"/>
          <dgm:dir/>
        </dgm:presLayoutVars>
      </dgm:prSet>
      <dgm:spPr/>
      <dgm:t>
        <a:bodyPr/>
        <a:lstStyle/>
        <a:p>
          <a:endParaRPr lang="en-US"/>
        </a:p>
      </dgm:t>
    </dgm:pt>
    <dgm:pt modelId="{D899C0FD-3DC6-46B4-96D2-CD17947E6684}" type="pres">
      <dgm:prSet presAssocID="{B1EA7EB7-6370-4DF6-B065-8244B49B1724}" presName="Name1" presStyleCnt="0"/>
      <dgm:spPr/>
    </dgm:pt>
    <dgm:pt modelId="{3B9F9514-482D-43BB-8061-CD4736FE1B86}" type="pres">
      <dgm:prSet presAssocID="{B1EA7EB7-6370-4DF6-B065-8244B49B1724}" presName="cycle" presStyleCnt="0"/>
      <dgm:spPr/>
    </dgm:pt>
    <dgm:pt modelId="{907B26DF-B1F9-473E-9D3A-AC3438644C50}" type="pres">
      <dgm:prSet presAssocID="{B1EA7EB7-6370-4DF6-B065-8244B49B1724}" presName="srcNode" presStyleLbl="node1" presStyleIdx="0" presStyleCnt="5"/>
      <dgm:spPr/>
    </dgm:pt>
    <dgm:pt modelId="{93FDCF36-AE22-4B0E-86E2-EB4DAC4F28D2}" type="pres">
      <dgm:prSet presAssocID="{B1EA7EB7-6370-4DF6-B065-8244B49B1724}" presName="conn" presStyleLbl="parChTrans1D2" presStyleIdx="0" presStyleCnt="1"/>
      <dgm:spPr/>
      <dgm:t>
        <a:bodyPr/>
        <a:lstStyle/>
        <a:p>
          <a:endParaRPr lang="en-US"/>
        </a:p>
      </dgm:t>
    </dgm:pt>
    <dgm:pt modelId="{2584A787-E92D-4849-A70F-6D8FCE4B718A}" type="pres">
      <dgm:prSet presAssocID="{B1EA7EB7-6370-4DF6-B065-8244B49B1724}" presName="extraNode" presStyleLbl="node1" presStyleIdx="0" presStyleCnt="5"/>
      <dgm:spPr/>
    </dgm:pt>
    <dgm:pt modelId="{4C872753-692F-434B-B69D-38E9EBFEE62F}" type="pres">
      <dgm:prSet presAssocID="{B1EA7EB7-6370-4DF6-B065-8244B49B1724}" presName="dstNode" presStyleLbl="node1" presStyleIdx="0" presStyleCnt="5"/>
      <dgm:spPr/>
    </dgm:pt>
    <dgm:pt modelId="{7E146C82-7669-41AF-A5F5-DC79D53E079B}" type="pres">
      <dgm:prSet presAssocID="{1C41A714-623E-4FB5-B337-C96C82386686}" presName="text_1" presStyleLbl="node1" presStyleIdx="0" presStyleCnt="5">
        <dgm:presLayoutVars>
          <dgm:bulletEnabled val="1"/>
        </dgm:presLayoutVars>
      </dgm:prSet>
      <dgm:spPr/>
      <dgm:t>
        <a:bodyPr/>
        <a:lstStyle/>
        <a:p>
          <a:endParaRPr lang="en-US"/>
        </a:p>
      </dgm:t>
    </dgm:pt>
    <dgm:pt modelId="{71ACFC63-36F4-40CD-AC0B-360D3D3A6BBF}" type="pres">
      <dgm:prSet presAssocID="{1C41A714-623E-4FB5-B337-C96C82386686}" presName="accent_1" presStyleCnt="0"/>
      <dgm:spPr/>
    </dgm:pt>
    <dgm:pt modelId="{B894070B-A3A0-4620-8158-57741131B82D}" type="pres">
      <dgm:prSet presAssocID="{1C41A714-623E-4FB5-B337-C96C82386686}" presName="accentRepeatNode" presStyleLbl="solidFgAcc1" presStyleIdx="0" presStyleCnt="5"/>
      <dgm:spPr/>
    </dgm:pt>
    <dgm:pt modelId="{418EFD36-39F5-4EE6-B1C9-7BE0C6C42863}" type="pres">
      <dgm:prSet presAssocID="{CCA0B5AE-5D3A-4319-8FC9-30D7688DDE99}" presName="text_2" presStyleLbl="node1" presStyleIdx="1" presStyleCnt="5">
        <dgm:presLayoutVars>
          <dgm:bulletEnabled val="1"/>
        </dgm:presLayoutVars>
      </dgm:prSet>
      <dgm:spPr/>
      <dgm:t>
        <a:bodyPr/>
        <a:lstStyle/>
        <a:p>
          <a:endParaRPr lang="en-US"/>
        </a:p>
      </dgm:t>
    </dgm:pt>
    <dgm:pt modelId="{9BA09EEB-C7EA-4A8F-916C-3D9671BE99CE}" type="pres">
      <dgm:prSet presAssocID="{CCA0B5AE-5D3A-4319-8FC9-30D7688DDE99}" presName="accent_2" presStyleCnt="0"/>
      <dgm:spPr/>
    </dgm:pt>
    <dgm:pt modelId="{44A03F66-C371-48EB-B6F5-B8DC79173E72}" type="pres">
      <dgm:prSet presAssocID="{CCA0B5AE-5D3A-4319-8FC9-30D7688DDE99}" presName="accentRepeatNode" presStyleLbl="solidFgAcc1" presStyleIdx="1" presStyleCnt="5"/>
      <dgm:spPr/>
    </dgm:pt>
    <dgm:pt modelId="{763E0AA2-6323-4986-A45B-12A2BB4AA087}" type="pres">
      <dgm:prSet presAssocID="{E1B07018-320D-43D8-81C7-FCDA1839FBF0}" presName="text_3" presStyleLbl="node1" presStyleIdx="2" presStyleCnt="5">
        <dgm:presLayoutVars>
          <dgm:bulletEnabled val="1"/>
        </dgm:presLayoutVars>
      </dgm:prSet>
      <dgm:spPr/>
      <dgm:t>
        <a:bodyPr/>
        <a:lstStyle/>
        <a:p>
          <a:endParaRPr lang="en-US"/>
        </a:p>
      </dgm:t>
    </dgm:pt>
    <dgm:pt modelId="{30C3AECC-58DF-4984-BF18-2A5D57D4ED40}" type="pres">
      <dgm:prSet presAssocID="{E1B07018-320D-43D8-81C7-FCDA1839FBF0}" presName="accent_3" presStyleCnt="0"/>
      <dgm:spPr/>
    </dgm:pt>
    <dgm:pt modelId="{B443072D-7E7B-4954-B60D-EC0A570020FB}" type="pres">
      <dgm:prSet presAssocID="{E1B07018-320D-43D8-81C7-FCDA1839FBF0}" presName="accentRepeatNode" presStyleLbl="solidFgAcc1" presStyleIdx="2" presStyleCnt="5"/>
      <dgm:spPr/>
    </dgm:pt>
    <dgm:pt modelId="{D4D0B74E-1AB2-49B8-986D-B172F1F14A63}" type="pres">
      <dgm:prSet presAssocID="{35F7728B-5491-4F4A-A5B5-A20869580168}" presName="text_4" presStyleLbl="node1" presStyleIdx="3" presStyleCnt="5">
        <dgm:presLayoutVars>
          <dgm:bulletEnabled val="1"/>
        </dgm:presLayoutVars>
      </dgm:prSet>
      <dgm:spPr/>
      <dgm:t>
        <a:bodyPr/>
        <a:lstStyle/>
        <a:p>
          <a:endParaRPr lang="en-US"/>
        </a:p>
      </dgm:t>
    </dgm:pt>
    <dgm:pt modelId="{3873A706-FCB0-425F-938A-A99022630A7F}" type="pres">
      <dgm:prSet presAssocID="{35F7728B-5491-4F4A-A5B5-A20869580168}" presName="accent_4" presStyleCnt="0"/>
      <dgm:spPr/>
    </dgm:pt>
    <dgm:pt modelId="{C55FBA4D-8767-490B-AEC3-08EC108641C4}" type="pres">
      <dgm:prSet presAssocID="{35F7728B-5491-4F4A-A5B5-A20869580168}" presName="accentRepeatNode" presStyleLbl="solidFgAcc1" presStyleIdx="3" presStyleCnt="5"/>
      <dgm:spPr/>
    </dgm:pt>
    <dgm:pt modelId="{D8D8B76F-FDB9-4E9C-B215-29DEBB64C2D4}" type="pres">
      <dgm:prSet presAssocID="{63B72B9A-9E00-4853-9F3F-514CD78EB8FB}" presName="text_5" presStyleLbl="node1" presStyleIdx="4" presStyleCnt="5">
        <dgm:presLayoutVars>
          <dgm:bulletEnabled val="1"/>
        </dgm:presLayoutVars>
      </dgm:prSet>
      <dgm:spPr/>
      <dgm:t>
        <a:bodyPr/>
        <a:lstStyle/>
        <a:p>
          <a:endParaRPr lang="en-US"/>
        </a:p>
      </dgm:t>
    </dgm:pt>
    <dgm:pt modelId="{28A7E795-303F-4AF7-BF6B-2E9AFB1A4295}" type="pres">
      <dgm:prSet presAssocID="{63B72B9A-9E00-4853-9F3F-514CD78EB8FB}" presName="accent_5" presStyleCnt="0"/>
      <dgm:spPr/>
    </dgm:pt>
    <dgm:pt modelId="{A010455C-7C04-45EC-979A-5F05928FF4D0}" type="pres">
      <dgm:prSet presAssocID="{63B72B9A-9E00-4853-9F3F-514CD78EB8FB}" presName="accentRepeatNode" presStyleLbl="solidFgAcc1" presStyleIdx="4" presStyleCnt="5"/>
      <dgm:spPr/>
    </dgm:pt>
  </dgm:ptLst>
  <dgm:cxnLst>
    <dgm:cxn modelId="{2C08B6CB-A2C3-48C8-BA36-12DE809655E7}" type="presOf" srcId="{A974A054-B24B-4036-9EC9-579A8B1BC55E}" destId="{93FDCF36-AE22-4B0E-86E2-EB4DAC4F28D2}" srcOrd="0" destOrd="0" presId="urn:microsoft.com/office/officeart/2008/layout/VerticalCurvedList"/>
    <dgm:cxn modelId="{E4617553-77AA-459A-9A58-6015165D8E28}" type="presOf" srcId="{35F7728B-5491-4F4A-A5B5-A20869580168}" destId="{D4D0B74E-1AB2-49B8-986D-B172F1F14A63}" srcOrd="0" destOrd="0" presId="urn:microsoft.com/office/officeart/2008/layout/VerticalCurvedList"/>
    <dgm:cxn modelId="{5B07B206-51FC-45F8-B77C-92BC5174B42D}" srcId="{B1EA7EB7-6370-4DF6-B065-8244B49B1724}" destId="{63B72B9A-9E00-4853-9F3F-514CD78EB8FB}" srcOrd="4" destOrd="0" parTransId="{BE2B864E-6E0E-4F6B-A817-CA44F5753546}" sibTransId="{4D00BAC4-1C07-4EA6-9B60-A62283169292}"/>
    <dgm:cxn modelId="{11303119-46CF-419B-B999-D7E2D17487B9}" type="presOf" srcId="{B1EA7EB7-6370-4DF6-B065-8244B49B1724}" destId="{48871749-0262-49A3-B60E-E9CD6E5C891E}" srcOrd="0" destOrd="0" presId="urn:microsoft.com/office/officeart/2008/layout/VerticalCurvedList"/>
    <dgm:cxn modelId="{CB869E9D-D488-400F-96DB-24D3475FFE96}" type="presOf" srcId="{1C41A714-623E-4FB5-B337-C96C82386686}" destId="{7E146C82-7669-41AF-A5F5-DC79D53E079B}" srcOrd="0" destOrd="0" presId="urn:microsoft.com/office/officeart/2008/layout/VerticalCurvedList"/>
    <dgm:cxn modelId="{3D572A30-46FC-4B42-AD8B-D034C1611AFC}" type="presOf" srcId="{CCA0B5AE-5D3A-4319-8FC9-30D7688DDE99}" destId="{418EFD36-39F5-4EE6-B1C9-7BE0C6C42863}" srcOrd="0" destOrd="0" presId="urn:microsoft.com/office/officeart/2008/layout/VerticalCurvedList"/>
    <dgm:cxn modelId="{48F532E5-DA16-4785-9130-1001CC675F55}" srcId="{B1EA7EB7-6370-4DF6-B065-8244B49B1724}" destId="{1C41A714-623E-4FB5-B337-C96C82386686}" srcOrd="0" destOrd="0" parTransId="{AEAFAF1C-63D2-451D-831E-927BAEF98E2F}" sibTransId="{A974A054-B24B-4036-9EC9-579A8B1BC55E}"/>
    <dgm:cxn modelId="{91154EBE-B79F-4FF2-AEBD-A2917414367D}" type="presOf" srcId="{63B72B9A-9E00-4853-9F3F-514CD78EB8FB}" destId="{D8D8B76F-FDB9-4E9C-B215-29DEBB64C2D4}" srcOrd="0" destOrd="0" presId="urn:microsoft.com/office/officeart/2008/layout/VerticalCurvedList"/>
    <dgm:cxn modelId="{7B538C7B-6A45-4BA2-8829-A42F3B7C9A77}" srcId="{B1EA7EB7-6370-4DF6-B065-8244B49B1724}" destId="{CCA0B5AE-5D3A-4319-8FC9-30D7688DDE99}" srcOrd="1" destOrd="0" parTransId="{011B86A0-1CA5-4033-A351-29B5FAAD9368}" sibTransId="{EA556F49-40E1-4F5E-8562-DA4B3D914541}"/>
    <dgm:cxn modelId="{42631D0F-5733-41D8-AB83-B94C5A6AF507}" type="presOf" srcId="{E1B07018-320D-43D8-81C7-FCDA1839FBF0}" destId="{763E0AA2-6323-4986-A45B-12A2BB4AA087}" srcOrd="0" destOrd="0" presId="urn:microsoft.com/office/officeart/2008/layout/VerticalCurvedList"/>
    <dgm:cxn modelId="{A885E9C9-559E-47BE-8E2B-85DDB33DFD21}" srcId="{B1EA7EB7-6370-4DF6-B065-8244B49B1724}" destId="{35F7728B-5491-4F4A-A5B5-A20869580168}" srcOrd="3" destOrd="0" parTransId="{283D3E75-E7AA-4618-A165-0BB03C21410A}" sibTransId="{143C6BA0-6090-4F88-B261-2849C7FD46D2}"/>
    <dgm:cxn modelId="{89DE3DCF-332B-466D-AD49-D35A248F7448}" srcId="{B1EA7EB7-6370-4DF6-B065-8244B49B1724}" destId="{E1B07018-320D-43D8-81C7-FCDA1839FBF0}" srcOrd="2" destOrd="0" parTransId="{EAA830EC-34D3-4B27-BA8F-ADAB0F5859AC}" sibTransId="{3FF0A4F5-4F32-454D-B34A-8AF2583337C0}"/>
    <dgm:cxn modelId="{9CB3F0C7-48C6-4D88-A478-791615439F29}" type="presParOf" srcId="{48871749-0262-49A3-B60E-E9CD6E5C891E}" destId="{D899C0FD-3DC6-46B4-96D2-CD17947E6684}" srcOrd="0" destOrd="0" presId="urn:microsoft.com/office/officeart/2008/layout/VerticalCurvedList"/>
    <dgm:cxn modelId="{591AC820-CD2F-4E68-9560-2B5A211146C4}" type="presParOf" srcId="{D899C0FD-3DC6-46B4-96D2-CD17947E6684}" destId="{3B9F9514-482D-43BB-8061-CD4736FE1B86}" srcOrd="0" destOrd="0" presId="urn:microsoft.com/office/officeart/2008/layout/VerticalCurvedList"/>
    <dgm:cxn modelId="{A7E2AEEF-9FA4-438C-AB0B-84AB290C38B5}" type="presParOf" srcId="{3B9F9514-482D-43BB-8061-CD4736FE1B86}" destId="{907B26DF-B1F9-473E-9D3A-AC3438644C50}" srcOrd="0" destOrd="0" presId="urn:microsoft.com/office/officeart/2008/layout/VerticalCurvedList"/>
    <dgm:cxn modelId="{0F509851-97A1-412D-9BD4-4DCFACEBCD37}" type="presParOf" srcId="{3B9F9514-482D-43BB-8061-CD4736FE1B86}" destId="{93FDCF36-AE22-4B0E-86E2-EB4DAC4F28D2}" srcOrd="1" destOrd="0" presId="urn:microsoft.com/office/officeart/2008/layout/VerticalCurvedList"/>
    <dgm:cxn modelId="{9CA474B0-F441-454D-BAAE-58C6F256228A}" type="presParOf" srcId="{3B9F9514-482D-43BB-8061-CD4736FE1B86}" destId="{2584A787-E92D-4849-A70F-6D8FCE4B718A}" srcOrd="2" destOrd="0" presId="urn:microsoft.com/office/officeart/2008/layout/VerticalCurvedList"/>
    <dgm:cxn modelId="{A2390721-C989-4A80-A5B5-28C0C29E5212}" type="presParOf" srcId="{3B9F9514-482D-43BB-8061-CD4736FE1B86}" destId="{4C872753-692F-434B-B69D-38E9EBFEE62F}" srcOrd="3" destOrd="0" presId="urn:microsoft.com/office/officeart/2008/layout/VerticalCurvedList"/>
    <dgm:cxn modelId="{157EEF31-E9B7-4373-8DEC-AD50B33A3E55}" type="presParOf" srcId="{D899C0FD-3DC6-46B4-96D2-CD17947E6684}" destId="{7E146C82-7669-41AF-A5F5-DC79D53E079B}" srcOrd="1" destOrd="0" presId="urn:microsoft.com/office/officeart/2008/layout/VerticalCurvedList"/>
    <dgm:cxn modelId="{6E28E492-ABDD-4927-BA40-A99146504744}" type="presParOf" srcId="{D899C0FD-3DC6-46B4-96D2-CD17947E6684}" destId="{71ACFC63-36F4-40CD-AC0B-360D3D3A6BBF}" srcOrd="2" destOrd="0" presId="urn:microsoft.com/office/officeart/2008/layout/VerticalCurvedList"/>
    <dgm:cxn modelId="{358C4193-B1E5-42E7-9F41-860353948615}" type="presParOf" srcId="{71ACFC63-36F4-40CD-AC0B-360D3D3A6BBF}" destId="{B894070B-A3A0-4620-8158-57741131B82D}" srcOrd="0" destOrd="0" presId="urn:microsoft.com/office/officeart/2008/layout/VerticalCurvedList"/>
    <dgm:cxn modelId="{28EA1EF9-2331-462E-87D9-0B50E699C934}" type="presParOf" srcId="{D899C0FD-3DC6-46B4-96D2-CD17947E6684}" destId="{418EFD36-39F5-4EE6-B1C9-7BE0C6C42863}" srcOrd="3" destOrd="0" presId="urn:microsoft.com/office/officeart/2008/layout/VerticalCurvedList"/>
    <dgm:cxn modelId="{31FB673A-5886-42BF-B156-59E9242E683E}" type="presParOf" srcId="{D899C0FD-3DC6-46B4-96D2-CD17947E6684}" destId="{9BA09EEB-C7EA-4A8F-916C-3D9671BE99CE}" srcOrd="4" destOrd="0" presId="urn:microsoft.com/office/officeart/2008/layout/VerticalCurvedList"/>
    <dgm:cxn modelId="{85F585B4-AF3B-4E1F-9114-8E02A0984754}" type="presParOf" srcId="{9BA09EEB-C7EA-4A8F-916C-3D9671BE99CE}" destId="{44A03F66-C371-48EB-B6F5-B8DC79173E72}" srcOrd="0" destOrd="0" presId="urn:microsoft.com/office/officeart/2008/layout/VerticalCurvedList"/>
    <dgm:cxn modelId="{90E41B6A-FAC3-4384-A055-24C88694E78D}" type="presParOf" srcId="{D899C0FD-3DC6-46B4-96D2-CD17947E6684}" destId="{763E0AA2-6323-4986-A45B-12A2BB4AA087}" srcOrd="5" destOrd="0" presId="urn:microsoft.com/office/officeart/2008/layout/VerticalCurvedList"/>
    <dgm:cxn modelId="{36E5C9CF-F76C-49FE-B78C-F5FB649A82AC}" type="presParOf" srcId="{D899C0FD-3DC6-46B4-96D2-CD17947E6684}" destId="{30C3AECC-58DF-4984-BF18-2A5D57D4ED40}" srcOrd="6" destOrd="0" presId="urn:microsoft.com/office/officeart/2008/layout/VerticalCurvedList"/>
    <dgm:cxn modelId="{46D58A4C-1AB1-4E17-B88E-1DA17BA77986}" type="presParOf" srcId="{30C3AECC-58DF-4984-BF18-2A5D57D4ED40}" destId="{B443072D-7E7B-4954-B60D-EC0A570020FB}" srcOrd="0" destOrd="0" presId="urn:microsoft.com/office/officeart/2008/layout/VerticalCurvedList"/>
    <dgm:cxn modelId="{EA7312B3-876B-42EE-BB29-CFA131E5C8AF}" type="presParOf" srcId="{D899C0FD-3DC6-46B4-96D2-CD17947E6684}" destId="{D4D0B74E-1AB2-49B8-986D-B172F1F14A63}" srcOrd="7" destOrd="0" presId="urn:microsoft.com/office/officeart/2008/layout/VerticalCurvedList"/>
    <dgm:cxn modelId="{19CE8B4B-15B9-4F1E-A5CC-7E49B5004BE1}" type="presParOf" srcId="{D899C0FD-3DC6-46B4-96D2-CD17947E6684}" destId="{3873A706-FCB0-425F-938A-A99022630A7F}" srcOrd="8" destOrd="0" presId="urn:microsoft.com/office/officeart/2008/layout/VerticalCurvedList"/>
    <dgm:cxn modelId="{20243EAC-5917-4478-BB4D-BD7022B321A5}" type="presParOf" srcId="{3873A706-FCB0-425F-938A-A99022630A7F}" destId="{C55FBA4D-8767-490B-AEC3-08EC108641C4}" srcOrd="0" destOrd="0" presId="urn:microsoft.com/office/officeart/2008/layout/VerticalCurvedList"/>
    <dgm:cxn modelId="{FA463460-9D4D-4859-B6E1-02FEE632CC18}" type="presParOf" srcId="{D899C0FD-3DC6-46B4-96D2-CD17947E6684}" destId="{D8D8B76F-FDB9-4E9C-B215-29DEBB64C2D4}" srcOrd="9" destOrd="0" presId="urn:microsoft.com/office/officeart/2008/layout/VerticalCurvedList"/>
    <dgm:cxn modelId="{DE30486E-A284-4237-AB8B-39E19AD6D35F}" type="presParOf" srcId="{D899C0FD-3DC6-46B4-96D2-CD17947E6684}" destId="{28A7E795-303F-4AF7-BF6B-2E9AFB1A4295}" srcOrd="10" destOrd="0" presId="urn:microsoft.com/office/officeart/2008/layout/VerticalCurvedList"/>
    <dgm:cxn modelId="{BB63787C-B2E9-4B2E-A538-D95CA72EC9F9}" type="presParOf" srcId="{28A7E795-303F-4AF7-BF6B-2E9AFB1A4295}" destId="{A010455C-7C04-45EC-979A-5F05928FF4D0}" srcOrd="0" destOrd="0" presId="urn:microsoft.com/office/officeart/2008/layout/VerticalCurv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FDCF36-AE22-4B0E-86E2-EB4DAC4F28D2}">
      <dsp:nvSpPr>
        <dsp:cNvPr id="0" name=""/>
        <dsp:cNvSpPr/>
      </dsp:nvSpPr>
      <dsp:spPr>
        <a:xfrm>
          <a:off x="-6126981" y="-937410"/>
          <a:ext cx="7293488" cy="7293488"/>
        </a:xfrm>
        <a:prstGeom prst="blockArc">
          <a:avLst>
            <a:gd name="adj1" fmla="val 18900000"/>
            <a:gd name="adj2" fmla="val 2700000"/>
            <a:gd name="adj3" fmla="val 296"/>
          </a:avLst>
        </a:pr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E146C82-7669-41AF-A5F5-DC79D53E079B}">
      <dsp:nvSpPr>
        <dsp:cNvPr id="0" name=""/>
        <dsp:cNvSpPr/>
      </dsp:nvSpPr>
      <dsp:spPr>
        <a:xfrm>
          <a:off x="509717" y="338558"/>
          <a:ext cx="7541700" cy="677550"/>
        </a:xfrm>
        <a:prstGeom prst="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latin typeface="Times New Roman" pitchFamily="18" charset="0"/>
              <a:cs typeface="Times New Roman" pitchFamily="18" charset="0"/>
            </a:rPr>
            <a:t>Distribution based on age and gender</a:t>
          </a:r>
          <a:endParaRPr lang="en-IN" sz="2100" b="1" kern="1200" dirty="0">
            <a:latin typeface="Times New Roman" pitchFamily="18" charset="0"/>
            <a:cs typeface="Times New Roman" pitchFamily="18" charset="0"/>
          </a:endParaRPr>
        </a:p>
      </dsp:txBody>
      <dsp:txXfrm>
        <a:off x="509717" y="338558"/>
        <a:ext cx="7541700" cy="677550"/>
      </dsp:txXfrm>
    </dsp:sp>
    <dsp:sp modelId="{B894070B-A3A0-4620-8158-57741131B82D}">
      <dsp:nvSpPr>
        <dsp:cNvPr id="0" name=""/>
        <dsp:cNvSpPr/>
      </dsp:nvSpPr>
      <dsp:spPr>
        <a:xfrm>
          <a:off x="86248" y="253864"/>
          <a:ext cx="846937" cy="846937"/>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418EFD36-39F5-4EE6-B1C9-7BE0C6C42863}">
      <dsp:nvSpPr>
        <dsp:cNvPr id="0" name=""/>
        <dsp:cNvSpPr/>
      </dsp:nvSpPr>
      <dsp:spPr>
        <a:xfrm>
          <a:off x="995230" y="1354558"/>
          <a:ext cx="7056187" cy="677550"/>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latin typeface="Times New Roman" pitchFamily="18" charset="0"/>
              <a:cs typeface="Times New Roman" pitchFamily="18" charset="0"/>
            </a:rPr>
            <a:t>Type of platform </a:t>
          </a:r>
          <a:r>
            <a:rPr lang="en-US" sz="2100" b="1" kern="1200" dirty="0" smtClean="0">
              <a:latin typeface="Times New Roman" pitchFamily="18" charset="0"/>
              <a:cs typeface="Times New Roman" pitchFamily="18" charset="0"/>
            </a:rPr>
            <a:t>used </a:t>
          </a:r>
          <a:r>
            <a:rPr lang="en-US" sz="2100" b="1" kern="1200" dirty="0" smtClean="0">
              <a:latin typeface="Times New Roman" pitchFamily="18" charset="0"/>
              <a:cs typeface="Times New Roman" pitchFamily="18" charset="0"/>
            </a:rPr>
            <a:t>for doing yoga</a:t>
          </a:r>
          <a:endParaRPr lang="en-IN" sz="2100" b="1" kern="1200" dirty="0">
            <a:latin typeface="Times New Roman" pitchFamily="18" charset="0"/>
            <a:cs typeface="Times New Roman" pitchFamily="18" charset="0"/>
          </a:endParaRPr>
        </a:p>
      </dsp:txBody>
      <dsp:txXfrm>
        <a:off x="995230" y="1354558"/>
        <a:ext cx="7056187" cy="677550"/>
      </dsp:txXfrm>
    </dsp:sp>
    <dsp:sp modelId="{44A03F66-C371-48EB-B6F5-B8DC79173E72}">
      <dsp:nvSpPr>
        <dsp:cNvPr id="0" name=""/>
        <dsp:cNvSpPr/>
      </dsp:nvSpPr>
      <dsp:spPr>
        <a:xfrm>
          <a:off x="571761" y="1269864"/>
          <a:ext cx="846937" cy="846937"/>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763E0AA2-6323-4986-A45B-12A2BB4AA087}">
      <dsp:nvSpPr>
        <dsp:cNvPr id="0" name=""/>
        <dsp:cNvSpPr/>
      </dsp:nvSpPr>
      <dsp:spPr>
        <a:xfrm>
          <a:off x="1144243" y="2370558"/>
          <a:ext cx="6907174" cy="677550"/>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latin typeface="Times New Roman" pitchFamily="18" charset="0"/>
              <a:cs typeface="Times New Roman" pitchFamily="18" charset="0"/>
            </a:rPr>
            <a:t>Digital media following for doing yoga</a:t>
          </a:r>
          <a:endParaRPr lang="en-IN" sz="2100" b="1" kern="1200" dirty="0">
            <a:latin typeface="Times New Roman" pitchFamily="18" charset="0"/>
            <a:cs typeface="Times New Roman" pitchFamily="18" charset="0"/>
          </a:endParaRPr>
        </a:p>
      </dsp:txBody>
      <dsp:txXfrm>
        <a:off x="1144243" y="2370558"/>
        <a:ext cx="6907174" cy="677550"/>
      </dsp:txXfrm>
    </dsp:sp>
    <dsp:sp modelId="{B443072D-7E7B-4954-B60D-EC0A570020FB}">
      <dsp:nvSpPr>
        <dsp:cNvPr id="0" name=""/>
        <dsp:cNvSpPr/>
      </dsp:nvSpPr>
      <dsp:spPr>
        <a:xfrm>
          <a:off x="720774" y="2285864"/>
          <a:ext cx="846937" cy="846937"/>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D4D0B74E-1AB2-49B8-986D-B172F1F14A63}">
      <dsp:nvSpPr>
        <dsp:cNvPr id="0" name=""/>
        <dsp:cNvSpPr/>
      </dsp:nvSpPr>
      <dsp:spPr>
        <a:xfrm>
          <a:off x="995230" y="3386558"/>
          <a:ext cx="7056187" cy="677550"/>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latin typeface="Times New Roman" pitchFamily="18" charset="0"/>
              <a:cs typeface="Times New Roman" pitchFamily="18" charset="0"/>
            </a:rPr>
            <a:t>Continuation of doing yoga through digital media post </a:t>
          </a:r>
          <a:r>
            <a:rPr lang="en-US" sz="2100" b="1" kern="1200" dirty="0" err="1" smtClean="0">
              <a:latin typeface="Times New Roman" pitchFamily="18" charset="0"/>
              <a:cs typeface="Times New Roman" pitchFamily="18" charset="0"/>
            </a:rPr>
            <a:t>covid</a:t>
          </a:r>
          <a:endParaRPr lang="en-IN" sz="2100" b="1" kern="1200" dirty="0">
            <a:latin typeface="Times New Roman" pitchFamily="18" charset="0"/>
            <a:cs typeface="Times New Roman" pitchFamily="18" charset="0"/>
          </a:endParaRPr>
        </a:p>
      </dsp:txBody>
      <dsp:txXfrm>
        <a:off x="995230" y="3386558"/>
        <a:ext cx="7056187" cy="677550"/>
      </dsp:txXfrm>
    </dsp:sp>
    <dsp:sp modelId="{C55FBA4D-8767-490B-AEC3-08EC108641C4}">
      <dsp:nvSpPr>
        <dsp:cNvPr id="0" name=""/>
        <dsp:cNvSpPr/>
      </dsp:nvSpPr>
      <dsp:spPr>
        <a:xfrm>
          <a:off x="571761" y="3301864"/>
          <a:ext cx="846937" cy="84693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D8D8B76F-FDB9-4E9C-B215-29DEBB64C2D4}">
      <dsp:nvSpPr>
        <dsp:cNvPr id="0" name=""/>
        <dsp:cNvSpPr/>
      </dsp:nvSpPr>
      <dsp:spPr>
        <a:xfrm>
          <a:off x="509717" y="4402558"/>
          <a:ext cx="7541700" cy="677550"/>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7805" tIns="53340" rIns="53340" bIns="53340" numCol="1" spcCol="1270" anchor="ctr" anchorCtr="0">
          <a:noAutofit/>
        </a:bodyPr>
        <a:lstStyle/>
        <a:p>
          <a:pPr lvl="0" algn="l" defTabSz="933450">
            <a:lnSpc>
              <a:spcPct val="90000"/>
            </a:lnSpc>
            <a:spcBef>
              <a:spcPct val="0"/>
            </a:spcBef>
            <a:spcAft>
              <a:spcPct val="35000"/>
            </a:spcAft>
          </a:pPr>
          <a:r>
            <a:rPr lang="en-US" sz="2100" b="1" kern="1200" dirty="0" smtClean="0">
              <a:latin typeface="Times New Roman" pitchFamily="18" charset="0"/>
              <a:cs typeface="Times New Roman" pitchFamily="18" charset="0"/>
            </a:rPr>
            <a:t>Webinar participants</a:t>
          </a:r>
          <a:endParaRPr lang="en-IN" sz="2100" b="1" kern="1200" dirty="0">
            <a:latin typeface="Times New Roman" pitchFamily="18" charset="0"/>
            <a:cs typeface="Times New Roman" pitchFamily="18" charset="0"/>
          </a:endParaRPr>
        </a:p>
      </dsp:txBody>
      <dsp:txXfrm>
        <a:off x="509717" y="4402558"/>
        <a:ext cx="7541700" cy="677550"/>
      </dsp:txXfrm>
    </dsp:sp>
    <dsp:sp modelId="{A010455C-7C04-45EC-979A-5F05928FF4D0}">
      <dsp:nvSpPr>
        <dsp:cNvPr id="0" name=""/>
        <dsp:cNvSpPr/>
      </dsp:nvSpPr>
      <dsp:spPr>
        <a:xfrm>
          <a:off x="86248" y="4317864"/>
          <a:ext cx="846937" cy="846937"/>
        </a:xfrm>
        <a:prstGeom prst="ellipse">
          <a:avLst/>
        </a:prstGeom>
        <a:solidFill>
          <a:schemeClr val="lt1">
            <a:hueOff val="0"/>
            <a:satOff val="0"/>
            <a:lumOff val="0"/>
            <a:alphaOff val="0"/>
          </a:schemeClr>
        </a:solidFill>
        <a:ln w="9525" cap="flat" cmpd="sng" algn="ctr">
          <a:solidFill>
            <a:schemeClr val="accent6">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0.01807</cdr:x>
      <cdr:y>0.03705</cdr:y>
    </cdr:from>
    <cdr:to>
      <cdr:x>0.99398</cdr:x>
      <cdr:y>0.19042</cdr:y>
    </cdr:to>
    <cdr:sp macro="" textlink="">
      <cdr:nvSpPr>
        <cdr:cNvPr id="3" name="TextBox 2"/>
        <cdr:cNvSpPr txBox="1"/>
      </cdr:nvSpPr>
      <cdr:spPr>
        <a:xfrm xmlns:a="http://schemas.openxmlformats.org/drawingml/2006/main">
          <a:off x="93474" y="169832"/>
          <a:ext cx="5048276" cy="7030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latin typeface="Times New Roman" pitchFamily="18" charset="0"/>
              <a:cs typeface="Times New Roman" pitchFamily="18" charset="0"/>
            </a:rPr>
            <a:t>Continuation of doing yoga through digital media post </a:t>
          </a:r>
          <a:r>
            <a:rPr lang="en-US" sz="2000" b="1" dirty="0" err="1" smtClean="0">
              <a:latin typeface="Times New Roman" pitchFamily="18" charset="0"/>
              <a:cs typeface="Times New Roman" pitchFamily="18" charset="0"/>
            </a:rPr>
            <a:t>covid</a:t>
          </a:r>
          <a:endParaRPr lang="en-US"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6D785E-FE04-4000-A995-3F1D1921D3DC}" type="datetimeFigureOut">
              <a:rPr lang="en-US" smtClean="0"/>
              <a:pPr/>
              <a:t>6/14/2021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F644EA-1D34-4315-97CF-8EEFC3249D7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121775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24149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3620475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xmlns="" val="3937301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3711077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2739705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1288417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934536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93438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347857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157376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37550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281824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86737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255418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322325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2CE696-5F77-48B7-9B77-2215784DFE56}" type="datetimeFigureOut">
              <a:rPr lang="en-IN" smtClean="0"/>
              <a:pPr/>
              <a:t>14-06-2021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168760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xmlns=""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xmlns=""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62CE696-5F77-48B7-9B77-2215784DFE56}" type="datetimeFigureOut">
              <a:rPr lang="en-IN" smtClean="0"/>
              <a:pPr/>
              <a:t>14-06-2021</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C635BB-6E4D-45DE-B260-A8E01F997E0A}" type="slidenum">
              <a:rPr lang="en-IN" smtClean="0"/>
              <a:pPr/>
              <a:t>‹#›</a:t>
            </a:fld>
            <a:endParaRPr lang="en-IN"/>
          </a:p>
        </p:txBody>
      </p:sp>
    </p:spTree>
    <p:extLst>
      <p:ext uri="{BB962C8B-B14F-4D97-AF65-F5344CB8AC3E}">
        <p14:creationId xmlns:p14="http://schemas.microsoft.com/office/powerpoint/2010/main" xmlns="" val="1787793968"/>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E7755-DBFD-4EE6-ABB3-954FDF4D252F}"/>
              </a:ext>
            </a:extLst>
          </p:cNvPr>
          <p:cNvSpPr>
            <a:spLocks noGrp="1"/>
          </p:cNvSpPr>
          <p:nvPr>
            <p:ph type="ctrTitle"/>
          </p:nvPr>
        </p:nvSpPr>
        <p:spPr>
          <a:xfrm>
            <a:off x="990601" y="2153478"/>
            <a:ext cx="10422466" cy="1477328"/>
          </a:xfrm>
        </p:spPr>
        <p:txBody>
          <a:bodyPr>
            <a:noAutofit/>
          </a:bodyPr>
          <a:lstStyle/>
          <a:p>
            <a:pPr algn="ctr"/>
            <a:r>
              <a:rPr lang="en-US" sz="2800" b="1" dirty="0" smtClean="0"/>
              <a:t>“Role of Digital Media for Promotion of Yoga in Covid Era”</a:t>
            </a:r>
            <a:endParaRPr lang="en-IN" sz="2800" b="1" dirty="0"/>
          </a:p>
        </p:txBody>
      </p:sp>
      <p:sp>
        <p:nvSpPr>
          <p:cNvPr id="3" name="Subtitle 2">
            <a:extLst>
              <a:ext uri="{FF2B5EF4-FFF2-40B4-BE49-F238E27FC236}">
                <a16:creationId xmlns:a16="http://schemas.microsoft.com/office/drawing/2014/main" xmlns="" id="{7911391F-9B42-42DD-8B07-E83D11DD33AE}"/>
              </a:ext>
            </a:extLst>
          </p:cNvPr>
          <p:cNvSpPr>
            <a:spLocks noGrp="1"/>
          </p:cNvSpPr>
          <p:nvPr>
            <p:ph type="subTitle" idx="1"/>
          </p:nvPr>
        </p:nvSpPr>
        <p:spPr>
          <a:xfrm>
            <a:off x="8812696" y="4704522"/>
            <a:ext cx="2835964" cy="1288014"/>
          </a:xfrm>
        </p:spPr>
        <p:txBody>
          <a:bodyPr>
            <a:normAutofit fontScale="92500" lnSpcReduction="10000"/>
          </a:bodyPr>
          <a:lstStyle/>
          <a:p>
            <a:r>
              <a:rPr lang="en-US" sz="1800" b="1" dirty="0"/>
              <a:t>Presented by-</a:t>
            </a:r>
          </a:p>
          <a:p>
            <a:r>
              <a:rPr lang="en-US" sz="1800" b="1" dirty="0" smtClean="0"/>
              <a:t>Dr. Geetanjali  kumari</a:t>
            </a:r>
            <a:endParaRPr lang="en-US" sz="1800" b="1" dirty="0"/>
          </a:p>
          <a:p>
            <a:r>
              <a:rPr lang="en-US" sz="1800" b="1" dirty="0" smtClean="0"/>
              <a:t>Hospital Management</a:t>
            </a:r>
            <a:r>
              <a:rPr lang="en-US" sz="1800" b="1" dirty="0"/>
              <a:t> </a:t>
            </a:r>
            <a:r>
              <a:rPr lang="en-IN" sz="1800" b="1" dirty="0"/>
              <a:t/>
            </a:r>
            <a:br>
              <a:rPr lang="en-IN" sz="1800" b="1" dirty="0"/>
            </a:br>
            <a:r>
              <a:rPr lang="en-US" sz="1800" b="1" dirty="0" smtClean="0"/>
              <a:t>PG/19/031</a:t>
            </a:r>
            <a:endParaRPr lang="en-IN" sz="1800" b="1" dirty="0"/>
          </a:p>
        </p:txBody>
      </p:sp>
      <p:sp>
        <p:nvSpPr>
          <p:cNvPr id="10" name="TextBox 9">
            <a:extLst>
              <a:ext uri="{FF2B5EF4-FFF2-40B4-BE49-F238E27FC236}">
                <a16:creationId xmlns:a16="http://schemas.microsoft.com/office/drawing/2014/main" xmlns="" id="{1B5A2D4D-F8D7-4B63-9A6D-0D186ED3D439}"/>
              </a:ext>
            </a:extLst>
          </p:cNvPr>
          <p:cNvSpPr txBox="1"/>
          <p:nvPr/>
        </p:nvSpPr>
        <p:spPr>
          <a:xfrm>
            <a:off x="1146314" y="4700696"/>
            <a:ext cx="3114261" cy="1055161"/>
          </a:xfrm>
          <a:prstGeom prst="rect">
            <a:avLst/>
          </a:prstGeom>
          <a:noFill/>
        </p:spPr>
        <p:txBody>
          <a:bodyPr wrap="square" rtlCol="0">
            <a:spAutoFit/>
          </a:bodyPr>
          <a:lstStyle/>
          <a:p>
            <a:pPr>
              <a:lnSpc>
                <a:spcPct val="90000"/>
              </a:lnSpc>
              <a:spcBef>
                <a:spcPts val="1000"/>
              </a:spcBef>
              <a:buClr>
                <a:schemeClr val="accent1">
                  <a:lumMod val="60000"/>
                  <a:lumOff val="40000"/>
                </a:schemeClr>
              </a:buClr>
              <a:buSzPct val="80000"/>
            </a:pPr>
            <a:r>
              <a:rPr lang="en-IN" sz="1700" b="1" cap="all" dirty="0">
                <a:solidFill>
                  <a:schemeClr val="accent1">
                    <a:lumMod val="60000"/>
                    <a:lumOff val="40000"/>
                  </a:schemeClr>
                </a:solidFill>
                <a:latin typeface="+mj-lt"/>
                <a:ea typeface="+mj-ea"/>
                <a:cs typeface="+mj-cs"/>
              </a:rPr>
              <a:t>Under the guidance of-</a:t>
            </a:r>
          </a:p>
          <a:p>
            <a:pPr>
              <a:lnSpc>
                <a:spcPct val="90000"/>
              </a:lnSpc>
              <a:spcBef>
                <a:spcPts val="1000"/>
              </a:spcBef>
              <a:buClr>
                <a:schemeClr val="accent1">
                  <a:lumMod val="60000"/>
                  <a:lumOff val="40000"/>
                </a:schemeClr>
              </a:buClr>
              <a:buSzPct val="80000"/>
            </a:pPr>
            <a:r>
              <a:rPr lang="en-IN" sz="1700" b="1" cap="all" dirty="0" smtClean="0">
                <a:solidFill>
                  <a:schemeClr val="accent1">
                    <a:lumMod val="60000"/>
                    <a:lumOff val="40000"/>
                  </a:schemeClr>
                </a:solidFill>
                <a:latin typeface="+mj-lt"/>
                <a:ea typeface="+mj-ea"/>
                <a:cs typeface="+mj-cs"/>
              </a:rPr>
              <a:t>Dr. pankaj  talreja</a:t>
            </a:r>
            <a:endParaRPr lang="en-IN" sz="1700" b="1" cap="all" dirty="0">
              <a:solidFill>
                <a:schemeClr val="accent1">
                  <a:lumMod val="60000"/>
                  <a:lumOff val="40000"/>
                </a:schemeClr>
              </a:solidFill>
              <a:latin typeface="+mj-lt"/>
              <a:ea typeface="+mj-ea"/>
              <a:cs typeface="+mj-cs"/>
            </a:endParaRPr>
          </a:p>
          <a:p>
            <a:pPr>
              <a:lnSpc>
                <a:spcPct val="90000"/>
              </a:lnSpc>
              <a:spcBef>
                <a:spcPts val="1000"/>
              </a:spcBef>
              <a:buClr>
                <a:schemeClr val="accent1">
                  <a:lumMod val="60000"/>
                  <a:lumOff val="40000"/>
                </a:schemeClr>
              </a:buClr>
              <a:buSzPct val="80000"/>
            </a:pPr>
            <a:r>
              <a:rPr lang="en-IN" sz="1700" b="1" cap="all" dirty="0" smtClean="0">
                <a:solidFill>
                  <a:schemeClr val="accent1">
                    <a:lumMod val="60000"/>
                    <a:lumOff val="40000"/>
                  </a:schemeClr>
                </a:solidFill>
                <a:latin typeface="+mj-lt"/>
                <a:ea typeface="+mj-ea"/>
                <a:cs typeface="+mj-cs"/>
              </a:rPr>
              <a:t>Assistant  Professor</a:t>
            </a:r>
          </a:p>
        </p:txBody>
      </p:sp>
      <p:pic>
        <p:nvPicPr>
          <p:cNvPr id="12" name="Picture 11">
            <a:extLst>
              <a:ext uri="{FF2B5EF4-FFF2-40B4-BE49-F238E27FC236}">
                <a16:creationId xmlns:a16="http://schemas.microsoft.com/office/drawing/2014/main" xmlns="" id="{1D2C4EF1-B64F-405E-9303-010E8D26AD9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5468" y="460550"/>
            <a:ext cx="7621064" cy="1238423"/>
          </a:xfrm>
          <a:prstGeom prst="rect">
            <a:avLst/>
          </a:prstGeom>
          <a:solidFill>
            <a:schemeClr val="tx1"/>
          </a:solidFill>
        </p:spPr>
      </p:pic>
    </p:spTree>
    <p:extLst>
      <p:ext uri="{BB962C8B-B14F-4D97-AF65-F5344CB8AC3E}">
        <p14:creationId xmlns:p14="http://schemas.microsoft.com/office/powerpoint/2010/main" xmlns="" val="2684474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5C607F-99A6-47B5-95C9-EA8229D2CD6B}"/>
              </a:ext>
            </a:extLst>
          </p:cNvPr>
          <p:cNvSpPr>
            <a:spLocks noGrp="1"/>
          </p:cNvSpPr>
          <p:nvPr>
            <p:ph type="title"/>
          </p:nvPr>
        </p:nvSpPr>
        <p:spPr/>
        <p:txBody>
          <a:bodyPr>
            <a:normAutofit/>
          </a:bodyPr>
          <a:lstStyle/>
          <a:p>
            <a:r>
              <a:rPr lang="en-IN" sz="3600" b="1" u="sng" dirty="0"/>
              <a:t>Conclusion</a:t>
            </a:r>
          </a:p>
        </p:txBody>
      </p:sp>
      <p:sp>
        <p:nvSpPr>
          <p:cNvPr id="3" name="Content Placeholder 2">
            <a:extLst>
              <a:ext uri="{FF2B5EF4-FFF2-40B4-BE49-F238E27FC236}">
                <a16:creationId xmlns:a16="http://schemas.microsoft.com/office/drawing/2014/main" xmlns="" id="{764D89ED-254E-4315-95C1-60936A44759B}"/>
              </a:ext>
            </a:extLst>
          </p:cNvPr>
          <p:cNvSpPr>
            <a:spLocks noGrp="1"/>
          </p:cNvSpPr>
          <p:nvPr>
            <p:ph idx="1"/>
          </p:nvPr>
        </p:nvSpPr>
        <p:spPr>
          <a:xfrm>
            <a:off x="838199" y="1423851"/>
            <a:ext cx="10810461" cy="4893296"/>
          </a:xfrm>
        </p:spPr>
        <p:txBody>
          <a:bodyPr>
            <a:noAutofit/>
          </a:bodyPr>
          <a:lstStyle/>
          <a:p>
            <a:pPr algn="just"/>
            <a:r>
              <a:rPr lang="en-US" dirty="0" smtClean="0">
                <a:latin typeface="Times New Roman" pitchFamily="18" charset="0"/>
                <a:cs typeface="Times New Roman" pitchFamily="18" charset="0"/>
              </a:rPr>
              <a:t>A study was carried out in AYUSH under Ernst &amp; Young, New Delhi to determine and analyze how digital media play a vital role in promotion of yoga during pandemic.</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Google trends data and telephonic interview demonstrate various online resources available on  digital platforms such as the Yoga Portal and social media handles like YouTube, </a:t>
            </a:r>
            <a:r>
              <a:rPr lang="en-US" dirty="0" err="1" smtClean="0">
                <a:latin typeface="Times New Roman" pitchFamily="18" charset="0"/>
                <a:cs typeface="Times New Roman" pitchFamily="18" charset="0"/>
              </a:rPr>
              <a:t>Facebook</a:t>
            </a:r>
            <a:r>
              <a:rPr lang="en-US" dirty="0" smtClean="0">
                <a:latin typeface="Times New Roman" pitchFamily="18" charset="0"/>
                <a:cs typeface="Times New Roman" pitchFamily="18" charset="0"/>
              </a:rPr>
              <a:t>, Twitter, and </a:t>
            </a:r>
            <a:r>
              <a:rPr lang="en-US" dirty="0" err="1" smtClean="0">
                <a:latin typeface="Times New Roman" pitchFamily="18" charset="0"/>
                <a:cs typeface="Times New Roman" pitchFamily="18" charset="0"/>
              </a:rPr>
              <a:t>Instagram</a:t>
            </a:r>
            <a:r>
              <a:rPr lang="en-US" dirty="0" smtClean="0">
                <a:latin typeface="Times New Roman" pitchFamily="18" charset="0"/>
                <a:cs typeface="Times New Roman" pitchFamily="18" charset="0"/>
              </a:rPr>
              <a:t>, that allow people to learn Yoga from their home that also promote yoga.</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study established that majority of the people like to do yoga in digital platform in </a:t>
            </a:r>
            <a:r>
              <a:rPr lang="en-US" dirty="0" err="1" smtClean="0">
                <a:latin typeface="Times New Roman" pitchFamily="18" charset="0"/>
                <a:cs typeface="Times New Roman" pitchFamily="18" charset="0"/>
              </a:rPr>
              <a:t>covid</a:t>
            </a:r>
            <a:r>
              <a:rPr lang="en-US" dirty="0" smtClean="0">
                <a:latin typeface="Times New Roman" pitchFamily="18" charset="0"/>
                <a:cs typeface="Times New Roman" pitchFamily="18" charset="0"/>
              </a:rPr>
              <a:t> as Ministry of AYUSH has provided lot of online platform and facilities to boost their immunity. It was also observed that even pre </a:t>
            </a:r>
            <a:r>
              <a:rPr lang="en-US" dirty="0" err="1" smtClean="0">
                <a:latin typeface="Times New Roman" pitchFamily="18" charset="0"/>
                <a:cs typeface="Times New Roman" pitchFamily="18" charset="0"/>
              </a:rPr>
              <a:t>covid</a:t>
            </a:r>
            <a:r>
              <a:rPr lang="en-US" dirty="0" smtClean="0">
                <a:latin typeface="Times New Roman" pitchFamily="18" charset="0"/>
                <a:cs typeface="Times New Roman" pitchFamily="18" charset="0"/>
              </a:rPr>
              <a:t> people preferred to do yoga in digital platform due to lot of advantage of doing yoga in online mode.</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comparative study of the 3 leading platforms i.e. </a:t>
            </a:r>
            <a:r>
              <a:rPr lang="en-US" dirty="0" err="1" smtClean="0">
                <a:latin typeface="Times New Roman" pitchFamily="18" charset="0"/>
                <a:cs typeface="Times New Roman" pitchFamily="18" charset="0"/>
              </a:rPr>
              <a:t>Facebook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Instagram</a:t>
            </a:r>
            <a:r>
              <a:rPr lang="en-US" dirty="0" smtClean="0">
                <a:latin typeface="Times New Roman" pitchFamily="18" charset="0"/>
                <a:cs typeface="Times New Roman" pitchFamily="18" charset="0"/>
              </a:rPr>
              <a:t>, YouTube, highlight that YouTube is the most successful platform in terms of digital mode.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785875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5EABF6-AB4F-4A98-BF00-FD55CB448842}"/>
              </a:ext>
            </a:extLst>
          </p:cNvPr>
          <p:cNvSpPr>
            <a:spLocks noGrp="1"/>
          </p:cNvSpPr>
          <p:nvPr>
            <p:ph type="title"/>
          </p:nvPr>
        </p:nvSpPr>
        <p:spPr>
          <a:xfrm>
            <a:off x="692425" y="489571"/>
            <a:ext cx="10515600" cy="734805"/>
          </a:xfrm>
        </p:spPr>
        <p:txBody>
          <a:bodyPr>
            <a:normAutofit/>
          </a:bodyPr>
          <a:lstStyle/>
          <a:p>
            <a:r>
              <a:rPr lang="en-IN" sz="3600" b="1" u="sng" dirty="0"/>
              <a:t>Recommendations</a:t>
            </a:r>
          </a:p>
        </p:txBody>
      </p:sp>
      <p:sp>
        <p:nvSpPr>
          <p:cNvPr id="3" name="Content Placeholder 2">
            <a:extLst>
              <a:ext uri="{FF2B5EF4-FFF2-40B4-BE49-F238E27FC236}">
                <a16:creationId xmlns:a16="http://schemas.microsoft.com/office/drawing/2014/main" xmlns="" id="{58F79E52-81D2-4D69-A7C2-CD1B477F788C}"/>
              </a:ext>
            </a:extLst>
          </p:cNvPr>
          <p:cNvSpPr>
            <a:spLocks noGrp="1"/>
          </p:cNvSpPr>
          <p:nvPr>
            <p:ph idx="1"/>
          </p:nvPr>
        </p:nvSpPr>
        <p:spPr>
          <a:xfrm>
            <a:off x="556591" y="1606731"/>
            <a:ext cx="10787269" cy="4676502"/>
          </a:xfrm>
        </p:spPr>
        <p:txBody>
          <a:bodyPr>
            <a:normAutofit/>
          </a:bodyPr>
          <a:lstStyle/>
          <a:p>
            <a:r>
              <a:rPr lang="en-US" dirty="0" smtClean="0">
                <a:latin typeface="Times New Roman" pitchFamily="18" charset="0"/>
                <a:cs typeface="Times New Roman" pitchFamily="18" charset="0"/>
              </a:rPr>
              <a:t>Yoga can be promoted more by organizing special event on yoga in various digital media which people can attain.</a:t>
            </a:r>
          </a:p>
          <a:p>
            <a:pPr lvl="0" algn="just"/>
            <a:r>
              <a:rPr lang="en-US" dirty="0" smtClean="0">
                <a:latin typeface="Times New Roman" pitchFamily="18" charset="0"/>
                <a:cs typeface="Times New Roman" pitchFamily="18" charset="0"/>
              </a:rPr>
              <a:t>Award winning yoga contest on </a:t>
            </a:r>
            <a:r>
              <a:rPr lang="en-US" dirty="0" err="1" smtClean="0">
                <a:latin typeface="Times New Roman" pitchFamily="18" charset="0"/>
                <a:cs typeface="Times New Roman" pitchFamily="18" charset="0"/>
              </a:rPr>
              <a:t>MyGov</a:t>
            </a:r>
            <a:r>
              <a:rPr lang="en-US" dirty="0" smtClean="0">
                <a:latin typeface="Times New Roman" pitchFamily="18" charset="0"/>
                <a:cs typeface="Times New Roman" pitchFamily="18" charset="0"/>
              </a:rPr>
              <a:t> platform.</a:t>
            </a:r>
          </a:p>
          <a:p>
            <a:pPr lvl="0" algn="just"/>
            <a:r>
              <a:rPr lang="en-US" dirty="0" smtClean="0">
                <a:latin typeface="Times New Roman" pitchFamily="18" charset="0"/>
                <a:cs typeface="Times New Roman" pitchFamily="18" charset="0"/>
              </a:rPr>
              <a:t>Digital resources like online yoga booklets available in different languages for the use of trainers for brushing up of their knowledge and updating of their skill on yoga.</a:t>
            </a:r>
          </a:p>
          <a:p>
            <a:pPr lvl="0" algn="just"/>
            <a:r>
              <a:rPr lang="en-US" dirty="0" smtClean="0">
                <a:latin typeface="Times New Roman" pitchFamily="18" charset="0"/>
                <a:cs typeface="Times New Roman" pitchFamily="18" charset="0"/>
              </a:rPr>
              <a:t>Online training can be organized on the basis of which a certificate is issued on completion of training.</a:t>
            </a:r>
          </a:p>
          <a:p>
            <a:pPr lvl="0" algn="just"/>
            <a:r>
              <a:rPr lang="en-US" dirty="0" smtClean="0">
                <a:latin typeface="Times New Roman" pitchFamily="18" charset="0"/>
                <a:cs typeface="Times New Roman" pitchFamily="18" charset="0"/>
              </a:rPr>
              <a:t>As data shows that very less no of people has attended webinar on yoga and majority of people are women. So a webinar on the topic Yoga for Women Health can be organized that to be live stream on all digital platform. </a:t>
            </a:r>
          </a:p>
          <a:p>
            <a:pPr lvl="0" algn="just"/>
            <a:r>
              <a:rPr lang="en-US" dirty="0" smtClean="0">
                <a:latin typeface="Times New Roman" pitchFamily="18" charset="0"/>
                <a:cs typeface="Times New Roman" pitchFamily="18" charset="0"/>
              </a:rPr>
              <a:t>Up gradation of navigation and beautification of yoga portal to provide a more user-friendly experience so that people learn yoga from yoga portal along with social media.</a:t>
            </a:r>
          </a:p>
          <a:p>
            <a:pPr>
              <a:lnSpc>
                <a:spcPct val="105000"/>
              </a:lnSpc>
              <a:spcBef>
                <a:spcPts val="1200"/>
              </a:spcBef>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endParaRPr lang="en-IN" sz="20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1372451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26836" y="748146"/>
          <a:ext cx="9162472" cy="5926242"/>
        </p:xfrm>
        <a:graphic>
          <a:graphicData uri="http://schemas.openxmlformats.org/drawingml/2006/table">
            <a:tbl>
              <a:tblPr firstRow="1" bandRow="1">
                <a:tableStyleId>{5C22544A-7EE6-4342-B048-85BDC9FD1C3A}</a:tableStyleId>
              </a:tblPr>
              <a:tblGrid>
                <a:gridCol w="2290618"/>
                <a:gridCol w="2290618"/>
                <a:gridCol w="2290618"/>
                <a:gridCol w="2290618"/>
              </a:tblGrid>
              <a:tr h="1761539">
                <a:tc gridSpan="4">
                  <a:txBody>
                    <a:bodyPr/>
                    <a:lstStyle/>
                    <a:p>
                      <a:pPr algn="ctr" fontAlgn="ctr"/>
                      <a:r>
                        <a:rPr lang="en-US" sz="2200" b="1" i="0" u="none" strike="noStrike" dirty="0">
                          <a:solidFill>
                            <a:srgbClr val="000000"/>
                          </a:solidFill>
                          <a:latin typeface="Calibri"/>
                        </a:rPr>
                        <a:t>Program Outcomes </a:t>
                      </a:r>
                      <a:br>
                        <a:rPr lang="en-US" sz="2200" b="1" i="0" u="none" strike="noStrike" dirty="0">
                          <a:solidFill>
                            <a:srgbClr val="000000"/>
                          </a:solidFill>
                          <a:latin typeface="Calibri"/>
                        </a:rPr>
                      </a:br>
                      <a:r>
                        <a:rPr lang="en-US" sz="2200" b="1" i="0" u="none" strike="noStrike" dirty="0">
                          <a:solidFill>
                            <a:srgbClr val="000000"/>
                          </a:solidFill>
                          <a:latin typeface="Calibri"/>
                        </a:rPr>
                        <a:t> 1: Slight (Low) 2: Moderate (Medium) 3: Substantial (High)</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403164">
                <a:tc>
                  <a:txBody>
                    <a:bodyPr/>
                    <a:lstStyle/>
                    <a:p>
                      <a:pPr algn="l" fontAlgn="ctr"/>
                      <a:r>
                        <a:rPr lang="en-US" sz="1800" b="1" i="0" u="none" strike="noStrike" dirty="0">
                          <a:solidFill>
                            <a:srgbClr val="464646"/>
                          </a:solidFill>
                          <a:latin typeface="Calibri"/>
                        </a:rPr>
                        <a:t>1. Internalize the concepts of management such as healthcare delivery system, strategic planning, HR, marketing, finance and operations</a:t>
                      </a:r>
                    </a:p>
                  </a:txBody>
                  <a:tcPr marL="95250" marR="6350" marT="6350" marB="0" anchor="ctr"/>
                </a:tc>
                <a:tc>
                  <a:txBody>
                    <a:bodyPr/>
                    <a:lstStyle/>
                    <a:p>
                      <a:pPr algn="l" fontAlgn="ctr"/>
                      <a:r>
                        <a:rPr lang="en-US" sz="1800" b="1" i="0" u="none" strike="noStrike" dirty="0">
                          <a:solidFill>
                            <a:srgbClr val="464646"/>
                          </a:solidFill>
                          <a:latin typeface="Calibri"/>
                        </a:rPr>
                        <a:t>2. Apply knowledge of research and management techniques and functions in an integrated manner in healthcare set up</a:t>
                      </a:r>
                    </a:p>
                  </a:txBody>
                  <a:tcPr marL="95250" marR="6350" marT="6350" marB="0" anchor="ctr"/>
                </a:tc>
                <a:tc>
                  <a:txBody>
                    <a:bodyPr/>
                    <a:lstStyle/>
                    <a:p>
                      <a:pPr algn="l" fontAlgn="ctr"/>
                      <a:r>
                        <a:rPr lang="en-US" sz="1800" b="1" i="0" u="none" strike="noStrike" dirty="0">
                          <a:solidFill>
                            <a:srgbClr val="464646"/>
                          </a:solidFill>
                          <a:latin typeface="Calibri"/>
                        </a:rPr>
                        <a:t>3. Use appropriate skills to support healthcare organizations to take informed decision in planning, building and managing healthcare organizations</a:t>
                      </a:r>
                    </a:p>
                  </a:txBody>
                  <a:tcPr marL="95250" marR="6350" marT="6350" marB="0" anchor="ctr"/>
                </a:tc>
                <a:tc>
                  <a:txBody>
                    <a:bodyPr/>
                    <a:lstStyle/>
                    <a:p>
                      <a:pPr algn="l" fontAlgn="ctr"/>
                      <a:r>
                        <a:rPr lang="en-US" sz="1800" b="1" i="0" u="none" strike="noStrike" dirty="0">
                          <a:solidFill>
                            <a:srgbClr val="464646"/>
                          </a:solidFill>
                          <a:latin typeface="Calibri"/>
                        </a:rPr>
                        <a:t>4. Utilize learning acquired from trainings and practical exposures in real time situations.</a:t>
                      </a:r>
                    </a:p>
                  </a:txBody>
                  <a:tcPr marL="95250" marR="6350" marT="6350" marB="0" anchor="ctr"/>
                </a:tc>
              </a:tr>
              <a:tr h="1761539">
                <a:tc>
                  <a:txBody>
                    <a:bodyPr/>
                    <a:lstStyle/>
                    <a:p>
                      <a:pPr algn="ctr"/>
                      <a:endParaRPr lang="en-US" dirty="0" smtClean="0"/>
                    </a:p>
                    <a:p>
                      <a:pPr algn="ctr"/>
                      <a:endParaRPr lang="en-US" dirty="0" smtClean="0"/>
                    </a:p>
                    <a:p>
                      <a:pPr algn="ctr"/>
                      <a:r>
                        <a:rPr lang="en-US" dirty="0" smtClean="0"/>
                        <a:t>3</a:t>
                      </a:r>
                      <a:endParaRPr lang="en-US" dirty="0"/>
                    </a:p>
                  </a:txBody>
                  <a:tcPr/>
                </a:tc>
                <a:tc>
                  <a:txBody>
                    <a:bodyPr/>
                    <a:lstStyle/>
                    <a:p>
                      <a:pPr algn="ctr"/>
                      <a:endParaRPr lang="en-US" dirty="0" smtClean="0"/>
                    </a:p>
                    <a:p>
                      <a:pPr algn="ctr"/>
                      <a:endParaRPr lang="en-US" dirty="0" smtClean="0"/>
                    </a:p>
                    <a:p>
                      <a:pPr algn="ctr"/>
                      <a:r>
                        <a:rPr lang="en-US" dirty="0" smtClean="0"/>
                        <a:t>3</a:t>
                      </a:r>
                      <a:endParaRPr lang="en-US" dirty="0"/>
                    </a:p>
                  </a:txBody>
                  <a:tcPr/>
                </a:tc>
                <a:tc>
                  <a:txBody>
                    <a:bodyPr/>
                    <a:lstStyle/>
                    <a:p>
                      <a:pPr algn="ctr"/>
                      <a:endParaRPr lang="en-US" dirty="0" smtClean="0"/>
                    </a:p>
                    <a:p>
                      <a:pPr algn="ctr"/>
                      <a:endParaRPr lang="en-US" dirty="0" smtClean="0"/>
                    </a:p>
                    <a:p>
                      <a:pPr algn="ctr"/>
                      <a:r>
                        <a:rPr lang="en-US" dirty="0" smtClean="0"/>
                        <a:t>3</a:t>
                      </a:r>
                      <a:endParaRPr lang="en-US" dirty="0"/>
                    </a:p>
                  </a:txBody>
                  <a:tcPr/>
                </a:tc>
                <a:tc>
                  <a:txBody>
                    <a:bodyPr/>
                    <a:lstStyle/>
                    <a:p>
                      <a:pPr algn="ctr"/>
                      <a:endParaRPr lang="en-US" dirty="0" smtClean="0"/>
                    </a:p>
                    <a:p>
                      <a:pPr algn="ctr"/>
                      <a:endParaRPr lang="en-US" dirty="0" smtClean="0"/>
                    </a:p>
                    <a:p>
                      <a:pPr algn="ctr"/>
                      <a:r>
                        <a:rPr lang="en-US" dirty="0" smtClean="0"/>
                        <a:t>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B0B66D-88E3-456C-844C-6A9DF54FBF95}"/>
              </a:ext>
            </a:extLst>
          </p:cNvPr>
          <p:cNvSpPr>
            <a:spLocks noGrp="1"/>
          </p:cNvSpPr>
          <p:nvPr>
            <p:ph type="title"/>
          </p:nvPr>
        </p:nvSpPr>
        <p:spPr>
          <a:xfrm>
            <a:off x="1393638" y="2728735"/>
            <a:ext cx="9404723" cy="1400530"/>
          </a:xfrm>
        </p:spPr>
        <p:txBody>
          <a:bodyPr anchor="ctr"/>
          <a:lstStyle/>
          <a:p>
            <a:pPr algn="ctr"/>
            <a:r>
              <a:rPr lang="en-IN" b="1" dirty="0"/>
              <a:t>THANK YOU</a:t>
            </a:r>
          </a:p>
        </p:txBody>
      </p:sp>
    </p:spTree>
    <p:extLst>
      <p:ext uri="{BB962C8B-B14F-4D97-AF65-F5344CB8AC3E}">
        <p14:creationId xmlns:p14="http://schemas.microsoft.com/office/powerpoint/2010/main" xmlns="" val="2428514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374BC-81F7-4007-8E7C-D5E80F9A4545}"/>
              </a:ext>
            </a:extLst>
          </p:cNvPr>
          <p:cNvSpPr>
            <a:spLocks noGrp="1"/>
          </p:cNvSpPr>
          <p:nvPr>
            <p:ph type="title"/>
          </p:nvPr>
        </p:nvSpPr>
        <p:spPr>
          <a:xfrm>
            <a:off x="838200" y="288580"/>
            <a:ext cx="10515600" cy="840823"/>
          </a:xfrm>
        </p:spPr>
        <p:txBody>
          <a:bodyPr>
            <a:normAutofit/>
          </a:bodyPr>
          <a:lstStyle/>
          <a:p>
            <a:r>
              <a:rPr lang="en-IN" sz="3600" b="1" u="sng" dirty="0"/>
              <a:t>Introduction</a:t>
            </a:r>
          </a:p>
        </p:txBody>
      </p:sp>
      <p:sp>
        <p:nvSpPr>
          <p:cNvPr id="3" name="Content Placeholder 2">
            <a:extLst>
              <a:ext uri="{FF2B5EF4-FFF2-40B4-BE49-F238E27FC236}">
                <a16:creationId xmlns:a16="http://schemas.microsoft.com/office/drawing/2014/main" xmlns="" id="{5BC2B2E7-67C3-431B-A81E-19467A58A094}"/>
              </a:ext>
            </a:extLst>
          </p:cNvPr>
          <p:cNvSpPr>
            <a:spLocks noGrp="1"/>
          </p:cNvSpPr>
          <p:nvPr>
            <p:ph idx="1"/>
          </p:nvPr>
        </p:nvSpPr>
        <p:spPr>
          <a:xfrm>
            <a:off x="838200" y="1397726"/>
            <a:ext cx="10515600" cy="5036941"/>
          </a:xfrm>
        </p:spPr>
        <p:txBody>
          <a:bodyPr>
            <a:normAutofit fontScale="70000" lnSpcReduction="20000"/>
          </a:bodyPr>
          <a:lstStyle/>
          <a:p>
            <a:pPr algn="just">
              <a:spcBef>
                <a:spcPts val="1200"/>
              </a:spcBef>
              <a:spcAft>
                <a:spcPts val="1200"/>
              </a:spcAft>
            </a:pPr>
            <a:r>
              <a:rPr lang="en-US" sz="2600" dirty="0" smtClean="0">
                <a:latin typeface="Times New Roman" pitchFamily="18" charset="0"/>
                <a:cs typeface="Times New Roman" pitchFamily="18" charset="0"/>
              </a:rPr>
              <a:t>Yoga is an art and a science of  physical, mental, and spiritual discipline living a healthy lifestyle. </a:t>
            </a:r>
          </a:p>
          <a:p>
            <a:pPr algn="just">
              <a:spcBef>
                <a:spcPts val="1200"/>
              </a:spcBef>
              <a:spcAft>
                <a:spcPts val="1200"/>
              </a:spcAft>
            </a:pPr>
            <a:r>
              <a:rPr lang="en-US" sz="2600" dirty="0" smtClean="0">
                <a:latin typeface="Times New Roman" pitchFamily="18" charset="0"/>
                <a:cs typeface="Times New Roman" pitchFamily="18" charset="0"/>
              </a:rPr>
              <a:t>To enhance mental and physical well-being, it incorporates exercise, meditation, and breathing methods. </a:t>
            </a:r>
          </a:p>
          <a:p>
            <a:pPr algn="just">
              <a:spcBef>
                <a:spcPts val="1200"/>
              </a:spcBef>
              <a:spcAft>
                <a:spcPts val="1200"/>
              </a:spcAft>
            </a:pPr>
            <a:r>
              <a:rPr lang="en-US" sz="2600" dirty="0" smtClean="0">
                <a:latin typeface="Times New Roman" pitchFamily="18" charset="0"/>
                <a:cs typeface="Times New Roman" pitchFamily="18" charset="0"/>
              </a:rPr>
              <a:t>During pandemic, the </a:t>
            </a:r>
            <a:r>
              <a:rPr lang="en-US" sz="2600" smtClean="0">
                <a:latin typeface="Times New Roman" pitchFamily="18" charset="0"/>
                <a:cs typeface="Times New Roman" pitchFamily="18" charset="0"/>
              </a:rPr>
              <a:t>novel </a:t>
            </a:r>
            <a:r>
              <a:rPr lang="en-US" sz="2600" smtClean="0">
                <a:latin typeface="Times New Roman" pitchFamily="18" charset="0"/>
                <a:cs typeface="Times New Roman" pitchFamily="18" charset="0"/>
              </a:rPr>
              <a:t>corona virus </a:t>
            </a:r>
            <a:r>
              <a:rPr lang="en-US" sz="2600" dirty="0" smtClean="0">
                <a:latin typeface="Times New Roman" pitchFamily="18" charset="0"/>
                <a:cs typeface="Times New Roman" pitchFamily="18" charset="0"/>
              </a:rPr>
              <a:t>targets the respiratory system in particular and in such situation breathing exercises play a vital role such as </a:t>
            </a:r>
            <a:r>
              <a:rPr lang="en-US" sz="2600" b="1"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Pranayama</a:t>
            </a:r>
            <a:r>
              <a:rPr lang="en-US" sz="2600" dirty="0" smtClean="0">
                <a:latin typeface="Times New Roman" pitchFamily="18" charset="0"/>
                <a:cs typeface="Times New Roman" pitchFamily="18" charset="0"/>
              </a:rPr>
              <a:t>' can help to strengthen the system. </a:t>
            </a:r>
          </a:p>
          <a:p>
            <a:pPr algn="just">
              <a:spcBef>
                <a:spcPts val="1200"/>
              </a:spcBef>
              <a:spcAft>
                <a:spcPts val="1200"/>
              </a:spcAft>
            </a:pPr>
            <a:r>
              <a:rPr lang="en-US" sz="2600" dirty="0" smtClean="0">
                <a:latin typeface="Times New Roman" pitchFamily="18" charset="0"/>
                <a:cs typeface="Times New Roman" pitchFamily="18" charset="0"/>
              </a:rPr>
              <a:t>Many eminent Yoga Institutions, Yoga Universities, Naturopathy colleges, and private trusts and societies are now providing Yoga Education. Various Yoga Clinics, Yoga Therapeutic and Training Centers, Yoga Research Centers have been set up in various hospitals, dispensaries, medical institutions</a:t>
            </a:r>
            <a:r>
              <a:rPr lang="en-US" sz="2600" dirty="0" smtClean="0"/>
              <a:t>.</a:t>
            </a:r>
          </a:p>
          <a:p>
            <a:pPr algn="just">
              <a:spcBef>
                <a:spcPts val="1200"/>
              </a:spcBef>
              <a:spcAft>
                <a:spcPts val="1200"/>
              </a:spcAft>
            </a:pPr>
            <a:r>
              <a:rPr lang="en-US" sz="2600" dirty="0" smtClean="0">
                <a:latin typeface="Times New Roman" pitchFamily="18" charset="0"/>
                <a:cs typeface="Times New Roman" pitchFamily="18" charset="0"/>
              </a:rPr>
              <a:t>After the United Nations General Assembly (UNGA) declared the 21st of June as the International Day of Yoga (IDY) in 2014, the day has been publicly celebrated all over the world in ever growing numbers. </a:t>
            </a:r>
          </a:p>
          <a:p>
            <a:pPr algn="just">
              <a:spcBef>
                <a:spcPts val="1200"/>
              </a:spcBef>
              <a:spcAft>
                <a:spcPts val="1200"/>
              </a:spcAft>
            </a:pPr>
            <a:r>
              <a:rPr lang="en-US" sz="2600" dirty="0" smtClean="0">
                <a:latin typeface="Times New Roman" pitchFamily="18" charset="0"/>
                <a:cs typeface="Times New Roman" pitchFamily="18" charset="0"/>
              </a:rPr>
              <a:t>To address the existing challenges associated with Covid-19, the Ministry of AYUSH made various online resources available on its digital platforms, such as the Yoga Portal and social media handles such as YouTube, </a:t>
            </a:r>
            <a:r>
              <a:rPr lang="en-US" sz="2600" dirty="0" err="1" smtClean="0">
                <a:latin typeface="Times New Roman" pitchFamily="18" charset="0"/>
                <a:cs typeface="Times New Roman" pitchFamily="18" charset="0"/>
              </a:rPr>
              <a:t>Facebook</a:t>
            </a:r>
            <a:r>
              <a:rPr lang="en-US" sz="2600" dirty="0" smtClean="0">
                <a:latin typeface="Times New Roman" pitchFamily="18" charset="0"/>
                <a:cs typeface="Times New Roman" pitchFamily="18" charset="0"/>
              </a:rPr>
              <a:t>, Twitter, and </a:t>
            </a:r>
            <a:r>
              <a:rPr lang="en-US" sz="2600" dirty="0" err="1" smtClean="0">
                <a:latin typeface="Times New Roman" pitchFamily="18" charset="0"/>
                <a:cs typeface="Times New Roman" pitchFamily="18" charset="0"/>
              </a:rPr>
              <a:t>Instagram</a:t>
            </a:r>
            <a:r>
              <a:rPr lang="en-US" sz="2600" dirty="0" smtClean="0">
                <a:latin typeface="Times New Roman" pitchFamily="18" charset="0"/>
                <a:cs typeface="Times New Roman" pitchFamily="18" charset="0"/>
              </a:rPr>
              <a:t>, to allow people to learn Yoga from the comfort of their own homes.</a:t>
            </a:r>
          </a:p>
          <a:p>
            <a:pPr algn="just">
              <a:spcBef>
                <a:spcPts val="1200"/>
              </a:spcBef>
              <a:spcAft>
                <a:spcPts val="1200"/>
              </a:spcAft>
            </a:pPr>
            <a:endParaRPr lang="en-US" sz="1800" dirty="0" smtClean="0"/>
          </a:p>
          <a:p>
            <a:pPr algn="just">
              <a:spcBef>
                <a:spcPts val="1200"/>
              </a:spcBef>
              <a:spcAft>
                <a:spcPts val="1200"/>
              </a:spcAft>
            </a:pPr>
            <a:endParaRPr lang="en-IN" sz="19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97007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FC638C-E0F6-4CA7-9243-084B7160D836}"/>
              </a:ext>
            </a:extLst>
          </p:cNvPr>
          <p:cNvSpPr>
            <a:spLocks noGrp="1"/>
          </p:cNvSpPr>
          <p:nvPr>
            <p:ph type="title"/>
          </p:nvPr>
        </p:nvSpPr>
        <p:spPr>
          <a:xfrm>
            <a:off x="838200" y="315567"/>
            <a:ext cx="10515600" cy="824120"/>
          </a:xfrm>
        </p:spPr>
        <p:txBody>
          <a:bodyPr>
            <a:normAutofit/>
          </a:bodyPr>
          <a:lstStyle/>
          <a:p>
            <a:r>
              <a:rPr lang="en-IN" sz="3600" b="1" u="sng" dirty="0"/>
              <a:t>Rationale </a:t>
            </a:r>
          </a:p>
        </p:txBody>
      </p:sp>
      <p:sp>
        <p:nvSpPr>
          <p:cNvPr id="3" name="Content Placeholder 2">
            <a:extLst>
              <a:ext uri="{FF2B5EF4-FFF2-40B4-BE49-F238E27FC236}">
                <a16:creationId xmlns:a16="http://schemas.microsoft.com/office/drawing/2014/main" xmlns="" id="{26B357E7-4507-4C41-8986-CBD8BE3894AD}"/>
              </a:ext>
            </a:extLst>
          </p:cNvPr>
          <p:cNvSpPr>
            <a:spLocks noGrp="1"/>
          </p:cNvSpPr>
          <p:nvPr>
            <p:ph idx="1"/>
          </p:nvPr>
        </p:nvSpPr>
        <p:spPr>
          <a:xfrm>
            <a:off x="838200" y="1763486"/>
            <a:ext cx="10515600" cy="4544548"/>
          </a:xfrm>
        </p:spPr>
        <p:txBody>
          <a:bodyPr>
            <a:normAutofit/>
          </a:bodyPr>
          <a:lstStyle/>
          <a:p>
            <a:pPr lvl="0" algn="just"/>
            <a:r>
              <a:rPr lang="en-US" dirty="0" smtClean="0">
                <a:latin typeface="Times New Roman" pitchFamily="18" charset="0"/>
                <a:cs typeface="Times New Roman" pitchFamily="18" charset="0"/>
              </a:rPr>
              <a:t>Yoga as an effective solution to boost their physical immunity and combat during Covid.</a:t>
            </a:r>
          </a:p>
          <a:p>
            <a:pPr lvl="0"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Current study can be effective as it intends to analyze and assess overall estimated people reach on digital media including participation in webinar, using yoga application and yoga portal for doing yoga during Covid.</a:t>
            </a:r>
          </a:p>
          <a:p>
            <a:pPr lvl="0" algn="just"/>
            <a:endParaRPr lang="en-US"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Clear understanding of the strategy associated with the role of digital media for promotion of Yoga which could help in deciding further interventions </a:t>
            </a:r>
            <a:r>
              <a:rPr lang="en-US" dirty="0" smtClean="0">
                <a:latin typeface="Times New Roman" pitchFamily="18" charset="0"/>
                <a:cs typeface="Times New Roman" pitchFamily="18" charset="0"/>
              </a:rPr>
              <a:t>to boost physical immunity in Covid.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314341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8762B-2D34-4D09-B811-95B97BBCDAF9}"/>
              </a:ext>
            </a:extLst>
          </p:cNvPr>
          <p:cNvSpPr>
            <a:spLocks noGrp="1"/>
          </p:cNvSpPr>
          <p:nvPr>
            <p:ph type="title"/>
          </p:nvPr>
        </p:nvSpPr>
        <p:spPr/>
        <p:txBody>
          <a:bodyPr>
            <a:normAutofit/>
          </a:bodyPr>
          <a:lstStyle/>
          <a:p>
            <a:r>
              <a:rPr lang="en-IN" sz="3600" b="1" u="sng" dirty="0"/>
              <a:t>Objectives </a:t>
            </a:r>
          </a:p>
        </p:txBody>
      </p:sp>
      <p:sp>
        <p:nvSpPr>
          <p:cNvPr id="3" name="Content Placeholder 2">
            <a:extLst>
              <a:ext uri="{FF2B5EF4-FFF2-40B4-BE49-F238E27FC236}">
                <a16:creationId xmlns:a16="http://schemas.microsoft.com/office/drawing/2014/main" xmlns="" id="{265162B3-1752-4786-B2D0-DEA9342A48B1}"/>
              </a:ext>
            </a:extLst>
          </p:cNvPr>
          <p:cNvSpPr>
            <a:spLocks noGrp="1"/>
          </p:cNvSpPr>
          <p:nvPr>
            <p:ph idx="1"/>
          </p:nvPr>
        </p:nvSpPr>
        <p:spPr/>
        <p:txBody>
          <a:bodyPr>
            <a:normAutofit/>
          </a:bodyPr>
          <a:lstStyle/>
          <a:p>
            <a:pPr lvl="0" algn="just"/>
            <a:r>
              <a:rPr lang="en-US" dirty="0" smtClean="0">
                <a:latin typeface="Times New Roman" pitchFamily="18" charset="0"/>
                <a:cs typeface="Times New Roman" pitchFamily="18" charset="0"/>
              </a:rPr>
              <a:t>To identify the best digital media used by the people for doing Yoga in </a:t>
            </a:r>
            <a:r>
              <a:rPr lang="en-US" dirty="0" err="1" smtClean="0">
                <a:latin typeface="Times New Roman" pitchFamily="18" charset="0"/>
                <a:cs typeface="Times New Roman" pitchFamily="18" charset="0"/>
              </a:rPr>
              <a:t>covid</a:t>
            </a:r>
            <a:r>
              <a:rPr lang="en-US" dirty="0" smtClean="0">
                <a:latin typeface="Times New Roman" pitchFamily="18" charset="0"/>
                <a:cs typeface="Times New Roman" pitchFamily="18" charset="0"/>
              </a:rPr>
              <a:t> era.</a:t>
            </a:r>
          </a:p>
          <a:p>
            <a:pPr lvl="0"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recommend the interventions for further promotion of Yoga through digital platform.</a:t>
            </a:r>
          </a:p>
          <a:p>
            <a:pPr marL="342900" lvl="0" indent="-342900" algn="just">
              <a:lnSpc>
                <a:spcPct val="105000"/>
              </a:lnSpc>
              <a:spcBef>
                <a:spcPts val="1200"/>
              </a:spcBef>
              <a:spcAft>
                <a:spcPts val="1200"/>
              </a:spcAft>
              <a:buNone/>
            </a:pPr>
            <a:endParaRPr lang="en-IN"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60557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A37839-BDEA-4B6D-94D8-6D8875326176}"/>
              </a:ext>
            </a:extLst>
          </p:cNvPr>
          <p:cNvSpPr>
            <a:spLocks noGrp="1"/>
          </p:cNvSpPr>
          <p:nvPr>
            <p:ph type="title"/>
          </p:nvPr>
        </p:nvSpPr>
        <p:spPr>
          <a:xfrm>
            <a:off x="723900" y="359526"/>
            <a:ext cx="10515600" cy="761310"/>
          </a:xfrm>
        </p:spPr>
        <p:txBody>
          <a:bodyPr>
            <a:normAutofit/>
          </a:bodyPr>
          <a:lstStyle/>
          <a:p>
            <a:r>
              <a:rPr lang="en-IN" sz="3600" b="1" u="sng" dirty="0"/>
              <a:t>Methodology</a:t>
            </a:r>
          </a:p>
        </p:txBody>
      </p:sp>
      <p:graphicFrame>
        <p:nvGraphicFramePr>
          <p:cNvPr id="6" name="Table 6">
            <a:extLst>
              <a:ext uri="{FF2B5EF4-FFF2-40B4-BE49-F238E27FC236}">
                <a16:creationId xmlns:a16="http://schemas.microsoft.com/office/drawing/2014/main" xmlns="" id="{5F756C15-99FB-43E0-9BCA-5BF7C6319A7D}"/>
              </a:ext>
            </a:extLst>
          </p:cNvPr>
          <p:cNvGraphicFramePr>
            <a:graphicFrameLocks noGrp="1"/>
          </p:cNvGraphicFramePr>
          <p:nvPr>
            <p:ph idx="1"/>
            <p:extLst>
              <p:ext uri="{D42A27DB-BD31-4B8C-83A1-F6EECF244321}">
                <p14:modId xmlns:p14="http://schemas.microsoft.com/office/powerpoint/2010/main" xmlns="" val="1096883961"/>
              </p:ext>
            </p:extLst>
          </p:nvPr>
        </p:nvGraphicFramePr>
        <p:xfrm>
          <a:off x="723900" y="1501223"/>
          <a:ext cx="10744200" cy="4755885"/>
        </p:xfrm>
        <a:graphic>
          <a:graphicData uri="http://schemas.openxmlformats.org/drawingml/2006/table">
            <a:tbl>
              <a:tblPr firstRow="1" bandRow="1">
                <a:tableStyleId>{5DA37D80-6434-44D0-A028-1B22A696006F}</a:tableStyleId>
              </a:tblPr>
              <a:tblGrid>
                <a:gridCol w="3092726">
                  <a:extLst>
                    <a:ext uri="{9D8B030D-6E8A-4147-A177-3AD203B41FA5}">
                      <a16:colId xmlns:a16="http://schemas.microsoft.com/office/drawing/2014/main" xmlns="" val="4137058143"/>
                    </a:ext>
                  </a:extLst>
                </a:gridCol>
                <a:gridCol w="7651474">
                  <a:extLst>
                    <a:ext uri="{9D8B030D-6E8A-4147-A177-3AD203B41FA5}">
                      <a16:colId xmlns:a16="http://schemas.microsoft.com/office/drawing/2014/main" xmlns="" val="1071217581"/>
                    </a:ext>
                  </a:extLst>
                </a:gridCol>
              </a:tblGrid>
              <a:tr h="756841">
                <a:tc>
                  <a:txBody>
                    <a:bodyPr/>
                    <a:lstStyle/>
                    <a:p>
                      <a:r>
                        <a:rPr lang="en-US" sz="2100" b="1" dirty="0">
                          <a:latin typeface="Times New Roman" pitchFamily="18" charset="0"/>
                          <a:cs typeface="Times New Roman" pitchFamily="18" charset="0"/>
                        </a:rPr>
                        <a:t>Study Design</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baseline="0" dirty="0" smtClean="0">
                          <a:latin typeface="Times New Roman" pitchFamily="18" charset="0"/>
                          <a:cs typeface="Times New Roman" pitchFamily="18" charset="0"/>
                        </a:rPr>
                        <a:t>Cross sectional questionnaire based</a:t>
                      </a:r>
                      <a:endParaRPr lang="en-US" sz="2000" b="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1707310465"/>
                  </a:ext>
                </a:extLst>
              </a:tr>
              <a:tr h="496609">
                <a:tc>
                  <a:txBody>
                    <a:bodyPr/>
                    <a:lstStyle/>
                    <a:p>
                      <a:r>
                        <a:rPr lang="en-US" sz="2100" b="1" dirty="0">
                          <a:latin typeface="Times New Roman" pitchFamily="18" charset="0"/>
                          <a:cs typeface="Times New Roman" pitchFamily="18" charset="0"/>
                        </a:rPr>
                        <a:t>Place Of Study </a:t>
                      </a:r>
                      <a:endParaRPr lang="en-IN" sz="2100" b="1" dirty="0">
                        <a:latin typeface="Times New Roman" pitchFamily="18" charset="0"/>
                        <a:cs typeface="Times New Roman" pitchFamily="18" charset="0"/>
                      </a:endParaRPr>
                    </a:p>
                  </a:txBody>
                  <a:tcPr/>
                </a:tc>
                <a:tc>
                  <a:txBody>
                    <a:bodyPr/>
                    <a:lstStyle/>
                    <a:p>
                      <a:r>
                        <a:rPr lang="en-US" sz="2000" baseline="0" dirty="0" smtClean="0">
                          <a:latin typeface="Times New Roman" pitchFamily="18" charset="0"/>
                          <a:cs typeface="Times New Roman" pitchFamily="18" charset="0"/>
                        </a:rPr>
                        <a:t>Ernst &amp; Young</a:t>
                      </a:r>
                      <a:r>
                        <a:rPr lang="en-US" sz="2000" dirty="0" smtClean="0">
                          <a:latin typeface="Times New Roman" pitchFamily="18" charset="0"/>
                          <a:cs typeface="Times New Roman" pitchFamily="18" charset="0"/>
                        </a:rPr>
                        <a:t>, New</a:t>
                      </a:r>
                      <a:r>
                        <a:rPr lang="en-US" sz="2000" baseline="0" dirty="0" smtClean="0">
                          <a:latin typeface="Times New Roman" pitchFamily="18" charset="0"/>
                          <a:cs typeface="Times New Roman" pitchFamily="18" charset="0"/>
                        </a:rPr>
                        <a:t> Delhi</a:t>
                      </a:r>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987169980"/>
                  </a:ext>
                </a:extLst>
              </a:tr>
              <a:tr h="756841">
                <a:tc>
                  <a:txBody>
                    <a:bodyPr/>
                    <a:lstStyle/>
                    <a:p>
                      <a:r>
                        <a:rPr lang="en-US" sz="2100" b="1" dirty="0">
                          <a:latin typeface="Times New Roman" pitchFamily="18" charset="0"/>
                          <a:cs typeface="Times New Roman" pitchFamily="18" charset="0"/>
                        </a:rPr>
                        <a:t>Duration of the study </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2</a:t>
                      </a:r>
                      <a:r>
                        <a:rPr lang="en-US" sz="2000" baseline="30000" dirty="0" smtClean="0">
                          <a:latin typeface="Times New Roman" pitchFamily="18" charset="0"/>
                          <a:cs typeface="Times New Roman" pitchFamily="18" charset="0"/>
                        </a:rPr>
                        <a:t>nd</a:t>
                      </a:r>
                      <a:r>
                        <a:rPr lang="en-US" sz="2000" dirty="0" smtClean="0">
                          <a:latin typeface="Times New Roman" pitchFamily="18" charset="0"/>
                          <a:cs typeface="Times New Roman" pitchFamily="18" charset="0"/>
                        </a:rPr>
                        <a:t> March 2021 </a:t>
                      </a:r>
                      <a:r>
                        <a:rPr lang="en-US" sz="2000" dirty="0">
                          <a:latin typeface="Times New Roman" pitchFamily="18" charset="0"/>
                          <a:cs typeface="Times New Roman" pitchFamily="18" charset="0"/>
                        </a:rPr>
                        <a:t>to </a:t>
                      </a:r>
                      <a:r>
                        <a:rPr lang="en-US" sz="2000" dirty="0" smtClean="0">
                          <a:latin typeface="Times New Roman" pitchFamily="18" charset="0"/>
                          <a:cs typeface="Times New Roman" pitchFamily="18" charset="0"/>
                        </a:rPr>
                        <a:t>31</a:t>
                      </a:r>
                      <a:r>
                        <a:rPr lang="en-US" sz="2000" baseline="30000" dirty="0" smtClean="0">
                          <a:latin typeface="Times New Roman" pitchFamily="18" charset="0"/>
                          <a:cs typeface="Times New Roman" pitchFamily="18" charset="0"/>
                        </a:rPr>
                        <a:t>st</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May </a:t>
                      </a:r>
                      <a:r>
                        <a:rPr lang="en-US" sz="2000" dirty="0" smtClean="0">
                          <a:latin typeface="Times New Roman" pitchFamily="18" charset="0"/>
                          <a:cs typeface="Times New Roman" pitchFamily="18" charset="0"/>
                        </a:rPr>
                        <a:t>2021</a:t>
                      </a:r>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2732219593"/>
                  </a:ext>
                </a:extLst>
              </a:tr>
              <a:tr h="756841">
                <a:tc>
                  <a:txBody>
                    <a:bodyPr/>
                    <a:lstStyle/>
                    <a:p>
                      <a:r>
                        <a:rPr lang="en-US" sz="2100" b="1" dirty="0">
                          <a:latin typeface="Times New Roman" pitchFamily="18" charset="0"/>
                          <a:cs typeface="Times New Roman" pitchFamily="18" charset="0"/>
                        </a:rPr>
                        <a:t>Study Population</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Times New Roman" pitchFamily="18" charset="0"/>
                          <a:cs typeface="Times New Roman" pitchFamily="18" charset="0"/>
                        </a:rPr>
                        <a:t>People </a:t>
                      </a:r>
                      <a:r>
                        <a:rPr lang="en-US" sz="2000" dirty="0" smtClean="0">
                          <a:latin typeface="Times New Roman" pitchFamily="18" charset="0"/>
                          <a:cs typeface="Times New Roman" pitchFamily="18" charset="0"/>
                        </a:rPr>
                        <a:t>who</a:t>
                      </a:r>
                      <a:r>
                        <a:rPr lang="en-US" sz="2000" baseline="0" dirty="0" smtClean="0">
                          <a:latin typeface="Times New Roman" pitchFamily="18" charset="0"/>
                          <a:cs typeface="Times New Roman" pitchFamily="18" charset="0"/>
                        </a:rPr>
                        <a:t> have ever done </a:t>
                      </a:r>
                      <a:r>
                        <a:rPr lang="en-US" sz="2000" dirty="0" smtClean="0">
                          <a:latin typeface="Times New Roman" pitchFamily="18" charset="0"/>
                          <a:cs typeface="Times New Roman" pitchFamily="18" charset="0"/>
                        </a:rPr>
                        <a:t>Yoga in any platform</a:t>
                      </a:r>
                      <a:endParaRPr lang="en-US"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1705482435"/>
                  </a:ext>
                </a:extLst>
              </a:tr>
              <a:tr h="756841">
                <a:tc>
                  <a:txBody>
                    <a:bodyPr/>
                    <a:lstStyle/>
                    <a:p>
                      <a:r>
                        <a:rPr lang="en-US" sz="2100" b="1" dirty="0">
                          <a:latin typeface="Times New Roman" pitchFamily="18" charset="0"/>
                          <a:cs typeface="Times New Roman" pitchFamily="18" charset="0"/>
                        </a:rPr>
                        <a:t>Sampling Technique</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Convenience </a:t>
                      </a:r>
                      <a:r>
                        <a:rPr lang="en-US" sz="2000" dirty="0">
                          <a:latin typeface="Times New Roman" pitchFamily="18" charset="0"/>
                          <a:cs typeface="Times New Roman" pitchFamily="18" charset="0"/>
                        </a:rPr>
                        <a:t>Sampling</a:t>
                      </a:r>
                    </a:p>
                    <a:p>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529257108"/>
                  </a:ext>
                </a:extLst>
              </a:tr>
              <a:tr h="607718">
                <a:tc>
                  <a:txBody>
                    <a:bodyPr/>
                    <a:lstStyle/>
                    <a:p>
                      <a:r>
                        <a:rPr lang="en-US" sz="2100" b="1" dirty="0">
                          <a:latin typeface="Times New Roman" pitchFamily="18" charset="0"/>
                          <a:cs typeface="Times New Roman" pitchFamily="18" charset="0"/>
                        </a:rPr>
                        <a:t>Sample size</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71</a:t>
                      </a:r>
                    </a:p>
                  </a:txBody>
                  <a:tcPr/>
                </a:tc>
                <a:extLst>
                  <a:ext uri="{0D108BD9-81ED-4DB2-BD59-A6C34878D82A}">
                    <a16:rowId xmlns:a16="http://schemas.microsoft.com/office/drawing/2014/main" xmlns="" val="1473469965"/>
                  </a:ext>
                </a:extLst>
              </a:tr>
              <a:tr h="624194">
                <a:tc>
                  <a:txBody>
                    <a:bodyPr/>
                    <a:lstStyle/>
                    <a:p>
                      <a:r>
                        <a:rPr lang="en-US" sz="2100" b="1" dirty="0">
                          <a:latin typeface="Times New Roman" pitchFamily="18" charset="0"/>
                          <a:cs typeface="Times New Roman" pitchFamily="18" charset="0"/>
                        </a:rPr>
                        <a:t>Data collection method- </a:t>
                      </a:r>
                      <a:endParaRPr lang="en-IN" sz="2100" b="1"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Times New Roman" pitchFamily="18" charset="0"/>
                          <a:ea typeface="+mn-ea"/>
                          <a:cs typeface="Times New Roman" pitchFamily="18" charset="0"/>
                        </a:rPr>
                        <a:t>Google form and telephonic interview </a:t>
                      </a:r>
                      <a:endParaRPr lang="en-IN" sz="2000" dirty="0">
                        <a:latin typeface="Times New Roman" pitchFamily="18" charset="0"/>
                        <a:cs typeface="Times New Roman" pitchFamily="18" charset="0"/>
                      </a:endParaRPr>
                    </a:p>
                  </a:txBody>
                  <a:tcPr/>
                </a:tc>
                <a:extLst>
                  <a:ext uri="{0D108BD9-81ED-4DB2-BD59-A6C34878D82A}">
                    <a16:rowId xmlns:a16="http://schemas.microsoft.com/office/drawing/2014/main" xmlns="" val="3882436554"/>
                  </a:ext>
                </a:extLst>
              </a:tr>
            </a:tbl>
          </a:graphicData>
        </a:graphic>
      </p:graphicFrame>
    </p:spTree>
    <p:extLst>
      <p:ext uri="{BB962C8B-B14F-4D97-AF65-F5344CB8AC3E}">
        <p14:creationId xmlns:p14="http://schemas.microsoft.com/office/powerpoint/2010/main" xmlns="" val="991849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98E1F-FD4D-422B-A657-F6109D4CF640}"/>
              </a:ext>
            </a:extLst>
          </p:cNvPr>
          <p:cNvSpPr>
            <a:spLocks noGrp="1"/>
          </p:cNvSpPr>
          <p:nvPr>
            <p:ph type="title"/>
          </p:nvPr>
        </p:nvSpPr>
        <p:spPr>
          <a:xfrm>
            <a:off x="824948" y="2703444"/>
            <a:ext cx="2925417" cy="1121184"/>
          </a:xfrm>
        </p:spPr>
        <p:txBody>
          <a:bodyPr>
            <a:noAutofit/>
          </a:bodyPr>
          <a:lstStyle/>
          <a:p>
            <a:pPr algn="ctr"/>
            <a:r>
              <a:rPr lang="en-IN" sz="3600" b="1" u="sng" dirty="0"/>
              <a:t>Data Analysis</a:t>
            </a:r>
          </a:p>
        </p:txBody>
      </p:sp>
      <p:graphicFrame>
        <p:nvGraphicFramePr>
          <p:cNvPr id="5" name="Diagram 4">
            <a:extLst>
              <a:ext uri="{FF2B5EF4-FFF2-40B4-BE49-F238E27FC236}">
                <a16:creationId xmlns:a16="http://schemas.microsoft.com/office/drawing/2014/main" xmlns="" id="{16EB5DD0-AFD5-4722-A6AD-2206D440027E}"/>
              </a:ext>
            </a:extLst>
          </p:cNvPr>
          <p:cNvGraphicFramePr/>
          <p:nvPr>
            <p:extLst>
              <p:ext uri="{D42A27DB-BD31-4B8C-83A1-F6EECF244321}">
                <p14:modId xmlns:p14="http://schemas.microsoft.com/office/powerpoint/2010/main" xmlns="" val="2910456785"/>
              </p:ext>
            </p:extLst>
          </p:nvPr>
        </p:nvGraphicFramePr>
        <p:xfrm>
          <a:off x="3530600" y="99796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28891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FA9EE-3A24-4680-8E27-5FB2BA5CF4C9}"/>
              </a:ext>
            </a:extLst>
          </p:cNvPr>
          <p:cNvSpPr>
            <a:spLocks noGrp="1"/>
          </p:cNvSpPr>
          <p:nvPr>
            <p:ph type="title"/>
          </p:nvPr>
        </p:nvSpPr>
        <p:spPr>
          <a:xfrm>
            <a:off x="520148" y="139148"/>
            <a:ext cx="11340548" cy="880579"/>
          </a:xfrm>
        </p:spPr>
        <p:txBody>
          <a:bodyPr>
            <a:noAutofit/>
          </a:bodyPr>
          <a:lstStyle/>
          <a:p>
            <a:pPr lvl="0"/>
            <a:r>
              <a:rPr lang="en-IN" sz="2800" b="1" u="sng" dirty="0" smtClean="0"/>
              <a:t>Findings</a:t>
            </a:r>
            <a:r>
              <a:rPr lang="en-IN" sz="2800" b="1" dirty="0" smtClean="0"/>
              <a:t> –</a:t>
            </a:r>
            <a:r>
              <a:rPr lang="en-US" sz="2800" b="1" dirty="0" smtClean="0">
                <a:latin typeface="Times New Roman" pitchFamily="18" charset="0"/>
                <a:cs typeface="Times New Roman" pitchFamily="18" charset="0"/>
              </a:rPr>
              <a:t> 1. Participation Based on Age and Gender</a:t>
            </a:r>
            <a:r>
              <a:rPr lang="en-IN" sz="2800" b="1" dirty="0" smtClean="0">
                <a:latin typeface="Times New Roman" pitchFamily="18" charset="0"/>
                <a:cs typeface="Times New Roman" pitchFamily="18" charset="0"/>
              </a:rPr>
              <a:t/>
            </a:r>
            <a:br>
              <a:rPr lang="en-IN" sz="2800" b="1" dirty="0" smtClean="0">
                <a:latin typeface="Times New Roman" pitchFamily="18" charset="0"/>
                <a:cs typeface="Times New Roman" pitchFamily="18" charset="0"/>
              </a:rPr>
            </a:br>
            <a:endParaRPr lang="en-IN" sz="2800" b="1" dirty="0">
              <a:latin typeface="Times New Roman" pitchFamily="18" charset="0"/>
              <a:cs typeface="Times New Roman" pitchFamily="18" charset="0"/>
            </a:endParaRPr>
          </a:p>
        </p:txBody>
      </p:sp>
      <p:graphicFrame>
        <p:nvGraphicFramePr>
          <p:cNvPr id="6" name="Chart 5"/>
          <p:cNvGraphicFramePr/>
          <p:nvPr/>
        </p:nvGraphicFramePr>
        <p:xfrm>
          <a:off x="470263" y="1358537"/>
          <a:ext cx="5460274" cy="4715692"/>
        </p:xfrm>
        <a:graphic>
          <a:graphicData uri="http://schemas.openxmlformats.org/drawingml/2006/chart">
            <c:chart xmlns:c="http://schemas.openxmlformats.org/drawingml/2006/chart" xmlns:r="http://schemas.openxmlformats.org/officeDocument/2006/relationships" r:id="rId2"/>
          </a:graphicData>
        </a:graphic>
      </p:graphicFrame>
      <p:sp>
        <p:nvSpPr>
          <p:cNvPr id="8194" name="AutoShape 2" descr="Forms response chart. Question title: Gender. Number of responses: 71 responses."/>
          <p:cNvSpPr>
            <a:spLocks noChangeAspect="1" noChangeArrowheads="1"/>
          </p:cNvSpPr>
          <p:nvPr/>
        </p:nvSpPr>
        <p:spPr bwMode="auto">
          <a:xfrm>
            <a:off x="155575" y="8413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6" name="AutoShape 4" descr="Forms response chart. Question title: Gender. Number of responses: 71 responses."/>
          <p:cNvSpPr>
            <a:spLocks noChangeAspect="1" noChangeArrowheads="1"/>
          </p:cNvSpPr>
          <p:nvPr/>
        </p:nvSpPr>
        <p:spPr bwMode="auto">
          <a:xfrm>
            <a:off x="155575" y="8413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aphicFrame>
        <p:nvGraphicFramePr>
          <p:cNvPr id="9" name="Chart 8"/>
          <p:cNvGraphicFramePr/>
          <p:nvPr/>
        </p:nvGraphicFramePr>
        <p:xfrm>
          <a:off x="6283234" y="1358536"/>
          <a:ext cx="5460275" cy="47026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657691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A85BAE-298C-47CA-8BF5-726B67D39DC1}"/>
              </a:ext>
            </a:extLst>
          </p:cNvPr>
          <p:cNvSpPr>
            <a:spLocks noGrp="1"/>
          </p:cNvSpPr>
          <p:nvPr>
            <p:ph type="title"/>
          </p:nvPr>
        </p:nvSpPr>
        <p:spPr>
          <a:xfrm>
            <a:off x="838200" y="300416"/>
            <a:ext cx="10515600" cy="1175688"/>
          </a:xfrm>
        </p:spPr>
        <p:txBody>
          <a:bodyPr>
            <a:normAutofit/>
          </a:bodyPr>
          <a:lstStyle/>
          <a:p>
            <a:r>
              <a:rPr lang="en-US" sz="2800" b="1" dirty="0" smtClean="0">
                <a:latin typeface="Times New Roman" pitchFamily="18" charset="0"/>
                <a:cs typeface="Times New Roman" pitchFamily="18" charset="0"/>
              </a:rPr>
              <a:t>2. Type of platform using to do yoga</a:t>
            </a:r>
            <a:r>
              <a:rPr lang="en-IN" sz="2800" b="1" dirty="0" smtClean="0">
                <a:latin typeface="Times New Roman" pitchFamily="18" charset="0"/>
                <a:cs typeface="Times New Roman" pitchFamily="18" charset="0"/>
              </a:rPr>
              <a:t/>
            </a:r>
            <a:br>
              <a:rPr lang="en-IN" sz="2800" b="1" dirty="0" smtClean="0">
                <a:latin typeface="Times New Roman" pitchFamily="18" charset="0"/>
                <a:cs typeface="Times New Roman" pitchFamily="18" charset="0"/>
              </a:rPr>
            </a:br>
            <a:endParaRPr lang="en-IN" sz="3600" b="1" u="sng" dirty="0"/>
          </a:p>
        </p:txBody>
      </p:sp>
      <p:graphicFrame>
        <p:nvGraphicFramePr>
          <p:cNvPr id="6" name="Chart 5"/>
          <p:cNvGraphicFramePr/>
          <p:nvPr/>
        </p:nvGraphicFramePr>
        <p:xfrm>
          <a:off x="744583" y="1371600"/>
          <a:ext cx="5199017" cy="4846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6296297" y="1358537"/>
          <a:ext cx="5355771" cy="48724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894841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62573"/>
          </a:xfrm>
        </p:spPr>
        <p:txBody>
          <a:bodyPr/>
          <a:lstStyle/>
          <a:p>
            <a:r>
              <a:rPr lang="en-US" sz="2800" b="1" dirty="0" smtClean="0">
                <a:latin typeface="Times New Roman" pitchFamily="18" charset="0"/>
                <a:cs typeface="Times New Roman" pitchFamily="18" charset="0"/>
              </a:rPr>
              <a:t>3. Continuation of doing yoga through digital media post Covid and Webinar Participants</a:t>
            </a:r>
            <a:r>
              <a:rPr lang="en-US" sz="4400" dirty="0" smtClean="0"/>
              <a:t/>
            </a:r>
            <a:br>
              <a:rPr lang="en-US" sz="4400" dirty="0" smtClean="0"/>
            </a:br>
            <a:endParaRPr lang="en-US" dirty="0"/>
          </a:p>
        </p:txBody>
      </p:sp>
      <p:graphicFrame>
        <p:nvGraphicFramePr>
          <p:cNvPr id="4" name="Chart 3"/>
          <p:cNvGraphicFramePr/>
          <p:nvPr/>
        </p:nvGraphicFramePr>
        <p:xfrm>
          <a:off x="574766" y="1554479"/>
          <a:ext cx="5172891" cy="45838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6087291" y="1554480"/>
          <a:ext cx="5499463" cy="45589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602</TotalTime>
  <Words>923</Words>
  <Application>Microsoft Office PowerPoint</Application>
  <PresentationFormat>Custom</PresentationFormat>
  <Paragraphs>88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Ion</vt:lpstr>
      <vt:lpstr>“Role of Digital Media for Promotion of Yoga in Covid Era”</vt:lpstr>
      <vt:lpstr>Introduction</vt:lpstr>
      <vt:lpstr>Rationale </vt:lpstr>
      <vt:lpstr>Objectives </vt:lpstr>
      <vt:lpstr>Methodology</vt:lpstr>
      <vt:lpstr>Data Analysis</vt:lpstr>
      <vt:lpstr>Findings – 1. Participation Based on Age and Gender </vt:lpstr>
      <vt:lpstr>2. Type of platform using to do yoga </vt:lpstr>
      <vt:lpstr>3. Continuation of doing yoga through digital media post Covid and Webinar Participants </vt:lpstr>
      <vt:lpstr>Conclusion</vt:lpstr>
      <vt:lpstr>Recommendations</vt:lpstr>
      <vt:lpstr>Slide 12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Surabhi</dc:creator>
  <cp:lastModifiedBy>HP</cp:lastModifiedBy>
  <cp:revision>141</cp:revision>
  <dcterms:created xsi:type="dcterms:W3CDTF">2020-06-06T18:58:56Z</dcterms:created>
  <dcterms:modified xsi:type="dcterms:W3CDTF">2021-06-14T05:08:25Z</dcterms:modified>
</cp:coreProperties>
</file>