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Aq0bHOGq9z2eOwnCQSH6I4X81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0DC049-B62A-4A62-9329-0AF671D868D9}">
  <a:tblStyle styleId="{9D0DC049-B62A-4A62-9329-0AF671D868D9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63654441361835"/>
          <c:y val="0.11800530023402082"/>
          <c:w val="0.58414035312795687"/>
          <c:h val="0.723621800092972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</c:v>
                </c:pt>
              </c:strCache>
            </c:strRef>
          </c:tx>
          <c:spPr>
            <a:ln w="28575"/>
          </c:spPr>
          <c:dPt>
            <c:idx val="0"/>
            <c:bubble3D val="0"/>
            <c:spPr>
              <a:solidFill>
                <a:schemeClr val="accent1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01-4626-B746-84D67F5C0D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01-4626-B746-84D67F5C0D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01-4626-B746-84D67F5C0D5B}"/>
              </c:ext>
            </c:extLst>
          </c:dPt>
          <c:dLbls>
            <c:dLbl>
              <c:idx val="0"/>
              <c:layout>
                <c:manualLayout>
                  <c:x val="1.5390484792095704E-2"/>
                  <c:y val="8.39093052938619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F4C595-9DD1-4A34-8A24-4038A734E029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09258C19-B8F9-49B0-A11E-BF98985286A9}" type="PERCENTAGE">
                      <a:rPr lang="en-US" baseline="0" smtClean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  <a:p>
                    <a:pPr>
                      <a:defRPr/>
                    </a:pPr>
                    <a:r>
                      <a:rPr lang="en-US" baseline="0" dirty="0"/>
                      <a:t>177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01-4626-B746-84D67F5C0D5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2522880956737376"/>
                  <c:y val="-0.113913305827266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FD4276-E22B-4FF5-BB80-717C89842798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120DECEA-EBF7-48E5-AB84-A63B6F0093F1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r>
                      <a:rPr lang="en-US" baseline="0" dirty="0"/>
                      <a:t> 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aseline="0" dirty="0"/>
                      <a:t>214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01-4626-B746-84D67F5C0D5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296051615649268E-3"/>
                  <c:y val="0.123781731251874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E50E1E-D3B2-4E21-A9A1-BC0C0234559B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691FAC09-85B7-45DC-9061-3333F607ECDE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aseline="0" dirty="0"/>
                      <a:t>164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01-4626-B746-84D67F5C0D5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Cash</c:v>
                </c:pt>
                <c:pt idx="1">
                  <c:v>TPA</c:v>
                </c:pt>
                <c:pt idx="2">
                  <c:v>Panel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31.9</c:v>
                </c:pt>
                <c:pt idx="1">
                  <c:v>38.5</c:v>
                </c:pt>
                <c:pt idx="2">
                  <c:v>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01-4626-B746-84D67F5C0D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D01-4626-B746-84D67F5C0D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D01-4626-B746-84D67F5C0D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D01-4626-B746-84D67F5C0D5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Cash</c:v>
                </c:pt>
                <c:pt idx="1">
                  <c:v>TPA</c:v>
                </c:pt>
                <c:pt idx="2">
                  <c:v>Panel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177</c:v>
                </c:pt>
                <c:pt idx="1">
                  <c:v>214</c:v>
                </c:pt>
                <c:pt idx="2">
                  <c:v>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D01-4626-B746-84D67F5C0D5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4333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97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05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37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727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19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80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90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58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96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22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8833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90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1104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62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23" name="Google Shape;123;p2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2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40" name="Google Shape;140;p28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28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5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5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5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5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5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5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15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5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5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5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5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5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5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5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5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5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5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15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ctrTitle"/>
          </p:nvPr>
        </p:nvSpPr>
        <p:spPr>
          <a:xfrm>
            <a:off x="2589212" y="527274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</a:pPr>
            <a:r>
              <a:rPr lang="en-IN" sz="3200" dirty="0"/>
              <a:t>Dissertation Training</a:t>
            </a:r>
            <a:br>
              <a:rPr lang="en-IN" sz="3200" dirty="0"/>
            </a:br>
            <a:r>
              <a:rPr lang="en-IN" sz="3200" dirty="0"/>
              <a:t/>
            </a:r>
            <a:br>
              <a:rPr lang="en-IN" sz="3200" dirty="0"/>
            </a:br>
            <a:r>
              <a:rPr lang="en-IN" sz="3200" dirty="0"/>
              <a:t>Topic: Study of Discharge process at Yashoda Hospital</a:t>
            </a:r>
            <a:endParaRPr dirty="0"/>
          </a:p>
        </p:txBody>
      </p:sp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2589212" y="3872033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 dirty="0"/>
              <a:t>Submitted by: Amaan Hasan (PG/19/008)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IN" dirty="0"/>
              <a:t>Under the Guidance of: Dr </a:t>
            </a:r>
            <a:r>
              <a:rPr lang="en-IN" dirty="0" err="1"/>
              <a:t>Sumesh</a:t>
            </a:r>
            <a:r>
              <a:rPr lang="en-IN" dirty="0"/>
              <a:t> Kumar (Associate Professor, IIHMR Delhi)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IN" dirty="0"/>
              <a:t>                                          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18" y="5725468"/>
            <a:ext cx="53149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437" y="401651"/>
            <a:ext cx="9650175" cy="6281159"/>
          </a:xfrm>
        </p:spPr>
        <p:txBody>
          <a:bodyPr/>
          <a:lstStyle/>
          <a:p>
            <a:r>
              <a:rPr lang="en-IN" sz="1600" dirty="0"/>
              <a:t>Internal Audit to check the NABH compliance has been done with Quality Manager of the Hospital. And two non-compliances have been found. </a:t>
            </a:r>
          </a:p>
          <a:p>
            <a:r>
              <a:rPr lang="en-IN" sz="1600" dirty="0"/>
              <a:t>AAC.13.a.  The patients discharges are not planned in nature.</a:t>
            </a:r>
          </a:p>
          <a:p>
            <a:pPr marL="114300" indent="0">
              <a:buNone/>
            </a:pPr>
            <a:r>
              <a:rPr lang="en-IN" sz="1600" dirty="0"/>
              <a:t>Corrective Action: Medical Superintendent has been </a:t>
            </a:r>
            <a:r>
              <a:rPr lang="en-IN" sz="1600" dirty="0" smtClean="0"/>
              <a:t>informed. </a:t>
            </a:r>
            <a:r>
              <a:rPr lang="en-IN" sz="1600" dirty="0"/>
              <a:t>And a meeting has been conducted with the agenda to motivate the doctors for planned discharges. Mentioning Expected days of patient stay are made compulsory to be filled in the Admission </a:t>
            </a:r>
            <a:r>
              <a:rPr lang="en-IN" sz="1600" dirty="0" smtClean="0"/>
              <a:t>form.</a:t>
            </a:r>
            <a:endParaRPr lang="en-IN" sz="1600" dirty="0"/>
          </a:p>
          <a:p>
            <a:pPr marL="114300" indent="0">
              <a:buNone/>
            </a:pPr>
            <a:endParaRPr lang="en-IN" sz="1600" dirty="0"/>
          </a:p>
          <a:p>
            <a:r>
              <a:rPr lang="en-IN" sz="1600" dirty="0"/>
              <a:t>AAC 14.f.  Discharge Summary does not contain the information about when and how to obtain Emergency Care</a:t>
            </a:r>
          </a:p>
          <a:p>
            <a:pPr marL="114300" indent="0">
              <a:buNone/>
            </a:pPr>
            <a:r>
              <a:rPr lang="en-IN" sz="1600" dirty="0"/>
              <a:t>Corrective Action: Medical Transcriptionists are trained about NABH particularly AAC 13 &amp; 14. Billing Head will cross-check the discharge summaries while signing the gate pass for few days till the complete adoption of the requirement.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1" y="4691422"/>
            <a:ext cx="5731510" cy="1918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6647" y="4465115"/>
            <a:ext cx="3265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When And How To Obtain Urgent Care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310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08" y="1247687"/>
            <a:ext cx="9238002" cy="5170205"/>
          </a:xfrm>
          <a:prstGeom prst="rect">
            <a:avLst/>
          </a:prstGeom>
        </p:spPr>
      </p:pic>
      <p:sp>
        <p:nvSpPr>
          <p:cNvPr id="5" name="Google Shape;260;p10"/>
          <p:cNvSpPr txBox="1">
            <a:spLocks noGrp="1"/>
          </p:cNvSpPr>
          <p:nvPr>
            <p:ph type="title"/>
          </p:nvPr>
        </p:nvSpPr>
        <p:spPr>
          <a:xfrm>
            <a:off x="1912123" y="271061"/>
            <a:ext cx="8911687" cy="6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3600"/>
            </a:pPr>
            <a:r>
              <a:rPr lang="en-IN" b="1" dirty="0" smtClean="0"/>
              <a:t>Reasons for Delayed Discharge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7124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>
            <a:off x="1912123" y="271061"/>
            <a:ext cx="8911687" cy="6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3600"/>
            </a:pPr>
            <a:r>
              <a:rPr lang="en-IN" b="1" dirty="0" smtClean="0"/>
              <a:t>Some Other Reasons</a:t>
            </a:r>
            <a:endParaRPr b="1" dirty="0"/>
          </a:p>
        </p:txBody>
      </p:sp>
      <p:sp>
        <p:nvSpPr>
          <p:cNvPr id="262" name="Google Shape;262;p10"/>
          <p:cNvSpPr/>
          <p:nvPr/>
        </p:nvSpPr>
        <p:spPr>
          <a:xfrm>
            <a:off x="2942267" y="3155950"/>
            <a:ext cx="73247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912123" y="1101054"/>
            <a:ext cx="9667428" cy="561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IN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Consultant Availability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IN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Staff coordination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IN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Funds Arrangement/ Patient Queries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IN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Last Moment Consultation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IN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Dietician/ Physiotherapy counselling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700"/>
              <a:buFont typeface="Century Gothic"/>
              <a:buChar char="-"/>
            </a:pPr>
            <a:r>
              <a:rPr lang="en-IN" sz="17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Medical officer writes Discharge Summary</a:t>
            </a:r>
            <a:endParaRPr sz="17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IN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Rush at Billing Counter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IN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Photocopies/ Printing 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indent="-304800">
              <a:buClr>
                <a:schemeClr val="dk1"/>
              </a:buClr>
              <a:buSzPts val="1700"/>
              <a:buFont typeface="Century Gothic"/>
              <a:buChar char="-"/>
            </a:pPr>
            <a:r>
              <a:rPr lang="en-IN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Miscellaneous: </a:t>
            </a:r>
            <a:r>
              <a:rPr lang="en-IN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leaving after lunch, conveyance </a:t>
            </a:r>
            <a:r>
              <a:rPr lang="en-IN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and other issues which extend their </a:t>
            </a:r>
            <a:r>
              <a:rPr lang="en-IN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stay. </a:t>
            </a:r>
            <a:r>
              <a:rPr lang="en-IN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Few have sudden queries for which they request to consult doctor before going home which takes time.</a:t>
            </a: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-"/>
            </a:pP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>
            <a:spLocks noGrp="1"/>
          </p:cNvSpPr>
          <p:nvPr>
            <p:ph type="title"/>
          </p:nvPr>
        </p:nvSpPr>
        <p:spPr>
          <a:xfrm>
            <a:off x="2045994" y="367739"/>
            <a:ext cx="8911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IN" b="1" dirty="0"/>
              <a:t>Conclusion</a:t>
            </a:r>
            <a:endParaRPr b="1" dirty="0"/>
          </a:p>
        </p:txBody>
      </p:sp>
      <p:sp>
        <p:nvSpPr>
          <p:cNvPr id="271" name="Google Shape;271;p11"/>
          <p:cNvSpPr txBox="1">
            <a:spLocks noGrp="1"/>
          </p:cNvSpPr>
          <p:nvPr>
            <p:ph type="body" idx="1"/>
          </p:nvPr>
        </p:nvSpPr>
        <p:spPr>
          <a:xfrm>
            <a:off x="1592250" y="1130775"/>
            <a:ext cx="10130400" cy="49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N" dirty="0"/>
              <a:t>Discharging patients in timely manner is a challenging task. The results clearly indicates that there is a delay in Discharge of Cash Patients (27 minutes).</a:t>
            </a:r>
            <a:endParaRPr sz="2000" dirty="0"/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N" dirty="0"/>
              <a:t>Total Discharge time for TPA patients is near Hospital Benchmark. </a:t>
            </a:r>
            <a:endParaRPr sz="2000" dirty="0"/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N" dirty="0"/>
              <a:t>Panel patients, it is again near the benchmark with a difference of 12 minutes.</a:t>
            </a:r>
            <a:endParaRPr sz="2000" dirty="0"/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N" dirty="0" smtClean="0"/>
              <a:t>It was found that the time taken for file to be reach billing section, Preparation of Final Discharge Summary, &amp; TPA Approval were contributing the most to the total time taken in the discharge process. </a:t>
            </a:r>
            <a:endParaRPr sz="2000" dirty="0" smtClean="0"/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N" dirty="0" smtClean="0"/>
              <a:t>Thus</a:t>
            </a:r>
            <a:r>
              <a:rPr lang="en-IN" dirty="0"/>
              <a:t>, there is a scope of improvement in the process to ensure better patient experience, timeliness.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>
            <a:spLocks noGrp="1"/>
          </p:cNvSpPr>
          <p:nvPr>
            <p:ph type="title"/>
          </p:nvPr>
        </p:nvSpPr>
        <p:spPr>
          <a:xfrm>
            <a:off x="1943325" y="210379"/>
            <a:ext cx="8911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N" b="1" dirty="0"/>
              <a:t>Recommendations</a:t>
            </a:r>
            <a:endParaRPr b="1" dirty="0"/>
          </a:p>
        </p:txBody>
      </p:sp>
      <p:sp>
        <p:nvSpPr>
          <p:cNvPr id="277" name="Google Shape;277;p12"/>
          <p:cNvSpPr txBox="1">
            <a:spLocks noGrp="1"/>
          </p:cNvSpPr>
          <p:nvPr>
            <p:ph type="body" idx="1"/>
          </p:nvPr>
        </p:nvSpPr>
        <p:spPr>
          <a:xfrm>
            <a:off x="1943325" y="330829"/>
            <a:ext cx="98169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 smtClean="0"/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IN" sz="1500" dirty="0"/>
              <a:t>Planned discharge: medicines return, cross consultations, report collection &amp; Summary preparation.</a:t>
            </a:r>
            <a:endParaRPr sz="2000" dirty="0"/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IN" sz="1500" dirty="0"/>
              <a:t>Nurse should complete their notes in case files on day today basis &amp; should be timely informed by doctor about discharge</a:t>
            </a:r>
            <a:r>
              <a:rPr lang="en-IN" sz="1500" dirty="0" smtClean="0"/>
              <a:t>.</a:t>
            </a:r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IN" sz="1500" dirty="0" smtClean="0"/>
              <a:t>Colour coding of file folders.</a:t>
            </a:r>
            <a:endParaRPr sz="1500" dirty="0"/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IN" sz="1500" dirty="0"/>
              <a:t>Interdepartmental coordination and </a:t>
            </a:r>
            <a:r>
              <a:rPr lang="en-IN" sz="1500" dirty="0" smtClean="0"/>
              <a:t>communication (Training, sensitization, meetings, communication channel)</a:t>
            </a:r>
            <a:endParaRPr sz="2000" dirty="0"/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IN" sz="1500" dirty="0"/>
              <a:t>Discharge coordinator/ nurse should coordinate for parallel workflow, inform to dietician/ physiotherapy, housekeeping department for wheel chair, transportation team for ambulance services (if required) as initiated by treating physician </a:t>
            </a:r>
            <a:endParaRPr sz="2000" dirty="0"/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IN" sz="1500" dirty="0"/>
              <a:t>Timely report collection &amp; departmental clearance.</a:t>
            </a:r>
            <a:endParaRPr sz="2000" dirty="0"/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IN" sz="1500" dirty="0"/>
              <a:t>Patient should be well informed about the time of whole discharge process and steps involved in it.</a:t>
            </a:r>
            <a:endParaRPr sz="2000" dirty="0"/>
          </a:p>
          <a:p>
            <a:pPr marL="342900" indent="-355600">
              <a:lnSpc>
                <a:spcPct val="150000"/>
              </a:lnSpc>
              <a:buSzPts val="1500"/>
            </a:pPr>
            <a:r>
              <a:rPr lang="en-IN" sz="1500" dirty="0"/>
              <a:t>Separate IPD Billing </a:t>
            </a:r>
            <a:r>
              <a:rPr lang="en-IN" sz="1500" dirty="0" smtClean="0"/>
              <a:t>counters &amp; </a:t>
            </a:r>
            <a:r>
              <a:rPr lang="en-IN" sz="1500" dirty="0" smtClean="0"/>
              <a:t>Giving </a:t>
            </a:r>
            <a:r>
              <a:rPr lang="en-IN" sz="1500" dirty="0"/>
              <a:t>priority to TPA patients </a:t>
            </a:r>
            <a:r>
              <a:rPr lang="en-IN" sz="1500" dirty="0" smtClean="0"/>
              <a:t>file </a:t>
            </a:r>
            <a:endParaRPr sz="2000" dirty="0"/>
          </a:p>
          <a:p>
            <a:pPr marL="3429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IN" sz="1500" dirty="0"/>
              <a:t>Training of Nurse to prepare Discharge Summary</a:t>
            </a:r>
            <a:r>
              <a:rPr lang="en-IN" sz="15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 txBox="1">
            <a:spLocks noGrp="1"/>
          </p:cNvSpPr>
          <p:nvPr>
            <p:ph type="body" idx="1"/>
          </p:nvPr>
        </p:nvSpPr>
        <p:spPr>
          <a:xfrm>
            <a:off x="1771651" y="504825"/>
            <a:ext cx="10125074" cy="614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>
              <a:buSzPts val="1300"/>
            </a:pPr>
            <a:r>
              <a:rPr lang="en-IN" sz="15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Limitations of the project</a:t>
            </a:r>
            <a:endParaRPr sz="15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IN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Limited </a:t>
            </a:r>
            <a:r>
              <a:rPr lang="en-IN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study </a:t>
            </a:r>
            <a:r>
              <a:rPr lang="en-IN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period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IN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TAT </a:t>
            </a:r>
            <a:r>
              <a:rPr lang="en-IN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of TPA approval tracked through </a:t>
            </a:r>
            <a:r>
              <a:rPr lang="en-IN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emailing.</a:t>
            </a:r>
            <a:endParaRPr lang="en-IN" sz="1600" dirty="0"/>
          </a:p>
          <a:p>
            <a:pPr marL="342900">
              <a:buSzPts val="1300"/>
              <a:buFont typeface="Arial"/>
              <a:buChar char="•"/>
            </a:pPr>
            <a:r>
              <a:rPr lang="en-IN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Includes </a:t>
            </a:r>
            <a:r>
              <a:rPr lang="en-IN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only In Patient Department patients.</a:t>
            </a:r>
            <a:endParaRPr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26035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None/>
            </a:pPr>
            <a:endParaRPr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>
              <a:buSzPts val="1300"/>
            </a:pPr>
            <a:r>
              <a:rPr lang="en-IN" sz="15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Programme outcomes</a:t>
            </a:r>
            <a:endParaRPr sz="15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Century Gothic"/>
              <a:buChar char="-"/>
            </a:pPr>
            <a:r>
              <a:rPr lang="en-IN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Substantial (High</a:t>
            </a:r>
            <a:r>
              <a:rPr lang="en-IN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)- 3</a:t>
            </a:r>
            <a:endParaRPr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Char char="🠶"/>
            </a:pPr>
            <a:r>
              <a:rPr lang="en-IN" sz="15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Abbreviations used</a:t>
            </a:r>
            <a:endParaRPr sz="15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IN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DS, LAMA, DOPR, </a:t>
            </a:r>
            <a:r>
              <a:rPr lang="en-IN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TAT, MLC, NABH, TPA</a:t>
            </a:r>
            <a:endParaRPr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title"/>
          </p:nvPr>
        </p:nvSpPr>
        <p:spPr>
          <a:xfrm>
            <a:off x="1754775" y="117704"/>
            <a:ext cx="89118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IN"/>
              <a:t>Introduction</a:t>
            </a:r>
            <a:br>
              <a:rPr lang="en-IN"/>
            </a:br>
            <a:endParaRPr/>
          </a:p>
        </p:txBody>
      </p:sp>
      <p:sp>
        <p:nvSpPr>
          <p:cNvPr id="175" name="Google Shape;175;p2"/>
          <p:cNvSpPr txBox="1">
            <a:spLocks noGrp="1"/>
          </p:cNvSpPr>
          <p:nvPr>
            <p:ph type="body" idx="1"/>
          </p:nvPr>
        </p:nvSpPr>
        <p:spPr>
          <a:xfrm>
            <a:off x="1752975" y="840100"/>
            <a:ext cx="8915400" cy="53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Char char="🠶"/>
            </a:pPr>
            <a:r>
              <a:rPr lang="en-IN" sz="1702" b="1"/>
              <a:t>Facilitating an individual transfer from Hospital.</a:t>
            </a:r>
            <a:endParaRPr sz="1702" b="1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Char char="🠶"/>
            </a:pPr>
            <a:r>
              <a:rPr lang="en-IN" sz="1702" b="1"/>
              <a:t>Discharge process demands effective coordination &amp; communication.</a:t>
            </a:r>
            <a:endParaRPr sz="2165" b="1"/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3"/>
              <a:buNone/>
            </a:pPr>
            <a:endParaRPr sz="1702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Char char="🠶"/>
            </a:pPr>
            <a:r>
              <a:rPr lang="en-IN" sz="1702" b="1"/>
              <a:t>Problems associated:</a:t>
            </a:r>
            <a:endParaRPr sz="2165" b="1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Font typeface="Arial"/>
              <a:buChar char="•"/>
            </a:pPr>
            <a:r>
              <a:rPr lang="en-IN" sz="1702"/>
              <a:t>Delayed </a:t>
            </a:r>
            <a:endParaRPr sz="2165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Font typeface="Arial"/>
              <a:buChar char="•"/>
            </a:pPr>
            <a:r>
              <a:rPr lang="en-IN" sz="1702"/>
              <a:t>Occurring to soon</a:t>
            </a:r>
            <a:endParaRPr sz="2165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Font typeface="Arial"/>
              <a:buChar char="•"/>
            </a:pPr>
            <a:r>
              <a:rPr lang="en-IN" sz="1702"/>
              <a:t>Workload on staff</a:t>
            </a:r>
            <a:endParaRPr sz="2165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Font typeface="Arial"/>
              <a:buChar char="•"/>
            </a:pPr>
            <a:r>
              <a:rPr lang="en-IN" sz="1702"/>
              <a:t>Patient queries</a:t>
            </a:r>
            <a:endParaRPr sz="1702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Font typeface="Arial"/>
              <a:buChar char="•"/>
            </a:pPr>
            <a:r>
              <a:rPr lang="en-IN" sz="1702"/>
              <a:t>Poorly managed</a:t>
            </a:r>
            <a:endParaRPr sz="2165"/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03"/>
              <a:buNone/>
            </a:pPr>
            <a:endParaRPr sz="1702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Char char="🠶"/>
            </a:pPr>
            <a:r>
              <a:rPr lang="en-IN" sz="1702" b="1"/>
              <a:t>Strategic planning and managing operations linked with shared goals:</a:t>
            </a:r>
            <a:endParaRPr sz="2165" b="1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Font typeface="Century Gothic"/>
              <a:buChar char="-"/>
            </a:pPr>
            <a:r>
              <a:rPr lang="en-IN" sz="1702"/>
              <a:t>Planned discharge &amp; post discharge services </a:t>
            </a:r>
            <a:endParaRPr sz="2165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Font typeface="Century Gothic"/>
              <a:buChar char="-"/>
            </a:pPr>
            <a:r>
              <a:rPr lang="en-IN" sz="1702"/>
              <a:t>Patient rounds &amp; counselling</a:t>
            </a:r>
            <a:endParaRPr sz="2165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Font typeface="Century Gothic"/>
              <a:buChar char="-"/>
            </a:pPr>
            <a:r>
              <a:rPr lang="en-IN" sz="1702"/>
              <a:t>Uniformity &amp; compliance to National Standards</a:t>
            </a:r>
            <a:endParaRPr sz="2165"/>
          </a:p>
          <a:p>
            <a:pPr marL="342900" lvl="0" indent="-3684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703"/>
              <a:buFont typeface="Century Gothic"/>
              <a:buChar char="-"/>
            </a:pPr>
            <a:r>
              <a:rPr lang="en-IN" sz="1702"/>
              <a:t>Implying best practices and solutions</a:t>
            </a:r>
            <a:endParaRPr sz="2165"/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endParaRPr sz="2165"/>
          </a:p>
        </p:txBody>
      </p:sp>
      <p:pic>
        <p:nvPicPr>
          <p:cNvPr id="176" name="Google Shape;17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000" y="1687875"/>
            <a:ext cx="3999450" cy="27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2591075" y="410953"/>
            <a:ext cx="89118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N"/>
              <a:t>Objective</a:t>
            </a:r>
            <a:endParaRPr/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2589275" y="1444025"/>
            <a:ext cx="8915400" cy="50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724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en-IN" sz="1908" b="1"/>
              <a:t>General Objective:</a:t>
            </a:r>
            <a:endParaRPr sz="2408" b="1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8130"/>
              <a:buNone/>
            </a:pPr>
            <a:r>
              <a:rPr lang="en-IN" sz="1908"/>
              <a:t>To study the process of discharge and analyse the gaps and scope of operational improvement in the discharge process in Yashoda Hospital.</a:t>
            </a:r>
            <a:endParaRPr sz="2408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8130"/>
              <a:buNone/>
            </a:pPr>
            <a:endParaRPr sz="1908"/>
          </a:p>
          <a:p>
            <a:pPr marL="342900" lvl="0" indent="-37242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IN" sz="1908" b="1"/>
              <a:t>Specific Objectives:</a:t>
            </a:r>
            <a:endParaRPr sz="2408" b="1"/>
          </a:p>
          <a:p>
            <a:pPr marL="457200" lvl="0" indent="-34067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IN" sz="1908"/>
              <a:t>To access the Discharge time for Cash, Panel and TPA patients.</a:t>
            </a:r>
            <a:endParaRPr sz="2408"/>
          </a:p>
          <a:p>
            <a:pPr marL="457200" lvl="0" indent="-34067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IN" sz="1908"/>
              <a:t>To do an Internal Audit of Discharge Process for NABH Compliance.</a:t>
            </a:r>
            <a:endParaRPr sz="2408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8130"/>
              <a:buNone/>
            </a:pPr>
            <a:endParaRPr sz="1908"/>
          </a:p>
          <a:p>
            <a:pPr marL="342900" lvl="0" indent="-37242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IN" sz="1908" b="1"/>
              <a:t>Purpose:</a:t>
            </a:r>
            <a:endParaRPr sz="2408" b="1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8130"/>
              <a:buNone/>
            </a:pPr>
            <a:r>
              <a:rPr lang="en-IN" sz="1908"/>
              <a:t> To study the process, identification of major activities involved &amp; to develop recommendations.</a:t>
            </a:r>
            <a:endParaRPr sz="2408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2043600" y="210379"/>
            <a:ext cx="89118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N"/>
              <a:t>Methodology</a:t>
            </a:r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body" idx="1"/>
          </p:nvPr>
        </p:nvSpPr>
        <p:spPr>
          <a:xfrm>
            <a:off x="2043600" y="1217325"/>
            <a:ext cx="9716700" cy="5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1950" algn="l" rtl="0">
              <a:spcBef>
                <a:spcPts val="0"/>
              </a:spcBef>
              <a:spcAft>
                <a:spcPts val="0"/>
              </a:spcAft>
              <a:buSzPts val="1600"/>
              <a:buChar char="🠶"/>
            </a:pPr>
            <a:r>
              <a:rPr lang="en-IN" sz="1600" b="1" dirty="0"/>
              <a:t>Study Design: </a:t>
            </a:r>
            <a:endParaRPr sz="21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-IN" sz="1600" dirty="0"/>
              <a:t>Observational study based on process mapping</a:t>
            </a: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-IN" sz="1600" dirty="0"/>
              <a:t>Quantitative research enumerating percentage &amp; time span at each step.</a:t>
            </a:r>
            <a:endParaRPr sz="2100" dirty="0"/>
          </a:p>
          <a:p>
            <a:pPr marL="342900" lvl="0" indent="-260350" algn="l" rtl="0">
              <a:spcBef>
                <a:spcPts val="1000"/>
              </a:spcBef>
              <a:spcAft>
                <a:spcPts val="0"/>
              </a:spcAft>
              <a:buSzPts val="1300"/>
              <a:buFont typeface="Century Gothic"/>
              <a:buNone/>
            </a:pPr>
            <a:endParaRPr sz="1600" dirty="0"/>
          </a:p>
          <a:p>
            <a:pPr marL="342900" lvl="0" indent="-3619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N" sz="1600" b="1" dirty="0"/>
              <a:t>Study Area: IPD of Yashoda Hospital, Ghaziabad </a:t>
            </a:r>
            <a:endParaRPr sz="21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-IN" sz="1600" dirty="0"/>
              <a:t>(Ward 1- 21; Ward 2- 25; Ward 3- 33; General Ward- 34; Ward 5- 20)</a:t>
            </a:r>
            <a:endParaRPr sz="2100" dirty="0"/>
          </a:p>
          <a:p>
            <a:pPr marL="342900" lvl="0" indent="-260350" algn="l" rtl="0">
              <a:spcBef>
                <a:spcPts val="1000"/>
              </a:spcBef>
              <a:spcAft>
                <a:spcPts val="0"/>
              </a:spcAft>
              <a:buSzPts val="1300"/>
              <a:buFont typeface="Century Gothic"/>
              <a:buNone/>
            </a:pPr>
            <a:endParaRPr sz="1600" dirty="0"/>
          </a:p>
          <a:p>
            <a:pPr marL="342900" lvl="0" indent="-3619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N" sz="1600" b="1" dirty="0"/>
              <a:t>Sampling:</a:t>
            </a:r>
            <a:endParaRPr sz="21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-IN" sz="1600" dirty="0"/>
              <a:t>All patients discharged from Wards during 1</a:t>
            </a:r>
            <a:r>
              <a:rPr lang="en-IN" sz="1600" baseline="30000" dirty="0"/>
              <a:t>st</a:t>
            </a:r>
            <a:r>
              <a:rPr lang="en-IN" sz="1600" dirty="0"/>
              <a:t> May 2021 to 1</a:t>
            </a:r>
            <a:r>
              <a:rPr lang="en-IN" sz="1600" baseline="30000" dirty="0"/>
              <a:t>st</a:t>
            </a:r>
            <a:r>
              <a:rPr lang="en-IN" sz="1600" dirty="0"/>
              <a:t> June 2021 (A sample of 555 Patients)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-IN" sz="1600" dirty="0"/>
              <a:t>These patients are from variety of segments including: Cash Patients, Panel, </a:t>
            </a:r>
            <a:r>
              <a:rPr lang="en-IN" sz="1600" dirty="0" smtClean="0"/>
              <a:t>TPA</a:t>
            </a: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1600" dirty="0"/>
          </a:p>
          <a:p>
            <a:pPr marL="342900" lvl="0" indent="-3619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N" sz="1600" b="1" dirty="0"/>
              <a:t>Resources Used:</a:t>
            </a:r>
            <a:endParaRPr sz="21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-IN" sz="1600" dirty="0"/>
              <a:t>Time motion study; HIS; Hospital Staff, Admission &amp; Discharge register; Patient file; Work Manuals; 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-IN" sz="1600" dirty="0" smtClean="0"/>
              <a:t>discussions, </a:t>
            </a:r>
            <a:r>
              <a:rPr lang="en-IN" sz="1600" dirty="0"/>
              <a:t>records.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/>
          <p:nvPr/>
        </p:nvSpPr>
        <p:spPr>
          <a:xfrm>
            <a:off x="4677658" y="291017"/>
            <a:ext cx="2179178" cy="370718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Discharge Advised by Consultant</a:t>
            </a: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4677658" y="1223656"/>
            <a:ext cx="2179178" cy="370718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File sent to Billing &amp; TPA Section</a:t>
            </a:r>
            <a:endParaRPr/>
          </a:p>
        </p:txBody>
      </p:sp>
      <p:sp>
        <p:nvSpPr>
          <p:cNvPr id="195" name="Google Shape;195;p5"/>
          <p:cNvSpPr txBox="1"/>
          <p:nvPr/>
        </p:nvSpPr>
        <p:spPr>
          <a:xfrm>
            <a:off x="6968117" y="661735"/>
            <a:ext cx="4008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Duty Doctor writes DS notes/ summary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Medicine Return/ Indent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Nursing/ Dietician/ Physiotherapy counselling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Pending reports collection (if any)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1891754" y="1549464"/>
            <a:ext cx="3415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MT types the 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Consultant verifies the 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Final corrections are made by MT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4717238" y="2204937"/>
            <a:ext cx="2179178" cy="370718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Preparation of Final DS Summary</a:t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4677658" y="2850700"/>
            <a:ext cx="2179178" cy="370718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Preparation of Final Bill</a:t>
            </a:r>
            <a:endParaRPr/>
          </a:p>
        </p:txBody>
      </p:sp>
      <p:cxnSp>
        <p:nvCxnSpPr>
          <p:cNvPr id="199" name="Google Shape;199;p5"/>
          <p:cNvCxnSpPr/>
          <p:nvPr/>
        </p:nvCxnSpPr>
        <p:spPr>
          <a:xfrm>
            <a:off x="2681142" y="3986776"/>
            <a:ext cx="6099917" cy="4077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5"/>
          <p:cNvSpPr/>
          <p:nvPr/>
        </p:nvSpPr>
        <p:spPr>
          <a:xfrm>
            <a:off x="2175489" y="4212154"/>
            <a:ext cx="756139" cy="334108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TPA</a:t>
            </a:r>
            <a:endParaRPr/>
          </a:p>
        </p:txBody>
      </p:sp>
      <p:sp>
        <p:nvSpPr>
          <p:cNvPr id="201" name="Google Shape;201;p5"/>
          <p:cNvSpPr/>
          <p:nvPr/>
        </p:nvSpPr>
        <p:spPr>
          <a:xfrm>
            <a:off x="5307313" y="4229100"/>
            <a:ext cx="756139" cy="334108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Panel</a:t>
            </a:r>
            <a:endParaRPr/>
          </a:p>
        </p:txBody>
      </p:sp>
      <p:sp>
        <p:nvSpPr>
          <p:cNvPr id="202" name="Google Shape;202;p5"/>
          <p:cNvSpPr/>
          <p:nvPr/>
        </p:nvSpPr>
        <p:spPr>
          <a:xfrm>
            <a:off x="8439137" y="4229100"/>
            <a:ext cx="756139" cy="334108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Cash</a:t>
            </a:r>
            <a:endParaRPr/>
          </a:p>
        </p:txBody>
      </p:sp>
      <p:sp>
        <p:nvSpPr>
          <p:cNvPr id="203" name="Google Shape;203;p5"/>
          <p:cNvSpPr/>
          <p:nvPr/>
        </p:nvSpPr>
        <p:spPr>
          <a:xfrm>
            <a:off x="1596827" y="4661306"/>
            <a:ext cx="2240923" cy="290147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Claim Submission</a:t>
            </a:r>
            <a:endParaRPr/>
          </a:p>
        </p:txBody>
      </p:sp>
      <p:sp>
        <p:nvSpPr>
          <p:cNvPr id="204" name="Google Shape;204;p5"/>
          <p:cNvSpPr/>
          <p:nvPr/>
        </p:nvSpPr>
        <p:spPr>
          <a:xfrm>
            <a:off x="1583731" y="5224214"/>
            <a:ext cx="2240923" cy="290147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Claim Approval</a:t>
            </a:r>
            <a:endParaRPr/>
          </a:p>
        </p:txBody>
      </p:sp>
      <p:sp>
        <p:nvSpPr>
          <p:cNvPr id="205" name="Google Shape;205;p5"/>
          <p:cNvSpPr/>
          <p:nvPr/>
        </p:nvSpPr>
        <p:spPr>
          <a:xfrm>
            <a:off x="1583730" y="5815865"/>
            <a:ext cx="2240923" cy="290147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 sent to Ward/ Pt.</a:t>
            </a:r>
            <a:endParaRPr/>
          </a:p>
        </p:txBody>
      </p:sp>
      <p:sp>
        <p:nvSpPr>
          <p:cNvPr id="206" name="Google Shape;206;p5"/>
          <p:cNvSpPr/>
          <p:nvPr/>
        </p:nvSpPr>
        <p:spPr>
          <a:xfrm>
            <a:off x="1583730" y="6335779"/>
            <a:ext cx="2240923" cy="39704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Receiving of DS Summary &amp; Gate pass</a:t>
            </a:r>
            <a:endParaRPr/>
          </a:p>
        </p:txBody>
      </p:sp>
      <p:sp>
        <p:nvSpPr>
          <p:cNvPr id="207" name="Google Shape;207;p5"/>
          <p:cNvSpPr/>
          <p:nvPr/>
        </p:nvSpPr>
        <p:spPr>
          <a:xfrm>
            <a:off x="4546088" y="4661306"/>
            <a:ext cx="2240923" cy="290147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 sent to Ward/ Pt.</a:t>
            </a: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7696744" y="4661306"/>
            <a:ext cx="2240923" cy="290147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 sent to Ward/ Pt.</a:t>
            </a:r>
            <a:endParaRPr/>
          </a:p>
        </p:txBody>
      </p:sp>
      <p:sp>
        <p:nvSpPr>
          <p:cNvPr id="209" name="Google Shape;209;p5"/>
          <p:cNvSpPr/>
          <p:nvPr/>
        </p:nvSpPr>
        <p:spPr>
          <a:xfrm>
            <a:off x="4546087" y="5224214"/>
            <a:ext cx="2240923" cy="39704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Receiving of DS Summary &amp; Gate pass</a:t>
            </a:r>
            <a:endParaRPr/>
          </a:p>
        </p:txBody>
      </p:sp>
      <p:sp>
        <p:nvSpPr>
          <p:cNvPr id="210" name="Google Shape;210;p5"/>
          <p:cNvSpPr/>
          <p:nvPr/>
        </p:nvSpPr>
        <p:spPr>
          <a:xfrm>
            <a:off x="7696744" y="5688171"/>
            <a:ext cx="2240923" cy="39704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Receiving of DS Summary &amp; Gate pass</a:t>
            </a:r>
            <a:endParaRPr/>
          </a:p>
        </p:txBody>
      </p:sp>
      <p:sp>
        <p:nvSpPr>
          <p:cNvPr id="211" name="Google Shape;211;p5"/>
          <p:cNvSpPr/>
          <p:nvPr/>
        </p:nvSpPr>
        <p:spPr>
          <a:xfrm>
            <a:off x="7675053" y="5139689"/>
            <a:ext cx="2240923" cy="290147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Payments</a:t>
            </a:r>
            <a:endParaRPr/>
          </a:p>
        </p:txBody>
      </p:sp>
      <p:sp>
        <p:nvSpPr>
          <p:cNvPr id="212" name="Google Shape;212;p5"/>
          <p:cNvSpPr/>
          <p:nvPr/>
        </p:nvSpPr>
        <p:spPr>
          <a:xfrm>
            <a:off x="5657891" y="783512"/>
            <a:ext cx="100699" cy="3780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rnd" cmpd="sng">
            <a:solidFill>
              <a:srgbClr val="745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5661750" y="1770918"/>
            <a:ext cx="100699" cy="3780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rnd" cmpd="sng">
            <a:solidFill>
              <a:srgbClr val="745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5685382" y="2643856"/>
            <a:ext cx="45719" cy="16935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rnd" cmpd="sng">
            <a:solidFill>
              <a:srgbClr val="745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5673075" y="3260950"/>
            <a:ext cx="45719" cy="16935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rnd" cmpd="sng">
            <a:solidFill>
              <a:srgbClr val="745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5636422" y="3996784"/>
            <a:ext cx="45719" cy="16935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rnd" cmpd="sng">
            <a:solidFill>
              <a:srgbClr val="745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8747338" y="3996784"/>
            <a:ext cx="45719" cy="16935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rnd" cmpd="sng">
            <a:solidFill>
              <a:srgbClr val="745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2671569" y="3993663"/>
            <a:ext cx="45719" cy="16935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rnd" cmpd="sng">
            <a:solidFill>
              <a:srgbClr val="745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5"/>
          <p:cNvSpPr txBox="1"/>
          <p:nvPr/>
        </p:nvSpPr>
        <p:spPr>
          <a:xfrm>
            <a:off x="1452184" y="137181"/>
            <a:ext cx="28765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Discharge Process at Yashoda Hospital</a:t>
            </a:r>
            <a:endParaRPr/>
          </a:p>
        </p:txBody>
      </p:sp>
      <p:sp>
        <p:nvSpPr>
          <p:cNvPr id="220" name="Google Shape;220;p5"/>
          <p:cNvSpPr/>
          <p:nvPr/>
        </p:nvSpPr>
        <p:spPr>
          <a:xfrm>
            <a:off x="4669001" y="3487693"/>
            <a:ext cx="2179178" cy="370718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File sent to Billing Department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>
            <a:spLocks noGrp="1"/>
          </p:cNvSpPr>
          <p:nvPr>
            <p:ph type="body" idx="1"/>
          </p:nvPr>
        </p:nvSpPr>
        <p:spPr>
          <a:xfrm>
            <a:off x="1767774" y="316200"/>
            <a:ext cx="9736800" cy="6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🠶"/>
            </a:pPr>
            <a:r>
              <a:rPr lang="en-IN" sz="1600" dirty="0"/>
              <a:t>Leave Against Medical Advice (LAMA)</a:t>
            </a:r>
            <a:endParaRPr sz="1600" dirty="0"/>
          </a:p>
          <a:p>
            <a:pPr marL="3429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N" sz="1600" dirty="0"/>
              <a:t>Discharge on Patient Request (DOPR)</a:t>
            </a:r>
            <a:endParaRPr sz="1600" dirty="0"/>
          </a:p>
          <a:p>
            <a:pPr marL="3429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N" sz="1600" dirty="0"/>
              <a:t>MLC</a:t>
            </a:r>
            <a:endParaRPr sz="1600" dirty="0"/>
          </a:p>
          <a:p>
            <a:pPr marL="3429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N" sz="1600" dirty="0"/>
              <a:t>Patient Expiry</a:t>
            </a:r>
            <a:endParaRPr sz="1600" dirty="0"/>
          </a:p>
          <a:p>
            <a:pPr marL="3429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N" sz="1600" dirty="0"/>
              <a:t>Records Generated:</a:t>
            </a:r>
            <a:endParaRPr sz="2100" dirty="0"/>
          </a:p>
          <a:p>
            <a:pPr marL="3429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Char char="-"/>
            </a:pPr>
            <a:r>
              <a:rPr lang="en-IN" sz="1600" dirty="0"/>
              <a:t>Patients Case File; Discharge Summary (Admission form, Diagnosis &amp; Records, Follow up, Revisit); Death Certificate; Death Summary; LAMA form</a:t>
            </a:r>
            <a:endParaRPr sz="2100" dirty="0"/>
          </a:p>
          <a:p>
            <a:pPr marL="3429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Char char="-"/>
            </a:pPr>
            <a:r>
              <a:rPr lang="en-IN" sz="1600" dirty="0"/>
              <a:t>3 copies of final discharge summary kept in patient file </a:t>
            </a:r>
          </a:p>
          <a:p>
            <a:pPr marL="342900">
              <a:lnSpc>
                <a:spcPct val="150000"/>
              </a:lnSpc>
              <a:buSzPts val="1600"/>
              <a:buFont typeface="Wingdings" panose="05000000000000000000" pitchFamily="2" charset="2"/>
              <a:buChar char="q"/>
            </a:pPr>
            <a:r>
              <a:rPr lang="en-IN" sz="2000" b="1" i="1" dirty="0"/>
              <a:t>Discharge Time in Hospital Policy</a:t>
            </a:r>
          </a:p>
          <a:p>
            <a:pPr marL="0" indent="0">
              <a:lnSpc>
                <a:spcPct val="150000"/>
              </a:lnSpc>
              <a:buSzPts val="1600"/>
              <a:buNone/>
            </a:pPr>
            <a:endParaRPr sz="2100" dirty="0"/>
          </a:p>
        </p:txBody>
      </p:sp>
      <p:graphicFrame>
        <p:nvGraphicFramePr>
          <p:cNvPr id="226" name="Google Shape;226;p6"/>
          <p:cNvGraphicFramePr/>
          <p:nvPr/>
        </p:nvGraphicFramePr>
        <p:xfrm>
          <a:off x="2408027" y="4760613"/>
          <a:ext cx="6367125" cy="1789850"/>
        </p:xfrm>
        <a:graphic>
          <a:graphicData uri="http://schemas.openxmlformats.org/drawingml/2006/table">
            <a:tbl>
              <a:tblPr firstRow="1" firstCol="1" bandRow="1">
                <a:noFill/>
                <a:tableStyleId>{9D0DC049-B62A-4A62-9329-0AF671D868D9}</a:tableStyleId>
              </a:tblPr>
              <a:tblGrid>
                <a:gridCol w="1514975"/>
                <a:gridCol w="2310325"/>
                <a:gridCol w="2541825"/>
              </a:tblGrid>
              <a:tr h="30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none" strike="noStrike" cap="none"/>
                        <a:t>S.NO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none" strike="noStrike" cap="none"/>
                        <a:t>CATEGORY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none" strike="noStrike" cap="none"/>
                        <a:t>TIME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IN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 u="none" strike="noStrike" cap="none"/>
                        <a:t>CASH 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 u="none" strike="noStrike" cap="none"/>
                        <a:t>2 HOURS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44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IN" sz="1300" u="none" strike="noStrike" cap="none"/>
                        <a:t>2. 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 u="none" strike="noStrike" cap="none"/>
                        <a:t>PANEL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 u="none" strike="noStrike" cap="none"/>
                        <a:t>3 HOURS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61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IN" sz="1300" u="none" strike="noStrike" cap="none"/>
                        <a:t>3. 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 u="none" strike="noStrike" cap="none"/>
                        <a:t>TPA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 u="none" strike="noStrike" cap="none"/>
                        <a:t>5 HOURS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>
            <a:off x="2631025" y="110739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N"/>
              <a:t>Data Analysis</a:t>
            </a:r>
            <a:endParaRPr/>
          </a:p>
        </p:txBody>
      </p:sp>
      <p:graphicFrame>
        <p:nvGraphicFramePr>
          <p:cNvPr id="232" name="Google Shape;232;p7"/>
          <p:cNvGraphicFramePr/>
          <p:nvPr/>
        </p:nvGraphicFramePr>
        <p:xfrm>
          <a:off x="7559434" y="613542"/>
          <a:ext cx="3289080" cy="20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3" name="Google Shape;233;p7"/>
          <p:cNvSpPr txBox="1"/>
          <p:nvPr/>
        </p:nvSpPr>
        <p:spPr>
          <a:xfrm>
            <a:off x="2438668" y="954573"/>
            <a:ext cx="3657332" cy="1169551"/>
          </a:xfrm>
          <a:prstGeom prst="rect">
            <a:avLst/>
          </a:prstGeom>
          <a:solidFill>
            <a:schemeClr val="lt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Patient Discharges= 555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days= 32 days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Beds= 133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17" y="3077843"/>
            <a:ext cx="3449252" cy="209873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"/>
          <p:cNvSpPr txBox="1"/>
          <p:nvPr/>
        </p:nvSpPr>
        <p:spPr>
          <a:xfrm>
            <a:off x="390625" y="5176575"/>
            <a:ext cx="344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Cash Patients</a:t>
            </a:r>
            <a:endParaRPr/>
          </a:p>
        </p:txBody>
      </p:sp>
      <p:sp>
        <p:nvSpPr>
          <p:cNvPr id="236" name="Google Shape;236;p7"/>
          <p:cNvSpPr txBox="1"/>
          <p:nvPr/>
        </p:nvSpPr>
        <p:spPr>
          <a:xfrm>
            <a:off x="978700" y="5621150"/>
            <a:ext cx="279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I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158 (89.3%) DS &lt; 2 Hrs.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I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 (10.7%) DS &gt; 2 Hrs.</a:t>
            </a:r>
            <a:endParaRPr/>
          </a:p>
        </p:txBody>
      </p:sp>
      <p:pic>
        <p:nvPicPr>
          <p:cNvPr id="237" name="Google Shape;23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3792" y="3077844"/>
            <a:ext cx="4004989" cy="217773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"/>
          <p:cNvSpPr txBox="1"/>
          <p:nvPr/>
        </p:nvSpPr>
        <p:spPr>
          <a:xfrm>
            <a:off x="3993799" y="5176575"/>
            <a:ext cx="400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Panel Patients</a:t>
            </a:r>
            <a:endParaRPr/>
          </a:p>
        </p:txBody>
      </p:sp>
      <p:sp>
        <p:nvSpPr>
          <p:cNvPr id="239" name="Google Shape;239;p7"/>
          <p:cNvSpPr txBox="1"/>
          <p:nvPr/>
        </p:nvSpPr>
        <p:spPr>
          <a:xfrm>
            <a:off x="5041418" y="5621159"/>
            <a:ext cx="279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I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76 (46.3%) DS &lt; 3 Hrs.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I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88 (53.7%) DS &gt; 3 Hrs.</a:t>
            </a:r>
            <a:endParaRPr/>
          </a:p>
        </p:txBody>
      </p:sp>
      <p:pic>
        <p:nvPicPr>
          <p:cNvPr id="240" name="Google Shape;24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9857" y="3156843"/>
            <a:ext cx="4004989" cy="209873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7"/>
          <p:cNvSpPr txBox="1"/>
          <p:nvPr/>
        </p:nvSpPr>
        <p:spPr>
          <a:xfrm>
            <a:off x="9281708" y="5605712"/>
            <a:ext cx="301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I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105 (49.6%) DS &gt; 5 Hrs.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I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109 (50.4%) DS &lt; 5 Hrs</a:t>
            </a:r>
            <a:r>
              <a:rPr lang="en-I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242" name="Google Shape;242;p7"/>
          <p:cNvSpPr txBox="1"/>
          <p:nvPr/>
        </p:nvSpPr>
        <p:spPr>
          <a:xfrm>
            <a:off x="8099849" y="5262500"/>
            <a:ext cx="400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TPA Patients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Google Shape;248;p8"/>
          <p:cNvGraphicFramePr/>
          <p:nvPr>
            <p:extLst>
              <p:ext uri="{D42A27DB-BD31-4B8C-83A1-F6EECF244321}">
                <p14:modId xmlns:p14="http://schemas.microsoft.com/office/powerpoint/2010/main" val="360377697"/>
              </p:ext>
            </p:extLst>
          </p:nvPr>
        </p:nvGraphicFramePr>
        <p:xfrm>
          <a:off x="463095" y="1473190"/>
          <a:ext cx="11265800" cy="5194239"/>
        </p:xfrm>
        <a:graphic>
          <a:graphicData uri="http://schemas.openxmlformats.org/drawingml/2006/table">
            <a:tbl>
              <a:tblPr firstRow="1" firstCol="1" bandRow="1">
                <a:noFill/>
                <a:tableStyleId>{9D0DC049-B62A-4A62-9329-0AF671D868D9}</a:tableStyleId>
              </a:tblPr>
              <a:tblGrid>
                <a:gridCol w="2805725"/>
                <a:gridCol w="2820025"/>
                <a:gridCol w="2820025"/>
                <a:gridCol w="2820025"/>
              </a:tblGrid>
              <a:tr h="718100">
                <a:tc>
                  <a:txBody>
                    <a:bodyPr/>
                    <a:lstStyle/>
                    <a:p>
                      <a:pPr marL="0" marR="0" lvl="0" indent="4572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/>
                        <a:t>Activities</a:t>
                      </a:r>
                      <a:endParaRPr sz="1600" u="none" strike="noStrike" cap="none" dirty="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TPA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PANEL </a:t>
                      </a:r>
                      <a:endParaRPr sz="160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CASH</a:t>
                      </a:r>
                      <a:endParaRPr sz="1600"/>
                    </a:p>
                  </a:txBody>
                  <a:tcPr marL="68575" marR="68575" marT="0" marB="0" anchor="ctr"/>
                </a:tc>
              </a:tr>
              <a:tr h="96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File Received at Billing from the time of Consultants Advice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57 Minutes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76 Minutes</a:t>
                      </a:r>
                      <a:endParaRPr sz="160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55 Minutes</a:t>
                      </a:r>
                      <a:endParaRPr sz="1600"/>
                    </a:p>
                  </a:txBody>
                  <a:tcPr marL="68575" marR="68575" marT="0" marB="0" anchor="ctr"/>
                </a:tc>
              </a:tr>
              <a:tr h="63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Preparation of Final Discharge Summary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64 Minutes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56 Minutes</a:t>
                      </a:r>
                      <a:endParaRPr sz="160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43 Minutes</a:t>
                      </a:r>
                      <a:endParaRPr sz="1600"/>
                    </a:p>
                  </a:txBody>
                  <a:tcPr marL="68575" marR="68575" marT="0" marB="0" anchor="ctr"/>
                </a:tc>
              </a:tr>
              <a:tr h="34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Preparation of Final Bill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24 Minutes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22 Minutes</a:t>
                      </a:r>
                      <a:endParaRPr sz="160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25 Minutes</a:t>
                      </a:r>
                      <a:endParaRPr sz="1600"/>
                    </a:p>
                  </a:txBody>
                  <a:tcPr marL="68575" marR="68575" marT="0" marB="0" anchor="ctr"/>
                </a:tc>
              </a:tr>
              <a:tr h="34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TPA claim submission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23 Minutes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 smtClean="0"/>
                        <a:t>-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 smtClean="0"/>
                        <a:t>-</a:t>
                      </a:r>
                      <a:endParaRPr sz="1600" u="none" strike="noStrike" cap="none" dirty="0"/>
                    </a:p>
                  </a:txBody>
                  <a:tcPr marL="68575" marR="68575" marT="0" marB="0" anchor="ctr"/>
                </a:tc>
              </a:tr>
              <a:tr h="37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TPA claim approval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1 Hour 40 Minutes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 smtClean="0"/>
                        <a:t>-</a:t>
                      </a:r>
                      <a:endParaRPr sz="1600" u="none" strike="noStrike" cap="none" dirty="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 smtClean="0"/>
                        <a:t>-</a:t>
                      </a:r>
                      <a:endParaRPr sz="1600" u="none" strike="noStrike" cap="none" dirty="0"/>
                    </a:p>
                  </a:txBody>
                  <a:tcPr marL="68575" marR="68575" marT="0" marB="0" anchor="ctr"/>
                </a:tc>
              </a:tr>
              <a:tr h="816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Patient/ Attendant signs receiving of Discharge Summary and given gate pass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43 Minutes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/>
                        <a:t>25 Minutes</a:t>
                      </a:r>
                      <a:endParaRPr sz="1600" dirty="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24 Minutes </a:t>
                      </a:r>
                      <a:endParaRPr sz="1600"/>
                    </a:p>
                  </a:txBody>
                  <a:tcPr marL="68575" marR="68575" marT="0" marB="0" anchor="ctr"/>
                </a:tc>
              </a:tr>
              <a:tr h="70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Total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/>
                        <a:t>5 Hour 13 Minutes</a:t>
                      </a:r>
                      <a:endParaRPr sz="1600" u="none" strike="noStrike" cap="none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IN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Hour 2 Minutes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Hour 27 Minutes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49" name="Google Shape;249;p8"/>
          <p:cNvSpPr txBox="1"/>
          <p:nvPr/>
        </p:nvSpPr>
        <p:spPr>
          <a:xfrm>
            <a:off x="1737993" y="238838"/>
            <a:ext cx="9499200" cy="585000"/>
          </a:xfrm>
          <a:prstGeom prst="rect">
            <a:avLst/>
          </a:prstGeom>
          <a:solidFill>
            <a:srgbClr val="F49D8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AVERAGE TIME TAKEN AT EACH ACTIVITY STOP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body" idx="1"/>
          </p:nvPr>
        </p:nvSpPr>
        <p:spPr>
          <a:xfrm>
            <a:off x="3038773" y="133256"/>
            <a:ext cx="89154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N" b="1" dirty="0"/>
              <a:t>Internal Audit: Discharge Process (AAC 13 &amp; 14)</a:t>
            </a:r>
            <a:endParaRPr b="1" dirty="0"/>
          </a:p>
        </p:txBody>
      </p:sp>
      <p:pic>
        <p:nvPicPr>
          <p:cNvPr id="255" name="Google Shape;2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42" y="497940"/>
            <a:ext cx="5245377" cy="6156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1176</Words>
  <Application>Microsoft Office PowerPoint</Application>
  <PresentationFormat>Widescreen</PresentationFormat>
  <Paragraphs>200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Noto Sans Symbols</vt:lpstr>
      <vt:lpstr>Century Gothic</vt:lpstr>
      <vt:lpstr>Calibri</vt:lpstr>
      <vt:lpstr>Wingdings</vt:lpstr>
      <vt:lpstr>Times New Roman</vt:lpstr>
      <vt:lpstr>Wisp</vt:lpstr>
      <vt:lpstr>Dissertation Training  Topic: Study of Discharge process at Yashoda Hospital</vt:lpstr>
      <vt:lpstr>Introduction </vt:lpstr>
      <vt:lpstr>Objective</vt:lpstr>
      <vt:lpstr>Methodology</vt:lpstr>
      <vt:lpstr>PowerPoint Presentation</vt:lpstr>
      <vt:lpstr>PowerPoint Presentation</vt:lpstr>
      <vt:lpstr>Data Analysis</vt:lpstr>
      <vt:lpstr>PowerPoint Presentation</vt:lpstr>
      <vt:lpstr>PowerPoint Presentation</vt:lpstr>
      <vt:lpstr>PowerPoint Presentation</vt:lpstr>
      <vt:lpstr>Reasons for Delayed Discharge</vt:lpstr>
      <vt:lpstr>Some Other Reasons</vt:lpstr>
      <vt:lpstr>Conclusion</vt:lpstr>
      <vt:lpstr>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Dissertation Training  Topic: Study of Discharge process at Yashoda Hospital</dc:title>
  <dc:creator>Admin</dc:creator>
  <cp:lastModifiedBy>Admin</cp:lastModifiedBy>
  <cp:revision>14</cp:revision>
  <dcterms:created xsi:type="dcterms:W3CDTF">2021-06-08T18:04:04Z</dcterms:created>
  <dcterms:modified xsi:type="dcterms:W3CDTF">2021-06-27T06:56:40Z</dcterms:modified>
</cp:coreProperties>
</file>