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5"/>
  </p:notesMasterIdLst>
  <p:sldIdLst>
    <p:sldId id="256" r:id="rId2"/>
    <p:sldId id="257" r:id="rId3"/>
    <p:sldId id="267" r:id="rId4"/>
    <p:sldId id="261" r:id="rId5"/>
    <p:sldId id="260" r:id="rId6"/>
    <p:sldId id="262" r:id="rId7"/>
    <p:sldId id="263" r:id="rId8"/>
    <p:sldId id="270" r:id="rId9"/>
    <p:sldId id="264" r:id="rId10"/>
    <p:sldId id="265" r:id="rId11"/>
    <p:sldId id="266"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ony\Downloads\checklist%20grap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rot="0" vert="horz"/>
          <a:lstStyle/>
          <a:p>
            <a:pPr>
              <a:defRPr/>
            </a:pPr>
            <a:r>
              <a:rPr lang="en-US"/>
              <a:t>OVERALL COMPARISON</a:t>
            </a:r>
          </a:p>
        </c:rich>
      </c:tx>
      <c:layout>
        <c:manualLayout>
          <c:xMode val="edge"/>
          <c:yMode val="edge"/>
          <c:x val="0.31549112652309175"/>
          <c:y val="2.1828100557075479E-2"/>
        </c:manualLayout>
      </c:layout>
      <c:spPr>
        <a:noFill/>
        <a:ln>
          <a:noFill/>
        </a:ln>
        <a:effectLst/>
      </c:spPr>
    </c:title>
    <c:plotArea>
      <c:layout>
        <c:manualLayout>
          <c:layoutTarget val="inner"/>
          <c:xMode val="edge"/>
          <c:yMode val="edge"/>
          <c:x val="9.4086894509477575E-2"/>
          <c:y val="0.10814689529780351"/>
          <c:w val="0.7932359414234631"/>
          <c:h val="0.46861182063671014"/>
        </c:manualLayout>
      </c:layout>
      <c:barChart>
        <c:barDir val="col"/>
        <c:grouping val="clustered"/>
        <c:ser>
          <c:idx val="0"/>
          <c:order val="0"/>
          <c:tx>
            <c:strRef>
              <c:f>Sheet3!$X$1</c:f>
              <c:strCache>
                <c:ptCount val="1"/>
                <c:pt idx="0">
                  <c:v>PRE</c:v>
                </c:pt>
              </c:strCache>
            </c:strRef>
          </c:tx>
          <c:spPr>
            <a:solidFill>
              <a:schemeClr val="accent1">
                <a:lumMod val="75000"/>
              </a:schemeClr>
            </a:solidFill>
            <a:ln>
              <a:noFill/>
            </a:ln>
            <a:effectLst/>
          </c:spPr>
          <c:dLbls>
            <c:dLbl>
              <c:idx val="0"/>
              <c:layout>
                <c:manualLayout>
                  <c:x val="0"/>
                  <c:y val="1.0914050278537681E-2"/>
                </c:manualLayout>
              </c:layout>
              <c:dLblPos val="outEnd"/>
              <c:showVal val="1"/>
              <c:extLst>
                <c:ext xmlns:c15="http://schemas.microsoft.com/office/drawing/2012/chart" uri="{CE6537A1-D6FC-4f65-9D91-7224C49458BB}">
                  <c15:layout/>
                </c:ext>
              </c:extLst>
            </c:dLbl>
            <c:dLbl>
              <c:idx val="2"/>
              <c:layout>
                <c:manualLayout>
                  <c:x val="-8.0940933984769302E-17"/>
                  <c:y val="1.0914050278537719E-2"/>
                </c:manualLayout>
              </c:layout>
              <c:dLblPos val="outEnd"/>
              <c:showVal val="1"/>
              <c:extLst>
                <c:ext xmlns:c15="http://schemas.microsoft.com/office/drawing/2012/chart" uri="{CE6537A1-D6FC-4f65-9D91-7224C49458BB}">
                  <c15:layout/>
                </c:ext>
              </c:extLst>
            </c:dLbl>
            <c:dLbl>
              <c:idx val="4"/>
              <c:layout>
                <c:manualLayout>
                  <c:x val="-2.2075055187638086E-3"/>
                  <c:y val="1.8190083797562762E-2"/>
                </c:manualLayout>
              </c:layout>
              <c:dLblPos val="outEnd"/>
              <c:showVal val="1"/>
              <c:extLst>
                <c:ext xmlns:c15="http://schemas.microsoft.com/office/drawing/2012/chart" uri="{CE6537A1-D6FC-4f65-9D91-7224C49458BB}">
                  <c15:layout/>
                </c:ext>
              </c:extLst>
            </c:dLbl>
            <c:spPr>
              <a:noFill/>
              <a:ln>
                <a:noFill/>
              </a:ln>
              <a:effectLst/>
            </c:spPr>
            <c:txPr>
              <a:bodyPr rot="0" vert="horz"/>
              <a:lstStyle/>
              <a:p>
                <a:pPr>
                  <a:defRPr/>
                </a:pPr>
                <a:endParaRPr lang="en-US"/>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Sheet3!$N$2:$W$7</c:f>
              <c:strCache>
                <c:ptCount val="6"/>
                <c:pt idx="0">
                  <c:v>Is ID band present to identify patients?</c:v>
                </c:pt>
                <c:pt idx="1">
                  <c:v>Is the patient identification details are correct &amp; legible?</c:v>
                </c:pt>
                <c:pt idx="2">
                  <c:v>Is the patient written details matching to the verbal details given by patient (if patient is conscious)</c:v>
                </c:pt>
                <c:pt idx="3">
                  <c:v>Is 2 patient identifier's are used?</c:v>
                </c:pt>
                <c:pt idx="4">
                  <c:v>Is appropriate bands are used to differentiate the patients?</c:v>
                </c:pt>
                <c:pt idx="5">
                  <c:v>Is UHID is used to identify patients?</c:v>
                </c:pt>
              </c:strCache>
            </c:strRef>
          </c:cat>
          <c:val>
            <c:numRef>
              <c:f>Sheet3!$X$2:$X$7</c:f>
              <c:numCache>
                <c:formatCode>0.00%</c:formatCode>
                <c:ptCount val="6"/>
                <c:pt idx="0">
                  <c:v>0.85159999999999991</c:v>
                </c:pt>
                <c:pt idx="1">
                  <c:v>0.8</c:v>
                </c:pt>
                <c:pt idx="2">
                  <c:v>0.97900000000000009</c:v>
                </c:pt>
                <c:pt idx="3">
                  <c:v>7.7400000000000135E-2</c:v>
                </c:pt>
                <c:pt idx="4">
                  <c:v>0.85159999999999991</c:v>
                </c:pt>
                <c:pt idx="5">
                  <c:v>5.5600000000000004E-2</c:v>
                </c:pt>
              </c:numCache>
            </c:numRef>
          </c:val>
        </c:ser>
        <c:ser>
          <c:idx val="1"/>
          <c:order val="1"/>
          <c:tx>
            <c:strRef>
              <c:f>Sheet3!$Y$1</c:f>
              <c:strCache>
                <c:ptCount val="1"/>
                <c:pt idx="0">
                  <c:v>POST</c:v>
                </c:pt>
              </c:strCache>
            </c:strRef>
          </c:tx>
          <c:spPr>
            <a:solidFill>
              <a:srgbClr val="C00000"/>
            </a:solidFill>
            <a:ln>
              <a:noFill/>
            </a:ln>
            <a:effectLst/>
          </c:spPr>
          <c:dLbls>
            <c:dLbl>
              <c:idx val="2"/>
              <c:layout>
                <c:manualLayout>
                  <c:x val="0"/>
                  <c:y val="-1.8190083797562817E-2"/>
                </c:manualLayout>
              </c:layout>
              <c:dLblPos val="outEnd"/>
              <c:showVal val="1"/>
              <c:extLst>
                <c:ext xmlns:c15="http://schemas.microsoft.com/office/drawing/2012/chart" uri="{CE6537A1-D6FC-4f65-9D91-7224C49458BB}">
                  <c15:layout/>
                </c:ext>
              </c:extLst>
            </c:dLbl>
            <c:spPr>
              <a:noFill/>
              <a:ln>
                <a:noFill/>
              </a:ln>
              <a:effectLst/>
            </c:spPr>
            <c:txPr>
              <a:bodyPr rot="0" vert="horz"/>
              <a:lstStyle/>
              <a:p>
                <a:pPr>
                  <a:defRPr/>
                </a:pPr>
                <a:endParaRPr lang="en-US"/>
              </a:p>
            </c:txPr>
            <c:dLblPos val="outEnd"/>
            <c:showVal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Sheet3!$N$2:$W$7</c:f>
              <c:strCache>
                <c:ptCount val="6"/>
                <c:pt idx="0">
                  <c:v>Is ID band present to identify patients?</c:v>
                </c:pt>
                <c:pt idx="1">
                  <c:v>Is the patient identification details are correct &amp; legible?</c:v>
                </c:pt>
                <c:pt idx="2">
                  <c:v>Is the patient written details matching to the verbal details given by patient (if patient is conscious)</c:v>
                </c:pt>
                <c:pt idx="3">
                  <c:v>Is 2 patient identifier's are used?</c:v>
                </c:pt>
                <c:pt idx="4">
                  <c:v>Is appropriate bands are used to differentiate the patients?</c:v>
                </c:pt>
                <c:pt idx="5">
                  <c:v>Is UHID is used to identify patients?</c:v>
                </c:pt>
              </c:strCache>
            </c:strRef>
          </c:cat>
          <c:val>
            <c:numRef>
              <c:f>Sheet3!$Y$2:$Y$7</c:f>
              <c:numCache>
                <c:formatCode>0.00%</c:formatCode>
                <c:ptCount val="6"/>
                <c:pt idx="0">
                  <c:v>0.90969999999999995</c:v>
                </c:pt>
                <c:pt idx="1">
                  <c:v>0.89680000000000126</c:v>
                </c:pt>
                <c:pt idx="2">
                  <c:v>1</c:v>
                </c:pt>
                <c:pt idx="3">
                  <c:v>0.2903000000000005</c:v>
                </c:pt>
                <c:pt idx="4">
                  <c:v>0.90969999999999995</c:v>
                </c:pt>
                <c:pt idx="5">
                  <c:v>0.15250000000000025</c:v>
                </c:pt>
              </c:numCache>
            </c:numRef>
          </c:val>
        </c:ser>
        <c:gapWidth val="219"/>
        <c:overlap val="-27"/>
        <c:axId val="59228928"/>
        <c:axId val="59230464"/>
      </c:barChart>
      <c:catAx>
        <c:axId val="59228928"/>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59230464"/>
        <c:crosses val="autoZero"/>
        <c:auto val="1"/>
        <c:lblAlgn val="ctr"/>
        <c:lblOffset val="100"/>
      </c:catAx>
      <c:valAx>
        <c:axId val="59230464"/>
        <c:scaling>
          <c:orientation val="minMax"/>
        </c:scaling>
        <c:axPos val="l"/>
        <c:majorGridlines>
          <c:spPr>
            <a:ln w="9525" cap="flat" cmpd="sng" algn="ctr">
              <a:solidFill>
                <a:schemeClr val="tx1">
                  <a:lumMod val="15000"/>
                  <a:lumOff val="85000"/>
                </a:schemeClr>
              </a:solidFill>
              <a:round/>
            </a:ln>
            <a:effectLst/>
          </c:spPr>
        </c:majorGridlines>
        <c:numFmt formatCode="0.00%" sourceLinked="1"/>
        <c:majorTickMark val="none"/>
        <c:tickLblPos val="nextTo"/>
        <c:spPr>
          <a:noFill/>
          <a:ln>
            <a:noFill/>
          </a:ln>
          <a:effectLst/>
        </c:spPr>
        <c:txPr>
          <a:bodyPr rot="-60000000" vert="horz"/>
          <a:lstStyle/>
          <a:p>
            <a:pPr>
              <a:defRPr/>
            </a:pPr>
            <a:endParaRPr lang="en-US"/>
          </a:p>
        </c:txPr>
        <c:crossAx val="59228928"/>
        <c:crosses val="autoZero"/>
        <c:crossBetween val="between"/>
      </c:valAx>
      <c:spPr>
        <a:noFill/>
        <a:ln>
          <a:noFill/>
        </a:ln>
        <a:effectLst/>
      </c:spPr>
    </c:plotArea>
    <c:legend>
      <c:legendPos val="r"/>
      <c:layout/>
      <c:spPr>
        <a:noFill/>
        <a:ln>
          <a:noFill/>
        </a:ln>
        <a:effectLst/>
      </c:spPr>
      <c:txPr>
        <a:bodyPr rot="0" vert="horz"/>
        <a:lstStyle/>
        <a:p>
          <a:pPr>
            <a:defRPr/>
          </a:pPr>
          <a:endParaRPr lang="en-US"/>
        </a:p>
      </c:txPr>
    </c:legend>
    <c:plotVisOnly val="1"/>
    <c:dispBlanksAs val="gap"/>
  </c:chart>
  <c:spPr>
    <a:solidFill>
      <a:schemeClr val="lt1"/>
    </a:solidFill>
    <a:ln w="25400" cap="flat" cmpd="sng" algn="ctr">
      <a:solidFill>
        <a:schemeClr val="dk1"/>
      </a:solidFill>
      <a:prstDash val="solid"/>
    </a:ln>
    <a:effectLst/>
  </c:spPr>
  <c:txPr>
    <a:bodyPr/>
    <a:lstStyle/>
    <a:p>
      <a:pPr>
        <a:defRPr>
          <a:solidFill>
            <a:schemeClr val="dk1"/>
          </a:solidFill>
          <a:latin typeface="+mn-lt"/>
          <a:ea typeface="+mn-ea"/>
          <a:cs typeface="+mn-cs"/>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410681-5B16-4F9A-A820-D0CEA4D14DB4}" type="datetimeFigureOut">
              <a:rPr lang="en-US" smtClean="0"/>
              <a:pPr/>
              <a:t>6/11/2021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4A178F-7F4B-4D7A-BBFF-41A8B00A5D3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4A178F-7F4B-4D7A-BBFF-41A8B00A5D3A}"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4A178F-7F4B-4D7A-BBFF-41A8B00A5D3A}"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3D0552D-9EE9-44AE-BA61-5887813BE5CE}" type="datetimeFigureOut">
              <a:rPr lang="en-US" smtClean="0"/>
              <a:pPr/>
              <a:t>6/11/2021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8072617-3B12-4A6C-BB97-69345762FDC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D0552D-9EE9-44AE-BA61-5887813BE5CE}"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72617-3B12-4A6C-BB97-69345762FD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D0552D-9EE9-44AE-BA61-5887813BE5CE}"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72617-3B12-4A6C-BB97-69345762FD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D0552D-9EE9-44AE-BA61-5887813BE5CE}"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72617-3B12-4A6C-BB97-69345762FD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D0552D-9EE9-44AE-BA61-5887813BE5CE}" type="datetimeFigureOut">
              <a:rPr lang="en-US" smtClean="0"/>
              <a:pPr/>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72617-3B12-4A6C-BB97-69345762FDC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D0552D-9EE9-44AE-BA61-5887813BE5CE}"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72617-3B12-4A6C-BB97-69345762FD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3D0552D-9EE9-44AE-BA61-5887813BE5CE}" type="datetimeFigureOut">
              <a:rPr lang="en-US" smtClean="0"/>
              <a:pPr/>
              <a:t>6/11/2021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072617-3B12-4A6C-BB97-69345762FD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3D0552D-9EE9-44AE-BA61-5887813BE5CE}" type="datetimeFigureOut">
              <a:rPr lang="en-US" smtClean="0"/>
              <a:pPr/>
              <a:t>6/11/2021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072617-3B12-4A6C-BB97-69345762FD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0552D-9EE9-44AE-BA61-5887813BE5CE}" type="datetimeFigureOut">
              <a:rPr lang="en-US" smtClean="0"/>
              <a:pPr/>
              <a:t>6/11/2021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072617-3B12-4A6C-BB97-69345762FD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D0552D-9EE9-44AE-BA61-5887813BE5CE}"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72617-3B12-4A6C-BB97-69345762FD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D0552D-9EE9-44AE-BA61-5887813BE5CE}" type="datetimeFigureOut">
              <a:rPr lang="en-US" smtClean="0"/>
              <a:pPr/>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8072617-3B12-4A6C-BB97-69345762FDC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D0552D-9EE9-44AE-BA61-5887813BE5CE}" type="datetimeFigureOut">
              <a:rPr lang="en-US" smtClean="0"/>
              <a:pPr/>
              <a:t>6/11/2021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072617-3B12-4A6C-BB97-69345762FDC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National_Patient_Safety_Goals" TargetMode="External"/><Relationship Id="rId2" Type="http://schemas.openxmlformats.org/officeDocument/2006/relationships/hyperlink" Target="https://en.wikipedia.org/wiki/Joint_Commiss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2209799"/>
          </a:xfrm>
        </p:spPr>
        <p:txBody>
          <a:bodyPr>
            <a:normAutofit fontScale="90000"/>
          </a:bodyPr>
          <a:lstStyle/>
          <a:p>
            <a:r>
              <a:rPr lang="en-US" dirty="0" smtClean="0"/>
              <a:t>Patient Identification and measure to overcome the Errors</a:t>
            </a:r>
            <a:endParaRPr lang="en-US" dirty="0"/>
          </a:p>
        </p:txBody>
      </p:sp>
      <p:sp>
        <p:nvSpPr>
          <p:cNvPr id="3" name="Subtitle 2"/>
          <p:cNvSpPr>
            <a:spLocks noGrp="1"/>
          </p:cNvSpPr>
          <p:nvPr>
            <p:ph type="subTitle" idx="1"/>
          </p:nvPr>
        </p:nvSpPr>
        <p:spPr>
          <a:xfrm>
            <a:off x="685800" y="2438400"/>
            <a:ext cx="7772400" cy="2372911"/>
          </a:xfrm>
        </p:spPr>
        <p:txBody>
          <a:bodyPr/>
          <a:lstStyle/>
          <a:p>
            <a:r>
              <a:rPr lang="en-US" dirty="0" smtClean="0"/>
              <a:t>         Presented By- Priyam Singh</a:t>
            </a:r>
            <a:endParaRPr lang="en-US" dirty="0"/>
          </a:p>
        </p:txBody>
      </p:sp>
      <p:pic>
        <p:nvPicPr>
          <p:cNvPr id="4" name="Picture 2" descr="C:\Users\Sony\Desktop\Screenshot_3.png"/>
          <p:cNvPicPr>
            <a:picLocks noChangeAspect="1" noChangeArrowheads="1"/>
          </p:cNvPicPr>
          <p:nvPr/>
        </p:nvPicPr>
        <p:blipFill>
          <a:blip r:embed="rId2"/>
          <a:srcRect/>
          <a:stretch>
            <a:fillRect/>
          </a:stretch>
        </p:blipFill>
        <p:spPr bwMode="auto">
          <a:xfrm>
            <a:off x="0" y="2895600"/>
            <a:ext cx="7038975" cy="3962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55000" lnSpcReduction="20000"/>
          </a:bodyPr>
          <a:lstStyle/>
          <a:p>
            <a:r>
              <a:rPr lang="en-US" sz="3600" dirty="0" smtClean="0"/>
              <a:t>This study was conducted to check the compliance rate and reduce errors of IPSG goal 1 Patient identification. After the regular training of nurses and informal interviews there is improvement in the safety standard. After educating patients and their attendants there is improvement in the safety standard.</a:t>
            </a:r>
          </a:p>
          <a:p>
            <a:r>
              <a:rPr lang="en-US" sz="3600" dirty="0" smtClean="0"/>
              <a:t>It was a successful study which helped to improve the process thus improving the safety of patients and quality of care given to them. Right and unique identification of patients is important for patient care and safety, resource concerns, addressing cost and enhancing data sharing and interoperability. </a:t>
            </a:r>
          </a:p>
          <a:p>
            <a:r>
              <a:rPr lang="en-US" sz="3600" dirty="0" smtClean="0"/>
              <a:t>UHIDs, algorithms and biometric identification are some tools and techniques of patient identification that have been executed globally, resulting in no single solution with a 100% match rate each system faces their own opportunities and challenges. </a:t>
            </a:r>
          </a:p>
          <a:p>
            <a:pPr>
              <a:buNone/>
            </a:pPr>
            <a:endParaRPr lang="en-US" sz="3600" dirty="0" smtClean="0"/>
          </a:p>
          <a:p>
            <a:pPr>
              <a:buNone/>
            </a:pPr>
            <a:r>
              <a:rPr lang="en-US" b="1" dirty="0" smtClean="0"/>
              <a:t/>
            </a:r>
            <a:br>
              <a:rPr lang="en-US" b="1" dirty="0" smtClean="0"/>
            </a:br>
            <a:r>
              <a:rPr lang="en-US" b="1"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normAutofit/>
          </a:bodyPr>
          <a:lstStyle/>
          <a:p>
            <a:r>
              <a:rPr lang="en-US" dirty="0" smtClean="0"/>
              <a:t>Resizable identification bands: So that the patient from every age group can wear that.</a:t>
            </a:r>
          </a:p>
          <a:p>
            <a:r>
              <a:rPr lang="en-US" dirty="0" smtClean="0"/>
              <a:t> Involve patients participation in patient identification: Ask patients to recall their name and UHID before undergoing any treatment.</a:t>
            </a:r>
          </a:p>
          <a:p>
            <a:r>
              <a:rPr lang="en-US" dirty="0" smtClean="0"/>
              <a:t>Regular audits should be done to ensure patient safety.</a:t>
            </a:r>
          </a:p>
          <a:p>
            <a:r>
              <a:rPr lang="en-US" dirty="0" smtClean="0"/>
              <a:t>Certain innovative activities like campaigns should be carried out to create awareness about International Patient Safety Goals.</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dissertation experience meet program outcomes- Score-3</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The soft skills, team work, presentation skills, communication skills that I learnt from the IIHMR, Delhi has helped me a lot in my professional career and public speaking . </a:t>
            </a:r>
          </a:p>
          <a:p>
            <a:pPr lvl="0"/>
            <a:r>
              <a:rPr lang="en-US" dirty="0" smtClean="0"/>
              <a:t>Also the topics and subjects like strategic planning, HR, marketing, finance and operations helped to understand the process  and protocols of working over there.</a:t>
            </a:r>
          </a:p>
          <a:p>
            <a:pPr lvl="0"/>
            <a:r>
              <a:rPr lang="en-US" dirty="0" smtClean="0"/>
              <a:t>I have also applied my research knowledge in this dissertation to accomplish it as best way as possible.</a:t>
            </a:r>
          </a:p>
          <a:p>
            <a:pPr lvl="0"/>
            <a:r>
              <a:rPr lang="en-US" dirty="0" smtClean="0"/>
              <a:t>This course helped in many ways like planning and decision making managing healthcare organization.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ony\Desktop\Screenshot_1.png"/>
          <p:cNvPicPr>
            <a:picLocks noChangeAspect="1" noChangeArrowheads="1"/>
          </p:cNvPicPr>
          <p:nvPr/>
        </p:nvPicPr>
        <p:blipFill>
          <a:blip r:embed="rId2"/>
          <a:srcRect/>
          <a:stretch>
            <a:fillRect/>
          </a:stretch>
        </p:blipFill>
        <p:spPr bwMode="auto">
          <a:xfrm>
            <a:off x="0" y="1"/>
            <a:ext cx="9144000" cy="6858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Joint Commission International (JCI) expanded the International Patient Safety Goals in 2006. The goals were taken from the Joint Commission on Accreditation of Healthcare Organizations</a:t>
            </a:r>
            <a:r>
              <a:rPr lang="en-US" dirty="0" smtClean="0">
                <a:solidFill>
                  <a:srgbClr val="FF0000"/>
                </a:solidFill>
              </a:rPr>
              <a:t> </a:t>
            </a:r>
            <a:r>
              <a:rPr lang="en-US" dirty="0" smtClean="0">
                <a:solidFill>
                  <a:srgbClr val="FF0000"/>
                </a:solidFill>
                <a:hlinkClick r:id="rId2"/>
              </a:rPr>
              <a:t>JCAHO</a:t>
            </a:r>
            <a:r>
              <a:rPr lang="en-US" dirty="0" smtClean="0"/>
              <a:t>'s</a:t>
            </a:r>
            <a:r>
              <a:rPr lang="en-US" dirty="0" smtClean="0">
                <a:solidFill>
                  <a:srgbClr val="FF0000"/>
                </a:solidFill>
              </a:rPr>
              <a:t> </a:t>
            </a:r>
            <a:r>
              <a:rPr lang="en-US" dirty="0" smtClean="0">
                <a:solidFill>
                  <a:srgbClr val="FF0000"/>
                </a:solidFill>
                <a:hlinkClick r:id="rId3"/>
              </a:rPr>
              <a:t>National Patient Safety Goals</a:t>
            </a:r>
            <a:r>
              <a:rPr lang="en-US" dirty="0" smtClean="0"/>
              <a:t>. In JCI-accredited hospitals compliance with IPSG has been observed since January 2006. To help hospital to execute IPSG standards the JCI approves targeted solution tools.</a:t>
            </a:r>
          </a:p>
          <a:p>
            <a:r>
              <a:rPr lang="en-US" b="1" dirty="0" smtClean="0"/>
              <a:t>International Patient Safety Goals:</a:t>
            </a:r>
          </a:p>
          <a:p>
            <a:pPr>
              <a:buNone/>
            </a:pPr>
            <a:r>
              <a:rPr lang="en-US" dirty="0" smtClean="0">
                <a:solidFill>
                  <a:srgbClr val="FF0000"/>
                </a:solidFill>
              </a:rPr>
              <a:t>Identify Patient Correctly</a:t>
            </a:r>
          </a:p>
          <a:p>
            <a:pPr>
              <a:buNone/>
            </a:pPr>
            <a:r>
              <a:rPr lang="en-US" dirty="0" smtClean="0"/>
              <a:t>Improve Effective Communication</a:t>
            </a:r>
          </a:p>
          <a:p>
            <a:pPr>
              <a:buNone/>
            </a:pPr>
            <a:r>
              <a:rPr lang="en-US" dirty="0" smtClean="0"/>
              <a:t>Improve the Safety of High Alert Medication</a:t>
            </a:r>
          </a:p>
          <a:p>
            <a:pPr>
              <a:buNone/>
            </a:pPr>
            <a:r>
              <a:rPr lang="en-US" dirty="0" smtClean="0"/>
              <a:t>Ensure Correct- Site, Correct Procedure, Correct Patient Surgery.</a:t>
            </a:r>
          </a:p>
          <a:p>
            <a:pPr>
              <a:buNone/>
            </a:pPr>
            <a:r>
              <a:rPr lang="en-US" dirty="0" smtClean="0"/>
              <a:t>Reduce the risk of Healthcare Associated Infection</a:t>
            </a:r>
          </a:p>
          <a:p>
            <a:pPr>
              <a:buNone/>
            </a:pPr>
            <a:r>
              <a:rPr lang="en-US" dirty="0" smtClean="0"/>
              <a:t>Reduce the risk of Patient Harm resulting from Falls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Literature</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Patient identification is the process of “correctly matching a patient to appropriately intended interventions and communicating information about the patient’s identity accurately and reliably throughout the continuum of care”.</a:t>
            </a:r>
          </a:p>
          <a:p>
            <a:r>
              <a:rPr lang="en-US" dirty="0" smtClean="0"/>
              <a:t> Over the decade health care sector is more focused on patient safety. Brazil focused more on the release of the National Patient Safety Program (NPSP) since 2013, April. This program helps in setting up the protocols for implementing the guidelines of international safety and focusing on patient safety as well in the health care services .</a:t>
            </a:r>
          </a:p>
          <a:p>
            <a:r>
              <a:rPr lang="en-US" dirty="0" smtClean="0"/>
              <a:t>Quality of care should be provided to the patients and followed by safety check should be done to minimize errors in health institutions. These are focused on the goals of the six patient safety  specified under the supervision of World Health Organization (WHO), correct identification of the patient is goal number one. </a:t>
            </a:r>
          </a:p>
          <a:p>
            <a:r>
              <a:rPr lang="en-US" dirty="0" smtClean="0"/>
              <a:t>The first objective of national patient safety is the patient identity that is made in 2003 the Joint Commission on Accreditation of Healthcare Organization (JCAHO) to make sure quality of care, ensuring patient safety for the patients and health sector accreditation. Patient identification can be described as " first a reliable identification of the individual as the person for whom the service or treatment in intended, second to match the service or treatment to the individual.“</a:t>
            </a:r>
          </a:p>
          <a:p>
            <a:r>
              <a:rPr lang="en-US" dirty="0" smtClean="0"/>
              <a:t>Inaccuracy in patient identification can start happening from the time of the registration to the discharge process can happen at any time at any phase. The wrong data that is entered in the computerized record by mistake can harm the care giving procedure. The information that is provided on the wristband of the patient should be correct and reliable and should match with the computerized records as it is the only source of connection between health care team and patient. If wristbands is missing on patients hand or if the information is not correct and staff cannot rely on that data the chances of errors become much higher.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and Objectives</a:t>
            </a:r>
            <a:endParaRPr lang="en-US" dirty="0"/>
          </a:p>
        </p:txBody>
      </p:sp>
      <p:sp>
        <p:nvSpPr>
          <p:cNvPr id="3" name="Content Placeholder 2"/>
          <p:cNvSpPr>
            <a:spLocks noGrp="1"/>
          </p:cNvSpPr>
          <p:nvPr>
            <p:ph idx="1"/>
          </p:nvPr>
        </p:nvSpPr>
        <p:spPr/>
        <p:txBody>
          <a:bodyPr>
            <a:normAutofit fontScale="92500" lnSpcReduction="10000"/>
          </a:bodyPr>
          <a:lstStyle/>
          <a:p>
            <a:r>
              <a:rPr lang="en-US" b="1" u="sng" dirty="0" smtClean="0"/>
              <a:t>Aim: </a:t>
            </a:r>
            <a:r>
              <a:rPr lang="en-US" dirty="0" smtClean="0"/>
              <a:t>To monitor the compliance rate and error rate JCI standards for Goal 1- Identify patients correctly of IPSG Chapter (International Patient Safety Goals) in multi specialty hospital.</a:t>
            </a:r>
          </a:p>
          <a:p>
            <a:r>
              <a:rPr lang="en-US" b="1" u="sng" dirty="0" smtClean="0"/>
              <a:t>Objective: </a:t>
            </a:r>
            <a:endParaRPr lang="en-US" dirty="0" smtClean="0"/>
          </a:p>
          <a:p>
            <a:pPr lvl="0"/>
            <a:r>
              <a:rPr lang="en-US" dirty="0" smtClean="0"/>
              <a:t>To identify patients accurately and matching the patient's identity with the correct treatment or service is a critical factor of patient safety. </a:t>
            </a:r>
          </a:p>
          <a:p>
            <a:pPr lvl="0"/>
            <a:r>
              <a:rPr lang="en-US" dirty="0" smtClean="0"/>
              <a:t>To spread the awareness about the importance of patient identification among the staff working in the hospital.</a:t>
            </a:r>
          </a:p>
          <a:p>
            <a:pPr lvl="0"/>
            <a:r>
              <a:rPr lang="en-US" dirty="0" smtClean="0"/>
              <a:t>To interpret the results and assess compliance level of the hospital procedures and processes to JCI benchmark.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Autofit/>
          </a:bodyPr>
          <a:lstStyle/>
          <a:p>
            <a:r>
              <a:rPr lang="en-US" sz="1600" b="1" u="sng" dirty="0" smtClean="0"/>
              <a:t>Study Design:</a:t>
            </a:r>
            <a:endParaRPr lang="en-US" sz="1600" dirty="0" smtClean="0"/>
          </a:p>
          <a:p>
            <a:pPr>
              <a:buNone/>
            </a:pPr>
            <a:r>
              <a:rPr lang="en-US" sz="1600" dirty="0" smtClean="0"/>
              <a:t>Observational Prospective Study</a:t>
            </a:r>
          </a:p>
          <a:p>
            <a:r>
              <a:rPr lang="en-US" sz="1600" b="1" u="sng" dirty="0" smtClean="0"/>
              <a:t>Sample Method:</a:t>
            </a:r>
            <a:endParaRPr lang="en-US" sz="1600" dirty="0" smtClean="0"/>
          </a:p>
          <a:p>
            <a:pPr>
              <a:buNone/>
            </a:pPr>
            <a:r>
              <a:rPr lang="en-US" sz="1600" dirty="0" smtClean="0"/>
              <a:t>Simple Random Sampling</a:t>
            </a:r>
            <a:endParaRPr lang="en-US" sz="1600" b="1" u="sng" dirty="0" smtClean="0"/>
          </a:p>
          <a:p>
            <a:pPr lvl="0"/>
            <a:r>
              <a:rPr lang="en-US" sz="1600" b="1" u="sng" dirty="0" smtClean="0"/>
              <a:t>Sample size:</a:t>
            </a:r>
            <a:endParaRPr lang="en-US" sz="1600" dirty="0" smtClean="0"/>
          </a:p>
          <a:p>
            <a:pPr>
              <a:buNone/>
            </a:pPr>
            <a:r>
              <a:rPr lang="en-US" sz="1600" dirty="0" smtClean="0"/>
              <a:t>300 out of which</a:t>
            </a:r>
          </a:p>
          <a:p>
            <a:pPr>
              <a:buNone/>
            </a:pPr>
            <a:r>
              <a:rPr lang="en-US" sz="1600" dirty="0" smtClean="0"/>
              <a:t>150 samples were collected in Pre-Intervention Phase</a:t>
            </a:r>
          </a:p>
          <a:p>
            <a:pPr>
              <a:buNone/>
            </a:pPr>
            <a:r>
              <a:rPr lang="en-US" sz="1600" dirty="0" smtClean="0"/>
              <a:t>150 samples were collected in Post-Intervention Phase</a:t>
            </a:r>
          </a:p>
          <a:p>
            <a:r>
              <a:rPr lang="en-US" sz="1600" b="1" dirty="0" smtClean="0"/>
              <a:t> </a:t>
            </a:r>
            <a:r>
              <a:rPr lang="en-US" sz="1600" b="1" u="sng" dirty="0" smtClean="0"/>
              <a:t>Data collection tools used:</a:t>
            </a:r>
            <a:endParaRPr lang="en-US" sz="1600" dirty="0" smtClean="0"/>
          </a:p>
          <a:p>
            <a:pPr lvl="0">
              <a:buNone/>
            </a:pPr>
            <a:r>
              <a:rPr lang="en-US" sz="1600" dirty="0" smtClean="0"/>
              <a:t>Checklist was developed and used to collect the data which was made according to the IPSG parameters.</a:t>
            </a:r>
          </a:p>
          <a:p>
            <a:pPr lvl="0">
              <a:buNone/>
            </a:pPr>
            <a:r>
              <a:rPr lang="en-US" sz="1600" dirty="0" smtClean="0"/>
              <a:t>The checklist was used along with observational study.</a:t>
            </a:r>
          </a:p>
          <a:p>
            <a:r>
              <a:rPr lang="en-US" sz="1600" b="1" u="sng" dirty="0" smtClean="0"/>
              <a:t>Study Area:</a:t>
            </a:r>
            <a:endParaRPr lang="en-US" sz="1600" dirty="0" smtClean="0"/>
          </a:p>
          <a:p>
            <a:pPr>
              <a:buNone/>
            </a:pPr>
            <a:r>
              <a:rPr lang="en-US" sz="1600" dirty="0" err="1" smtClean="0"/>
              <a:t>Venkateshwar</a:t>
            </a:r>
            <a:r>
              <a:rPr lang="en-US" sz="1600" dirty="0" smtClean="0"/>
              <a:t> Hospital, Delhi</a:t>
            </a:r>
          </a:p>
          <a:p>
            <a:endParaRPr lang="en-US" sz="1600" dirty="0" smtClean="0"/>
          </a:p>
          <a:p>
            <a:endParaRPr 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smtClean="0"/>
              <a:t>The study was undertaken for the 5 moments of patient identification which are:</a:t>
            </a:r>
          </a:p>
          <a:p>
            <a:pPr lvl="0"/>
            <a:r>
              <a:rPr lang="en-US" dirty="0" smtClean="0"/>
              <a:t>Before providing any treatment or procedure.</a:t>
            </a:r>
          </a:p>
          <a:p>
            <a:pPr lvl="0"/>
            <a:r>
              <a:rPr lang="en-US" dirty="0" smtClean="0"/>
              <a:t>Before administering blood or blood components.</a:t>
            </a:r>
          </a:p>
          <a:p>
            <a:pPr lvl="0"/>
            <a:r>
              <a:rPr lang="en-US" dirty="0" smtClean="0"/>
              <a:t>Before administering medications.</a:t>
            </a:r>
          </a:p>
          <a:p>
            <a:pPr lvl="0"/>
            <a:r>
              <a:rPr lang="en-US" dirty="0" smtClean="0"/>
              <a:t>Before taking samples and other specimens for clinical testing</a:t>
            </a:r>
          </a:p>
          <a:p>
            <a:pPr lvl="0"/>
            <a:r>
              <a:rPr lang="en-US" dirty="0" smtClean="0"/>
              <a:t>Before shifting patient from one unit to another.</a:t>
            </a:r>
          </a:p>
          <a:p>
            <a:r>
              <a:rPr lang="en-US" b="1" dirty="0" smtClean="0"/>
              <a:t>The parameters studied were:</a:t>
            </a:r>
          </a:p>
          <a:p>
            <a:pPr lvl="0"/>
            <a:r>
              <a:rPr lang="en-US" dirty="0" smtClean="0"/>
              <a:t>Is ID band present to identify the patient?</a:t>
            </a:r>
          </a:p>
          <a:p>
            <a:pPr lvl="0"/>
            <a:r>
              <a:rPr lang="en-US" dirty="0" smtClean="0"/>
              <a:t>Is the patient identification details were correct and legible?</a:t>
            </a:r>
          </a:p>
          <a:p>
            <a:pPr lvl="0"/>
            <a:r>
              <a:rPr lang="en-US" dirty="0" smtClean="0"/>
              <a:t>Is the patient written details matching to the verbal details given by the patient (If patient is conscious)?</a:t>
            </a:r>
          </a:p>
          <a:p>
            <a:pPr lvl="0"/>
            <a:r>
              <a:rPr lang="en-US" dirty="0" smtClean="0"/>
              <a:t>Is 2 patient identifier’s is used?</a:t>
            </a:r>
          </a:p>
          <a:p>
            <a:pPr lvl="0"/>
            <a:r>
              <a:rPr lang="en-US" dirty="0" smtClean="0"/>
              <a:t>Is appropriate band used to identify the patient (White for In-patient, Orange for vulnerable patients and Yellow for Allergic patients)?</a:t>
            </a:r>
          </a:p>
          <a:p>
            <a:pPr lvl="0"/>
            <a:r>
              <a:rPr lang="en-US" dirty="0" smtClean="0"/>
              <a:t>Is UHID is used to identify patients?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a:t>
            </a:r>
            <a:endParaRPr lang="en-US" dirty="0"/>
          </a:p>
        </p:txBody>
      </p:sp>
      <p:graphicFrame>
        <p:nvGraphicFramePr>
          <p:cNvPr id="4" name="Content Placeholder 3"/>
          <p:cNvGraphicFramePr>
            <a:graphicFrameLocks noGrp="1"/>
          </p:cNvGraphicFramePr>
          <p:nvPr>
            <p:ph idx="1"/>
          </p:nvPr>
        </p:nvGraphicFramePr>
        <p:xfrm>
          <a:off x="457200" y="2590800"/>
          <a:ext cx="8229600" cy="40386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381000" y="1981200"/>
            <a:ext cx="8229600" cy="646331"/>
          </a:xfrm>
          <a:prstGeom prst="rect">
            <a:avLst/>
          </a:prstGeom>
        </p:spPr>
        <p:txBody>
          <a:bodyPr wrap="square">
            <a:spAutoFit/>
          </a:bodyPr>
          <a:lstStyle/>
          <a:p>
            <a:pPr lvl="0" fontAlgn="base">
              <a:spcBef>
                <a:spcPct val="0"/>
              </a:spcBef>
              <a:spcAft>
                <a:spcPct val="0"/>
              </a:spcAft>
            </a:pPr>
            <a:r>
              <a:rPr lang="en-US" b="1" dirty="0" smtClean="0">
                <a:latin typeface="Times New Roman" pitchFamily="18" charset="0"/>
                <a:ea typeface="Cambria" pitchFamily="18" charset="0"/>
                <a:cs typeface="Times New Roman" pitchFamily="18" charset="0"/>
              </a:rPr>
              <a:t>Figure 1: Comparison of Overall Compliances in Patient Identification of Pre-Intervention and Post-Intervention Studies</a:t>
            </a:r>
            <a:endParaRPr lang="en-US" sz="105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Measures to overcome the Errors</a:t>
            </a:r>
            <a:endParaRPr lang="en-US" dirty="0"/>
          </a:p>
        </p:txBody>
      </p:sp>
      <p:sp>
        <p:nvSpPr>
          <p:cNvPr id="3" name="Content Placeholder 2"/>
          <p:cNvSpPr>
            <a:spLocks noGrp="1"/>
          </p:cNvSpPr>
          <p:nvPr>
            <p:ph sz="half" idx="1"/>
          </p:nvPr>
        </p:nvSpPr>
        <p:spPr/>
        <p:txBody>
          <a:bodyPr>
            <a:noAutofit/>
          </a:bodyPr>
          <a:lstStyle/>
          <a:p>
            <a:r>
              <a:rPr lang="en-US" sz="1100" b="1" dirty="0" smtClean="0"/>
              <a:t>Do’s</a:t>
            </a:r>
          </a:p>
          <a:p>
            <a:r>
              <a:rPr lang="en-US" sz="1100" dirty="0" smtClean="0"/>
              <a:t>Do confirm two patient identifiers, approved by the organization, at the beginning of each patient encounter.</a:t>
            </a:r>
          </a:p>
          <a:p>
            <a:r>
              <a:rPr lang="en-US" sz="1100" dirty="0" smtClean="0"/>
              <a:t>Do apply patient identification techniques consistently, following organization policy.</a:t>
            </a:r>
          </a:p>
          <a:p>
            <a:r>
              <a:rPr lang="en-US" sz="1100" dirty="0" smtClean="0"/>
              <a:t>Do adopt measures to avoid mix-ups when patients on the same unit have similar names.</a:t>
            </a:r>
          </a:p>
          <a:p>
            <a:r>
              <a:rPr lang="en-US" sz="1100" dirty="0" smtClean="0"/>
              <a:t>Do ask the patient to state his or her name and other identifiers by asking, “What is your name? What is your date of birth?”.</a:t>
            </a:r>
          </a:p>
          <a:p>
            <a:r>
              <a:rPr lang="en-US" sz="1100" dirty="0" smtClean="0"/>
              <a:t>Do confirm a patient’s identify before affixing a label to specimen container.</a:t>
            </a:r>
          </a:p>
          <a:p>
            <a:r>
              <a:rPr lang="en-US" sz="1100" dirty="0" smtClean="0"/>
              <a:t>Do label specimen containers with two patient identifiers in the presence of the patient.</a:t>
            </a:r>
          </a:p>
          <a:p>
            <a:pPr fontAlgn="t"/>
            <a:r>
              <a:rPr lang="en-US" sz="1100" dirty="0" smtClean="0"/>
              <a:t>Do minimize interruptions and distractions during patient identification.</a:t>
            </a:r>
          </a:p>
          <a:p>
            <a:pPr fontAlgn="t"/>
            <a:r>
              <a:rPr lang="en-US" sz="1100" dirty="0" smtClean="0"/>
              <a:t>Do speak up if you observe deviations from the patient identification policy.</a:t>
            </a:r>
          </a:p>
          <a:p>
            <a:pPr fontAlgn="t"/>
            <a:r>
              <a:rPr lang="en-US" sz="1100" dirty="0" smtClean="0"/>
              <a:t>Do provide accommodations for patients with language and hearing differences so they are equally able to participate in patient identification procedures.</a:t>
            </a:r>
          </a:p>
          <a:p>
            <a:pPr fontAlgn="t"/>
            <a:r>
              <a:rPr lang="en-US" sz="1100" dirty="0" smtClean="0"/>
              <a:t>Do educate patients about the importance of patient identification with every intervention.</a:t>
            </a:r>
          </a:p>
          <a:p>
            <a:pPr fontAlgn="t"/>
            <a:r>
              <a:rPr lang="en-US" sz="1100" dirty="0" smtClean="0"/>
              <a:t>Do actively engage patients in patient identification processes.</a:t>
            </a:r>
          </a:p>
          <a:p>
            <a:endParaRPr lang="en-US" sz="1100" dirty="0"/>
          </a:p>
        </p:txBody>
      </p:sp>
      <p:sp>
        <p:nvSpPr>
          <p:cNvPr id="4" name="Content Placeholder 3"/>
          <p:cNvSpPr>
            <a:spLocks noGrp="1"/>
          </p:cNvSpPr>
          <p:nvPr>
            <p:ph sz="half" idx="2"/>
          </p:nvPr>
        </p:nvSpPr>
        <p:spPr/>
        <p:txBody>
          <a:bodyPr>
            <a:normAutofit/>
          </a:bodyPr>
          <a:lstStyle/>
          <a:p>
            <a:r>
              <a:rPr lang="en-US" sz="1200" b="1" dirty="0" smtClean="0"/>
              <a:t>Do not’s</a:t>
            </a:r>
          </a:p>
          <a:p>
            <a:r>
              <a:rPr lang="en-US" sz="1200" dirty="0" smtClean="0"/>
              <a:t>Do not use a room number, bed location, or diagnosis to identify a patient.</a:t>
            </a:r>
          </a:p>
          <a:p>
            <a:r>
              <a:rPr lang="en-US" sz="1200" dirty="0" smtClean="0"/>
              <a:t>Do not ask the patient to confirm his or her name by asking, “is your name ABC?”</a:t>
            </a:r>
          </a:p>
          <a:p>
            <a:r>
              <a:rPr lang="en-US" sz="1200" dirty="0" smtClean="0"/>
              <a:t>Do not assume every patient will correct you when you use the wrong patient name; the patient may be confused or scared or didn’t hear your mistake.</a:t>
            </a:r>
          </a:p>
          <a:p>
            <a:r>
              <a:rPr lang="en-US" sz="1200" dirty="0" smtClean="0"/>
              <a:t>Do not place patients with similar name in the same room.</a:t>
            </a:r>
          </a:p>
          <a:p>
            <a:r>
              <a:rPr lang="en-US" sz="1200" dirty="0" smtClean="0"/>
              <a:t>Do not carry multiple preprinted specimen labels for different patients.</a:t>
            </a:r>
          </a:p>
          <a:p>
            <a:r>
              <a:rPr lang="en-US" sz="1200" dirty="0" smtClean="0"/>
              <a:t>Do not label a specimen container before a sample is obtained or after batches of specimens are obtained from different patients.</a:t>
            </a:r>
          </a:p>
          <a:p>
            <a:r>
              <a:rPr lang="en-US" sz="1200" dirty="0" smtClean="0"/>
              <a:t>Do not assume that another caregiver involved in a patient’s care has already positively identified a patient.</a:t>
            </a:r>
          </a:p>
          <a:p>
            <a:r>
              <a:rPr lang="en-US" sz="1200" dirty="0" smtClean="0"/>
              <a:t>Do not permit deviation from the organization’s patient identification policies.</a:t>
            </a:r>
            <a:endParaRPr lang="en-US" sz="12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Discussion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process of identifying patients correctly is a very important practice and an important IPSG goal. This investigation provides a circumstance for differentiation and process improvement. The increasing load of work in the hospital makes it significance to attain well organized process for identifying patients correctly and providing quality care to them.</a:t>
            </a:r>
          </a:p>
          <a:p>
            <a:r>
              <a:rPr lang="en-US" dirty="0" smtClean="0"/>
              <a:t>This study was done to check if the patients were identified at different moments of patient identification using 6 parameters.</a:t>
            </a:r>
          </a:p>
          <a:p>
            <a:r>
              <a:rPr lang="en-US" dirty="0" smtClean="0"/>
              <a:t>This study was conducted in two phases pre-intervention and post-intervention. </a:t>
            </a:r>
          </a:p>
          <a:p>
            <a:r>
              <a:rPr lang="en-US" dirty="0" smtClean="0"/>
              <a:t>The compliance rates for both the phases were calculated and plotted on a graph.</a:t>
            </a:r>
          </a:p>
          <a:p>
            <a:r>
              <a:rPr lang="en-US" dirty="0" smtClean="0"/>
              <a:t>As a part of intervention, a meeting, an awareness drive was conducted and training was given to the nursing staff.</a:t>
            </a:r>
          </a:p>
          <a:p>
            <a:r>
              <a:rPr lang="en-US" dirty="0" smtClean="0"/>
              <a:t>When the comparison was made between pre-intervention study and post-intervention study, it was observed that:</a:t>
            </a:r>
          </a:p>
          <a:p>
            <a:pPr lvl="0"/>
            <a:r>
              <a:rPr lang="en-US" dirty="0" smtClean="0"/>
              <a:t>There was an improvement in the overall compliance of patient identification.</a:t>
            </a:r>
          </a:p>
          <a:p>
            <a:pPr lvl="0"/>
            <a:r>
              <a:rPr lang="en-US" dirty="0" smtClean="0"/>
              <a:t>The compliance for presence of ID bands increased from 85% to 91% and compliance for details being correct and legible also increased from 80% to 90%.</a:t>
            </a:r>
          </a:p>
          <a:p>
            <a:pPr lvl="0"/>
            <a:r>
              <a:rPr lang="en-US" dirty="0" smtClean="0"/>
              <a:t>The compliance for patients being identified by UHID also increased from 6% to 15%.</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995</TotalTime>
  <Words>1394</Words>
  <Application>Microsoft Office PowerPoint</Application>
  <PresentationFormat>On-screen Show (4:3)</PresentationFormat>
  <Paragraphs>108</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Patient Identification and measure to overcome the Errors</vt:lpstr>
      <vt:lpstr>Introduction</vt:lpstr>
      <vt:lpstr>Review of Literature</vt:lpstr>
      <vt:lpstr>Aims and Objectives</vt:lpstr>
      <vt:lpstr>Methodology</vt:lpstr>
      <vt:lpstr>Slide 6</vt:lpstr>
      <vt:lpstr>Result</vt:lpstr>
      <vt:lpstr>Measures to overcome the Errors</vt:lpstr>
      <vt:lpstr>Discussion</vt:lpstr>
      <vt:lpstr>Conclusion</vt:lpstr>
      <vt:lpstr>Recommendations</vt:lpstr>
      <vt:lpstr>How dissertation experience meet program outcomes- Score-3</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Identification and measure to overcome the Errors</dc:title>
  <dc:creator>Sony</dc:creator>
  <cp:lastModifiedBy>Sony</cp:lastModifiedBy>
  <cp:revision>56</cp:revision>
  <dcterms:created xsi:type="dcterms:W3CDTF">2021-06-05T17:03:55Z</dcterms:created>
  <dcterms:modified xsi:type="dcterms:W3CDTF">2021-06-11T03:38:36Z</dcterms:modified>
</cp:coreProperties>
</file>