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56" r:id="rId5"/>
    <p:sldId id="268" r:id="rId6"/>
    <p:sldId id="266" r:id="rId7"/>
    <p:sldId id="270" r:id="rId8"/>
    <p:sldId id="267" r:id="rId9"/>
    <p:sldId id="263" r:id="rId10"/>
    <p:sldId id="269" r:id="rId11"/>
    <p:sldId id="262" r:id="rId12"/>
    <p:sldId id="272" r:id="rId13"/>
    <p:sldId id="271"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7D9"/>
    <a:srgbClr val="E1E6E8"/>
    <a:srgbClr val="E2E7E9"/>
    <a:srgbClr val="EAEAEA"/>
    <a:srgbClr val="E8EB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67463" autoAdjust="0"/>
  </p:normalViewPr>
  <p:slideViewPr>
    <p:cSldViewPr snapToGrid="0">
      <p:cViewPr varScale="1">
        <p:scale>
          <a:sx n="72" d="100"/>
          <a:sy n="72" d="100"/>
        </p:scale>
        <p:origin x="660" y="84"/>
      </p:cViewPr>
      <p:guideLst/>
    </p:cSldViewPr>
  </p:slideViewPr>
  <p:notesTextViewPr>
    <p:cViewPr>
      <p:scale>
        <a:sx n="1" d="1"/>
        <a:sy n="1" d="1"/>
      </p:scale>
      <p:origin x="0" y="0"/>
    </p:cViewPr>
  </p:notesTextViewPr>
  <p:notesViewPr>
    <p:cSldViewPr snapToGrid="0">
      <p:cViewPr varScale="1">
        <p:scale>
          <a:sx n="60" d="100"/>
          <a:sy n="60" d="100"/>
        </p:scale>
        <p:origin x="167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500" b="1" i="0" u="none" strike="noStrike" kern="1200" cap="all" baseline="0">
              <a:solidFill>
                <a:schemeClr val="tx1">
                  <a:lumMod val="65000"/>
                  <a:lumOff val="35000"/>
                </a:schemeClr>
              </a:solidFill>
              <a:latin typeface="+mj-lt"/>
              <a:ea typeface="+mn-ea"/>
              <a:cs typeface="+mn-cs"/>
            </a:defRPr>
          </a:pPr>
          <a:endParaRPr lang="en-US"/>
        </a:p>
      </c:txPr>
    </c:title>
    <c:autoTitleDeleted val="0"/>
    <c:plotArea>
      <c:layout/>
      <c:pieChart>
        <c:varyColors val="1"/>
        <c:ser>
          <c:idx val="0"/>
          <c:order val="0"/>
          <c:tx>
            <c:strRef>
              <c:f>Sheet1!$B$1</c:f>
              <c:strCache>
                <c:ptCount val="1"/>
                <c:pt idx="0">
                  <c:v>Compatibility with Mobile App</c:v>
                </c:pt>
              </c:strCache>
            </c:strRef>
          </c:tx>
          <c:dPt>
            <c:idx val="0"/>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5E35-4B25-A186-07B5FFF4597F}"/>
              </c:ext>
            </c:extLst>
          </c:dPt>
          <c:dPt>
            <c:idx val="1"/>
            <c:bubble3D val="0"/>
            <c:spPr>
              <a:solidFill>
                <a:schemeClr val="accent5">
                  <a:lumMod val="75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5E35-4B25-A186-07B5FFF4597F}"/>
              </c:ext>
            </c:extLst>
          </c:dPt>
          <c:dPt>
            <c:idx val="2"/>
            <c:bubble3D val="0"/>
            <c:spPr>
              <a:solidFill>
                <a:srgbClr val="FF0000"/>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5E35-4B25-A186-07B5FFF4597F}"/>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5E35-4B25-A186-07B5FFF4597F}"/>
              </c:ext>
            </c:extLst>
          </c:dPt>
          <c:dLbls>
            <c:dLbl>
              <c:idx val="0"/>
              <c:layout>
                <c:manualLayout>
                  <c:x val="5.18018018018018E-2"/>
                  <c:y val="1.4492753623188406E-2"/>
                </c:manualLayout>
              </c:layout>
              <c:spPr>
                <a:solidFill>
                  <a:sysClr val="window" lastClr="FFFFFF"/>
                </a:solidFill>
                <a:ln>
                  <a:solidFill>
                    <a:srgbClr val="70AD47"/>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1-5E35-4B25-A186-07B5FFF4597F}"/>
                </c:ext>
              </c:extLst>
            </c:dLbl>
            <c:dLbl>
              <c:idx val="1"/>
              <c:layout>
                <c:manualLayout>
                  <c:x val="4.954954954954955E-2"/>
                  <c:y val="-9.6618357487922701E-3"/>
                </c:manualLayout>
              </c:layout>
              <c:spPr>
                <a:noFill/>
                <a:ln>
                  <a:solidFill>
                    <a:srgbClr val="4472C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ln>
                        <a:noFill/>
                      </a:ln>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3-5E35-4B25-A186-07B5FFF4597F}"/>
                </c:ext>
              </c:extLst>
            </c:dLbl>
            <c:dLbl>
              <c:idx val="2"/>
              <c:layout>
                <c:manualLayout>
                  <c:x val="-2.7027027027027067E-2"/>
                  <c:y val="-4.428290228876519E-17"/>
                </c:manualLayout>
              </c:layout>
              <c:spPr>
                <a:noFill/>
                <a:ln>
                  <a:solidFill>
                    <a:srgbClr val="FF0000"/>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rgbClr val="FF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5E35-4B25-A186-07B5FFF4597F}"/>
                </c:ext>
              </c:extLst>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rgbClr val="FF0000"/>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7-5E35-4B25-A186-07B5FFF4597F}"/>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rgbClr val="FF0000"/>
                    </a:solidFill>
                    <a:latin typeface="+mn-lt"/>
                    <a:ea typeface="+mn-ea"/>
                    <a:cs typeface="+mn-cs"/>
                  </a:defRPr>
                </a:pPr>
                <a:endParaRPr lang="en-US"/>
              </a:p>
            </c:txPr>
            <c:dLblPos val="outEnd"/>
            <c:showLegendKey val="0"/>
            <c:showVal val="0"/>
            <c:showCatName val="1"/>
            <c:showSerName val="0"/>
            <c:showPercent val="0"/>
            <c:showBubbleSize val="0"/>
            <c:showLeaderLines val="0"/>
            <c:extLst>
              <c:ext xmlns:c15="http://schemas.microsoft.com/office/drawing/2012/chart" uri="{CE6537A1-D6FC-4f65-9D91-7224C49458BB}"/>
            </c:extLst>
          </c:dLbls>
          <c:cat>
            <c:strRef>
              <c:f>Sheet1!$A$2:$A$5</c:f>
              <c:strCache>
                <c:ptCount val="3"/>
                <c:pt idx="0">
                  <c:v>Rating: 3</c:v>
                </c:pt>
                <c:pt idx="1">
                  <c:v>Rating: 4</c:v>
                </c:pt>
                <c:pt idx="2">
                  <c:v>Rating 5</c:v>
                </c:pt>
              </c:strCache>
            </c:strRef>
          </c:cat>
          <c:val>
            <c:numRef>
              <c:f>Sheet1!$B$2:$B$5</c:f>
              <c:numCache>
                <c:formatCode>General</c:formatCode>
                <c:ptCount val="4"/>
                <c:pt idx="0">
                  <c:v>12.1</c:v>
                </c:pt>
                <c:pt idx="1">
                  <c:v>63.2</c:v>
                </c:pt>
                <c:pt idx="2">
                  <c:v>34.700000000000003</c:v>
                </c:pt>
              </c:numCache>
            </c:numRef>
          </c:val>
          <c:extLst>
            <c:ext xmlns:c16="http://schemas.microsoft.com/office/drawing/2014/chart" uri="{C3380CC4-5D6E-409C-BE32-E72D297353CC}">
              <c16:uniqueId val="{00000008-5E35-4B25-A186-07B5FFF4597F}"/>
            </c:ext>
          </c:extLst>
        </c:ser>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500" b="1" i="0" u="none" strike="noStrike" kern="1200" cap="all" baseline="0">
                <a:solidFill>
                  <a:schemeClr val="tx1">
                    <a:lumMod val="65000"/>
                    <a:lumOff val="35000"/>
                  </a:schemeClr>
                </a:solidFill>
                <a:latin typeface="+mj-lt"/>
                <a:ea typeface="+mn-ea"/>
                <a:cs typeface="+mn-cs"/>
              </a:defRPr>
            </a:pPr>
            <a:r>
              <a:rPr lang="en-IN" sz="1800" b="1" i="0" u="none" strike="noStrike" cap="all" baseline="0" dirty="0">
                <a:effectLst/>
                <a:latin typeface="Segoe UI" panose="020B0502040204020203" pitchFamily="34" charset="0"/>
                <a:cs typeface="Segoe UI" panose="020B0502040204020203" pitchFamily="34" charset="0"/>
              </a:rPr>
              <a:t>Patient satisfaction for the video mode of consultation</a:t>
            </a:r>
            <a:endParaRPr lang="en-US" sz="1800" dirty="0">
              <a:latin typeface="Segoe UI" panose="020B0502040204020203" pitchFamily="34" charset="0"/>
              <a:cs typeface="Segoe UI" panose="020B0502040204020203" pitchFamily="34" charset="0"/>
            </a:endParaRPr>
          </a:p>
        </c:rich>
      </c:tx>
      <c:overlay val="0"/>
      <c:spPr>
        <a:noFill/>
        <a:ln>
          <a:noFill/>
        </a:ln>
        <a:effectLst/>
      </c:spPr>
      <c:txPr>
        <a:bodyPr rot="0" spcFirstLastPara="1" vertOverflow="ellipsis" vert="horz" wrap="square" anchor="ctr" anchorCtr="1"/>
        <a:lstStyle/>
        <a:p>
          <a:pPr>
            <a:defRPr sz="1500" b="1" i="0" u="none" strike="noStrike" kern="1200" cap="all" baseline="0">
              <a:solidFill>
                <a:schemeClr val="tx1">
                  <a:lumMod val="65000"/>
                  <a:lumOff val="35000"/>
                </a:schemeClr>
              </a:solidFill>
              <a:latin typeface="+mj-lt"/>
              <a:ea typeface="+mn-ea"/>
              <a:cs typeface="+mn-cs"/>
            </a:defRPr>
          </a:pPr>
          <a:endParaRPr lang="en-US"/>
        </a:p>
      </c:txPr>
    </c:title>
    <c:autoTitleDeleted val="0"/>
    <c:plotArea>
      <c:layout/>
      <c:pieChart>
        <c:varyColors val="1"/>
        <c:ser>
          <c:idx val="0"/>
          <c:order val="0"/>
          <c:tx>
            <c:strRef>
              <c:f>Sheet1!$B$1</c:f>
              <c:strCache>
                <c:ptCount val="1"/>
                <c:pt idx="0">
                  <c:v>Patient satisfaction for the video mode of consultation</c:v>
                </c:pt>
              </c:strCache>
            </c:strRef>
          </c:tx>
          <c:dPt>
            <c:idx val="0"/>
            <c:bubble3D val="0"/>
            <c:spPr>
              <a:solidFill>
                <a:srgbClr val="7030A0"/>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FAEA-4270-BD37-09EC78FD7860}"/>
              </c:ext>
            </c:extLst>
          </c:dPt>
          <c:dPt>
            <c:idx val="1"/>
            <c:bubble3D val="0"/>
            <c:spPr>
              <a:solidFill>
                <a:schemeClr val="accent5">
                  <a:lumMod val="75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FAEA-4270-BD37-09EC78FD7860}"/>
              </c:ext>
            </c:extLst>
          </c:dPt>
          <c:dPt>
            <c:idx val="2"/>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FAEA-4270-BD37-09EC78FD7860}"/>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FAEA-4270-BD37-09EC78FD7860}"/>
              </c:ext>
            </c:extLst>
          </c:dPt>
          <c:dLbls>
            <c:dLbl>
              <c:idx val="0"/>
              <c:tx>
                <c:rich>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fld id="{B7D3E804-F55C-4703-B4E2-C487C85559BF}" type="CATEGORYNAME">
                      <a:rPr lang="en-US">
                        <a:solidFill>
                          <a:srgbClr val="7030A0"/>
                        </a:solidFill>
                      </a:rPr>
                      <a:pPr>
                        <a:defRPr>
                          <a:solidFill>
                            <a:schemeClr val="accent6"/>
                          </a:solidFill>
                        </a:defRPr>
                      </a:pPr>
                      <a:t>[CATEGORY NAME]</a:t>
                    </a:fld>
                    <a:r>
                      <a:rPr lang="en-US" baseline="0" dirty="0"/>
                      <a:t>, </a:t>
                    </a:r>
                    <a:fld id="{C003F6F4-4FFC-4177-A7CA-C993493B2D56}" type="PERCENTAGE">
                      <a:rPr lang="en-US" baseline="0">
                        <a:solidFill>
                          <a:srgbClr val="7030A0"/>
                        </a:solidFill>
                      </a:rPr>
                      <a:pPr>
                        <a:defRPr>
                          <a:solidFill>
                            <a:schemeClr val="accent6"/>
                          </a:solidFill>
                        </a:defRPr>
                      </a:pPr>
                      <a:t>[PERCENTAGE]</a:t>
                    </a:fld>
                    <a:endParaRPr lang="en-US" baseline="0" dirty="0"/>
                  </a:p>
                </c:rich>
              </c:tx>
              <c:spPr>
                <a:solidFill>
                  <a:sysClr val="window" lastClr="FFFFFF"/>
                </a:solidFill>
                <a:ln>
                  <a:solidFill>
                    <a:srgbClr val="7030A0"/>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1-FAEA-4270-BD37-09EC78FD7860}"/>
                </c:ext>
              </c:extLst>
            </c:dLbl>
            <c:dLbl>
              <c:idx val="1"/>
              <c:spPr>
                <a:solidFill>
                  <a:sysClr val="window" lastClr="FFFFFF"/>
                </a:solidFill>
                <a:ln>
                  <a:solidFill>
                    <a:srgbClr val="4472C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75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3-FAEA-4270-BD37-09EC78FD7860}"/>
                </c:ext>
              </c:extLst>
            </c:dLbl>
            <c:dLbl>
              <c:idx val="2"/>
              <c:layout>
                <c:manualLayout>
                  <c:x val="-6.0606060606060649E-2"/>
                  <c:y val="4.5977011494252831E-2"/>
                </c:manualLayout>
              </c:layout>
              <c:tx>
                <c:rich>
                  <a:bodyPr rot="0" spcFirstLastPara="1" vertOverflow="clip" horzOverflow="clip" vert="horz" wrap="square" lIns="38100" tIns="19050" rIns="38100" bIns="19050" anchor="ctr" anchorCtr="1">
                    <a:spAutoFit/>
                  </a:bodyPr>
                  <a:lstStyle/>
                  <a:p>
                    <a:pPr>
                      <a:defRPr sz="1000" b="1" i="0" u="none" strike="noStrike" kern="1200" baseline="0">
                        <a:solidFill>
                          <a:srgbClr val="FF0000"/>
                        </a:solidFill>
                        <a:latin typeface="+mn-lt"/>
                        <a:ea typeface="+mn-ea"/>
                        <a:cs typeface="+mn-cs"/>
                      </a:defRPr>
                    </a:pPr>
                    <a:fld id="{6CE0ADF8-7B6A-49EE-BD74-0F7BE5768B5A}" type="CATEGORYNAME">
                      <a:rPr lang="en-US">
                        <a:solidFill>
                          <a:schemeClr val="accent2"/>
                        </a:solidFill>
                      </a:rPr>
                      <a:pPr>
                        <a:defRPr>
                          <a:solidFill>
                            <a:srgbClr val="FF0000"/>
                          </a:solidFill>
                        </a:defRPr>
                      </a:pPr>
                      <a:t>[CATEGORY NAME]</a:t>
                    </a:fld>
                    <a:r>
                      <a:rPr lang="en-US" baseline="0"/>
                      <a:t>
</a:t>
                    </a:r>
                    <a:fld id="{A0BEB27B-88F1-424A-93DF-7C3D8597DDD5}" type="PERCENTAGE">
                      <a:rPr lang="en-US" baseline="0">
                        <a:solidFill>
                          <a:schemeClr val="accent2"/>
                        </a:solidFill>
                      </a:rPr>
                      <a:pPr>
                        <a:defRPr>
                          <a:solidFill>
                            <a:srgbClr val="FF0000"/>
                          </a:solidFill>
                        </a:defRPr>
                      </a:pPr>
                      <a:t>[PERCENTAGE]</a:t>
                    </a:fld>
                    <a:endParaRPr lang="en-US" baseline="0"/>
                  </a:p>
                </c:rich>
              </c:tx>
              <c:spPr>
                <a:solidFill>
                  <a:sysClr val="window" lastClr="FFFFFF"/>
                </a:solidFill>
                <a:ln>
                  <a:solidFill>
                    <a:srgbClr val="4472C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rgbClr val="FF0000"/>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5-FAEA-4270-BD37-09EC78FD7860}"/>
                </c:ext>
              </c:extLst>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rgbClr val="FF0000"/>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7-FAEA-4270-BD37-09EC78FD7860}"/>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rgbClr val="FF0000"/>
                    </a:solidFill>
                    <a:latin typeface="+mn-lt"/>
                    <a:ea typeface="+mn-ea"/>
                    <a:cs typeface="+mn-cs"/>
                  </a:defRPr>
                </a:pPr>
                <a:endParaRPr lang="en-US"/>
              </a:p>
            </c:txPr>
            <c:dLblPos val="outEnd"/>
            <c:showLegendKey val="0"/>
            <c:showVal val="0"/>
            <c:showCatName val="1"/>
            <c:showSerName val="0"/>
            <c:showPercent val="0"/>
            <c:showBubbleSize val="0"/>
            <c:showLeaderLines val="0"/>
            <c:extLst>
              <c:ext xmlns:c15="http://schemas.microsoft.com/office/drawing/2012/chart" uri="{CE6537A1-D6FC-4f65-9D91-7224C49458BB}"/>
            </c:extLst>
          </c:dLbls>
          <c:cat>
            <c:strRef>
              <c:f>Sheet1!$A$2:$A$5</c:f>
              <c:strCache>
                <c:ptCount val="3"/>
                <c:pt idx="0">
                  <c:v>Very Satisfied</c:v>
                </c:pt>
                <c:pt idx="1">
                  <c:v>Satisfied</c:v>
                </c:pt>
                <c:pt idx="2">
                  <c:v>Neutral</c:v>
                </c:pt>
              </c:strCache>
            </c:strRef>
          </c:cat>
          <c:val>
            <c:numRef>
              <c:f>Sheet1!$B$2:$B$5</c:f>
              <c:numCache>
                <c:formatCode>General</c:formatCode>
                <c:ptCount val="4"/>
                <c:pt idx="0">
                  <c:v>62.8</c:v>
                </c:pt>
                <c:pt idx="1">
                  <c:v>22.8</c:v>
                </c:pt>
                <c:pt idx="2">
                  <c:v>19.399999999999999</c:v>
                </c:pt>
              </c:numCache>
            </c:numRef>
          </c:val>
          <c:extLst>
            <c:ext xmlns:c16="http://schemas.microsoft.com/office/drawing/2014/chart" uri="{C3380CC4-5D6E-409C-BE32-E72D297353CC}">
              <c16:uniqueId val="{00000008-FAEA-4270-BD37-09EC78FD7860}"/>
            </c:ext>
          </c:extLst>
        </c:ser>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500" b="1" i="0" u="none" strike="noStrike" kern="1200" cap="all" baseline="0">
                <a:solidFill>
                  <a:schemeClr val="tx1">
                    <a:lumMod val="65000"/>
                    <a:lumOff val="35000"/>
                  </a:schemeClr>
                </a:solidFill>
                <a:latin typeface="+mj-lt"/>
                <a:ea typeface="+mn-ea"/>
                <a:cs typeface="+mn-cs"/>
              </a:defRPr>
            </a:pPr>
            <a:r>
              <a:rPr lang="en-IN" sz="1500" b="1" i="0" u="none" strike="noStrike" cap="all" baseline="0">
                <a:effectLst/>
                <a:latin typeface="+mj-lt"/>
              </a:rPr>
              <a:t>Felt secured while connecting with doctor</a:t>
            </a:r>
            <a:endParaRPr lang="en-US" sz="1500">
              <a:latin typeface="+mj-lt"/>
            </a:endParaRPr>
          </a:p>
        </c:rich>
      </c:tx>
      <c:overlay val="0"/>
      <c:spPr>
        <a:noFill/>
        <a:ln>
          <a:noFill/>
        </a:ln>
        <a:effectLst/>
      </c:spPr>
      <c:txPr>
        <a:bodyPr rot="0" spcFirstLastPara="1" vertOverflow="ellipsis" vert="horz" wrap="square" anchor="ctr" anchorCtr="1"/>
        <a:lstStyle/>
        <a:p>
          <a:pPr>
            <a:defRPr sz="1500" b="1" i="0" u="none" strike="noStrike" kern="1200" cap="all" baseline="0">
              <a:solidFill>
                <a:schemeClr val="tx1">
                  <a:lumMod val="65000"/>
                  <a:lumOff val="35000"/>
                </a:schemeClr>
              </a:solidFill>
              <a:latin typeface="+mj-lt"/>
              <a:ea typeface="+mn-ea"/>
              <a:cs typeface="+mn-cs"/>
            </a:defRPr>
          </a:pPr>
          <a:endParaRPr lang="en-US"/>
        </a:p>
      </c:txPr>
    </c:title>
    <c:autoTitleDeleted val="0"/>
    <c:plotArea>
      <c:layout/>
      <c:pieChart>
        <c:varyColors val="1"/>
        <c:ser>
          <c:idx val="0"/>
          <c:order val="0"/>
          <c:tx>
            <c:strRef>
              <c:f>Sheet1!$B$1</c:f>
              <c:strCache>
                <c:ptCount val="1"/>
                <c:pt idx="0">
                  <c:v>Patient satisfaction for the video mode of consultation</c:v>
                </c:pt>
              </c:strCache>
            </c:strRef>
          </c:tx>
          <c:dPt>
            <c:idx val="0"/>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0F64-4421-A5D2-0EF1C7FDD023}"/>
              </c:ext>
            </c:extLst>
          </c:dPt>
          <c:dPt>
            <c:idx val="1"/>
            <c:bubble3D val="0"/>
            <c:spPr>
              <a:solidFill>
                <a:schemeClr val="accent5">
                  <a:lumMod val="75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0F64-4421-A5D2-0EF1C7FDD023}"/>
              </c:ext>
            </c:extLst>
          </c:dPt>
          <c:dPt>
            <c:idx val="2"/>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0F64-4421-A5D2-0EF1C7FDD023}"/>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0F64-4421-A5D2-0EF1C7FDD023}"/>
              </c:ext>
            </c:extLst>
          </c:dPt>
          <c:dLbls>
            <c:dLbl>
              <c:idx val="0"/>
              <c:layout>
                <c:manualLayout>
                  <c:x val="0.10867054508818597"/>
                  <c:y val="-6.2976112585021088E-2"/>
                </c:manualLayout>
              </c:layout>
              <c:spPr>
                <a:solidFill>
                  <a:sysClr val="window" lastClr="FFFFFF"/>
                </a:solidFill>
                <a:ln>
                  <a:solidFill>
                    <a:srgbClr val="62A39F"/>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9110296195501933"/>
                      <c:h val="0.1566532807805586"/>
                    </c:manualLayout>
                  </c15:layout>
                </c:ext>
                <c:ext xmlns:c16="http://schemas.microsoft.com/office/drawing/2014/chart" uri="{C3380CC4-5D6E-409C-BE32-E72D297353CC}">
                  <c16:uniqueId val="{00000001-0F64-4421-A5D2-0EF1C7FDD023}"/>
                </c:ext>
              </c:extLst>
            </c:dLbl>
            <c:dLbl>
              <c:idx val="1"/>
              <c:layout>
                <c:manualLayout>
                  <c:x val="-8.4289628396434474E-2"/>
                  <c:y val="8.1173004129116599E-2"/>
                </c:manualLayout>
              </c:layout>
              <c:spPr>
                <a:solidFill>
                  <a:sysClr val="window" lastClr="FFFFFF"/>
                </a:solidFill>
                <a:ln>
                  <a:solidFill>
                    <a:srgbClr val="3E8853"/>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7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30780350593742511"/>
                      <c:h val="0.18135808074479012"/>
                    </c:manualLayout>
                  </c15:layout>
                </c:ext>
                <c:ext xmlns:c16="http://schemas.microsoft.com/office/drawing/2014/chart" uri="{C3380CC4-5D6E-409C-BE32-E72D297353CC}">
                  <c16:uniqueId val="{00000003-0F64-4421-A5D2-0EF1C7FDD023}"/>
                </c:ext>
              </c:extLst>
            </c:dLbl>
            <c:dLbl>
              <c:idx val="2"/>
              <c:tx>
                <c:rich>
                  <a:bodyPr rot="0" spcFirstLastPara="1" vertOverflow="clip" horzOverflow="clip" vert="horz" wrap="square" lIns="38100" tIns="19050" rIns="38100" bIns="19050" anchor="ctr" anchorCtr="1">
                    <a:spAutoFit/>
                  </a:bodyPr>
                  <a:lstStyle/>
                  <a:p>
                    <a:pPr>
                      <a:defRPr sz="1000" b="1" i="0" u="none" strike="noStrike" kern="1200" baseline="0">
                        <a:solidFill>
                          <a:srgbClr val="FF0000"/>
                        </a:solidFill>
                        <a:latin typeface="+mn-lt"/>
                        <a:ea typeface="+mn-ea"/>
                        <a:cs typeface="+mn-cs"/>
                      </a:defRPr>
                    </a:pPr>
                    <a:fld id="{6CE0ADF8-7B6A-49EE-BD74-0F7BE5768B5A}" type="CATEGORYNAME">
                      <a:rPr lang="en-US">
                        <a:solidFill>
                          <a:schemeClr val="accent2"/>
                        </a:solidFill>
                      </a:rPr>
                      <a:pPr>
                        <a:defRPr>
                          <a:solidFill>
                            <a:srgbClr val="FF0000"/>
                          </a:solidFill>
                        </a:defRPr>
                      </a:pPr>
                      <a:t>[CATEGORY NAME]</a:t>
                    </a:fld>
                    <a:r>
                      <a:rPr lang="en-US" baseline="0"/>
                      <a:t>
</a:t>
                    </a:r>
                    <a:fld id="{A0BEB27B-88F1-424A-93DF-7C3D8597DDD5}" type="PERCENTAGE">
                      <a:rPr lang="en-US" baseline="0">
                        <a:solidFill>
                          <a:schemeClr val="accent2"/>
                        </a:solidFill>
                      </a:rPr>
                      <a:pPr>
                        <a:defRPr>
                          <a:solidFill>
                            <a:srgbClr val="FF0000"/>
                          </a:solidFill>
                        </a:defRPr>
                      </a:pPr>
                      <a:t>[PERCENTAGE]</a:t>
                    </a:fld>
                    <a:endParaRPr lang="en-US" baseline="0"/>
                  </a:p>
                </c:rich>
              </c:tx>
              <c:spPr>
                <a:solidFill>
                  <a:sysClr val="window" lastClr="FFFFFF"/>
                </a:solidFill>
                <a:ln>
                  <a:solidFill>
                    <a:srgbClr val="4472C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rgbClr val="FF0000"/>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5-0F64-4421-A5D2-0EF1C7FDD023}"/>
                </c:ext>
              </c:extLst>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rgbClr val="FF0000"/>
                      </a:solidFill>
                      <a:latin typeface="+mn-lt"/>
                      <a:ea typeface="+mn-ea"/>
                      <a:cs typeface="+mn-cs"/>
                    </a:defRPr>
                  </a:pPr>
                  <a:endParaRPr lang="en-US"/>
                </a:p>
              </c:txPr>
              <c:dLblPos val="outEnd"/>
              <c:showLegendKey val="0"/>
              <c:showVal val="0"/>
              <c:showCatName val="1"/>
              <c:showSerName val="0"/>
              <c:showPercent val="0"/>
              <c:showBubbleSize val="0"/>
              <c:extLst>
                <c:ext xmlns:c16="http://schemas.microsoft.com/office/drawing/2014/chart" uri="{C3380CC4-5D6E-409C-BE32-E72D297353CC}">
                  <c16:uniqueId val="{00000007-0F64-4421-A5D2-0EF1C7FDD023}"/>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rgbClr val="FF0000"/>
                    </a:solidFill>
                    <a:latin typeface="+mn-lt"/>
                    <a:ea typeface="+mn-ea"/>
                    <a:cs typeface="+mn-cs"/>
                  </a:defRPr>
                </a:pPr>
                <a:endParaRPr lang="en-US"/>
              </a:p>
            </c:txPr>
            <c:dLblPos val="outEnd"/>
            <c:showLegendKey val="0"/>
            <c:showVal val="0"/>
            <c:showCatName val="1"/>
            <c:showSerName val="0"/>
            <c:showPercent val="0"/>
            <c:showBubbleSize val="0"/>
            <c:showLeaderLines val="0"/>
            <c:extLst>
              <c:ext xmlns:c15="http://schemas.microsoft.com/office/drawing/2012/chart" uri="{CE6537A1-D6FC-4f65-9D91-7224C49458BB}"/>
            </c:extLst>
          </c:dLbls>
          <c:cat>
            <c:strRef>
              <c:f>Sheet1!$A$2:$A$5</c:f>
              <c:strCache>
                <c:ptCount val="2"/>
                <c:pt idx="0">
                  <c:v>Recommendable</c:v>
                </c:pt>
                <c:pt idx="1">
                  <c:v>Neutral</c:v>
                </c:pt>
              </c:strCache>
            </c:strRef>
          </c:cat>
          <c:val>
            <c:numRef>
              <c:f>Sheet1!$B$2:$B$5</c:f>
              <c:numCache>
                <c:formatCode>General</c:formatCode>
                <c:ptCount val="4"/>
                <c:pt idx="0">
                  <c:v>88.4</c:v>
                </c:pt>
                <c:pt idx="1">
                  <c:v>11.6</c:v>
                </c:pt>
              </c:numCache>
            </c:numRef>
          </c:val>
          <c:extLst>
            <c:ext xmlns:c16="http://schemas.microsoft.com/office/drawing/2014/chart" uri="{C3380CC4-5D6E-409C-BE32-E72D297353CC}">
              <c16:uniqueId val="{00000008-0F64-4421-A5D2-0EF1C7FDD023}"/>
            </c:ext>
          </c:extLst>
        </c:ser>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2" Type="http://schemas.openxmlformats.org/officeDocument/2006/relationships/image" Target="../media/image15.svg"/><Relationship Id="rId1" Type="http://schemas.openxmlformats.org/officeDocument/2006/relationships/image" Target="../media/image14.png"/></Relationships>
</file>

<file path=ppt/diagrams/_rels/drawing1.xml.rels><?xml version="1.0" encoding="UTF-8" standalone="yes"?>
<Relationships xmlns="http://schemas.openxmlformats.org/package/2006/relationships"><Relationship Id="rId2" Type="http://schemas.openxmlformats.org/officeDocument/2006/relationships/image" Target="../media/image15.svg"/><Relationship Id="rId1"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FD497D-C651-4909-B193-4B2474DA6D86}" type="doc">
      <dgm:prSet loTypeId="urn:microsoft.com/office/officeart/2005/8/layout/vList3" loCatId="list" qsTypeId="urn:microsoft.com/office/officeart/2005/8/quickstyle/simple1" qsCatId="simple" csTypeId="urn:microsoft.com/office/officeart/2005/8/colors/colorful3" csCatId="colorful" phldr="1"/>
      <dgm:spPr/>
      <dgm:t>
        <a:bodyPr/>
        <a:lstStyle/>
        <a:p>
          <a:endParaRPr lang="en-IN"/>
        </a:p>
      </dgm:t>
    </dgm:pt>
    <dgm:pt modelId="{A7CADEB6-C0CB-4C97-B27C-57A1DEFEA167}">
      <dgm:prSet/>
      <dgm:spPr/>
      <dgm:t>
        <a:bodyPr/>
        <a:lstStyle/>
        <a:p>
          <a:r>
            <a:rPr lang="en-US" dirty="0"/>
            <a:t>To identify the use of mobile application for tele-consultation.</a:t>
          </a:r>
          <a:endParaRPr lang="en-IN" dirty="0"/>
        </a:p>
      </dgm:t>
    </dgm:pt>
    <dgm:pt modelId="{457B6FD5-C7D7-4077-A9C7-C802591878D0}" type="parTrans" cxnId="{1D4D9EC3-E5A2-4102-8EAF-1C3B9757FB76}">
      <dgm:prSet/>
      <dgm:spPr/>
      <dgm:t>
        <a:bodyPr/>
        <a:lstStyle/>
        <a:p>
          <a:endParaRPr lang="en-IN"/>
        </a:p>
      </dgm:t>
    </dgm:pt>
    <dgm:pt modelId="{41C5EF26-7C73-46BA-ACE1-4C8C5A3B3329}" type="sibTrans" cxnId="{1D4D9EC3-E5A2-4102-8EAF-1C3B9757FB76}">
      <dgm:prSet/>
      <dgm:spPr/>
      <dgm:t>
        <a:bodyPr/>
        <a:lstStyle/>
        <a:p>
          <a:endParaRPr lang="en-IN"/>
        </a:p>
      </dgm:t>
    </dgm:pt>
    <dgm:pt modelId="{F2EF72AF-D2C3-4ED8-8737-18D6778B37D2}">
      <dgm:prSet/>
      <dgm:spPr/>
      <dgm:t>
        <a:bodyPr/>
        <a:lstStyle/>
        <a:p>
          <a:r>
            <a:rPr lang="en-US"/>
            <a:t>To measure the patient satisfaction with the mode of consultation.</a:t>
          </a:r>
          <a:endParaRPr lang="en-IN"/>
        </a:p>
      </dgm:t>
    </dgm:pt>
    <dgm:pt modelId="{3BB29427-DE02-4DD5-BAE8-DF95EBD1FC23}" type="parTrans" cxnId="{C0F330BE-F99A-4F32-AD24-0FB5AC731A36}">
      <dgm:prSet/>
      <dgm:spPr/>
      <dgm:t>
        <a:bodyPr/>
        <a:lstStyle/>
        <a:p>
          <a:endParaRPr lang="en-IN"/>
        </a:p>
      </dgm:t>
    </dgm:pt>
    <dgm:pt modelId="{C8989395-3215-47A1-A6EC-94FB7EA7D55A}" type="sibTrans" cxnId="{C0F330BE-F99A-4F32-AD24-0FB5AC731A36}">
      <dgm:prSet/>
      <dgm:spPr/>
      <dgm:t>
        <a:bodyPr/>
        <a:lstStyle/>
        <a:p>
          <a:endParaRPr lang="en-IN"/>
        </a:p>
      </dgm:t>
    </dgm:pt>
    <dgm:pt modelId="{9FB3A3BB-80C9-4E38-A172-D299CD654297}">
      <dgm:prSet/>
      <dgm:spPr/>
      <dgm:t>
        <a:bodyPr/>
        <a:lstStyle/>
        <a:p>
          <a:r>
            <a:rPr lang="en-US"/>
            <a:t>To identify the safety concerns among people while consulting to a doctor through a video call.</a:t>
          </a:r>
          <a:endParaRPr lang="en-IN"/>
        </a:p>
      </dgm:t>
    </dgm:pt>
    <dgm:pt modelId="{BA76CEF2-8297-4360-B472-8920AF3263B4}" type="parTrans" cxnId="{580FAD2C-0FD1-4397-8D37-5C14D4C8E84D}">
      <dgm:prSet/>
      <dgm:spPr/>
      <dgm:t>
        <a:bodyPr/>
        <a:lstStyle/>
        <a:p>
          <a:endParaRPr lang="en-IN"/>
        </a:p>
      </dgm:t>
    </dgm:pt>
    <dgm:pt modelId="{D3F9FC36-8400-4D4B-B2D2-F9AE57E212FC}" type="sibTrans" cxnId="{580FAD2C-0FD1-4397-8D37-5C14D4C8E84D}">
      <dgm:prSet/>
      <dgm:spPr/>
      <dgm:t>
        <a:bodyPr/>
        <a:lstStyle/>
        <a:p>
          <a:endParaRPr lang="en-IN"/>
        </a:p>
      </dgm:t>
    </dgm:pt>
    <dgm:pt modelId="{542023CF-51E1-4330-B9D4-852C8A0308CE}" type="pres">
      <dgm:prSet presAssocID="{7EFD497D-C651-4909-B193-4B2474DA6D86}" presName="linearFlow" presStyleCnt="0">
        <dgm:presLayoutVars>
          <dgm:dir/>
          <dgm:resizeHandles val="exact"/>
        </dgm:presLayoutVars>
      </dgm:prSet>
      <dgm:spPr/>
    </dgm:pt>
    <dgm:pt modelId="{B3ADD226-30E9-478F-901C-3A7815609DE5}" type="pres">
      <dgm:prSet presAssocID="{A7CADEB6-C0CB-4C97-B27C-57A1DEFEA167}" presName="composite" presStyleCnt="0"/>
      <dgm:spPr/>
    </dgm:pt>
    <dgm:pt modelId="{F431BCE3-FF03-4D7E-94BA-08C629AB1B50}" type="pres">
      <dgm:prSet presAssocID="{A7CADEB6-C0CB-4C97-B27C-57A1DEFEA167}" presName="imgShp" presStyleLbl="fgImgPlace1" presStyleIdx="0" presStyleCnt="3" custScaleX="52067" custScaleY="52893"/>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 modelId="{DDBA525B-E27B-4E41-9E0C-8787110F38CF}" type="pres">
      <dgm:prSet presAssocID="{A7CADEB6-C0CB-4C97-B27C-57A1DEFEA167}" presName="txShp" presStyleLbl="node1" presStyleIdx="0" presStyleCnt="3">
        <dgm:presLayoutVars>
          <dgm:bulletEnabled val="1"/>
        </dgm:presLayoutVars>
      </dgm:prSet>
      <dgm:spPr/>
    </dgm:pt>
    <dgm:pt modelId="{777CC85F-EAE7-4798-99F5-7100B85AF13B}" type="pres">
      <dgm:prSet presAssocID="{41C5EF26-7C73-46BA-ACE1-4C8C5A3B3329}" presName="spacing" presStyleCnt="0"/>
      <dgm:spPr/>
    </dgm:pt>
    <dgm:pt modelId="{0264BD42-0683-4779-B041-B9822984C8E8}" type="pres">
      <dgm:prSet presAssocID="{F2EF72AF-D2C3-4ED8-8737-18D6778B37D2}" presName="composite" presStyleCnt="0"/>
      <dgm:spPr/>
    </dgm:pt>
    <dgm:pt modelId="{BD358E07-1369-4794-BC85-91DF21C35C23}" type="pres">
      <dgm:prSet presAssocID="{F2EF72AF-D2C3-4ED8-8737-18D6778B37D2}" presName="imgShp" presStyleLbl="fgImgPlace1" presStyleIdx="1" presStyleCnt="3" custScaleX="55228" custScaleY="58093"/>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 modelId="{BED88BF2-0A4F-4B95-9047-27D68DF30F76}" type="pres">
      <dgm:prSet presAssocID="{F2EF72AF-D2C3-4ED8-8737-18D6778B37D2}" presName="txShp" presStyleLbl="node1" presStyleIdx="1" presStyleCnt="3">
        <dgm:presLayoutVars>
          <dgm:bulletEnabled val="1"/>
        </dgm:presLayoutVars>
      </dgm:prSet>
      <dgm:spPr/>
    </dgm:pt>
    <dgm:pt modelId="{F8D88B06-0F24-49E3-8EA7-B5526956FBA8}" type="pres">
      <dgm:prSet presAssocID="{C8989395-3215-47A1-A6EC-94FB7EA7D55A}" presName="spacing" presStyleCnt="0"/>
      <dgm:spPr/>
    </dgm:pt>
    <dgm:pt modelId="{99B7122F-3471-433A-ABB8-9159FDE0DA09}" type="pres">
      <dgm:prSet presAssocID="{9FB3A3BB-80C9-4E38-A172-D299CD654297}" presName="composite" presStyleCnt="0"/>
      <dgm:spPr/>
    </dgm:pt>
    <dgm:pt modelId="{705C5345-0773-44E1-89FB-61C1479C3358}" type="pres">
      <dgm:prSet presAssocID="{9FB3A3BB-80C9-4E38-A172-D299CD654297}" presName="imgShp" presStyleLbl="fgImgPlace1" presStyleIdx="2" presStyleCnt="3" custScaleX="58092" custScaleY="53992"/>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pt>
    <dgm:pt modelId="{9A40728C-C6E0-42DC-94BB-28AF3F99133A}" type="pres">
      <dgm:prSet presAssocID="{9FB3A3BB-80C9-4E38-A172-D299CD654297}" presName="txShp" presStyleLbl="node1" presStyleIdx="2" presStyleCnt="3">
        <dgm:presLayoutVars>
          <dgm:bulletEnabled val="1"/>
        </dgm:presLayoutVars>
      </dgm:prSet>
      <dgm:spPr/>
    </dgm:pt>
  </dgm:ptLst>
  <dgm:cxnLst>
    <dgm:cxn modelId="{F2D97C2C-D8E8-4486-B139-660747E566BA}" type="presOf" srcId="{7EFD497D-C651-4909-B193-4B2474DA6D86}" destId="{542023CF-51E1-4330-B9D4-852C8A0308CE}" srcOrd="0" destOrd="0" presId="urn:microsoft.com/office/officeart/2005/8/layout/vList3"/>
    <dgm:cxn modelId="{580FAD2C-0FD1-4397-8D37-5C14D4C8E84D}" srcId="{7EFD497D-C651-4909-B193-4B2474DA6D86}" destId="{9FB3A3BB-80C9-4E38-A172-D299CD654297}" srcOrd="2" destOrd="0" parTransId="{BA76CEF2-8297-4360-B472-8920AF3263B4}" sibTransId="{D3F9FC36-8400-4D4B-B2D2-F9AE57E212FC}"/>
    <dgm:cxn modelId="{E06A7D94-27AD-4928-8489-932B21796009}" type="presOf" srcId="{A7CADEB6-C0CB-4C97-B27C-57A1DEFEA167}" destId="{DDBA525B-E27B-4E41-9E0C-8787110F38CF}" srcOrd="0" destOrd="0" presId="urn:microsoft.com/office/officeart/2005/8/layout/vList3"/>
    <dgm:cxn modelId="{C0F330BE-F99A-4F32-AD24-0FB5AC731A36}" srcId="{7EFD497D-C651-4909-B193-4B2474DA6D86}" destId="{F2EF72AF-D2C3-4ED8-8737-18D6778B37D2}" srcOrd="1" destOrd="0" parTransId="{3BB29427-DE02-4DD5-BAE8-DF95EBD1FC23}" sibTransId="{C8989395-3215-47A1-A6EC-94FB7EA7D55A}"/>
    <dgm:cxn modelId="{1D4D9EC3-E5A2-4102-8EAF-1C3B9757FB76}" srcId="{7EFD497D-C651-4909-B193-4B2474DA6D86}" destId="{A7CADEB6-C0CB-4C97-B27C-57A1DEFEA167}" srcOrd="0" destOrd="0" parTransId="{457B6FD5-C7D7-4077-A9C7-C802591878D0}" sibTransId="{41C5EF26-7C73-46BA-ACE1-4C8C5A3B3329}"/>
    <dgm:cxn modelId="{893106E8-4107-4872-938F-8C4042BDF32B}" type="presOf" srcId="{9FB3A3BB-80C9-4E38-A172-D299CD654297}" destId="{9A40728C-C6E0-42DC-94BB-28AF3F99133A}" srcOrd="0" destOrd="0" presId="urn:microsoft.com/office/officeart/2005/8/layout/vList3"/>
    <dgm:cxn modelId="{C4C2F8EC-D615-4B7E-8598-0DD32B9A43A4}" type="presOf" srcId="{F2EF72AF-D2C3-4ED8-8737-18D6778B37D2}" destId="{BED88BF2-0A4F-4B95-9047-27D68DF30F76}" srcOrd="0" destOrd="0" presId="urn:microsoft.com/office/officeart/2005/8/layout/vList3"/>
    <dgm:cxn modelId="{930AF010-6A46-43E2-8123-293F364E68AC}" type="presParOf" srcId="{542023CF-51E1-4330-B9D4-852C8A0308CE}" destId="{B3ADD226-30E9-478F-901C-3A7815609DE5}" srcOrd="0" destOrd="0" presId="urn:microsoft.com/office/officeart/2005/8/layout/vList3"/>
    <dgm:cxn modelId="{27899171-A650-43F2-9699-6BBB36D3CF7E}" type="presParOf" srcId="{B3ADD226-30E9-478F-901C-3A7815609DE5}" destId="{F431BCE3-FF03-4D7E-94BA-08C629AB1B50}" srcOrd="0" destOrd="0" presId="urn:microsoft.com/office/officeart/2005/8/layout/vList3"/>
    <dgm:cxn modelId="{6BABCD25-1082-46E6-B9DD-C538AD1A885A}" type="presParOf" srcId="{B3ADD226-30E9-478F-901C-3A7815609DE5}" destId="{DDBA525B-E27B-4E41-9E0C-8787110F38CF}" srcOrd="1" destOrd="0" presId="urn:microsoft.com/office/officeart/2005/8/layout/vList3"/>
    <dgm:cxn modelId="{9DDA3467-F15A-4208-B66F-672F3DFB41F9}" type="presParOf" srcId="{542023CF-51E1-4330-B9D4-852C8A0308CE}" destId="{777CC85F-EAE7-4798-99F5-7100B85AF13B}" srcOrd="1" destOrd="0" presId="urn:microsoft.com/office/officeart/2005/8/layout/vList3"/>
    <dgm:cxn modelId="{88A6A5BE-C27E-4B18-9145-7DFCE661A757}" type="presParOf" srcId="{542023CF-51E1-4330-B9D4-852C8A0308CE}" destId="{0264BD42-0683-4779-B041-B9822984C8E8}" srcOrd="2" destOrd="0" presId="urn:microsoft.com/office/officeart/2005/8/layout/vList3"/>
    <dgm:cxn modelId="{BD1D5A96-CE12-453D-A30D-636C33E16317}" type="presParOf" srcId="{0264BD42-0683-4779-B041-B9822984C8E8}" destId="{BD358E07-1369-4794-BC85-91DF21C35C23}" srcOrd="0" destOrd="0" presId="urn:microsoft.com/office/officeart/2005/8/layout/vList3"/>
    <dgm:cxn modelId="{ADED78E1-B09A-4CCB-BD48-0952F32F44A0}" type="presParOf" srcId="{0264BD42-0683-4779-B041-B9822984C8E8}" destId="{BED88BF2-0A4F-4B95-9047-27D68DF30F76}" srcOrd="1" destOrd="0" presId="urn:microsoft.com/office/officeart/2005/8/layout/vList3"/>
    <dgm:cxn modelId="{D5B493B6-C13B-4166-8184-483063BAC2BC}" type="presParOf" srcId="{542023CF-51E1-4330-B9D4-852C8A0308CE}" destId="{F8D88B06-0F24-49E3-8EA7-B5526956FBA8}" srcOrd="3" destOrd="0" presId="urn:microsoft.com/office/officeart/2005/8/layout/vList3"/>
    <dgm:cxn modelId="{EFF11DE7-678C-43D0-AD77-7D0A8C2D7F7F}" type="presParOf" srcId="{542023CF-51E1-4330-B9D4-852C8A0308CE}" destId="{99B7122F-3471-433A-ABB8-9159FDE0DA09}" srcOrd="4" destOrd="0" presId="urn:microsoft.com/office/officeart/2005/8/layout/vList3"/>
    <dgm:cxn modelId="{68EA2E2D-0E66-48F6-8D80-0F03832BA072}" type="presParOf" srcId="{99B7122F-3471-433A-ABB8-9159FDE0DA09}" destId="{705C5345-0773-44E1-89FB-61C1479C3358}" srcOrd="0" destOrd="0" presId="urn:microsoft.com/office/officeart/2005/8/layout/vList3"/>
    <dgm:cxn modelId="{9FD73DF5-4D5B-4865-A027-2F2072D4C610}" type="presParOf" srcId="{99B7122F-3471-433A-ABB8-9159FDE0DA09}" destId="{9A40728C-C6E0-42DC-94BB-28AF3F99133A}"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BA525B-E27B-4E41-9E0C-8787110F38CF}">
      <dsp:nvSpPr>
        <dsp:cNvPr id="0" name=""/>
        <dsp:cNvSpPr/>
      </dsp:nvSpPr>
      <dsp:spPr>
        <a:xfrm rot="10800000">
          <a:off x="1472517" y="717"/>
          <a:ext cx="5334177" cy="990621"/>
        </a:xfrm>
        <a:prstGeom prst="homePlat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6836" tIns="76200" rIns="14224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To identify the use of mobile application for tele-consultation.</a:t>
          </a:r>
          <a:endParaRPr lang="en-IN" sz="2000" kern="1200" dirty="0"/>
        </a:p>
      </dsp:txBody>
      <dsp:txXfrm rot="10800000">
        <a:off x="1720172" y="717"/>
        <a:ext cx="5086522" cy="990621"/>
      </dsp:txXfrm>
    </dsp:sp>
    <dsp:sp modelId="{F431BCE3-FF03-4D7E-94BA-08C629AB1B50}">
      <dsp:nvSpPr>
        <dsp:cNvPr id="0" name=""/>
        <dsp:cNvSpPr/>
      </dsp:nvSpPr>
      <dsp:spPr>
        <a:xfrm>
          <a:off x="1214624" y="234043"/>
          <a:ext cx="515786" cy="523969"/>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ED88BF2-0A4F-4B95-9047-27D68DF30F76}">
      <dsp:nvSpPr>
        <dsp:cNvPr id="0" name=""/>
        <dsp:cNvSpPr/>
      </dsp:nvSpPr>
      <dsp:spPr>
        <a:xfrm rot="10800000">
          <a:off x="1480346" y="1287046"/>
          <a:ext cx="5334177" cy="990621"/>
        </a:xfrm>
        <a:prstGeom prst="homePlate">
          <a:avLst/>
        </a:prstGeom>
        <a:solidFill>
          <a:schemeClr val="accent3">
            <a:hueOff val="-617032"/>
            <a:satOff val="-10836"/>
            <a:lumOff val="-1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6836" tIns="76200" rIns="142240" bIns="76200" numCol="1" spcCol="1270" anchor="ctr" anchorCtr="0">
          <a:noAutofit/>
        </a:bodyPr>
        <a:lstStyle/>
        <a:p>
          <a:pPr marL="0" lvl="0" indent="0" algn="ctr" defTabSz="889000">
            <a:lnSpc>
              <a:spcPct val="90000"/>
            </a:lnSpc>
            <a:spcBef>
              <a:spcPct val="0"/>
            </a:spcBef>
            <a:spcAft>
              <a:spcPct val="35000"/>
            </a:spcAft>
            <a:buNone/>
          </a:pPr>
          <a:r>
            <a:rPr lang="en-US" sz="2000" kern="1200"/>
            <a:t>To measure the patient satisfaction with the mode of consultation.</a:t>
          </a:r>
          <a:endParaRPr lang="en-IN" sz="2000" kern="1200"/>
        </a:p>
      </dsp:txBody>
      <dsp:txXfrm rot="10800000">
        <a:off x="1728001" y="1287046"/>
        <a:ext cx="5086522" cy="990621"/>
      </dsp:txXfrm>
    </dsp:sp>
    <dsp:sp modelId="{BD358E07-1369-4794-BC85-91DF21C35C23}">
      <dsp:nvSpPr>
        <dsp:cNvPr id="0" name=""/>
        <dsp:cNvSpPr/>
      </dsp:nvSpPr>
      <dsp:spPr>
        <a:xfrm>
          <a:off x="1206796" y="1494616"/>
          <a:ext cx="547100" cy="575481"/>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A40728C-C6E0-42DC-94BB-28AF3F99133A}">
      <dsp:nvSpPr>
        <dsp:cNvPr id="0" name=""/>
        <dsp:cNvSpPr/>
      </dsp:nvSpPr>
      <dsp:spPr>
        <a:xfrm rot="10800000">
          <a:off x="1487439" y="2573375"/>
          <a:ext cx="5334177" cy="990621"/>
        </a:xfrm>
        <a:prstGeom prst="homePlate">
          <a:avLst/>
        </a:prstGeom>
        <a:solidFill>
          <a:schemeClr val="accent3">
            <a:hueOff val="-1234063"/>
            <a:satOff val="-21671"/>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6836" tIns="76200" rIns="142240" bIns="76200" numCol="1" spcCol="1270" anchor="ctr" anchorCtr="0">
          <a:noAutofit/>
        </a:bodyPr>
        <a:lstStyle/>
        <a:p>
          <a:pPr marL="0" lvl="0" indent="0" algn="ctr" defTabSz="889000">
            <a:lnSpc>
              <a:spcPct val="90000"/>
            </a:lnSpc>
            <a:spcBef>
              <a:spcPct val="0"/>
            </a:spcBef>
            <a:spcAft>
              <a:spcPct val="35000"/>
            </a:spcAft>
            <a:buNone/>
          </a:pPr>
          <a:r>
            <a:rPr lang="en-US" sz="2000" kern="1200"/>
            <a:t>To identify the safety concerns among people while consulting to a doctor through a video call.</a:t>
          </a:r>
          <a:endParaRPr lang="en-IN" sz="2000" kern="1200"/>
        </a:p>
      </dsp:txBody>
      <dsp:txXfrm rot="10800000">
        <a:off x="1735094" y="2573375"/>
        <a:ext cx="5086522" cy="990621"/>
      </dsp:txXfrm>
    </dsp:sp>
    <dsp:sp modelId="{705C5345-0773-44E1-89FB-61C1479C3358}">
      <dsp:nvSpPr>
        <dsp:cNvPr id="0" name=""/>
        <dsp:cNvSpPr/>
      </dsp:nvSpPr>
      <dsp:spPr>
        <a:xfrm>
          <a:off x="1199703" y="2801257"/>
          <a:ext cx="575471" cy="534856"/>
        </a:xfrm>
        <a:prstGeom prst="ellipse">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B2889B-A0AC-4482-8592-5C96F2309420}" type="datetimeFigureOut">
              <a:rPr lang="en-US" smtClean="0"/>
              <a:t>6/11/2021</a:t>
            </a:fld>
            <a:endParaRPr lang="en-US"/>
          </a:p>
        </p:txBody>
      </p:sp>
      <p:sp>
        <p:nvSpPr>
          <p:cNvPr id="4" name="Footer Placeholder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529299-61FF-4B93-ADA6-2FD5975D62F6}" type="slidenum">
              <a:rPr lang="en-US" smtClean="0"/>
              <a:t>‹#›</a:t>
            </a:fld>
            <a:endParaRPr lang="en-U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6/11/2021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2</a:t>
            </a:fld>
            <a:endParaRPr lang="en-US" dirty="0"/>
          </a:p>
        </p:txBody>
      </p:sp>
    </p:spTree>
    <p:extLst>
      <p:ext uri="{BB962C8B-B14F-4D97-AF65-F5344CB8AC3E}">
        <p14:creationId xmlns:p14="http://schemas.microsoft.com/office/powerpoint/2010/main" val="4192102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You can use this slide as your opening or closing slide.  Should you choose to use it as a closing, make sure you review the main points of your presentation.  One creative way to do that is by adding animations to the various graphics on a slide.  This slide has 4 different graphics, and, when you view the slideshow, you will see that you can click to reveal the next graphic.  Similarly, as you review the main topics in your presentation, you may want each point to show up when you are addressing that topic.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Add animation to images and graphics: </a:t>
            </a:r>
          </a:p>
          <a:p>
            <a:pPr marL="228600" indent="-228600">
              <a:buAutoNum type="arabicPeriod"/>
            </a:pPr>
            <a:r>
              <a:rPr lang="en-US" dirty="0">
                <a:latin typeface="Segoe UI" panose="020B0502040204020203" pitchFamily="34" charset="0"/>
                <a:cs typeface="Segoe UI" panose="020B0502040204020203" pitchFamily="34" charset="0"/>
              </a:rPr>
              <a:t>Select your image or graphic.</a:t>
            </a:r>
          </a:p>
          <a:p>
            <a:pPr marL="228600" indent="-228600">
              <a:buAutoNum type="arabicPeriod"/>
            </a:pPr>
            <a:r>
              <a:rPr lang="en-US" dirty="0">
                <a:latin typeface="Segoe UI" panose="020B0502040204020203" pitchFamily="34" charset="0"/>
                <a:cs typeface="Segoe UI" panose="020B0502040204020203" pitchFamily="34" charset="0"/>
              </a:rPr>
              <a:t>Click on the Animations tab.</a:t>
            </a:r>
          </a:p>
          <a:p>
            <a:pPr marL="228600" indent="-228600">
              <a:buAutoNum type="arabicPeriod"/>
            </a:pPr>
            <a:r>
              <a:rPr lang="en-US" dirty="0">
                <a:latin typeface="Segoe UI" panose="020B0502040204020203" pitchFamily="34" charset="0"/>
                <a:cs typeface="Segoe UI" panose="020B0502040204020203" pitchFamily="34" charset="0"/>
              </a:rPr>
              <a:t>Choose from the options.  The animation for this slide is “Split”.  The drop-down menu in the Animation section gives even more animations you can use.</a:t>
            </a:r>
          </a:p>
          <a:p>
            <a:pPr marL="228600" indent="-228600">
              <a:buAutoNum type="arabicPeriod"/>
            </a:pPr>
            <a:r>
              <a:rPr lang="en-US" dirty="0">
                <a:latin typeface="Segoe UI" panose="020B0502040204020203" pitchFamily="34" charset="0"/>
                <a:cs typeface="Segoe UI" panose="020B0502040204020203" pitchFamily="34" charset="0"/>
              </a:rPr>
              <a:t>If you have multiple graphics or images, you will see a number appear next to it that notes the order of the animations.</a:t>
            </a:r>
          </a:p>
          <a:p>
            <a:pPr marL="228600" indent="-228600">
              <a:buAutoNum type="arabicPeriod"/>
            </a:pPr>
            <a:endParaRPr lang="en-US" b="1" dirty="0">
              <a:latin typeface="Segoe UI" panose="020B0502040204020203" pitchFamily="34" charset="0"/>
              <a:cs typeface="Segoe UI" panose="020B0502040204020203" pitchFamily="34" charset="0"/>
            </a:endParaRPr>
          </a:p>
          <a:p>
            <a:pPr marL="0" indent="0">
              <a:buNone/>
            </a:pPr>
            <a:r>
              <a:rPr lang="en-US" b="1" dirty="0">
                <a:latin typeface="Segoe UI" panose="020B0502040204020203" pitchFamily="34" charset="0"/>
                <a:cs typeface="Segoe UI" panose="020B0502040204020203" pitchFamily="34" charset="0"/>
              </a:rPr>
              <a:t>Note: You will want to choose the animations carefully.  You do not want to make your audience dizzy from your presentation.</a:t>
            </a:r>
          </a:p>
        </p:txBody>
      </p:sp>
      <p:sp>
        <p:nvSpPr>
          <p:cNvPr id="4" name="Slide Number Placeholder 3"/>
          <p:cNvSpPr>
            <a:spLocks noGrp="1"/>
          </p:cNvSpPr>
          <p:nvPr>
            <p:ph type="sldNum" sz="quarter" idx="10"/>
          </p:nvPr>
        </p:nvSpPr>
        <p:spPr/>
        <p:txBody>
          <a:bodyPr/>
          <a:lstStyle/>
          <a:p>
            <a:fld id="{BC849E9A-41F7-4779-A581-48A7C374A227}" type="slidenum">
              <a:rPr lang="en-US" smtClean="0"/>
              <a:t>11</a:t>
            </a:fld>
            <a:endParaRPr lang="en-US" dirty="0"/>
          </a:p>
        </p:txBody>
      </p:sp>
    </p:spTree>
    <p:extLst>
      <p:ext uri="{BB962C8B-B14F-4D97-AF65-F5344CB8AC3E}">
        <p14:creationId xmlns:p14="http://schemas.microsoft.com/office/powerpoint/2010/main" val="64420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3</a:t>
            </a:fld>
            <a:endParaRPr lang="en-US" dirty="0"/>
          </a:p>
        </p:txBody>
      </p:sp>
    </p:spTree>
    <p:extLst>
      <p:ext uri="{BB962C8B-B14F-4D97-AF65-F5344CB8AC3E}">
        <p14:creationId xmlns:p14="http://schemas.microsoft.com/office/powerpoint/2010/main" val="2295961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latin typeface="Segoe UI" panose="020B0502040204020203" pitchFamily="34" charset="0"/>
                <a:cs typeface="Segoe UI" panose="020B0502040204020203" pitchFamily="34" charset="0"/>
              </a:rPr>
              <a:t>Once you find your sources, you will want to evaluate your sources using the following questions: </a:t>
            </a:r>
          </a:p>
          <a:p>
            <a:endParaRPr lang="en-US" i="0" dirty="0">
              <a:latin typeface="Segoe UI" panose="020B0502040204020203" pitchFamily="34" charset="0"/>
              <a:cs typeface="Segoe UI" panose="020B0502040204020203" pitchFamily="34" charset="0"/>
            </a:endParaRPr>
          </a:p>
          <a:p>
            <a:r>
              <a:rPr lang="en-US" b="1" i="0" dirty="0">
                <a:latin typeface="Segoe UI" panose="020B0502040204020203" pitchFamily="34" charset="0"/>
                <a:cs typeface="Segoe UI" panose="020B0502040204020203" pitchFamily="34" charset="0"/>
              </a:rPr>
              <a:t>Author: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Who is the author?</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Why should I believe what he or she has to say on the topic?</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author seen as an expert on the topic? How do you know?</a:t>
            </a:r>
          </a:p>
          <a:p>
            <a:pPr marL="171450" indent="-171450">
              <a:buFont typeface="Arial" panose="020B0604020202020204" pitchFamily="34" charset="0"/>
              <a:buChar char="•"/>
            </a:pPr>
            <a:endParaRPr lang="en-US" i="0" dirty="0">
              <a:latin typeface="Segoe UI" panose="020B0502040204020203" pitchFamily="34" charset="0"/>
              <a:cs typeface="Segoe UI" panose="020B0502040204020203" pitchFamily="34" charset="0"/>
            </a:endParaRPr>
          </a:p>
          <a:p>
            <a:pPr marL="0" indent="0">
              <a:buFont typeface="Arial" panose="020B0604020202020204" pitchFamily="34" charset="0"/>
              <a:buNone/>
            </a:pPr>
            <a:r>
              <a:rPr lang="en-US" b="1" i="0" dirty="0">
                <a:latin typeface="Segoe UI" panose="020B0502040204020203" pitchFamily="34" charset="0"/>
                <a:cs typeface="Segoe UI" panose="020B0502040204020203" pitchFamily="34" charset="0"/>
              </a:rPr>
              <a:t>Current: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How current is the information in the source?</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When was the source published?</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information out-of-date?</a:t>
            </a:r>
          </a:p>
          <a:p>
            <a:pPr marL="171450" indent="-171450">
              <a:buFont typeface="Arial" panose="020B0604020202020204" pitchFamily="34" charset="0"/>
              <a:buChar char="•"/>
            </a:pPr>
            <a:endParaRPr lang="en-US" b="1" i="0" dirty="0">
              <a:latin typeface="Segoe UI" panose="020B0502040204020203" pitchFamily="34" charset="0"/>
              <a:cs typeface="Segoe UI" panose="020B0502040204020203" pitchFamily="34" charset="0"/>
            </a:endParaRPr>
          </a:p>
          <a:p>
            <a:pPr marL="0" indent="0">
              <a:buFont typeface="Arial" panose="020B0604020202020204" pitchFamily="34" charset="0"/>
              <a:buNone/>
            </a:pPr>
            <a:r>
              <a:rPr lang="en-US" b="1" i="0" dirty="0">
                <a:latin typeface="Segoe UI" panose="020B0502040204020203" pitchFamily="34" charset="0"/>
                <a:cs typeface="Segoe UI" panose="020B0502040204020203" pitchFamily="34" charset="0"/>
              </a:rPr>
              <a:t>Accuracy: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content accurate?</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information presented objectively?  Do they share the pros and cons?</a:t>
            </a:r>
          </a:p>
        </p:txBody>
      </p:sp>
      <p:sp>
        <p:nvSpPr>
          <p:cNvPr id="4" name="Slide Number Placeholder 3"/>
          <p:cNvSpPr>
            <a:spLocks noGrp="1"/>
          </p:cNvSpPr>
          <p:nvPr>
            <p:ph type="sldNum" sz="quarter" idx="10"/>
          </p:nvPr>
        </p:nvSpPr>
        <p:spPr/>
        <p:txBody>
          <a:bodyPr/>
          <a:lstStyle/>
          <a:p>
            <a:fld id="{BC849E9A-41F7-4779-A581-48A7C374A227}" type="slidenum">
              <a:rPr lang="en-US" smtClean="0"/>
              <a:t>4</a:t>
            </a:fld>
            <a:endParaRPr lang="en-US" dirty="0"/>
          </a:p>
        </p:txBody>
      </p:sp>
    </p:spTree>
    <p:extLst>
      <p:ext uri="{BB962C8B-B14F-4D97-AF65-F5344CB8AC3E}">
        <p14:creationId xmlns:p14="http://schemas.microsoft.com/office/powerpoint/2010/main" val="898123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latin typeface="Segoe UI" panose="020B0502040204020203" pitchFamily="34" charset="0"/>
                <a:cs typeface="Segoe UI" panose="020B0502040204020203" pitchFamily="34" charset="0"/>
              </a:rPr>
              <a:t>After consulting a variety of sources, you will need to narrow your topic.  For example, the topic of internet safety is huge, but you could narrow that topic to include internet safety in regards to social media apps that teenagers are using heavily.  A topic like that is more specific and will be relevant to your peers.  Some questions to think about to help you narrow your topic: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interest me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will interest my audience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will the audience find more engaging? Shocking? Inspiring?</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5</a:t>
            </a:fld>
            <a:endParaRPr lang="en-US" dirty="0"/>
          </a:p>
        </p:txBody>
      </p:sp>
    </p:spTree>
    <p:extLst>
      <p:ext uri="{BB962C8B-B14F-4D97-AF65-F5344CB8AC3E}">
        <p14:creationId xmlns:p14="http://schemas.microsoft.com/office/powerpoint/2010/main" val="4224310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Now, that you have narrowed your topic, you will want to organize your research in a structure that works.  There are some common organizational patterns based on the kind of research you are doing.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Organizational Structures: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Cause and Effect- this kind of structure is great for explaining the causes and effects of a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Compare and Contrast- in this pattern you highlight the similarities and differences of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Explain process- this structure is great for outlining a series of steps to follow;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Definition- if you want to make sure your audience understands what something is using illustrations, meanings, clarifying misconceptions, you may want to use this structure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Classification- a common organizational structure is grouping like topics or facts from the research together.  For instance, in the internet safety about social media apps, you may organize the research where you look at each social media app one at a time</a:t>
            </a:r>
          </a:p>
        </p:txBody>
      </p:sp>
      <p:sp>
        <p:nvSpPr>
          <p:cNvPr id="4" name="Slide Number Placeholder 3"/>
          <p:cNvSpPr>
            <a:spLocks noGrp="1"/>
          </p:cNvSpPr>
          <p:nvPr>
            <p:ph type="sldNum" sz="quarter" idx="10"/>
          </p:nvPr>
        </p:nvSpPr>
        <p:spPr/>
        <p:txBody>
          <a:bodyPr/>
          <a:lstStyle/>
          <a:p>
            <a:fld id="{BC849E9A-41F7-4779-A581-48A7C374A227}" type="slidenum">
              <a:rPr lang="en-US" smtClean="0"/>
              <a:t>6</a:t>
            </a:fld>
            <a:endParaRPr lang="en-US" dirty="0"/>
          </a:p>
        </p:txBody>
      </p:sp>
    </p:spTree>
    <p:extLst>
      <p:ext uri="{BB962C8B-B14F-4D97-AF65-F5344CB8AC3E}">
        <p14:creationId xmlns:p14="http://schemas.microsoft.com/office/powerpoint/2010/main" val="1825341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7</a:t>
            </a:fld>
            <a:endParaRPr lang="en-US" dirty="0"/>
          </a:p>
        </p:txBody>
      </p:sp>
    </p:spTree>
    <p:extLst>
      <p:ext uri="{BB962C8B-B14F-4D97-AF65-F5344CB8AC3E}">
        <p14:creationId xmlns:p14="http://schemas.microsoft.com/office/powerpoint/2010/main" val="886846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After you’ve done your research, it’s time to put your presentation together.  The first step in the process is to introduce the topic.  This is a great time to connect your topic to something that your audience can relate.  In other words, why should they listen to all the information you will be sharing in your research presentation?  What is in it for them?  You may also want to include a graphic or image to grab their attention.</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Feel free to duplicate this slide by right-clicking on this slide in the slides pane to the left and select </a:t>
            </a:r>
            <a:r>
              <a:rPr lang="en-US" b="1" dirty="0">
                <a:latin typeface="Segoe UI" panose="020B0502040204020203" pitchFamily="34" charset="0"/>
                <a:cs typeface="Segoe UI" panose="020B0502040204020203" pitchFamily="34" charset="0"/>
              </a:rPr>
              <a:t>Duplicate Slide</a:t>
            </a:r>
            <a:r>
              <a:rPr lang="en-US" dirty="0">
                <a:latin typeface="Segoe UI" panose="020B0502040204020203" pitchFamily="34" charset="0"/>
                <a:cs typeface="Segoe UI" panose="020B0502040204020203" pitchFamily="34" charset="0"/>
              </a:rPr>
              <a:t>.</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The next step in your presentation is to state your claim or topic clearly.  Your teacher may even call this your thesis.  As you state your thesis, you may find that this layout is not the best layout for your claim or topic.  You can change the layout by clicking the drop-down menu next to the </a:t>
            </a:r>
            <a:r>
              <a:rPr lang="en-US" b="1" dirty="0">
                <a:latin typeface="Segoe UI" panose="020B0502040204020203" pitchFamily="34" charset="0"/>
                <a:cs typeface="Segoe UI" panose="020B0502040204020203" pitchFamily="34" charset="0"/>
              </a:rPr>
              <a:t>Layout</a:t>
            </a:r>
            <a:r>
              <a:rPr lang="en-US" dirty="0">
                <a:latin typeface="Segoe UI" panose="020B0502040204020203" pitchFamily="34" charset="0"/>
                <a:cs typeface="Segoe UI" panose="020B0502040204020203" pitchFamily="34" charset="0"/>
              </a:rPr>
              <a:t> in the </a:t>
            </a:r>
            <a:r>
              <a:rPr lang="en-US" b="1" dirty="0">
                <a:latin typeface="Segoe UI" panose="020B0502040204020203" pitchFamily="34" charset="0"/>
                <a:cs typeface="Segoe UI" panose="020B0502040204020203" pitchFamily="34" charset="0"/>
              </a:rPr>
              <a:t>Slides</a:t>
            </a:r>
            <a:r>
              <a:rPr lang="en-US" dirty="0">
                <a:latin typeface="Segoe UI" panose="020B0502040204020203" pitchFamily="34" charset="0"/>
                <a:cs typeface="Segoe UI" panose="020B0502040204020203" pitchFamily="34" charset="0"/>
              </a:rPr>
              <a:t> menu section.  You can choose </a:t>
            </a:r>
            <a:r>
              <a:rPr lang="en-US" b="1" dirty="0">
                <a:latin typeface="Segoe UI" panose="020B0502040204020203" pitchFamily="34" charset="0"/>
                <a:cs typeface="Segoe UI" panose="020B0502040204020203" pitchFamily="34" charset="0"/>
              </a:rPr>
              <a:t>Two Content</a:t>
            </a:r>
            <a:r>
              <a:rPr lang="en-US" dirty="0">
                <a:latin typeface="Segoe UI" panose="020B0502040204020203" pitchFamily="34" charset="0"/>
                <a:cs typeface="Segoe UI" panose="020B0502040204020203" pitchFamily="34" charset="0"/>
              </a:rPr>
              <a:t>, </a:t>
            </a:r>
            <a:r>
              <a:rPr lang="en-US" b="1" dirty="0">
                <a:latin typeface="Segoe UI" panose="020B0502040204020203" pitchFamily="34" charset="0"/>
                <a:cs typeface="Segoe UI" panose="020B0502040204020203" pitchFamily="34" charset="0"/>
              </a:rPr>
              <a:t>Comparison</a:t>
            </a:r>
            <a:r>
              <a:rPr lang="en-US" dirty="0">
                <a:latin typeface="Segoe UI" panose="020B0502040204020203" pitchFamily="34" charset="0"/>
                <a:cs typeface="Segoe UI" panose="020B0502040204020203" pitchFamily="34" charset="0"/>
              </a:rPr>
              <a:t>, or </a:t>
            </a:r>
            <a:r>
              <a:rPr lang="en-US" b="1" dirty="0">
                <a:latin typeface="Segoe UI" panose="020B0502040204020203" pitchFamily="34" charset="0"/>
                <a:cs typeface="Segoe UI" panose="020B0502040204020203" pitchFamily="34" charset="0"/>
              </a:rPr>
              <a:t>Picture with Caption</a:t>
            </a:r>
            <a:r>
              <a:rPr lang="en-US" dirty="0">
                <a:latin typeface="Segoe UI" panose="020B0502040204020203" pitchFamily="34" charset="0"/>
                <a:cs typeface="Segoe UI" panose="020B0502040204020203" pitchFamily="34" charset="0"/>
              </a:rPr>
              <a:t>.  </a:t>
            </a:r>
            <a:r>
              <a:rPr lang="en-US" i="1" dirty="0">
                <a:latin typeface="Segoe UI" panose="020B0502040204020203" pitchFamily="34" charset="0"/>
                <a:cs typeface="Segoe UI" panose="020B0502040204020203" pitchFamily="34" charset="0"/>
              </a:rPr>
              <a:t>Note: A different layout might change the look of the icons on this page.</a:t>
            </a:r>
          </a:p>
          <a:p>
            <a:endParaRPr lang="en-US" i="1" dirty="0">
              <a:latin typeface="Segoe UI" panose="020B0502040204020203" pitchFamily="34" charset="0"/>
              <a:cs typeface="Segoe UI" panose="020B0502040204020203" pitchFamily="34" charset="0"/>
            </a:endParaRPr>
          </a:p>
          <a:p>
            <a:r>
              <a:rPr lang="en-US" i="0" dirty="0">
                <a:latin typeface="Segoe UI" panose="020B0502040204020203" pitchFamily="34" charset="0"/>
                <a:cs typeface="Segoe UI" panose="020B0502040204020203" pitchFamily="34" charset="0"/>
              </a:rPr>
              <a:t>You will also want to state your facts.  You have done the research now share some of the interesting facts with your audience.  Facts do not have to be boring; you can communicate facts in a variety of ways by going to the Insert Tab.  In the Insert tab you can: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t>
            </a:r>
            <a:r>
              <a:rPr lang="en-US" b="1" i="0" dirty="0">
                <a:latin typeface="Segoe UI" panose="020B0502040204020203" pitchFamily="34" charset="0"/>
                <a:cs typeface="Segoe UI" panose="020B0502040204020203" pitchFamily="34" charset="0"/>
              </a:rPr>
              <a:t>pictures</a:t>
            </a:r>
            <a:r>
              <a:rPr lang="en-US" i="0" dirty="0">
                <a:latin typeface="Segoe UI" panose="020B0502040204020203" pitchFamily="34" charset="0"/>
                <a:cs typeface="Segoe UI" panose="020B0502040204020203" pitchFamily="34" charset="0"/>
              </a:rPr>
              <a:t> from your computer or </a:t>
            </a:r>
            <a:r>
              <a:rPr lang="en-US" b="1" i="0" dirty="0">
                <a:latin typeface="Segoe UI" panose="020B0502040204020203" pitchFamily="34" charset="0"/>
                <a:cs typeface="Segoe UI" panose="020B0502040204020203" pitchFamily="34" charset="0"/>
              </a:rPr>
              <a:t>online</a:t>
            </a:r>
            <a:r>
              <a:rPr lang="en-US" i="0" dirty="0">
                <a:latin typeface="Segoe UI" panose="020B0502040204020203" pitchFamily="34" charset="0"/>
                <a:cs typeface="Segoe UI" panose="020B0502040204020203" pitchFamily="34" charset="0"/>
              </a:rPr>
              <a: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Add a </a:t>
            </a:r>
            <a:r>
              <a:rPr lang="en-US" b="1" i="0" dirty="0">
                <a:latin typeface="Segoe UI" panose="020B0502040204020203" pitchFamily="34" charset="0"/>
                <a:cs typeface="Segoe UI" panose="020B0502040204020203" pitchFamily="34" charset="0"/>
              </a:rPr>
              <a:t>chart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Create some </a:t>
            </a:r>
            <a:r>
              <a:rPr lang="en-US" b="1" i="0" dirty="0">
                <a:latin typeface="Segoe UI" panose="020B0502040204020203" pitchFamily="34" charset="0"/>
                <a:cs typeface="Segoe UI" panose="020B0502040204020203" pitchFamily="34" charset="0"/>
              </a:rPr>
              <a:t>SmartArt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 variety of icons to help your facts come to life.  Note: You can change the color of the icons by selecting the icon and then click on the </a:t>
            </a:r>
            <a:r>
              <a:rPr lang="en-US" b="1" i="0" dirty="0">
                <a:latin typeface="Segoe UI" panose="020B0502040204020203" pitchFamily="34" charset="0"/>
                <a:cs typeface="Segoe UI" panose="020B0502040204020203" pitchFamily="34" charset="0"/>
              </a:rPr>
              <a:t>Format</a:t>
            </a:r>
            <a:r>
              <a:rPr lang="en-US" i="0" dirty="0">
                <a:latin typeface="Segoe UI" panose="020B0502040204020203" pitchFamily="34" charset="0"/>
                <a:cs typeface="Segoe UI" panose="020B0502040204020203" pitchFamily="34" charset="0"/>
              </a:rPr>
              <a:t> tab and then </a:t>
            </a:r>
            <a:r>
              <a:rPr lang="en-US" b="1" i="0" dirty="0">
                <a:latin typeface="Segoe UI" panose="020B0502040204020203" pitchFamily="34" charset="0"/>
                <a:cs typeface="Segoe UI" panose="020B0502040204020203" pitchFamily="34" charset="0"/>
              </a:rPr>
              <a:t>Graphics Fill</a:t>
            </a:r>
            <a:r>
              <a:rPr lang="en-US" i="0" dirty="0">
                <a:latin typeface="Segoe UI" panose="020B0502040204020203" pitchFamily="34" charset="0"/>
                <a:cs typeface="Segoe UI" panose="020B0502040204020203" pitchFamily="34" charset="0"/>
              </a:rPr>
              <a:t>.  From there, you will choose a color from the list or choose </a:t>
            </a:r>
            <a:r>
              <a:rPr lang="en-US" b="1" i="0" dirty="0">
                <a:latin typeface="Segoe UI" panose="020B0502040204020203" pitchFamily="34" charset="0"/>
                <a:cs typeface="Segoe UI" panose="020B0502040204020203" pitchFamily="34" charset="0"/>
              </a:rPr>
              <a:t>More Fill Colors </a:t>
            </a:r>
            <a:r>
              <a:rPr lang="en-US" i="0" dirty="0">
                <a:latin typeface="Segoe UI" panose="020B0502040204020203" pitchFamily="34" charset="0"/>
                <a:cs typeface="Segoe UI" panose="020B0502040204020203" pitchFamily="34" charset="0"/>
              </a:rPr>
              <a:t>to give you more options.</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Since this research presentation is a result of your hard work and searching, you want to make sure you support the claims or points in your presentation with facts from your research findings.  Make sure you give the author proper credit for helping you share your ideas.  If one of your sources has a video that is relevant to your topic, you can add the video as added support.  Keep in mind the length of the video and the amount of time you have for your presentation.  For a 5 minute speech, the video should be no longer than 30 seconds.  </a:t>
            </a:r>
          </a:p>
          <a:p>
            <a:endParaRPr lang="en-US" dirty="0">
              <a:latin typeface="Segoe UI" panose="020B0502040204020203" pitchFamily="34" charset="0"/>
              <a:cs typeface="Segoe UI" panose="020B0502040204020203" pitchFamily="34" charset="0"/>
            </a:endParaRPr>
          </a:p>
          <a:p>
            <a:r>
              <a:rPr lang="en-US" b="1" i="1" dirty="0">
                <a:latin typeface="Segoe UI" panose="020B0502040204020203" pitchFamily="34" charset="0"/>
                <a:cs typeface="Segoe UI" panose="020B0502040204020203" pitchFamily="34" charset="0"/>
              </a:rPr>
              <a:t>Questions to consider: </a:t>
            </a:r>
          </a:p>
          <a:p>
            <a:pPr marL="228600" indent="-228600">
              <a:buAutoNum type="arabicPeriod"/>
            </a:pPr>
            <a:r>
              <a:rPr lang="en-US" dirty="0">
                <a:latin typeface="Segoe UI" panose="020B0502040204020203" pitchFamily="34" charset="0"/>
                <a:cs typeface="Segoe UI" panose="020B0502040204020203" pitchFamily="34" charset="0"/>
              </a:rPr>
              <a:t>How will you state the author of the source?</a:t>
            </a:r>
          </a:p>
          <a:p>
            <a:pPr marL="228600" indent="-228600">
              <a:buAutoNum type="arabicPeriod"/>
            </a:pPr>
            <a:r>
              <a:rPr lang="en-US" dirty="0">
                <a:latin typeface="Segoe UI" panose="020B0502040204020203" pitchFamily="34" charset="0"/>
                <a:cs typeface="Segoe UI" panose="020B0502040204020203" pitchFamily="34" charset="0"/>
              </a:rPr>
              <a:t>Will you need to cite the source on the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What are some ways you can engage your audience so they feel like they are a part of the presentation?  Some ideas to consider is by taking a quick poll like: by a show of hands, how many of you think school uniforms are a way to cut down on bullying?  Another suggestion is to have them hold up a certain number of fingers to see if they agree or disagree.  Finally, you can share a story that the audience can relate to that makes them laugh.</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After all the applause, your audience may have some questions.  Be prepared to answer some of their questions by making a list of questions you think they might ask. You may also want to share the presentation with them by providing the link to your presentation, if they want more information.</a:t>
            </a:r>
          </a:p>
        </p:txBody>
      </p:sp>
      <p:sp>
        <p:nvSpPr>
          <p:cNvPr id="4" name="Slide Number Placeholder 3"/>
          <p:cNvSpPr>
            <a:spLocks noGrp="1"/>
          </p:cNvSpPr>
          <p:nvPr>
            <p:ph type="sldNum" sz="quarter" idx="10"/>
          </p:nvPr>
        </p:nvSpPr>
        <p:spPr/>
        <p:txBody>
          <a:bodyPr/>
          <a:lstStyle/>
          <a:p>
            <a:fld id="{BC849E9A-41F7-4779-A581-48A7C374A227}" type="slidenum">
              <a:rPr lang="en-US" smtClean="0"/>
              <a:t>8</a:t>
            </a:fld>
            <a:endParaRPr lang="en-US" dirty="0"/>
          </a:p>
        </p:txBody>
      </p:sp>
    </p:spTree>
    <p:extLst>
      <p:ext uri="{BB962C8B-B14F-4D97-AF65-F5344CB8AC3E}">
        <p14:creationId xmlns:p14="http://schemas.microsoft.com/office/powerpoint/2010/main" val="1335805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After you’ve done your research, it’s time to put your presentation together.  The first step in the process is to introduce the topic.  This is a great time to connect your topic to something that your audience can relate.  In other words, why should they listen to all the information you will be sharing in your research presentation?  What is in it for them?  You may also want to include a graphic or image to grab their attention.</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Feel free to duplicate this slide by right-clicking on this slide in the slides pane to the left and select </a:t>
            </a:r>
            <a:r>
              <a:rPr lang="en-US" b="1" dirty="0">
                <a:latin typeface="Segoe UI" panose="020B0502040204020203" pitchFamily="34" charset="0"/>
                <a:cs typeface="Segoe UI" panose="020B0502040204020203" pitchFamily="34" charset="0"/>
              </a:rPr>
              <a:t>Duplicate Slide</a:t>
            </a:r>
            <a:r>
              <a:rPr lang="en-US" dirty="0">
                <a:latin typeface="Segoe UI" panose="020B0502040204020203" pitchFamily="34" charset="0"/>
                <a:cs typeface="Segoe UI" panose="020B0502040204020203" pitchFamily="34" charset="0"/>
              </a:rPr>
              <a:t>.</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The next step in your presentation is to state your claim or topic clearly.  Your teacher may even call this your thesis.  As you state your thesis, you may find that this layout is not the best layout for your claim or topic.  You can change the layout by clicking the drop-down menu next to the </a:t>
            </a:r>
            <a:r>
              <a:rPr lang="en-US" b="1" dirty="0">
                <a:latin typeface="Segoe UI" panose="020B0502040204020203" pitchFamily="34" charset="0"/>
                <a:cs typeface="Segoe UI" panose="020B0502040204020203" pitchFamily="34" charset="0"/>
              </a:rPr>
              <a:t>Layout</a:t>
            </a:r>
            <a:r>
              <a:rPr lang="en-US" dirty="0">
                <a:latin typeface="Segoe UI" panose="020B0502040204020203" pitchFamily="34" charset="0"/>
                <a:cs typeface="Segoe UI" panose="020B0502040204020203" pitchFamily="34" charset="0"/>
              </a:rPr>
              <a:t> in the </a:t>
            </a:r>
            <a:r>
              <a:rPr lang="en-US" b="1" dirty="0">
                <a:latin typeface="Segoe UI" panose="020B0502040204020203" pitchFamily="34" charset="0"/>
                <a:cs typeface="Segoe UI" panose="020B0502040204020203" pitchFamily="34" charset="0"/>
              </a:rPr>
              <a:t>Slides</a:t>
            </a:r>
            <a:r>
              <a:rPr lang="en-US" dirty="0">
                <a:latin typeface="Segoe UI" panose="020B0502040204020203" pitchFamily="34" charset="0"/>
                <a:cs typeface="Segoe UI" panose="020B0502040204020203" pitchFamily="34" charset="0"/>
              </a:rPr>
              <a:t> menu section.  You can choose </a:t>
            </a:r>
            <a:r>
              <a:rPr lang="en-US" b="1" dirty="0">
                <a:latin typeface="Segoe UI" panose="020B0502040204020203" pitchFamily="34" charset="0"/>
                <a:cs typeface="Segoe UI" panose="020B0502040204020203" pitchFamily="34" charset="0"/>
              </a:rPr>
              <a:t>Two Content</a:t>
            </a:r>
            <a:r>
              <a:rPr lang="en-US" dirty="0">
                <a:latin typeface="Segoe UI" panose="020B0502040204020203" pitchFamily="34" charset="0"/>
                <a:cs typeface="Segoe UI" panose="020B0502040204020203" pitchFamily="34" charset="0"/>
              </a:rPr>
              <a:t>, </a:t>
            </a:r>
            <a:r>
              <a:rPr lang="en-US" b="1" dirty="0">
                <a:latin typeface="Segoe UI" panose="020B0502040204020203" pitchFamily="34" charset="0"/>
                <a:cs typeface="Segoe UI" panose="020B0502040204020203" pitchFamily="34" charset="0"/>
              </a:rPr>
              <a:t>Comparison</a:t>
            </a:r>
            <a:r>
              <a:rPr lang="en-US" dirty="0">
                <a:latin typeface="Segoe UI" panose="020B0502040204020203" pitchFamily="34" charset="0"/>
                <a:cs typeface="Segoe UI" panose="020B0502040204020203" pitchFamily="34" charset="0"/>
              </a:rPr>
              <a:t>, or </a:t>
            </a:r>
            <a:r>
              <a:rPr lang="en-US" b="1" dirty="0">
                <a:latin typeface="Segoe UI" panose="020B0502040204020203" pitchFamily="34" charset="0"/>
                <a:cs typeface="Segoe UI" panose="020B0502040204020203" pitchFamily="34" charset="0"/>
              </a:rPr>
              <a:t>Picture with Caption</a:t>
            </a:r>
            <a:r>
              <a:rPr lang="en-US" dirty="0">
                <a:latin typeface="Segoe UI" panose="020B0502040204020203" pitchFamily="34" charset="0"/>
                <a:cs typeface="Segoe UI" panose="020B0502040204020203" pitchFamily="34" charset="0"/>
              </a:rPr>
              <a:t>.  </a:t>
            </a:r>
            <a:r>
              <a:rPr lang="en-US" i="1" dirty="0">
                <a:latin typeface="Segoe UI" panose="020B0502040204020203" pitchFamily="34" charset="0"/>
                <a:cs typeface="Segoe UI" panose="020B0502040204020203" pitchFamily="34" charset="0"/>
              </a:rPr>
              <a:t>Note: A different layout might change the look of the icons on this page.</a:t>
            </a:r>
          </a:p>
          <a:p>
            <a:endParaRPr lang="en-US" i="1" dirty="0">
              <a:latin typeface="Segoe UI" panose="020B0502040204020203" pitchFamily="34" charset="0"/>
              <a:cs typeface="Segoe UI" panose="020B0502040204020203" pitchFamily="34" charset="0"/>
            </a:endParaRPr>
          </a:p>
          <a:p>
            <a:r>
              <a:rPr lang="en-US" i="0" dirty="0">
                <a:latin typeface="Segoe UI" panose="020B0502040204020203" pitchFamily="34" charset="0"/>
                <a:cs typeface="Segoe UI" panose="020B0502040204020203" pitchFamily="34" charset="0"/>
              </a:rPr>
              <a:t>You will also want to state your facts.  You have done the research now share some of the interesting facts with your audience.  Facts do not have to be boring; you can communicate facts in a variety of ways by going to the Insert Tab.  In the Insert tab you can: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t>
            </a:r>
            <a:r>
              <a:rPr lang="en-US" b="1" i="0" dirty="0">
                <a:latin typeface="Segoe UI" panose="020B0502040204020203" pitchFamily="34" charset="0"/>
                <a:cs typeface="Segoe UI" panose="020B0502040204020203" pitchFamily="34" charset="0"/>
              </a:rPr>
              <a:t>pictures</a:t>
            </a:r>
            <a:r>
              <a:rPr lang="en-US" i="0" dirty="0">
                <a:latin typeface="Segoe UI" panose="020B0502040204020203" pitchFamily="34" charset="0"/>
                <a:cs typeface="Segoe UI" panose="020B0502040204020203" pitchFamily="34" charset="0"/>
              </a:rPr>
              <a:t> from your computer or </a:t>
            </a:r>
            <a:r>
              <a:rPr lang="en-US" b="1" i="0" dirty="0">
                <a:latin typeface="Segoe UI" panose="020B0502040204020203" pitchFamily="34" charset="0"/>
                <a:cs typeface="Segoe UI" panose="020B0502040204020203" pitchFamily="34" charset="0"/>
              </a:rPr>
              <a:t>online</a:t>
            </a:r>
            <a:r>
              <a:rPr lang="en-US" i="0" dirty="0">
                <a:latin typeface="Segoe UI" panose="020B0502040204020203" pitchFamily="34" charset="0"/>
                <a:cs typeface="Segoe UI" panose="020B0502040204020203" pitchFamily="34" charset="0"/>
              </a:rPr>
              <a: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Add a </a:t>
            </a:r>
            <a:r>
              <a:rPr lang="en-US" b="1" i="0" dirty="0">
                <a:latin typeface="Segoe UI" panose="020B0502040204020203" pitchFamily="34" charset="0"/>
                <a:cs typeface="Segoe UI" panose="020B0502040204020203" pitchFamily="34" charset="0"/>
              </a:rPr>
              <a:t>chart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Create some </a:t>
            </a:r>
            <a:r>
              <a:rPr lang="en-US" b="1" i="0" dirty="0">
                <a:latin typeface="Segoe UI" panose="020B0502040204020203" pitchFamily="34" charset="0"/>
                <a:cs typeface="Segoe UI" panose="020B0502040204020203" pitchFamily="34" charset="0"/>
              </a:rPr>
              <a:t>SmartArt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 variety of icons to help your facts come to life.  Note: You can change the color of the icons by selecting the icon and then click on the </a:t>
            </a:r>
            <a:r>
              <a:rPr lang="en-US" b="1" i="0" dirty="0">
                <a:latin typeface="Segoe UI" panose="020B0502040204020203" pitchFamily="34" charset="0"/>
                <a:cs typeface="Segoe UI" panose="020B0502040204020203" pitchFamily="34" charset="0"/>
              </a:rPr>
              <a:t>Format</a:t>
            </a:r>
            <a:r>
              <a:rPr lang="en-US" i="0" dirty="0">
                <a:latin typeface="Segoe UI" panose="020B0502040204020203" pitchFamily="34" charset="0"/>
                <a:cs typeface="Segoe UI" panose="020B0502040204020203" pitchFamily="34" charset="0"/>
              </a:rPr>
              <a:t> tab and then </a:t>
            </a:r>
            <a:r>
              <a:rPr lang="en-US" b="1" i="0" dirty="0">
                <a:latin typeface="Segoe UI" panose="020B0502040204020203" pitchFamily="34" charset="0"/>
                <a:cs typeface="Segoe UI" panose="020B0502040204020203" pitchFamily="34" charset="0"/>
              </a:rPr>
              <a:t>Graphics Fill</a:t>
            </a:r>
            <a:r>
              <a:rPr lang="en-US" i="0" dirty="0">
                <a:latin typeface="Segoe UI" panose="020B0502040204020203" pitchFamily="34" charset="0"/>
                <a:cs typeface="Segoe UI" panose="020B0502040204020203" pitchFamily="34" charset="0"/>
              </a:rPr>
              <a:t>.  From there, you will choose a color from the list or choose </a:t>
            </a:r>
            <a:r>
              <a:rPr lang="en-US" b="1" i="0" dirty="0">
                <a:latin typeface="Segoe UI" panose="020B0502040204020203" pitchFamily="34" charset="0"/>
                <a:cs typeface="Segoe UI" panose="020B0502040204020203" pitchFamily="34" charset="0"/>
              </a:rPr>
              <a:t>More Fill Colors </a:t>
            </a:r>
            <a:r>
              <a:rPr lang="en-US" i="0" dirty="0">
                <a:latin typeface="Segoe UI" panose="020B0502040204020203" pitchFamily="34" charset="0"/>
                <a:cs typeface="Segoe UI" panose="020B0502040204020203" pitchFamily="34" charset="0"/>
              </a:rPr>
              <a:t>to give you more options.</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Since this research presentation is a result of your hard work and searching, you want to make sure you support the claims or points in your presentation with facts from your research findings.  Make sure you give the author proper credit for helping you share your ideas.  If one of your sources has a video that is relevant to your topic, you can add the video as added support.  Keep in mind the length of the video and the amount of time you have for your presentation.  For a 5 minute speech, the video should be no longer than 30 seconds.  </a:t>
            </a:r>
          </a:p>
          <a:p>
            <a:endParaRPr lang="en-US" dirty="0">
              <a:latin typeface="Segoe UI" panose="020B0502040204020203" pitchFamily="34" charset="0"/>
              <a:cs typeface="Segoe UI" panose="020B0502040204020203" pitchFamily="34" charset="0"/>
            </a:endParaRPr>
          </a:p>
          <a:p>
            <a:r>
              <a:rPr lang="en-US" b="1" i="1" dirty="0">
                <a:latin typeface="Segoe UI" panose="020B0502040204020203" pitchFamily="34" charset="0"/>
                <a:cs typeface="Segoe UI" panose="020B0502040204020203" pitchFamily="34" charset="0"/>
              </a:rPr>
              <a:t>Questions to consider: </a:t>
            </a:r>
          </a:p>
          <a:p>
            <a:pPr marL="228600" indent="-228600">
              <a:buAutoNum type="arabicPeriod"/>
            </a:pPr>
            <a:r>
              <a:rPr lang="en-US" dirty="0">
                <a:latin typeface="Segoe UI" panose="020B0502040204020203" pitchFamily="34" charset="0"/>
                <a:cs typeface="Segoe UI" panose="020B0502040204020203" pitchFamily="34" charset="0"/>
              </a:rPr>
              <a:t>How will you state the author of the source?</a:t>
            </a:r>
          </a:p>
          <a:p>
            <a:pPr marL="228600" indent="-228600">
              <a:buAutoNum type="arabicPeriod"/>
            </a:pPr>
            <a:r>
              <a:rPr lang="en-US" dirty="0">
                <a:latin typeface="Segoe UI" panose="020B0502040204020203" pitchFamily="34" charset="0"/>
                <a:cs typeface="Segoe UI" panose="020B0502040204020203" pitchFamily="34" charset="0"/>
              </a:rPr>
              <a:t>Will you need to cite the source on the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What are some ways you can engage your audience so they feel like they are a part of the presentation?  Some ideas to consider is by taking a quick poll like: by a show of hands, how many of you think school uniforms are a way to cut down on bullying?  Another suggestion is to have them hold up a certain number of fingers to see if they agree or disagree.  Finally, you can share a story that the audience can relate to that makes them laugh.</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After all the applause, your audience may have some questions.  Be prepared to answer some of their questions by making a list of questions you think they might ask. You may also want to share the presentation with them by providing the link to your presentation, if they want more information.</a:t>
            </a:r>
          </a:p>
        </p:txBody>
      </p:sp>
      <p:sp>
        <p:nvSpPr>
          <p:cNvPr id="4" name="Slide Number Placeholder 3"/>
          <p:cNvSpPr>
            <a:spLocks noGrp="1"/>
          </p:cNvSpPr>
          <p:nvPr>
            <p:ph type="sldNum" sz="quarter" idx="10"/>
          </p:nvPr>
        </p:nvSpPr>
        <p:spPr/>
        <p:txBody>
          <a:bodyPr/>
          <a:lstStyle/>
          <a:p>
            <a:fld id="{BC849E9A-41F7-4779-A581-48A7C374A227}" type="slidenum">
              <a:rPr lang="en-US" smtClean="0"/>
              <a:t>9</a:t>
            </a:fld>
            <a:endParaRPr lang="en-US" dirty="0"/>
          </a:p>
        </p:txBody>
      </p:sp>
    </p:spTree>
    <p:extLst>
      <p:ext uri="{BB962C8B-B14F-4D97-AF65-F5344CB8AC3E}">
        <p14:creationId xmlns:p14="http://schemas.microsoft.com/office/powerpoint/2010/main" val="3791062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After you’ve done your research, it’s time to put your presentation together.  The first step in the process is to introduce the topic.  This is a great time to connect your topic to something that your audience can relate.  In other words, why should they listen to all the information you will be sharing in your research presentation?  What is in it for them?  You may also want to include a graphic or image to grab their attention.</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Feel free to duplicate this slide by right-clicking on this slide in the slides pane to the left and select </a:t>
            </a:r>
            <a:r>
              <a:rPr lang="en-US" b="1" dirty="0">
                <a:latin typeface="Segoe UI" panose="020B0502040204020203" pitchFamily="34" charset="0"/>
                <a:cs typeface="Segoe UI" panose="020B0502040204020203" pitchFamily="34" charset="0"/>
              </a:rPr>
              <a:t>Duplicate Slide</a:t>
            </a:r>
            <a:r>
              <a:rPr lang="en-US" dirty="0">
                <a:latin typeface="Segoe UI" panose="020B0502040204020203" pitchFamily="34" charset="0"/>
                <a:cs typeface="Segoe UI" panose="020B0502040204020203" pitchFamily="34" charset="0"/>
              </a:rPr>
              <a:t>.</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The next step in your presentation is to state your claim or topic clearly.  Your teacher may even call this your thesis.  As you state your thesis, you may find that this layout is not the best layout for your claim or topic.  You can change the layout by clicking the drop-down menu next to the </a:t>
            </a:r>
            <a:r>
              <a:rPr lang="en-US" b="1" dirty="0">
                <a:latin typeface="Segoe UI" panose="020B0502040204020203" pitchFamily="34" charset="0"/>
                <a:cs typeface="Segoe UI" panose="020B0502040204020203" pitchFamily="34" charset="0"/>
              </a:rPr>
              <a:t>Layout</a:t>
            </a:r>
            <a:r>
              <a:rPr lang="en-US" dirty="0">
                <a:latin typeface="Segoe UI" panose="020B0502040204020203" pitchFamily="34" charset="0"/>
                <a:cs typeface="Segoe UI" panose="020B0502040204020203" pitchFamily="34" charset="0"/>
              </a:rPr>
              <a:t> in the </a:t>
            </a:r>
            <a:r>
              <a:rPr lang="en-US" b="1" dirty="0">
                <a:latin typeface="Segoe UI" panose="020B0502040204020203" pitchFamily="34" charset="0"/>
                <a:cs typeface="Segoe UI" panose="020B0502040204020203" pitchFamily="34" charset="0"/>
              </a:rPr>
              <a:t>Slides</a:t>
            </a:r>
            <a:r>
              <a:rPr lang="en-US" dirty="0">
                <a:latin typeface="Segoe UI" panose="020B0502040204020203" pitchFamily="34" charset="0"/>
                <a:cs typeface="Segoe UI" panose="020B0502040204020203" pitchFamily="34" charset="0"/>
              </a:rPr>
              <a:t> menu section.  You can choose </a:t>
            </a:r>
            <a:r>
              <a:rPr lang="en-US" b="1" dirty="0">
                <a:latin typeface="Segoe UI" panose="020B0502040204020203" pitchFamily="34" charset="0"/>
                <a:cs typeface="Segoe UI" panose="020B0502040204020203" pitchFamily="34" charset="0"/>
              </a:rPr>
              <a:t>Two Content</a:t>
            </a:r>
            <a:r>
              <a:rPr lang="en-US" dirty="0">
                <a:latin typeface="Segoe UI" panose="020B0502040204020203" pitchFamily="34" charset="0"/>
                <a:cs typeface="Segoe UI" panose="020B0502040204020203" pitchFamily="34" charset="0"/>
              </a:rPr>
              <a:t>, </a:t>
            </a:r>
            <a:r>
              <a:rPr lang="en-US" b="1" dirty="0">
                <a:latin typeface="Segoe UI" panose="020B0502040204020203" pitchFamily="34" charset="0"/>
                <a:cs typeface="Segoe UI" panose="020B0502040204020203" pitchFamily="34" charset="0"/>
              </a:rPr>
              <a:t>Comparison</a:t>
            </a:r>
            <a:r>
              <a:rPr lang="en-US" dirty="0">
                <a:latin typeface="Segoe UI" panose="020B0502040204020203" pitchFamily="34" charset="0"/>
                <a:cs typeface="Segoe UI" panose="020B0502040204020203" pitchFamily="34" charset="0"/>
              </a:rPr>
              <a:t>, or </a:t>
            </a:r>
            <a:r>
              <a:rPr lang="en-US" b="1" dirty="0">
                <a:latin typeface="Segoe UI" panose="020B0502040204020203" pitchFamily="34" charset="0"/>
                <a:cs typeface="Segoe UI" panose="020B0502040204020203" pitchFamily="34" charset="0"/>
              </a:rPr>
              <a:t>Picture with Caption</a:t>
            </a:r>
            <a:r>
              <a:rPr lang="en-US" dirty="0">
                <a:latin typeface="Segoe UI" panose="020B0502040204020203" pitchFamily="34" charset="0"/>
                <a:cs typeface="Segoe UI" panose="020B0502040204020203" pitchFamily="34" charset="0"/>
              </a:rPr>
              <a:t>.  </a:t>
            </a:r>
            <a:r>
              <a:rPr lang="en-US" i="1" dirty="0">
                <a:latin typeface="Segoe UI" panose="020B0502040204020203" pitchFamily="34" charset="0"/>
                <a:cs typeface="Segoe UI" panose="020B0502040204020203" pitchFamily="34" charset="0"/>
              </a:rPr>
              <a:t>Note: A different layout might change the look of the icons on this page.</a:t>
            </a:r>
          </a:p>
          <a:p>
            <a:endParaRPr lang="en-US" i="1" dirty="0">
              <a:latin typeface="Segoe UI" panose="020B0502040204020203" pitchFamily="34" charset="0"/>
              <a:cs typeface="Segoe UI" panose="020B0502040204020203" pitchFamily="34" charset="0"/>
            </a:endParaRPr>
          </a:p>
          <a:p>
            <a:r>
              <a:rPr lang="en-US" i="0" dirty="0">
                <a:latin typeface="Segoe UI" panose="020B0502040204020203" pitchFamily="34" charset="0"/>
                <a:cs typeface="Segoe UI" panose="020B0502040204020203" pitchFamily="34" charset="0"/>
              </a:rPr>
              <a:t>You will also want to state your facts.  You have done the research now share some of the interesting facts with your audience.  Facts do not have to be boring; you can communicate facts in a variety of ways by going to the Insert Tab.  In the Insert tab you can: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t>
            </a:r>
            <a:r>
              <a:rPr lang="en-US" b="1" i="0" dirty="0">
                <a:latin typeface="Segoe UI" panose="020B0502040204020203" pitchFamily="34" charset="0"/>
                <a:cs typeface="Segoe UI" panose="020B0502040204020203" pitchFamily="34" charset="0"/>
              </a:rPr>
              <a:t>pictures</a:t>
            </a:r>
            <a:r>
              <a:rPr lang="en-US" i="0" dirty="0">
                <a:latin typeface="Segoe UI" panose="020B0502040204020203" pitchFamily="34" charset="0"/>
                <a:cs typeface="Segoe UI" panose="020B0502040204020203" pitchFamily="34" charset="0"/>
              </a:rPr>
              <a:t> from your computer or </a:t>
            </a:r>
            <a:r>
              <a:rPr lang="en-US" b="1" i="0" dirty="0">
                <a:latin typeface="Segoe UI" panose="020B0502040204020203" pitchFamily="34" charset="0"/>
                <a:cs typeface="Segoe UI" panose="020B0502040204020203" pitchFamily="34" charset="0"/>
              </a:rPr>
              <a:t>online</a:t>
            </a:r>
            <a:r>
              <a:rPr lang="en-US" i="0" dirty="0">
                <a:latin typeface="Segoe UI" panose="020B0502040204020203" pitchFamily="34" charset="0"/>
                <a:cs typeface="Segoe UI" panose="020B0502040204020203" pitchFamily="34" charset="0"/>
              </a:rPr>
              <a: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Add a </a:t>
            </a:r>
            <a:r>
              <a:rPr lang="en-US" b="1" i="0" dirty="0">
                <a:latin typeface="Segoe UI" panose="020B0502040204020203" pitchFamily="34" charset="0"/>
                <a:cs typeface="Segoe UI" panose="020B0502040204020203" pitchFamily="34" charset="0"/>
              </a:rPr>
              <a:t>chart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Create some </a:t>
            </a:r>
            <a:r>
              <a:rPr lang="en-US" b="1" i="0" dirty="0">
                <a:latin typeface="Segoe UI" panose="020B0502040204020203" pitchFamily="34" charset="0"/>
                <a:cs typeface="Segoe UI" panose="020B0502040204020203" pitchFamily="34" charset="0"/>
              </a:rPr>
              <a:t>SmartArt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 variety of icons to help your facts come to life.  Note: You can change the color of the icons by selecting the icon and then click on the </a:t>
            </a:r>
            <a:r>
              <a:rPr lang="en-US" b="1" i="0" dirty="0">
                <a:latin typeface="Segoe UI" panose="020B0502040204020203" pitchFamily="34" charset="0"/>
                <a:cs typeface="Segoe UI" panose="020B0502040204020203" pitchFamily="34" charset="0"/>
              </a:rPr>
              <a:t>Format</a:t>
            </a:r>
            <a:r>
              <a:rPr lang="en-US" i="0" dirty="0">
                <a:latin typeface="Segoe UI" panose="020B0502040204020203" pitchFamily="34" charset="0"/>
                <a:cs typeface="Segoe UI" panose="020B0502040204020203" pitchFamily="34" charset="0"/>
              </a:rPr>
              <a:t> tab and then </a:t>
            </a:r>
            <a:r>
              <a:rPr lang="en-US" b="1" i="0" dirty="0">
                <a:latin typeface="Segoe UI" panose="020B0502040204020203" pitchFamily="34" charset="0"/>
                <a:cs typeface="Segoe UI" panose="020B0502040204020203" pitchFamily="34" charset="0"/>
              </a:rPr>
              <a:t>Graphics Fill</a:t>
            </a:r>
            <a:r>
              <a:rPr lang="en-US" i="0" dirty="0">
                <a:latin typeface="Segoe UI" panose="020B0502040204020203" pitchFamily="34" charset="0"/>
                <a:cs typeface="Segoe UI" panose="020B0502040204020203" pitchFamily="34" charset="0"/>
              </a:rPr>
              <a:t>.  From there, you will choose a color from the list or choose </a:t>
            </a:r>
            <a:r>
              <a:rPr lang="en-US" b="1" i="0" dirty="0">
                <a:latin typeface="Segoe UI" panose="020B0502040204020203" pitchFamily="34" charset="0"/>
                <a:cs typeface="Segoe UI" panose="020B0502040204020203" pitchFamily="34" charset="0"/>
              </a:rPr>
              <a:t>More Fill Colors </a:t>
            </a:r>
            <a:r>
              <a:rPr lang="en-US" i="0" dirty="0">
                <a:latin typeface="Segoe UI" panose="020B0502040204020203" pitchFamily="34" charset="0"/>
                <a:cs typeface="Segoe UI" panose="020B0502040204020203" pitchFamily="34" charset="0"/>
              </a:rPr>
              <a:t>to give you more options.</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Since this research presentation is a result of your hard work and searching, you want to make sure you support the claims or points in your presentation with facts from your research findings.  Make sure you give the author proper credit for helping you share your ideas.  If one of your sources has a video that is relevant to your topic, you can add the video as added support.  Keep in mind the length of the video and the amount of time you have for your presentation.  For a 5 minute speech, the video should be no longer than 30 seconds.  </a:t>
            </a:r>
          </a:p>
          <a:p>
            <a:endParaRPr lang="en-US" dirty="0">
              <a:latin typeface="Segoe UI" panose="020B0502040204020203" pitchFamily="34" charset="0"/>
              <a:cs typeface="Segoe UI" panose="020B0502040204020203" pitchFamily="34" charset="0"/>
            </a:endParaRPr>
          </a:p>
          <a:p>
            <a:r>
              <a:rPr lang="en-US" b="1" i="1" dirty="0">
                <a:latin typeface="Segoe UI" panose="020B0502040204020203" pitchFamily="34" charset="0"/>
                <a:cs typeface="Segoe UI" panose="020B0502040204020203" pitchFamily="34" charset="0"/>
              </a:rPr>
              <a:t>Questions to consider: </a:t>
            </a:r>
          </a:p>
          <a:p>
            <a:pPr marL="228600" indent="-228600">
              <a:buAutoNum type="arabicPeriod"/>
            </a:pPr>
            <a:r>
              <a:rPr lang="en-US" dirty="0">
                <a:latin typeface="Segoe UI" panose="020B0502040204020203" pitchFamily="34" charset="0"/>
                <a:cs typeface="Segoe UI" panose="020B0502040204020203" pitchFamily="34" charset="0"/>
              </a:rPr>
              <a:t>How will you state the author of the source?</a:t>
            </a:r>
          </a:p>
          <a:p>
            <a:pPr marL="228600" indent="-228600">
              <a:buAutoNum type="arabicPeriod"/>
            </a:pPr>
            <a:r>
              <a:rPr lang="en-US" dirty="0">
                <a:latin typeface="Segoe UI" panose="020B0502040204020203" pitchFamily="34" charset="0"/>
                <a:cs typeface="Segoe UI" panose="020B0502040204020203" pitchFamily="34" charset="0"/>
              </a:rPr>
              <a:t>Will you need to cite the source on the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What are some ways you can engage your audience so they feel like they are a part of the presentation?  Some ideas to consider is by taking a quick poll like: by a show of hands, how many of you think school uniforms are a way to cut down on bullying?  Another suggestion is to have them hold up a certain number of fingers to see if they agree or disagree.  Finally, you can share a story that the audience can relate to that makes them laugh.</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After all the applause, your audience may have some questions.  Be prepared to answer some of their questions by making a list of questions you think they might ask. You may also want to share the presentation with them by providing the link to your presentation, if they want more information.</a:t>
            </a:r>
          </a:p>
        </p:txBody>
      </p:sp>
      <p:sp>
        <p:nvSpPr>
          <p:cNvPr id="4" name="Slide Number Placeholder 3"/>
          <p:cNvSpPr>
            <a:spLocks noGrp="1"/>
          </p:cNvSpPr>
          <p:nvPr>
            <p:ph type="sldNum" sz="quarter" idx="10"/>
          </p:nvPr>
        </p:nvSpPr>
        <p:spPr/>
        <p:txBody>
          <a:bodyPr/>
          <a:lstStyle/>
          <a:p>
            <a:fld id="{BC849E9A-41F7-4779-A581-48A7C374A227}" type="slidenum">
              <a:rPr lang="en-US" smtClean="0"/>
              <a:t>10</a:t>
            </a:fld>
            <a:endParaRPr lang="en-US" dirty="0"/>
          </a:p>
        </p:txBody>
      </p:sp>
    </p:spTree>
    <p:extLst>
      <p:ext uri="{BB962C8B-B14F-4D97-AF65-F5344CB8AC3E}">
        <p14:creationId xmlns:p14="http://schemas.microsoft.com/office/powerpoint/2010/main" val="3370226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5AEE24-534A-40F1-99E4-00B7D5FD9124}"/>
              </a:ext>
            </a:extLst>
          </p:cNvPr>
          <p:cNvSpPr>
            <a:spLocks noGrp="1"/>
          </p:cNvSpPr>
          <p:nvPr>
            <p:ph type="dt" sz="half" idx="10"/>
          </p:nvPr>
        </p:nvSpPr>
        <p:spPr/>
        <p:txBody>
          <a:bodyPr/>
          <a:lstStyle/>
          <a:p>
            <a:fld id="{DECF21A4-E71B-4D3A-AF45-E989C23A7BB1}" type="datetimeFigureOut">
              <a:rPr lang="en-US" smtClean="0"/>
              <a:t>6/11/2021</a:t>
            </a:fld>
            <a:endParaRPr lang="en-US" dirty="0"/>
          </a:p>
        </p:txBody>
      </p:sp>
      <p:sp>
        <p:nvSpPr>
          <p:cNvPr id="5" name="Footer Placeholder 4">
            <a:extLst>
              <a:ext uri="{FF2B5EF4-FFF2-40B4-BE49-F238E27FC236}">
                <a16:creationId xmlns:a16="http://schemas.microsoft.com/office/drawing/2014/main" id="{CD594011-48FF-493D-8286-F62D345525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7D73-EDDA-49A6-BA12-1CA980DA9B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89B82E-4CA1-47A5-B133-FBD4D8A839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8A267F-D142-4D04-9F03-6CB099E6FA32}"/>
              </a:ext>
            </a:extLst>
          </p:cNvPr>
          <p:cNvSpPr>
            <a:spLocks noGrp="1"/>
          </p:cNvSpPr>
          <p:nvPr>
            <p:ph type="dt" sz="half" idx="10"/>
          </p:nvPr>
        </p:nvSpPr>
        <p:spPr/>
        <p:txBody>
          <a:bodyPr/>
          <a:lstStyle/>
          <a:p>
            <a:fld id="{DECF21A4-E71B-4D3A-AF45-E989C23A7BB1}" type="datetimeFigureOut">
              <a:rPr lang="en-US" smtClean="0"/>
              <a:t>6/11/2021</a:t>
            </a:fld>
            <a:endParaRPr lang="en-US" dirty="0"/>
          </a:p>
        </p:txBody>
      </p:sp>
      <p:sp>
        <p:nvSpPr>
          <p:cNvPr id="5" name="Footer Placeholder 4">
            <a:extLst>
              <a:ext uri="{FF2B5EF4-FFF2-40B4-BE49-F238E27FC236}">
                <a16:creationId xmlns:a16="http://schemas.microsoft.com/office/drawing/2014/main" id="{705127CA-154D-4E90-B776-A2EE71F78D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A240E1-5EB0-47FD-AA37-BF945D136C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14243-F1E4-487A-ABEC-30516A01DF2B}"/>
              </a:ext>
            </a:extLst>
          </p:cNvPr>
          <p:cNvSpPr>
            <a:spLocks noGrp="1"/>
          </p:cNvSpPr>
          <p:nvPr>
            <p:ph type="dt" sz="half" idx="10"/>
          </p:nvPr>
        </p:nvSpPr>
        <p:spPr/>
        <p:txBody>
          <a:bodyPr/>
          <a:lstStyle/>
          <a:p>
            <a:fld id="{DECF21A4-E71B-4D3A-AF45-E989C23A7BB1}" type="datetimeFigureOut">
              <a:rPr lang="en-US" smtClean="0"/>
              <a:t>6/11/2021</a:t>
            </a:fld>
            <a:endParaRPr lang="en-US" dirty="0"/>
          </a:p>
        </p:txBody>
      </p:sp>
      <p:sp>
        <p:nvSpPr>
          <p:cNvPr id="5" name="Footer Placeholder 4">
            <a:extLst>
              <a:ext uri="{FF2B5EF4-FFF2-40B4-BE49-F238E27FC236}">
                <a16:creationId xmlns:a16="http://schemas.microsoft.com/office/drawing/2014/main" id="{AC358244-98FD-472D-AB8C-075F71C10B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4F3-0709-471B-A734-C4B404F55B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795016-AF78-4708-9C5F-21110C197B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EA2D1-B124-4454-AFDC-EA60A14BA121}"/>
              </a:ext>
            </a:extLst>
          </p:cNvPr>
          <p:cNvSpPr>
            <a:spLocks noGrp="1"/>
          </p:cNvSpPr>
          <p:nvPr>
            <p:ph type="dt" sz="half" idx="10"/>
          </p:nvPr>
        </p:nvSpPr>
        <p:spPr/>
        <p:txBody>
          <a:bodyPr/>
          <a:lstStyle/>
          <a:p>
            <a:fld id="{DECF21A4-E71B-4D3A-AF45-E989C23A7BB1}" type="datetimeFigureOut">
              <a:rPr lang="en-US" smtClean="0"/>
              <a:t>6/11/2021</a:t>
            </a:fld>
            <a:endParaRPr lang="en-US" dirty="0"/>
          </a:p>
        </p:txBody>
      </p:sp>
      <p:sp>
        <p:nvSpPr>
          <p:cNvPr id="5" name="Footer Placeholder 4">
            <a:extLst>
              <a:ext uri="{FF2B5EF4-FFF2-40B4-BE49-F238E27FC236}">
                <a16:creationId xmlns:a16="http://schemas.microsoft.com/office/drawing/2014/main" id="{B4F58000-F9D7-4A53-A6C5-E5E815422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A27A78-1874-488A-B215-7D763D338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4BB3D1-3138-4B69-BF5D-4B1A213451CA}"/>
              </a:ext>
            </a:extLst>
          </p:cNvPr>
          <p:cNvSpPr>
            <a:spLocks noGrp="1"/>
          </p:cNvSpPr>
          <p:nvPr>
            <p:ph type="dt" sz="half" idx="10"/>
          </p:nvPr>
        </p:nvSpPr>
        <p:spPr/>
        <p:txBody>
          <a:bodyPr/>
          <a:lstStyle/>
          <a:p>
            <a:fld id="{DECF21A4-E71B-4D3A-AF45-E989C23A7BB1}" type="datetimeFigureOut">
              <a:rPr lang="en-US" smtClean="0"/>
              <a:t>6/11/2021</a:t>
            </a:fld>
            <a:endParaRPr lang="en-US" dirty="0"/>
          </a:p>
        </p:txBody>
      </p:sp>
      <p:sp>
        <p:nvSpPr>
          <p:cNvPr id="5" name="Footer Placeholder 4">
            <a:extLst>
              <a:ext uri="{FF2B5EF4-FFF2-40B4-BE49-F238E27FC236}">
                <a16:creationId xmlns:a16="http://schemas.microsoft.com/office/drawing/2014/main" id="{0EFF90C5-31F4-4A22-AC00-3FB5ED291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AA11-CC97-44E5-AE4D-808FD741A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3AB6CB-9460-4BCA-86C5-5F26357AB80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FAB0F6-401D-4BAF-A300-65AD684DF9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561BBA-B185-4B45-B152-3D320E15F550}"/>
              </a:ext>
            </a:extLst>
          </p:cNvPr>
          <p:cNvSpPr>
            <a:spLocks noGrp="1"/>
          </p:cNvSpPr>
          <p:nvPr>
            <p:ph type="dt" sz="half" idx="10"/>
          </p:nvPr>
        </p:nvSpPr>
        <p:spPr/>
        <p:txBody>
          <a:bodyPr/>
          <a:lstStyle/>
          <a:p>
            <a:fld id="{DECF21A4-E71B-4D3A-AF45-E989C23A7BB1}" type="datetimeFigureOut">
              <a:rPr lang="en-US" smtClean="0"/>
              <a:t>6/11/2021</a:t>
            </a:fld>
            <a:endParaRPr lang="en-US" dirty="0"/>
          </a:p>
        </p:txBody>
      </p:sp>
      <p:sp>
        <p:nvSpPr>
          <p:cNvPr id="6" name="Footer Placeholder 5">
            <a:extLst>
              <a:ext uri="{FF2B5EF4-FFF2-40B4-BE49-F238E27FC236}">
                <a16:creationId xmlns:a16="http://schemas.microsoft.com/office/drawing/2014/main" id="{D61CD760-96AC-4821-A56B-0B805F2FAD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F6677F-2712-4810-A3AA-56FA75386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71B54A-6775-4978-8E19-32694C9B5E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BA1303-B245-476D-BD02-A4E4A359F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8E898F-5B79-46F1-89C1-F827997CC4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417A4D-2EC9-4294-BFF4-EAE22EE1099A}"/>
              </a:ext>
            </a:extLst>
          </p:cNvPr>
          <p:cNvSpPr>
            <a:spLocks noGrp="1"/>
          </p:cNvSpPr>
          <p:nvPr>
            <p:ph type="dt" sz="half" idx="10"/>
          </p:nvPr>
        </p:nvSpPr>
        <p:spPr/>
        <p:txBody>
          <a:bodyPr/>
          <a:lstStyle/>
          <a:p>
            <a:fld id="{DECF21A4-E71B-4D3A-AF45-E989C23A7BB1}" type="datetimeFigureOut">
              <a:rPr lang="en-US" smtClean="0"/>
              <a:t>6/11/2021</a:t>
            </a:fld>
            <a:endParaRPr lang="en-US" dirty="0"/>
          </a:p>
        </p:txBody>
      </p:sp>
      <p:sp>
        <p:nvSpPr>
          <p:cNvPr id="8" name="Footer Placeholder 7">
            <a:extLst>
              <a:ext uri="{FF2B5EF4-FFF2-40B4-BE49-F238E27FC236}">
                <a16:creationId xmlns:a16="http://schemas.microsoft.com/office/drawing/2014/main" id="{6150E317-3602-42A1-BB7F-0184072E8D5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68FC-5755-447A-8D7F-9ADED3E994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50287-81AA-46CA-8CB3-53A7F8313741}"/>
              </a:ext>
            </a:extLst>
          </p:cNvPr>
          <p:cNvSpPr>
            <a:spLocks noGrp="1"/>
          </p:cNvSpPr>
          <p:nvPr>
            <p:ph type="dt" sz="half" idx="10"/>
          </p:nvPr>
        </p:nvSpPr>
        <p:spPr/>
        <p:txBody>
          <a:bodyPr/>
          <a:lstStyle/>
          <a:p>
            <a:fld id="{DECF21A4-E71B-4D3A-AF45-E989C23A7BB1}" type="datetimeFigureOut">
              <a:rPr lang="en-US" smtClean="0"/>
              <a:t>6/11/2021</a:t>
            </a:fld>
            <a:endParaRPr lang="en-US" dirty="0"/>
          </a:p>
        </p:txBody>
      </p:sp>
      <p:sp>
        <p:nvSpPr>
          <p:cNvPr id="4" name="Footer Placeholder 3">
            <a:extLst>
              <a:ext uri="{FF2B5EF4-FFF2-40B4-BE49-F238E27FC236}">
                <a16:creationId xmlns:a16="http://schemas.microsoft.com/office/drawing/2014/main" id="{2F1BA4AA-02C9-459E-9362-3DA60E3B59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ACAA5-F8E7-46E9-8BA7-A510948B62CC}"/>
              </a:ext>
            </a:extLst>
          </p:cNvPr>
          <p:cNvSpPr>
            <a:spLocks noGrp="1"/>
          </p:cNvSpPr>
          <p:nvPr>
            <p:ph type="dt" sz="half" idx="10"/>
          </p:nvPr>
        </p:nvSpPr>
        <p:spPr/>
        <p:txBody>
          <a:bodyPr/>
          <a:lstStyle/>
          <a:p>
            <a:fld id="{DECF21A4-E71B-4D3A-AF45-E989C23A7BB1}" type="datetimeFigureOut">
              <a:rPr lang="en-US" smtClean="0"/>
              <a:t>6/11/2021</a:t>
            </a:fld>
            <a:endParaRPr lang="en-US" dirty="0"/>
          </a:p>
        </p:txBody>
      </p:sp>
      <p:sp>
        <p:nvSpPr>
          <p:cNvPr id="3" name="Footer Placeholder 2">
            <a:extLst>
              <a:ext uri="{FF2B5EF4-FFF2-40B4-BE49-F238E27FC236}">
                <a16:creationId xmlns:a16="http://schemas.microsoft.com/office/drawing/2014/main" id="{D1F2DEE8-5654-4DCA-A8D0-D883E52B6F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40D456-F0A3-4789-A310-A23F01B2E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8A8B05-7071-44D4-80F7-3E8191C9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D8562E-E6F1-449B-909C-98426BA86B36}"/>
              </a:ext>
            </a:extLst>
          </p:cNvPr>
          <p:cNvSpPr>
            <a:spLocks noGrp="1"/>
          </p:cNvSpPr>
          <p:nvPr>
            <p:ph type="dt" sz="half" idx="10"/>
          </p:nvPr>
        </p:nvSpPr>
        <p:spPr/>
        <p:txBody>
          <a:bodyPr/>
          <a:lstStyle/>
          <a:p>
            <a:fld id="{DECF21A4-E71B-4D3A-AF45-E989C23A7BB1}" type="datetimeFigureOut">
              <a:rPr lang="en-US" smtClean="0"/>
              <a:t>6/11/2021</a:t>
            </a:fld>
            <a:endParaRPr lang="en-US" dirty="0"/>
          </a:p>
        </p:txBody>
      </p:sp>
      <p:sp>
        <p:nvSpPr>
          <p:cNvPr id="6" name="Footer Placeholder 5">
            <a:extLst>
              <a:ext uri="{FF2B5EF4-FFF2-40B4-BE49-F238E27FC236}">
                <a16:creationId xmlns:a16="http://schemas.microsoft.com/office/drawing/2014/main" id="{7EB47A9A-FB08-407B-A73A-0AC513F0FD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024828F-334F-4A50-850D-10684F24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3293F4-2B70-4BB5-A982-219E4133E251}"/>
              </a:ext>
            </a:extLst>
          </p:cNvPr>
          <p:cNvSpPr>
            <a:spLocks noGrp="1"/>
          </p:cNvSpPr>
          <p:nvPr>
            <p:ph type="dt" sz="half" idx="10"/>
          </p:nvPr>
        </p:nvSpPr>
        <p:spPr/>
        <p:txBody>
          <a:bodyPr/>
          <a:lstStyle/>
          <a:p>
            <a:fld id="{DECF21A4-E71B-4D3A-AF45-E989C23A7BB1}" type="datetimeFigureOut">
              <a:rPr lang="en-US" smtClean="0"/>
              <a:t>6/11/2021</a:t>
            </a:fld>
            <a:endParaRPr lang="en-US" dirty="0"/>
          </a:p>
        </p:txBody>
      </p:sp>
      <p:sp>
        <p:nvSpPr>
          <p:cNvPr id="6" name="Footer Placeholder 5">
            <a:extLst>
              <a:ext uri="{FF2B5EF4-FFF2-40B4-BE49-F238E27FC236}">
                <a16:creationId xmlns:a16="http://schemas.microsoft.com/office/drawing/2014/main" id="{C4F9A86F-B378-4759-B50E-2E0BFAE624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21A4-E71B-4D3A-AF45-E989C23A7BB1}" type="datetimeFigureOut">
              <a:rPr lang="en-US" smtClean="0"/>
              <a:t>6/11/2021</a:t>
            </a:fld>
            <a:endParaRPr lang="en-US" dirty="0"/>
          </a:p>
        </p:txBody>
      </p:sp>
      <p:sp>
        <p:nvSpPr>
          <p:cNvPr id="5" name="Footer Placeholder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F1B4E-90EC-4A51-B6E5-B702C054ECB0}" type="slidenum">
              <a:rPr lang="en-US" smtClean="0"/>
              <a:t>‹#›</a:t>
            </a:fld>
            <a:endParaRPr lang="en-US" dirty="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5.svg"/><Relationship Id="rId4" Type="http://schemas.openxmlformats.org/officeDocument/2006/relationships/image" Target="../media/image4.svg"/></Relationships>
</file>

<file path=ppt/slides/_rels/slide1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2.svg"/><Relationship Id="rId4" Type="http://schemas.openxmlformats.org/officeDocument/2006/relationships/image" Target="../media/image8.sv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covid-gyan.in/articles?page=2" TargetMode="External"/><Relationship Id="rId5" Type="http://schemas.openxmlformats.org/officeDocument/2006/relationships/image" Target="../media/image10.jpg"/><Relationship Id="rId4" Type="http://schemas.openxmlformats.org/officeDocument/2006/relationships/hyperlink" Target="https://www.nurse24.it/dossier/covid19/telemedicina-supporto-cura.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hyperlink" Target="https://game-icons.net/1x1/delapouite/stairs-goal.html" TargetMode="External"/><Relationship Id="rId3" Type="http://schemas.openxmlformats.org/officeDocument/2006/relationships/image" Target="../media/image13.jpg"/><Relationship Id="rId7" Type="http://schemas.openxmlformats.org/officeDocument/2006/relationships/diagramColors" Target="../diagrams/colors1.xml"/><Relationship Id="rId12"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image" Target="../media/image18.svg"/><Relationship Id="rId5" Type="http://schemas.openxmlformats.org/officeDocument/2006/relationships/diagramLayout" Target="../diagrams/layout1.xml"/><Relationship Id="rId10" Type="http://schemas.openxmlformats.org/officeDocument/2006/relationships/image" Target="../media/image17.svg"/><Relationship Id="rId4" Type="http://schemas.openxmlformats.org/officeDocument/2006/relationships/diagramData" Target="../diagrams/data1.xml"/><Relationship Id="rId9"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20.jpg"/><Relationship Id="rId7" Type="http://schemas.openxmlformats.org/officeDocument/2006/relationships/image" Target="../media/image21.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hyperlink" Target="http://www.thebluediamondgallery.com/wooden-tile/r/research.html"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22.jpg"/><Relationship Id="rId7" Type="http://schemas.openxmlformats.org/officeDocument/2006/relationships/image" Target="../media/image6.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creativecommons.org/licenses/by/3.0/" TargetMode="External"/><Relationship Id="rId4" Type="http://schemas.openxmlformats.org/officeDocument/2006/relationships/hyperlink" Target="https://www.westburn-publishers.com/social-business/unveiling-economic-rationale-behind-social-business-mode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25.svg"/><Relationship Id="rId4" Type="http://schemas.openxmlformats.org/officeDocument/2006/relationships/image" Target="../media/image4.sv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image" Target="../media/image25.svg"/><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9336127" y="5321821"/>
            <a:ext cx="2855872" cy="1363215"/>
          </a:xfrm>
        </p:spPr>
        <p:txBody>
          <a:bodyPr anchor="t">
            <a:noAutofit/>
          </a:bodyPr>
          <a:lstStyle/>
          <a:p>
            <a:pPr algn="l"/>
            <a:r>
              <a:rPr lang="en-US" sz="3000" dirty="0">
                <a:latin typeface="Franklin Gothic Book" panose="020B0503020102020204" pitchFamily="34" charset="0"/>
                <a:cs typeface="Segoe UI" panose="020B0502040204020203" pitchFamily="34" charset="0"/>
              </a:rPr>
              <a:t>Presented By:</a:t>
            </a:r>
            <a:br>
              <a:rPr lang="en-US" sz="3000" dirty="0">
                <a:solidFill>
                  <a:schemeClr val="bg2">
                    <a:lumMod val="90000"/>
                  </a:schemeClr>
                </a:solidFill>
                <a:latin typeface="Franklin Gothic Book" panose="020B0503020102020204" pitchFamily="34" charset="0"/>
                <a:cs typeface="Segoe UI" panose="020B0502040204020203" pitchFamily="34" charset="0"/>
              </a:rPr>
            </a:br>
            <a:r>
              <a:rPr lang="en-US" sz="3000" dirty="0">
                <a:latin typeface="Franklin Gothic Book" panose="020B0503020102020204" pitchFamily="34" charset="0"/>
                <a:cs typeface="Segoe UI" panose="020B0502040204020203" pitchFamily="34" charset="0"/>
              </a:rPr>
              <a:t>Ritvik Chhabra</a:t>
            </a:r>
            <a:br>
              <a:rPr lang="en-US" sz="3000" dirty="0">
                <a:latin typeface="Franklin Gothic Book" panose="020B0503020102020204" pitchFamily="34" charset="0"/>
                <a:cs typeface="Segoe UI" panose="020B0502040204020203" pitchFamily="34" charset="0"/>
              </a:rPr>
            </a:br>
            <a:r>
              <a:rPr lang="en-US" sz="3000" dirty="0">
                <a:latin typeface="Franklin Gothic Book" panose="020B0503020102020204" pitchFamily="34" charset="0"/>
                <a:cs typeface="Segoe UI" panose="020B0502040204020203" pitchFamily="34" charset="0"/>
              </a:rPr>
              <a:t>PG/19/106</a:t>
            </a:r>
          </a:p>
        </p:txBody>
      </p: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4021528" y="3933300"/>
            <a:ext cx="7560871" cy="1363215"/>
          </a:xfrm>
        </p:spPr>
        <p:txBody>
          <a:bodyPr anchor="b">
            <a:noAutofit/>
          </a:bodyPr>
          <a:lstStyle/>
          <a:p>
            <a:pPr algn="l"/>
            <a:r>
              <a:rPr lang="en-US" sz="3500" dirty="0">
                <a:latin typeface="Franklin Gothic Book" panose="020B0503020102020204" pitchFamily="34" charset="0"/>
              </a:rPr>
              <a:t>PATIENT SATISFACTION SURVEY USING TELECONSULTATION SERVICES IN VIEW OF COVID-19</a:t>
            </a:r>
          </a:p>
        </p:txBody>
      </p:sp>
      <p:sp>
        <p:nvSpPr>
          <p:cNvPr id="29" name="Freeform: Shape 28">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85250" y="164573"/>
            <a:ext cx="1636279" cy="1636279"/>
          </a:xfrm>
          <a:prstGeom prst="rect">
            <a:avLst/>
          </a:prstGeom>
        </p:spPr>
      </p:pic>
      <p:sp>
        <p:nvSpPr>
          <p:cNvPr id="37" name="Oval 36">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80302" y="1293093"/>
            <a:ext cx="1827742" cy="1827742"/>
          </a:xfrm>
          <a:prstGeom prst="rect">
            <a:avLst/>
          </a:prstGeom>
        </p:spPr>
      </p:pic>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0924" y="3621724"/>
            <a:ext cx="2594886" cy="2594886"/>
          </a:xfrm>
          <a:prstGeom prst="rect">
            <a:avLst/>
          </a:prstGeom>
        </p:spPr>
      </p:pic>
      <p:sp>
        <p:nvSpPr>
          <p:cNvPr id="41" name="Freeform: Shape 40">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725024" y="327889"/>
            <a:ext cx="2260711" cy="2260711"/>
          </a:xfrm>
          <a:prstGeom prst="rect">
            <a:avLst/>
          </a:prstGeom>
        </p:spPr>
      </p:pic>
      <p:sp>
        <p:nvSpPr>
          <p:cNvPr id="4" name="TextBox 3">
            <a:extLst>
              <a:ext uri="{FF2B5EF4-FFF2-40B4-BE49-F238E27FC236}">
                <a16:creationId xmlns:a16="http://schemas.microsoft.com/office/drawing/2014/main" id="{364CFCF2-D91F-483A-84DC-59526AFA3CA1}"/>
              </a:ext>
            </a:extLst>
          </p:cNvPr>
          <p:cNvSpPr txBox="1"/>
          <p:nvPr/>
        </p:nvSpPr>
        <p:spPr>
          <a:xfrm>
            <a:off x="3805628" y="5296515"/>
            <a:ext cx="5579672" cy="1246495"/>
          </a:xfrm>
          <a:prstGeom prst="rect">
            <a:avLst/>
          </a:prstGeom>
          <a:noFill/>
        </p:spPr>
        <p:txBody>
          <a:bodyPr wrap="square" rtlCol="0">
            <a:spAutoFit/>
          </a:bodyPr>
          <a:lstStyle/>
          <a:p>
            <a:r>
              <a:rPr lang="en-IN" sz="2500" dirty="0">
                <a:latin typeface="Franklin Gothic Book" panose="020B0503020102020204" pitchFamily="34" charset="0"/>
              </a:rPr>
              <a:t>Guided By:</a:t>
            </a:r>
          </a:p>
          <a:p>
            <a:r>
              <a:rPr lang="en-IN" sz="2500" dirty="0">
                <a:latin typeface="Franklin Gothic Book" panose="020B0503020102020204" pitchFamily="34" charset="0"/>
              </a:rPr>
              <a:t>Dr B.S Singh</a:t>
            </a:r>
          </a:p>
          <a:p>
            <a:r>
              <a:rPr lang="en-IN" sz="2500" dirty="0">
                <a:latin typeface="Franklin Gothic Book" panose="020B0503020102020204" pitchFamily="34" charset="0"/>
              </a:rPr>
              <a:t>Associate Professor, IIHMR-Delhi</a:t>
            </a:r>
          </a:p>
        </p:txBody>
      </p:sp>
    </p:spTree>
    <p:extLst>
      <p:ext uri="{BB962C8B-B14F-4D97-AF65-F5344CB8AC3E}">
        <p14:creationId xmlns:p14="http://schemas.microsoft.com/office/powerpoint/2010/main" val="322398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400" y="831886"/>
            <a:ext cx="1097280" cy="1097280"/>
          </a:xfrm>
          <a:prstGeom prst="rect">
            <a:avLst/>
          </a:prstGeom>
        </p:spPr>
      </p:pic>
      <p:pic>
        <p:nvPicPr>
          <p:cNvPr id="8" name="Graphic 7">
            <a:extLst>
              <a:ext uri="{FF2B5EF4-FFF2-40B4-BE49-F238E27FC236}">
                <a16:creationId xmlns:a16="http://schemas.microsoft.com/office/drawing/2014/main" id="{590430A8-7125-464C-98BA-3409573DB5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
        <p:nvSpPr>
          <p:cNvPr id="12" name="Content Placeholder 11">
            <a:extLst>
              <a:ext uri="{FF2B5EF4-FFF2-40B4-BE49-F238E27FC236}">
                <a16:creationId xmlns:a16="http://schemas.microsoft.com/office/drawing/2014/main" id="{0044F076-A45F-4EDB-ADA9-836DC12B3F2C}"/>
              </a:ext>
            </a:extLst>
          </p:cNvPr>
          <p:cNvSpPr>
            <a:spLocks noGrp="1"/>
          </p:cNvSpPr>
          <p:nvPr>
            <p:ph idx="1"/>
          </p:nvPr>
        </p:nvSpPr>
        <p:spPr>
          <a:xfrm>
            <a:off x="1109980" y="152401"/>
            <a:ext cx="7988300" cy="850900"/>
          </a:xfrm>
        </p:spPr>
        <p:txBody>
          <a:bodyPr>
            <a:normAutofit/>
          </a:bodyPr>
          <a:lstStyle/>
          <a:p>
            <a:pPr marL="0" indent="0">
              <a:buNone/>
            </a:pPr>
            <a:r>
              <a:rPr lang="en-IN" sz="3500" dirty="0"/>
              <a:t>Project Outcomes</a:t>
            </a:r>
          </a:p>
        </p:txBody>
      </p:sp>
      <p:graphicFrame>
        <p:nvGraphicFramePr>
          <p:cNvPr id="13" name="Content Placeholder 3">
            <a:extLst>
              <a:ext uri="{FF2B5EF4-FFF2-40B4-BE49-F238E27FC236}">
                <a16:creationId xmlns:a16="http://schemas.microsoft.com/office/drawing/2014/main" id="{2E5A014B-9F3E-4405-8124-B314A27CBE5A}"/>
              </a:ext>
            </a:extLst>
          </p:cNvPr>
          <p:cNvGraphicFramePr>
            <a:graphicFrameLocks/>
          </p:cNvGraphicFramePr>
          <p:nvPr>
            <p:extLst>
              <p:ext uri="{D42A27DB-BD31-4B8C-83A1-F6EECF244321}">
                <p14:modId xmlns:p14="http://schemas.microsoft.com/office/powerpoint/2010/main" val="3578964417"/>
              </p:ext>
            </p:extLst>
          </p:nvPr>
        </p:nvGraphicFramePr>
        <p:xfrm>
          <a:off x="1104899" y="831886"/>
          <a:ext cx="10093186" cy="5608671"/>
        </p:xfrm>
        <a:graphic>
          <a:graphicData uri="http://schemas.openxmlformats.org/drawingml/2006/table">
            <a:tbl>
              <a:tblPr firstRow="1" bandRow="1">
                <a:tableStyleId>{638B1855-1B75-4FBE-930C-398BA8C253C6}</a:tableStyleId>
              </a:tblPr>
              <a:tblGrid>
                <a:gridCol w="1749242">
                  <a:extLst>
                    <a:ext uri="{9D8B030D-6E8A-4147-A177-3AD203B41FA5}">
                      <a16:colId xmlns:a16="http://schemas.microsoft.com/office/drawing/2014/main" val="2867973789"/>
                    </a:ext>
                  </a:extLst>
                </a:gridCol>
                <a:gridCol w="2288033">
                  <a:extLst>
                    <a:ext uri="{9D8B030D-6E8A-4147-A177-3AD203B41FA5}">
                      <a16:colId xmlns:a16="http://schemas.microsoft.com/office/drawing/2014/main" val="20000"/>
                    </a:ext>
                  </a:extLst>
                </a:gridCol>
                <a:gridCol w="2018637">
                  <a:extLst>
                    <a:ext uri="{9D8B030D-6E8A-4147-A177-3AD203B41FA5}">
                      <a16:colId xmlns:a16="http://schemas.microsoft.com/office/drawing/2014/main" val="20001"/>
                    </a:ext>
                  </a:extLst>
                </a:gridCol>
                <a:gridCol w="2018637">
                  <a:extLst>
                    <a:ext uri="{9D8B030D-6E8A-4147-A177-3AD203B41FA5}">
                      <a16:colId xmlns:a16="http://schemas.microsoft.com/office/drawing/2014/main" val="20002"/>
                    </a:ext>
                  </a:extLst>
                </a:gridCol>
                <a:gridCol w="2018637">
                  <a:extLst>
                    <a:ext uri="{9D8B030D-6E8A-4147-A177-3AD203B41FA5}">
                      <a16:colId xmlns:a16="http://schemas.microsoft.com/office/drawing/2014/main" val="20003"/>
                    </a:ext>
                  </a:extLst>
                </a:gridCol>
              </a:tblGrid>
              <a:tr h="4409212">
                <a:tc>
                  <a:txBody>
                    <a:bodyPr/>
                    <a:lstStyle/>
                    <a:p>
                      <a:r>
                        <a:rPr lang="en-US" sz="2000" dirty="0">
                          <a:solidFill>
                            <a:schemeClr val="tx1"/>
                          </a:solidFill>
                        </a:rPr>
                        <a:t>Description</a:t>
                      </a:r>
                    </a:p>
                  </a:txBody>
                  <a:tcPr marL="86627" marR="86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solidFill>
                            <a:schemeClr val="tx1"/>
                          </a:solidFill>
                        </a:rPr>
                        <a:t>1.</a:t>
                      </a:r>
                      <a:r>
                        <a:rPr lang="en-US" sz="2000" baseline="0" dirty="0">
                          <a:solidFill>
                            <a:schemeClr val="tx1"/>
                          </a:solidFill>
                        </a:rPr>
                        <a:t> Internalize the concepts of management  such as healthcare delivery system, strategic planning, HR, marketing, finance and operations</a:t>
                      </a:r>
                      <a:endParaRPr lang="en-US" sz="2000" dirty="0">
                        <a:solidFill>
                          <a:schemeClr val="tx1"/>
                        </a:solidFill>
                      </a:endParaRPr>
                    </a:p>
                  </a:txBody>
                  <a:tcPr marL="86627" marR="86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solidFill>
                            <a:schemeClr val="tx1"/>
                          </a:solidFill>
                        </a:rPr>
                        <a:t>2.</a:t>
                      </a:r>
                      <a:r>
                        <a:rPr lang="en-US" sz="2000" baseline="0" dirty="0">
                          <a:solidFill>
                            <a:schemeClr val="tx1"/>
                          </a:solidFill>
                        </a:rPr>
                        <a:t> Apply knowledge of research and management techniques and functions in an integrated manner in healthcare setup</a:t>
                      </a:r>
                      <a:endParaRPr lang="en-US" sz="2000" dirty="0">
                        <a:solidFill>
                          <a:schemeClr val="tx1"/>
                        </a:solidFill>
                      </a:endParaRPr>
                    </a:p>
                  </a:txBody>
                  <a:tcPr marL="86627" marR="86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solidFill>
                            <a:schemeClr val="tx1"/>
                          </a:solidFill>
                        </a:rPr>
                        <a:t>3.</a:t>
                      </a:r>
                      <a:r>
                        <a:rPr lang="en-US" sz="2000" baseline="0" dirty="0">
                          <a:solidFill>
                            <a:schemeClr val="tx1"/>
                          </a:solidFill>
                        </a:rPr>
                        <a:t> Use appropriate skills to support healthcare organizations to take informed decision in planning, building and managing healthcare organizations</a:t>
                      </a:r>
                      <a:endParaRPr lang="en-US" sz="2000" dirty="0">
                        <a:solidFill>
                          <a:schemeClr val="tx1"/>
                        </a:solidFill>
                      </a:endParaRPr>
                    </a:p>
                  </a:txBody>
                  <a:tcPr marL="86627" marR="86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solidFill>
                            <a:schemeClr val="tx1"/>
                          </a:solidFill>
                        </a:rPr>
                        <a:t>4. Utilize</a:t>
                      </a:r>
                      <a:r>
                        <a:rPr lang="en-US" sz="2000" baseline="0" dirty="0">
                          <a:solidFill>
                            <a:schemeClr val="tx1"/>
                          </a:solidFill>
                        </a:rPr>
                        <a:t> learning acquired from trainings and practical exposures in real time situations.</a:t>
                      </a:r>
                      <a:endParaRPr lang="en-US" sz="2000" dirty="0">
                        <a:solidFill>
                          <a:schemeClr val="tx1"/>
                        </a:solidFill>
                      </a:endParaRPr>
                    </a:p>
                  </a:txBody>
                  <a:tcPr marL="86627" marR="86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199459">
                <a:tc>
                  <a:txBody>
                    <a:bodyPr/>
                    <a:lstStyle/>
                    <a:p>
                      <a:r>
                        <a:rPr lang="en-US" dirty="0">
                          <a:solidFill>
                            <a:schemeClr val="tx1"/>
                          </a:solidFill>
                          <a:latin typeface="Segoe UI Semibold" panose="020B0702040204020203" pitchFamily="34" charset="0"/>
                          <a:cs typeface="Segoe UI Semibold" panose="020B0702040204020203" pitchFamily="34" charset="0"/>
                        </a:rPr>
                        <a:t>Score: (Comment)</a:t>
                      </a:r>
                    </a:p>
                  </a:txBody>
                  <a:tcPr marL="86627" marR="86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latin typeface="Segoe UI Semibold" panose="020B0702040204020203" pitchFamily="34" charset="0"/>
                          <a:cs typeface="Segoe UI Semibold" panose="020B0702040204020203" pitchFamily="34" charset="0"/>
                        </a:rPr>
                        <a:t>3</a:t>
                      </a:r>
                    </a:p>
                    <a:p>
                      <a:r>
                        <a:rPr lang="en-US" dirty="0">
                          <a:solidFill>
                            <a:schemeClr val="tx1"/>
                          </a:solidFill>
                          <a:latin typeface="Segoe UI Semibold" panose="020B0702040204020203" pitchFamily="34" charset="0"/>
                          <a:cs typeface="Segoe UI Semibold" panose="020B0702040204020203" pitchFamily="34" charset="0"/>
                        </a:rPr>
                        <a:t>(Substantial)</a:t>
                      </a:r>
                    </a:p>
                  </a:txBody>
                  <a:tcPr marL="86627" marR="86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latin typeface="Segoe UI Semibold" panose="020B0702040204020203" pitchFamily="34" charset="0"/>
                          <a:cs typeface="Segoe UI Semibold" panose="020B0702040204020203" pitchFamily="34" charset="0"/>
                        </a:rPr>
                        <a:t>3 (Substantial)</a:t>
                      </a:r>
                    </a:p>
                  </a:txBody>
                  <a:tcPr marL="86627" marR="86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latin typeface="Segoe UI Semibold" panose="020B0702040204020203" pitchFamily="34" charset="0"/>
                          <a:cs typeface="Segoe UI Semibold" panose="020B0702040204020203" pitchFamily="34" charset="0"/>
                        </a:rPr>
                        <a:t>3 (Substantial)</a:t>
                      </a:r>
                    </a:p>
                  </a:txBody>
                  <a:tcPr marL="86627" marR="86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solidFill>
                            <a:schemeClr val="tx1"/>
                          </a:solidFill>
                          <a:latin typeface="Segoe UI Semibold" panose="020B0702040204020203" pitchFamily="34" charset="0"/>
                          <a:cs typeface="Segoe UI Semibold" panose="020B0702040204020203" pitchFamily="34" charset="0"/>
                        </a:rPr>
                        <a:t>3 (Substantial)</a:t>
                      </a:r>
                    </a:p>
                  </a:txBody>
                  <a:tcPr marL="86627" marR="866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27140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1000"/>
                                        <p:tgtEl>
                                          <p:spTgt spid="12">
                                            <p:txEl>
                                              <p:pRg st="0" end="0"/>
                                            </p:txEl>
                                          </p:spTgt>
                                        </p:tgtEl>
                                      </p:cBhvr>
                                    </p:animEffect>
                                    <p:anim calcmode="lin" valueType="num">
                                      <p:cBhvr>
                                        <p:cTn id="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0041" y="982364"/>
            <a:ext cx="2659472" cy="2659472"/>
          </a:xfrm>
          <a:prstGeom prst="rect">
            <a:avLst/>
          </a:prstGeom>
        </p:spPr>
      </p:pic>
      <p:cxnSp>
        <p:nvCxnSpPr>
          <p:cNvPr id="16" name="Straight Connector 15">
            <a:extLst>
              <a:ext uri="{FF2B5EF4-FFF2-40B4-BE49-F238E27FC236}">
                <a16:creationId xmlns:a16="http://schemas.microsoft.com/office/drawing/2014/main" id="{DFDA47BC-3069-47F5-8257-24B3B1F76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90143" y="983211"/>
            <a:ext cx="2646677" cy="2646677"/>
          </a:xfrm>
          <a:prstGeom prst="rect">
            <a:avLst/>
          </a:prstGeom>
        </p:spPr>
      </p:pic>
      <p:cxnSp>
        <p:nvCxnSpPr>
          <p:cNvPr id="20" name="Straight Connector 19">
            <a:extLst>
              <a:ext uri="{FF2B5EF4-FFF2-40B4-BE49-F238E27FC236}">
                <a16:creationId xmlns:a16="http://schemas.microsoft.com/office/drawing/2014/main" id="{942B920A-73AD-402A-8EEF-B88E1A9398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56859" y="982364"/>
            <a:ext cx="2648371" cy="2648371"/>
          </a:xfrm>
          <a:prstGeom prst="rect">
            <a:avLst/>
          </a:prstGeom>
        </p:spPr>
      </p:pic>
      <p:cxnSp>
        <p:nvCxnSpPr>
          <p:cNvPr id="22" name="Straight Connector 21">
            <a:extLst>
              <a:ext uri="{FF2B5EF4-FFF2-40B4-BE49-F238E27FC236}">
                <a16:creationId xmlns:a16="http://schemas.microsoft.com/office/drawing/2014/main" id="{00C9EB70-BC82-414A-BF8D-AD7FC67276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25269" y="1004677"/>
            <a:ext cx="2648372" cy="2648372"/>
          </a:xfrm>
          <a:prstGeom prst="rect">
            <a:avLst/>
          </a:prstGeom>
        </p:spPr>
      </p:pic>
      <p:sp>
        <p:nvSpPr>
          <p:cNvPr id="18" name="Rectangle 17">
            <a:extLst>
              <a:ext uri="{FF2B5EF4-FFF2-40B4-BE49-F238E27FC236}">
                <a16:creationId xmlns:a16="http://schemas.microsoft.com/office/drawing/2014/main" id="{7AE95D8F-9825-4222-8846-E3461598C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527538" y="4756638"/>
            <a:ext cx="11139854" cy="930447"/>
          </a:xfrm>
        </p:spPr>
        <p:txBody>
          <a:bodyPr>
            <a:normAutofit/>
          </a:bodyPr>
          <a:lstStyle/>
          <a:p>
            <a:r>
              <a:rPr lang="en-US" sz="5400" dirty="0">
                <a:solidFill>
                  <a:srgbClr val="FFFFFF"/>
                </a:solidFill>
                <a:latin typeface="Franklin Gothic Book" panose="020B0503020102020204" pitchFamily="34" charset="0"/>
                <a:cs typeface="Segoe UI" panose="020B0502040204020203" pitchFamily="34" charset="0"/>
              </a:rPr>
              <a:t>Research Presentation End</a:t>
            </a:r>
          </a:p>
        </p:txBody>
      </p:sp>
      <p:cxnSp>
        <p:nvCxnSpPr>
          <p:cNvPr id="24" name="Straight Connector 23">
            <a:extLst>
              <a:ext uri="{FF2B5EF4-FFF2-40B4-BE49-F238E27FC236}">
                <a16:creationId xmlns:a16="http://schemas.microsoft.com/office/drawing/2014/main" id="{3217665F-0036-444A-8D4A-33AF36A36A4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1281477" y="170197"/>
            <a:ext cx="8903919" cy="3724239"/>
          </a:xfrm>
        </p:spPr>
        <p:txBody>
          <a:bodyPr>
            <a:normAutofit/>
          </a:bodyPr>
          <a:lstStyle/>
          <a:p>
            <a:r>
              <a:rPr lang="en-US" sz="8000" dirty="0">
                <a:latin typeface="Segoe UI" panose="020B0502040204020203" pitchFamily="34" charset="0"/>
                <a:cs typeface="Segoe UI" panose="020B0502040204020203" pitchFamily="34" charset="0"/>
              </a:rPr>
              <a:t>Thank you!</a:t>
            </a:r>
          </a:p>
        </p:txBody>
      </p:sp>
      <p:sp>
        <p:nvSpPr>
          <p:cNvPr id="4" name="Rectangle 3">
            <a:extLst>
              <a:ext uri="{FF2B5EF4-FFF2-40B4-BE49-F238E27FC236}">
                <a16:creationId xmlns:a16="http://schemas.microsoft.com/office/drawing/2014/main" id="{502C0179-67F6-4FB8-B50D-0ADC12E2CB4B}"/>
              </a:ext>
            </a:extLst>
          </p:cNvPr>
          <p:cNvSpPr/>
          <p:nvPr/>
        </p:nvSpPr>
        <p:spPr>
          <a:xfrm>
            <a:off x="6032492" y="363449"/>
            <a:ext cx="159166" cy="843051"/>
          </a:xfrm>
          <a:prstGeom prst="rect">
            <a:avLst/>
          </a:prstGeom>
          <a:solidFill>
            <a:srgbClr val="E2E7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8BAF35EE-C5C5-407A-81F5-DC51C1230048}"/>
              </a:ext>
            </a:extLst>
          </p:cNvPr>
          <p:cNvPicPr>
            <a:picLocks noChangeAspect="1"/>
          </p:cNvPicPr>
          <p:nvPr/>
        </p:nvPicPr>
        <p:blipFill>
          <a:blip r:embed="rId3">
            <a:lum bright="70000" contrast="-70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0" y="0"/>
            <a:ext cx="12192000" cy="6866434"/>
          </a:xfrm>
          <a:prstGeom prst="rect">
            <a:avLst/>
          </a:prstGeom>
        </p:spPr>
      </p:pic>
      <p:sp>
        <p:nvSpPr>
          <p:cNvPr id="2" name="Title 1">
            <a:extLst>
              <a:ext uri="{FF2B5EF4-FFF2-40B4-BE49-F238E27FC236}">
                <a16:creationId xmlns:a16="http://schemas.microsoft.com/office/drawing/2014/main" id="{042C824B-4279-4D47-92DD-71F5353FAA23}"/>
              </a:ext>
            </a:extLst>
          </p:cNvPr>
          <p:cNvSpPr>
            <a:spLocks noGrp="1"/>
          </p:cNvSpPr>
          <p:nvPr>
            <p:ph type="title"/>
          </p:nvPr>
        </p:nvSpPr>
        <p:spPr>
          <a:xfrm>
            <a:off x="685800" y="-18223"/>
            <a:ext cx="3073400" cy="831562"/>
          </a:xfrm>
        </p:spPr>
        <p:txBody>
          <a:bodyPr>
            <a:normAutofit fontScale="90000"/>
          </a:bodyPr>
          <a:lstStyle/>
          <a:p>
            <a:r>
              <a:rPr lang="en-IN" sz="4400" b="1" dirty="0">
                <a:latin typeface="Yu Gothic UI Semibold" panose="020B0700000000000000" pitchFamily="34" charset="-128"/>
                <a:ea typeface="Yu Gothic UI Semibold" panose="020B0700000000000000" pitchFamily="34" charset="-128"/>
              </a:rPr>
              <a:t>Introduction</a:t>
            </a:r>
          </a:p>
        </p:txBody>
      </p:sp>
      <p:pic>
        <p:nvPicPr>
          <p:cNvPr id="19" name="Picture 18">
            <a:extLst>
              <a:ext uri="{FF2B5EF4-FFF2-40B4-BE49-F238E27FC236}">
                <a16:creationId xmlns:a16="http://schemas.microsoft.com/office/drawing/2014/main" id="{3C6F1F9A-02A5-40BC-82FC-0AEED8556512}"/>
              </a:ext>
            </a:extLst>
          </p:cNvPr>
          <p:cNvPicPr>
            <a:picLocks noChangeAspect="1"/>
          </p:cNvPicPr>
          <p:nvPr/>
        </p:nvPicPr>
        <p:blipFill rotWithShape="1">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rcRect l="14689" t="10896" r="22531" b="13329"/>
          <a:stretch/>
        </p:blipFill>
        <p:spPr>
          <a:xfrm>
            <a:off x="8498506" y="3937000"/>
            <a:ext cx="3693494" cy="2818102"/>
          </a:xfrm>
          <a:prstGeom prst="rect">
            <a:avLst/>
          </a:prstGeom>
        </p:spPr>
      </p:pic>
      <p:sp>
        <p:nvSpPr>
          <p:cNvPr id="5" name="TextBox 4">
            <a:extLst>
              <a:ext uri="{FF2B5EF4-FFF2-40B4-BE49-F238E27FC236}">
                <a16:creationId xmlns:a16="http://schemas.microsoft.com/office/drawing/2014/main" id="{25AD4F61-E023-4530-BF03-8BC2D825D0BF}"/>
              </a:ext>
            </a:extLst>
          </p:cNvPr>
          <p:cNvSpPr txBox="1"/>
          <p:nvPr/>
        </p:nvSpPr>
        <p:spPr>
          <a:xfrm>
            <a:off x="584199" y="918725"/>
            <a:ext cx="9248914" cy="6185091"/>
          </a:xfrm>
          <a:prstGeom prst="rect">
            <a:avLst/>
          </a:prstGeom>
          <a:noFill/>
        </p:spPr>
        <p:txBody>
          <a:bodyPr wrap="square" rtlCol="0">
            <a:spAutoFit/>
          </a:bodyPr>
          <a:lstStyle/>
          <a:p>
            <a:pPr algn="just">
              <a:lnSpc>
                <a:spcPct val="115000"/>
              </a:lnSpc>
              <a:spcAft>
                <a:spcPts val="1000"/>
              </a:spcAft>
            </a:pPr>
            <a:r>
              <a:rPr lang="en-IN" sz="1800" b="1" dirty="0">
                <a:effectLst/>
                <a:latin typeface="Times New Roman" panose="02020603050405020304" pitchFamily="18" charset="0"/>
                <a:ea typeface="Times New Roman" panose="02020603050405020304" pitchFamily="18" charset="0"/>
                <a:cs typeface="Mangal" panose="02040503050203030202" pitchFamily="18" charset="0"/>
              </a:rPr>
              <a:t>This coronavirus is a newly-found species of virus that has not been previously recognized also known as Severe-Acute-Respiratory-Syndrome-Coronavirus-2 (SARS-CoV-2).</a:t>
            </a:r>
            <a:r>
              <a:rPr lang="en-IN" b="1" dirty="0">
                <a:latin typeface="Arial" panose="020B0604020202020204" pitchFamily="34" charset="0"/>
                <a:ea typeface="Times New Roman" panose="02020603050405020304" pitchFamily="18" charset="0"/>
                <a:cs typeface="Mangal" panose="02040503050203030202" pitchFamily="18" charset="0"/>
              </a:rPr>
              <a:t> </a:t>
            </a:r>
            <a:r>
              <a:rPr lang="en-IN" sz="1800" b="1" dirty="0">
                <a:effectLst/>
                <a:latin typeface="Times New Roman" panose="02020603050405020304" pitchFamily="18" charset="0"/>
                <a:ea typeface="Times New Roman" panose="02020603050405020304" pitchFamily="18" charset="0"/>
                <a:cs typeface="Mangal" panose="02040503050203030202" pitchFamily="18" charset="0"/>
              </a:rPr>
              <a:t>Until May, 2021 covid virus has affected over 16 crore individuals globally, with highest number of cases in America and Europe. The total number of deaths already exceeds 34.5 lacs during the second wave and it is expected to increase as the virus spreads. </a:t>
            </a:r>
            <a:endParaRPr lang="en-IN" sz="1800" b="1" dirty="0">
              <a:effectLst/>
              <a:latin typeface="Arial" panose="020B0604020202020204" pitchFamily="34" charset="0"/>
              <a:ea typeface="Times New Roman" panose="02020603050405020304" pitchFamily="18" charset="0"/>
              <a:cs typeface="Mangal" panose="02040503050203030202" pitchFamily="18" charset="0"/>
            </a:endParaRPr>
          </a:p>
          <a:p>
            <a:pPr algn="just">
              <a:lnSpc>
                <a:spcPct val="115000"/>
              </a:lnSpc>
              <a:spcAft>
                <a:spcPts val="1000"/>
              </a:spcAft>
            </a:pPr>
            <a:r>
              <a:rPr lang="en-IN" sz="1800" b="1" dirty="0">
                <a:effectLst/>
                <a:latin typeface="Times New Roman" panose="02020603050405020304" pitchFamily="18" charset="0"/>
                <a:ea typeface="Times New Roman" panose="02020603050405020304" pitchFamily="18" charset="0"/>
                <a:cs typeface="Mangal" panose="02040503050203030202" pitchFamily="18" charset="0"/>
              </a:rPr>
              <a:t>In many medical conditions like general check-up or some diagnosis related consultation the referral process remains difficult. Mobile phone apps are designed unambiguously to smooth out the referral process with the use of structured models along with the integration of some feature specific specialties.</a:t>
            </a:r>
          </a:p>
          <a:p>
            <a:pPr algn="just">
              <a:lnSpc>
                <a:spcPct val="115000"/>
              </a:lnSpc>
              <a:spcAft>
                <a:spcPts val="1000"/>
              </a:spcAft>
            </a:pPr>
            <a:r>
              <a:rPr lang="en-IN" sz="1800" b="1" dirty="0">
                <a:effectLst/>
                <a:latin typeface="Times New Roman" panose="02020603050405020304" pitchFamily="18" charset="0"/>
                <a:ea typeface="Times New Roman" panose="02020603050405020304" pitchFamily="18" charset="0"/>
                <a:cs typeface="Mangal" panose="02040503050203030202" pitchFamily="18" charset="0"/>
              </a:rPr>
              <a:t>The reasons behind choosing mobile application are:</a:t>
            </a:r>
            <a:endParaRPr lang="en-IN" sz="1800" b="1" dirty="0">
              <a:effectLst/>
              <a:latin typeface="Arial" panose="020B0604020202020204" pitchFamily="34" charset="0"/>
              <a:ea typeface="Times New Roman" panose="02020603050405020304" pitchFamily="18" charset="0"/>
              <a:cs typeface="Mangal" panose="02040503050203030202" pitchFamily="18" charset="0"/>
            </a:endParaRPr>
          </a:p>
          <a:p>
            <a:pPr marL="342900" lvl="0" indent="-342900" algn="just">
              <a:lnSpc>
                <a:spcPct val="115000"/>
              </a:lnSpc>
              <a:buFont typeface="Symbol" panose="05050102010706020507" pitchFamily="18" charset="2"/>
              <a:buChar char=""/>
            </a:pPr>
            <a:r>
              <a:rPr lang="en-IN" sz="1800" b="1" dirty="0">
                <a:effectLst/>
                <a:latin typeface="Times New Roman" panose="02020603050405020304" pitchFamily="18" charset="0"/>
                <a:ea typeface="Times New Roman" panose="02020603050405020304" pitchFamily="18" charset="0"/>
                <a:cs typeface="Mangal" panose="02040503050203030202" pitchFamily="18" charset="0"/>
              </a:rPr>
              <a:t>People nowadays are much compatible with mobile apps rather than using web-based links.</a:t>
            </a:r>
            <a:endParaRPr lang="en-IN" sz="1800" b="1" dirty="0">
              <a:effectLst/>
              <a:latin typeface="Arial" panose="020B0604020202020204" pitchFamily="34" charset="0"/>
              <a:ea typeface="Times New Roman" panose="02020603050405020304" pitchFamily="18" charset="0"/>
              <a:cs typeface="Mangal" panose="02040503050203030202" pitchFamily="18" charset="0"/>
            </a:endParaRPr>
          </a:p>
          <a:p>
            <a:pPr marL="342900" lvl="0" indent="-342900" algn="just">
              <a:lnSpc>
                <a:spcPct val="115000"/>
              </a:lnSpc>
              <a:buFont typeface="Symbol" panose="05050102010706020507" pitchFamily="18" charset="2"/>
              <a:buChar char=""/>
            </a:pPr>
            <a:r>
              <a:rPr lang="en-IN" sz="1800" b="1" dirty="0">
                <a:effectLst/>
                <a:latin typeface="Times New Roman" panose="02020603050405020304" pitchFamily="18" charset="0"/>
                <a:ea typeface="Times New Roman" panose="02020603050405020304" pitchFamily="18" charset="0"/>
                <a:cs typeface="Mangal" panose="02040503050203030202" pitchFamily="18" charset="0"/>
              </a:rPr>
              <a:t>Easily accessible.</a:t>
            </a:r>
            <a:endParaRPr lang="en-IN" sz="1800" b="1" dirty="0">
              <a:effectLst/>
              <a:latin typeface="Arial" panose="020B0604020202020204" pitchFamily="34" charset="0"/>
              <a:ea typeface="Times New Roman" panose="02020603050405020304" pitchFamily="18" charset="0"/>
              <a:cs typeface="Mangal" panose="02040503050203030202" pitchFamily="18" charset="0"/>
            </a:endParaRPr>
          </a:p>
          <a:p>
            <a:pPr marL="342900" lvl="0" indent="-342900" algn="just">
              <a:lnSpc>
                <a:spcPct val="115000"/>
              </a:lnSpc>
              <a:buFont typeface="Symbol" panose="05050102010706020507" pitchFamily="18" charset="2"/>
              <a:buChar char=""/>
            </a:pPr>
            <a:r>
              <a:rPr lang="en-IN" sz="1800" b="1" dirty="0">
                <a:effectLst/>
                <a:latin typeface="Times New Roman" panose="02020603050405020304" pitchFamily="18" charset="0"/>
                <a:ea typeface="Times New Roman" panose="02020603050405020304" pitchFamily="18" charset="0"/>
                <a:cs typeface="Mangal" panose="02040503050203030202" pitchFamily="18" charset="0"/>
              </a:rPr>
              <a:t>Patients got the app free of cost from play store and IOS store.</a:t>
            </a:r>
            <a:endParaRPr lang="en-IN" sz="1800" b="1" dirty="0">
              <a:effectLst/>
              <a:latin typeface="Arial" panose="020B0604020202020204" pitchFamily="34" charset="0"/>
              <a:ea typeface="Times New Roman" panose="02020603050405020304" pitchFamily="18" charset="0"/>
              <a:cs typeface="Mangal" panose="02040503050203030202" pitchFamily="18" charset="0"/>
            </a:endParaRPr>
          </a:p>
          <a:p>
            <a:pPr marL="342900" lvl="0" indent="-342900" algn="just">
              <a:lnSpc>
                <a:spcPct val="115000"/>
              </a:lnSpc>
              <a:buFont typeface="Symbol" panose="05050102010706020507" pitchFamily="18" charset="2"/>
              <a:buChar char=""/>
            </a:pPr>
            <a:r>
              <a:rPr lang="en-IN" sz="1800" b="1" dirty="0">
                <a:effectLst/>
                <a:latin typeface="Times New Roman" panose="02020603050405020304" pitchFamily="18" charset="0"/>
                <a:ea typeface="Times New Roman" panose="02020603050405020304" pitchFamily="18" charset="0"/>
                <a:cs typeface="Mangal" panose="02040503050203030202" pitchFamily="18" charset="0"/>
              </a:rPr>
              <a:t>Patient can select from all available time slots and date of choice on which they need to consult to doctor and at same time can share the document against the appointment.</a:t>
            </a:r>
            <a:endParaRPr lang="en-IN" sz="1800" b="1" dirty="0">
              <a:effectLst/>
              <a:latin typeface="Arial" panose="020B0604020202020204" pitchFamily="34" charset="0"/>
              <a:ea typeface="Times New Roman" panose="02020603050405020304" pitchFamily="18" charset="0"/>
              <a:cs typeface="Mangal" panose="02040503050203030202" pitchFamily="18" charset="0"/>
            </a:endParaRPr>
          </a:p>
          <a:p>
            <a:pPr marL="342900" lvl="0" indent="-342900" algn="just">
              <a:lnSpc>
                <a:spcPct val="115000"/>
              </a:lnSpc>
              <a:spcAft>
                <a:spcPts val="1000"/>
              </a:spcAft>
              <a:buFont typeface="Symbol" panose="05050102010706020507" pitchFamily="18" charset="2"/>
              <a:buChar char=""/>
            </a:pPr>
            <a:r>
              <a:rPr lang="en-IN" sz="1800" b="1" dirty="0">
                <a:effectLst/>
                <a:latin typeface="Times New Roman" panose="02020603050405020304" pitchFamily="18" charset="0"/>
                <a:ea typeface="Times New Roman" panose="02020603050405020304" pitchFamily="18" charset="0"/>
                <a:cs typeface="Mangal" panose="02040503050203030202" pitchFamily="18" charset="0"/>
              </a:rPr>
              <a:t>Doctors can easily view the lab reports, diagnosis, vitals recorded and documents uploaded by patient against any particular appointment for any patient.</a:t>
            </a:r>
            <a:endParaRPr lang="en-IN" sz="1800" b="1" dirty="0">
              <a:effectLst/>
              <a:latin typeface="Arial" panose="020B0604020202020204" pitchFamily="34" charset="0"/>
              <a:ea typeface="Times New Roman" panose="02020603050405020304" pitchFamily="18" charset="0"/>
              <a:cs typeface="Mangal" panose="02040503050203030202" pitchFamily="18" charset="0"/>
            </a:endParaRPr>
          </a:p>
        </p:txBody>
      </p:sp>
    </p:spTree>
    <p:extLst>
      <p:ext uri="{BB962C8B-B14F-4D97-AF65-F5344CB8AC3E}">
        <p14:creationId xmlns:p14="http://schemas.microsoft.com/office/powerpoint/2010/main" val="15349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9B4E-C292-45AA-8116-562703040382}"/>
              </a:ext>
            </a:extLst>
          </p:cNvPr>
          <p:cNvSpPr>
            <a:spLocks noGrp="1"/>
          </p:cNvSpPr>
          <p:nvPr>
            <p:ph type="title"/>
          </p:nvPr>
        </p:nvSpPr>
        <p:spPr>
          <a:xfrm>
            <a:off x="1901614" y="253699"/>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Steps Require</a:t>
            </a:r>
          </a:p>
        </p:txBody>
      </p:sp>
      <p:pic>
        <p:nvPicPr>
          <p:cNvPr id="5" name="Graphic 4" descr="Open Book">
            <a:extLst>
              <a:ext uri="{FF2B5EF4-FFF2-40B4-BE49-F238E27FC236}">
                <a16:creationId xmlns:a16="http://schemas.microsoft.com/office/drawing/2014/main" id="{DEFE964D-9F1C-4F69-ADD3-0E1AB324E1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5242" y="1040902"/>
            <a:ext cx="1097280" cy="1097280"/>
          </a:xfrm>
          <a:prstGeom prst="rect">
            <a:avLst/>
          </a:prstGeom>
        </p:spPr>
      </p:pic>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pic>
        <p:nvPicPr>
          <p:cNvPr id="6" name="Picture 5">
            <a:extLst>
              <a:ext uri="{FF2B5EF4-FFF2-40B4-BE49-F238E27FC236}">
                <a16:creationId xmlns:a16="http://schemas.microsoft.com/office/drawing/2014/main" id="{BA6E2C2C-DBE1-4731-BDC1-74DB79CF6678}"/>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325243" y="2138183"/>
            <a:ext cx="4996057" cy="3462518"/>
          </a:xfrm>
          <a:prstGeom prst="rect">
            <a:avLst/>
          </a:prstGeom>
          <a:noFill/>
          <a:ln>
            <a:solidFill>
              <a:schemeClr val="tx1"/>
            </a:solidFill>
          </a:ln>
        </p:spPr>
      </p:pic>
      <p:sp>
        <p:nvSpPr>
          <p:cNvPr id="7" name="Content Placeholder 6">
            <a:extLst>
              <a:ext uri="{FF2B5EF4-FFF2-40B4-BE49-F238E27FC236}">
                <a16:creationId xmlns:a16="http://schemas.microsoft.com/office/drawing/2014/main" id="{0E18FDD3-4ADE-4F33-9A00-92C98C00E1E8}"/>
              </a:ext>
            </a:extLst>
          </p:cNvPr>
          <p:cNvSpPr>
            <a:spLocks noGrp="1"/>
          </p:cNvSpPr>
          <p:nvPr>
            <p:ph idx="1"/>
          </p:nvPr>
        </p:nvSpPr>
        <p:spPr>
          <a:xfrm>
            <a:off x="5506286" y="1625600"/>
            <a:ext cx="6317414" cy="4876800"/>
          </a:xfrm>
        </p:spPr>
        <p:txBody>
          <a:bodyPr>
            <a:normAutofit lnSpcReduction="10000"/>
          </a:bodyPr>
          <a:lstStyle/>
          <a:p>
            <a:r>
              <a:rPr lang="en-IN" dirty="0"/>
              <a:t>Patient Log into the App</a:t>
            </a:r>
          </a:p>
          <a:p>
            <a:r>
              <a:rPr lang="en-IN" dirty="0"/>
              <a:t>Book Teleconsultation appointment at convenient time and date</a:t>
            </a:r>
          </a:p>
          <a:p>
            <a:r>
              <a:rPr lang="en-IN" dirty="0"/>
              <a:t>On appointment time doctor will initiate call to the patient</a:t>
            </a:r>
          </a:p>
          <a:p>
            <a:r>
              <a:rPr lang="en-IN" dirty="0"/>
              <a:t>Patient consult to the doctor regarding their illness</a:t>
            </a:r>
          </a:p>
          <a:p>
            <a:r>
              <a:rPr lang="en-IN" dirty="0"/>
              <a:t>During call doctor can view the shared document</a:t>
            </a:r>
          </a:p>
          <a:p>
            <a:r>
              <a:rPr lang="en-IN" dirty="0"/>
              <a:t>As call ends, doctor shares the prescription and additional document or comments for patient</a:t>
            </a:r>
          </a:p>
        </p:txBody>
      </p:sp>
    </p:spTree>
    <p:extLst>
      <p:ext uri="{BB962C8B-B14F-4D97-AF65-F5344CB8AC3E}">
        <p14:creationId xmlns:p14="http://schemas.microsoft.com/office/powerpoint/2010/main" val="381659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517CF830-D498-420A-9A33-E1613D42369F}"/>
              </a:ext>
            </a:extLst>
          </p:cNvPr>
          <p:cNvSpPr/>
          <p:nvPr/>
        </p:nvSpPr>
        <p:spPr>
          <a:xfrm>
            <a:off x="7436573" y="2844800"/>
            <a:ext cx="4661580" cy="4013200"/>
          </a:xfrm>
          <a:prstGeom prst="ellipse">
            <a:avLst/>
          </a:prstGeom>
          <a:blipFill>
            <a:blip r:embed="rId3">
              <a:extLst>
                <a:ext uri="{28A0092B-C50C-407E-A947-70E740481C1C}">
                  <a14:useLocalDpi xmlns:a14="http://schemas.microsoft.com/office/drawing/2010/main" val="0"/>
                </a:ext>
              </a:extLst>
            </a:blip>
            <a:srcRect/>
            <a:stretch>
              <a:fillRect l="-17000" r="-17000"/>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IN" dirty="0"/>
          </a:p>
        </p:txBody>
      </p:sp>
      <p:sp>
        <p:nvSpPr>
          <p:cNvPr id="2" name="Title 1">
            <a:extLst>
              <a:ext uri="{FF2B5EF4-FFF2-40B4-BE49-F238E27FC236}">
                <a16:creationId xmlns:a16="http://schemas.microsoft.com/office/drawing/2014/main" id="{0FDE5079-B185-4DE0-AF2C-AE4B7709FBC3}"/>
              </a:ext>
            </a:extLst>
          </p:cNvPr>
          <p:cNvSpPr>
            <a:spLocks noGrp="1"/>
          </p:cNvSpPr>
          <p:nvPr>
            <p:ph type="title"/>
          </p:nvPr>
        </p:nvSpPr>
        <p:spPr>
          <a:xfrm>
            <a:off x="2123518" y="2349500"/>
            <a:ext cx="5406902" cy="862432"/>
          </a:xfrm>
        </p:spPr>
        <p:txBody>
          <a:bodyPr anchor="ctr">
            <a:normAutofit/>
          </a:bodyPr>
          <a:lstStyle/>
          <a:p>
            <a:r>
              <a:rPr lang="en-US" dirty="0">
                <a:latin typeface="Franklin Gothic Book" panose="020B0503020102020204" pitchFamily="34" charset="0"/>
                <a:cs typeface="Segoe UI" panose="020B0502040204020203" pitchFamily="34" charset="0"/>
              </a:rPr>
              <a:t>Objectives</a:t>
            </a:r>
          </a:p>
        </p:txBody>
      </p:sp>
      <p:graphicFrame>
        <p:nvGraphicFramePr>
          <p:cNvPr id="5" name="Content Placeholder 4">
            <a:extLst>
              <a:ext uri="{FF2B5EF4-FFF2-40B4-BE49-F238E27FC236}">
                <a16:creationId xmlns:a16="http://schemas.microsoft.com/office/drawing/2014/main" id="{334269E0-FF06-4016-A96F-0498B786B99F}"/>
              </a:ext>
            </a:extLst>
          </p:cNvPr>
          <p:cNvGraphicFramePr>
            <a:graphicFrameLocks noGrp="1"/>
          </p:cNvGraphicFramePr>
          <p:nvPr>
            <p:ph idx="1"/>
            <p:extLst>
              <p:ext uri="{D42A27DB-BD31-4B8C-83A1-F6EECF244321}">
                <p14:modId xmlns:p14="http://schemas.microsoft.com/office/powerpoint/2010/main" val="4036294627"/>
              </p:ext>
            </p:extLst>
          </p:nvPr>
        </p:nvGraphicFramePr>
        <p:xfrm>
          <a:off x="627380" y="3242486"/>
          <a:ext cx="8021320" cy="356471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Content Placeholder 4" descr="Scales of Justice">
            <a:extLst>
              <a:ext uri="{FF2B5EF4-FFF2-40B4-BE49-F238E27FC236}">
                <a16:creationId xmlns:a16="http://schemas.microsoft.com/office/drawing/2014/main" id="{53025FED-9BCD-4BE9-B74C-707E5FD7402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25242" y="5151120"/>
            <a:ext cx="1097280" cy="1097280"/>
          </a:xfrm>
          <a:prstGeom prst="rect">
            <a:avLst/>
          </a:prstGeom>
        </p:spPr>
      </p:pic>
      <p:pic>
        <p:nvPicPr>
          <p:cNvPr id="8" name="Content Placeholder 4">
            <a:extLst>
              <a:ext uri="{FF2B5EF4-FFF2-40B4-BE49-F238E27FC236}">
                <a16:creationId xmlns:a16="http://schemas.microsoft.com/office/drawing/2014/main" id="{17062073-5027-4AA3-AB16-4D2C8C505AF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9">
            <a:alphaModFix amt="1500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641431" y="816337"/>
            <a:ext cx="5225327" cy="5225327"/>
          </a:xfrm>
          <a:prstGeom prst="rect">
            <a:avLst/>
          </a:prstGeom>
        </p:spPr>
      </p:pic>
      <p:sp>
        <p:nvSpPr>
          <p:cNvPr id="10" name="Oval 9">
            <a:extLst>
              <a:ext uri="{FF2B5EF4-FFF2-40B4-BE49-F238E27FC236}">
                <a16:creationId xmlns:a16="http://schemas.microsoft.com/office/drawing/2014/main" id="{3338F932-C0C6-4168-80DE-7818C31A3C43}"/>
              </a:ext>
            </a:extLst>
          </p:cNvPr>
          <p:cNvSpPr/>
          <p:nvPr/>
        </p:nvSpPr>
        <p:spPr>
          <a:xfrm>
            <a:off x="0" y="1747121"/>
            <a:ext cx="1821180" cy="1596965"/>
          </a:xfrm>
          <a:prstGeom prst="ellipse">
            <a:avLst/>
          </a:prstGeom>
          <a:blipFill>
            <a:blip r:embed="rId12">
              <a:extLst>
                <a:ext uri="{28A0092B-C50C-407E-A947-70E740481C1C}">
                  <a14:useLocalDpi xmlns:a14="http://schemas.microsoft.com/office/drawing/2010/main" val="0"/>
                </a:ext>
                <a:ext uri="{837473B0-CC2E-450A-ABE3-18F120FF3D39}">
                  <a1611:picAttrSrcUrl xmlns:a1611="http://schemas.microsoft.com/office/drawing/2016/11/main" r:id="rId13"/>
                </a:ext>
              </a:extLst>
            </a:blip>
            <a:srcRect/>
            <a:stretch>
              <a:fillRect l="-1000" r="-1000"/>
            </a:stretch>
          </a:blipFill>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IN" dirty="0"/>
          </a:p>
        </p:txBody>
      </p:sp>
      <p:sp>
        <p:nvSpPr>
          <p:cNvPr id="11" name="Title 1">
            <a:extLst>
              <a:ext uri="{FF2B5EF4-FFF2-40B4-BE49-F238E27FC236}">
                <a16:creationId xmlns:a16="http://schemas.microsoft.com/office/drawing/2014/main" id="{653FC1F5-1554-497E-8201-4EF99782AFB1}"/>
              </a:ext>
            </a:extLst>
          </p:cNvPr>
          <p:cNvSpPr txBox="1">
            <a:spLocks/>
          </p:cNvSpPr>
          <p:nvPr/>
        </p:nvSpPr>
        <p:spPr>
          <a:xfrm>
            <a:off x="2123518" y="378992"/>
            <a:ext cx="8450458" cy="2166611"/>
          </a:xfrm>
          <a:prstGeom prst="rect">
            <a:avLst/>
          </a:prstGeom>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500" dirty="0">
                <a:latin typeface="Franklin Gothic Book" panose="020B0503020102020204" pitchFamily="34" charset="0"/>
                <a:cs typeface="Segoe UI" panose="020B0502040204020203" pitchFamily="34" charset="0"/>
              </a:rPr>
              <a:t>Aim</a:t>
            </a:r>
          </a:p>
          <a:p>
            <a:br>
              <a:rPr lang="en-US" dirty="0">
                <a:latin typeface="Franklin Gothic Book" panose="020B0503020102020204" pitchFamily="34" charset="0"/>
                <a:cs typeface="Segoe UI" panose="020B0502040204020203" pitchFamily="34" charset="0"/>
              </a:rPr>
            </a:br>
            <a:r>
              <a:rPr lang="en-IN" dirty="0">
                <a:latin typeface="Aparajita" panose="02020603050405020304" pitchFamily="18" charset="0"/>
                <a:ea typeface="Times New Roman" panose="02020603050405020304" pitchFamily="18" charset="0"/>
                <a:cs typeface="Aparajita" panose="02020603050405020304" pitchFamily="18" charset="0"/>
              </a:rPr>
              <a:t>The intention of this study is to assess the patient satisfaction and their feedback regarding teleconsultation using Google form during the ongoing Covid 19 pandemic. </a:t>
            </a:r>
            <a:br>
              <a:rPr lang="en-IN" dirty="0">
                <a:latin typeface="Aparajita" panose="02020603050405020304" pitchFamily="18" charset="0"/>
                <a:ea typeface="Times New Roman" panose="02020603050405020304" pitchFamily="18" charset="0"/>
                <a:cs typeface="Aparajita" panose="02020603050405020304" pitchFamily="18" charset="0"/>
              </a:rPr>
            </a:br>
            <a:endParaRPr lang="en-US" dirty="0">
              <a:latin typeface="Aparajita" panose="02020603050405020304" pitchFamily="18" charset="0"/>
              <a:cs typeface="Aparajita" panose="02020603050405020304" pitchFamily="18" charset="0"/>
            </a:endParaRPr>
          </a:p>
        </p:txBody>
      </p:sp>
    </p:spTree>
    <p:extLst>
      <p:ext uri="{BB962C8B-B14F-4D97-AF65-F5344CB8AC3E}">
        <p14:creationId xmlns:p14="http://schemas.microsoft.com/office/powerpoint/2010/main" val="8826304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60BE6BE-5C3F-4B58-8196-4F7A5EC42B2D}"/>
              </a:ext>
            </a:extLst>
          </p:cNvPr>
          <p:cNvPicPr>
            <a:picLocks noChangeAspect="1"/>
          </p:cNvPicPr>
          <p:nvPr/>
        </p:nvPicPr>
        <p:blipFill>
          <a:blip r:embed="rId3">
            <a:grayscl/>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0" y="2085342"/>
            <a:ext cx="4831080" cy="3840480"/>
          </a:xfrm>
          <a:prstGeom prst="rect">
            <a:avLst/>
          </a:prstGeom>
        </p:spPr>
      </p:pic>
      <p:sp>
        <p:nvSpPr>
          <p:cNvPr id="2" name="Title 1">
            <a:extLst>
              <a:ext uri="{FF2B5EF4-FFF2-40B4-BE49-F238E27FC236}">
                <a16:creationId xmlns:a16="http://schemas.microsoft.com/office/drawing/2014/main" id="{2D34CEF4-01D3-4AF7-9E84-F43030ACA972}"/>
              </a:ext>
            </a:extLst>
          </p:cNvPr>
          <p:cNvSpPr>
            <a:spLocks noGrp="1"/>
          </p:cNvSpPr>
          <p:nvPr>
            <p:ph type="title"/>
          </p:nvPr>
        </p:nvSpPr>
        <p:spPr>
          <a:xfrm>
            <a:off x="4831080" y="541023"/>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Methodology</a:t>
            </a:r>
          </a:p>
        </p:txBody>
      </p:sp>
      <p:sp>
        <p:nvSpPr>
          <p:cNvPr id="3" name="Content Placeholder 2">
            <a:extLst>
              <a:ext uri="{FF2B5EF4-FFF2-40B4-BE49-F238E27FC236}">
                <a16:creationId xmlns:a16="http://schemas.microsoft.com/office/drawing/2014/main" id="{31EFD88C-EC41-4850-9D1D-676D6AEE0358}"/>
              </a:ext>
            </a:extLst>
          </p:cNvPr>
          <p:cNvSpPr>
            <a:spLocks noGrp="1"/>
          </p:cNvSpPr>
          <p:nvPr>
            <p:ph idx="1"/>
          </p:nvPr>
        </p:nvSpPr>
        <p:spPr>
          <a:xfrm>
            <a:off x="4831080" y="2075184"/>
            <a:ext cx="7360920" cy="3840480"/>
          </a:xfrm>
        </p:spPr>
        <p:txBody>
          <a:bodyPr vert="horz" lIns="91440" tIns="45720" rIns="91440" bIns="45720" rtlCol="0" anchor="t">
            <a:noAutofit/>
          </a:bodyPr>
          <a:lstStyle/>
          <a:p>
            <a:r>
              <a:rPr lang="en-US" sz="2200" dirty="0">
                <a:effectLst/>
                <a:latin typeface="Segoe UI" panose="020B0502040204020203" pitchFamily="34" charset="0"/>
                <a:ea typeface="Times New Roman" panose="02020603050405020304" pitchFamily="18" charset="0"/>
                <a:cs typeface="Segoe UI" panose="020B0502040204020203" pitchFamily="34" charset="0"/>
              </a:rPr>
              <a:t>An online feedback form-based survey targeting the patients from all client hospitals in Delhi NCR region</a:t>
            </a:r>
          </a:p>
          <a:p>
            <a:r>
              <a:rPr lang="en-US" sz="2200" dirty="0">
                <a:effectLst/>
                <a:latin typeface="Segoe UI" panose="020B0502040204020203" pitchFamily="34" charset="0"/>
                <a:ea typeface="Times New Roman" panose="02020603050405020304" pitchFamily="18" charset="0"/>
                <a:cs typeface="Segoe UI" panose="020B0502040204020203" pitchFamily="34" charset="0"/>
              </a:rPr>
              <a:t> Many aspects were taken into consideration with respect to the functionalities available in the mobile app.</a:t>
            </a:r>
          </a:p>
          <a:p>
            <a:r>
              <a:rPr lang="en-US" sz="2200" dirty="0">
                <a:latin typeface="Segoe UI" panose="020B0502040204020203" pitchFamily="34" charset="0"/>
                <a:cs typeface="Segoe UI" panose="020B0502040204020203" pitchFamily="34" charset="0"/>
              </a:rPr>
              <a:t>Patients were already having mobile app installed into their device.</a:t>
            </a:r>
          </a:p>
          <a:p>
            <a:r>
              <a:rPr lang="en-US" sz="2200" dirty="0">
                <a:latin typeface="Segoe UI" panose="020B0502040204020203" pitchFamily="34" charset="0"/>
                <a:cs typeface="Segoe UI" panose="020B0502040204020203" pitchFamily="34" charset="0"/>
              </a:rPr>
              <a:t>Around 250 patients were targeted out of which 167 agreed to participate on voluntary basis.</a:t>
            </a:r>
          </a:p>
        </p:txBody>
      </p:sp>
      <p:pic>
        <p:nvPicPr>
          <p:cNvPr id="4" name="Graphic 3" descr="Books on Shelf">
            <a:extLst>
              <a:ext uri="{FF2B5EF4-FFF2-40B4-BE49-F238E27FC236}">
                <a16:creationId xmlns:a16="http://schemas.microsoft.com/office/drawing/2014/main" id="{3DE94ADA-0031-43D4-A79A-B89B9599308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35300" y="727365"/>
            <a:ext cx="1097280" cy="1097280"/>
          </a:xfrm>
          <a:prstGeom prst="rect">
            <a:avLst/>
          </a:prstGeom>
        </p:spPr>
      </p:pic>
      <p:pic>
        <p:nvPicPr>
          <p:cNvPr id="8" name="Graphic 7">
            <a:extLst>
              <a:ext uri="{FF2B5EF4-FFF2-40B4-BE49-F238E27FC236}">
                <a16:creationId xmlns:a16="http://schemas.microsoft.com/office/drawing/2014/main" id="{984A409A-26BF-476C-858A-CFA0EBFAB6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alphaModFix amt="15000"/>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97072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1000"/>
                                        <p:tgtEl>
                                          <p:spTgt spid="3">
                                            <p:txEl>
                                              <p:pRg st="3" end="3"/>
                                            </p:txEl>
                                          </p:spTgt>
                                        </p:tgtEl>
                                      </p:cBhvr>
                                    </p:animEffect>
                                    <p:anim calcmode="lin" valueType="num">
                                      <p:cBhvr>
                                        <p:cTn id="3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27250AA-4BD4-43A7-839D-1A7989373B33}"/>
              </a:ext>
            </a:extLst>
          </p:cNvPr>
          <p:cNvPicPr>
            <a:picLocks noChangeAspect="1"/>
          </p:cNvPicPr>
          <p:nvPr/>
        </p:nvPicPr>
        <p:blipFill>
          <a:blip r:embed="rId3">
            <a:lum bright="70000" contrast="-70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73100" y="469901"/>
            <a:ext cx="10883900" cy="5803899"/>
          </a:xfrm>
          <a:prstGeom prst="rect">
            <a:avLst/>
          </a:prstGeom>
        </p:spPr>
      </p:pic>
      <p:sp>
        <p:nvSpPr>
          <p:cNvPr id="7" name="TextBox 6">
            <a:extLst>
              <a:ext uri="{FF2B5EF4-FFF2-40B4-BE49-F238E27FC236}">
                <a16:creationId xmlns:a16="http://schemas.microsoft.com/office/drawing/2014/main" id="{80759C30-81EC-4DAE-874A-72B7B585A656}"/>
              </a:ext>
            </a:extLst>
          </p:cNvPr>
          <p:cNvSpPr txBox="1"/>
          <p:nvPr/>
        </p:nvSpPr>
        <p:spPr>
          <a:xfrm>
            <a:off x="0" y="6748091"/>
            <a:ext cx="12192000" cy="230832"/>
          </a:xfrm>
          <a:prstGeom prst="rect">
            <a:avLst/>
          </a:prstGeom>
          <a:noFill/>
        </p:spPr>
        <p:txBody>
          <a:bodyPr wrap="square" rtlCol="0">
            <a:spAutoFit/>
          </a:bodyPr>
          <a:lstStyle/>
          <a:p>
            <a:r>
              <a:rPr lang="en-IN" sz="900">
                <a:hlinkClick r:id="rId4" tooltip="https://www.westburn-publishers.com/social-business/unveiling-economic-rationale-behind-social-business-model/"/>
              </a:rPr>
              <a:t>This Photo</a:t>
            </a:r>
            <a:r>
              <a:rPr lang="en-IN" sz="900"/>
              <a:t> by Unknown Author is licensed under </a:t>
            </a:r>
            <a:r>
              <a:rPr lang="en-IN" sz="900">
                <a:hlinkClick r:id="rId5" tooltip="https://creativecommons.org/licenses/by/3.0/"/>
              </a:rPr>
              <a:t>CC BY</a:t>
            </a:r>
            <a:endParaRPr lang="en-IN" sz="900"/>
          </a:p>
        </p:txBody>
      </p:sp>
      <p:pic>
        <p:nvPicPr>
          <p:cNvPr id="4" name="Graphic 3" descr="Blackboard">
            <a:extLst>
              <a:ext uri="{FF2B5EF4-FFF2-40B4-BE49-F238E27FC236}">
                <a16:creationId xmlns:a16="http://schemas.microsoft.com/office/drawing/2014/main" id="{A4298283-DDB8-4365-95A1-90935E16BE2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38200" y="2880360"/>
            <a:ext cx="1097280" cy="1097280"/>
          </a:xfrm>
          <a:prstGeom prst="rect">
            <a:avLst/>
          </a:prstGeom>
        </p:spPr>
      </p:pic>
      <p:sp>
        <p:nvSpPr>
          <p:cNvPr id="2" name="Title 1">
            <a:extLst>
              <a:ext uri="{FF2B5EF4-FFF2-40B4-BE49-F238E27FC236}">
                <a16:creationId xmlns:a16="http://schemas.microsoft.com/office/drawing/2014/main" id="{DD648CF1-C72A-4313-8FC7-BF6DD4642AFE}"/>
              </a:ext>
            </a:extLst>
          </p:cNvPr>
          <p:cNvSpPr>
            <a:spLocks noGrp="1"/>
          </p:cNvSpPr>
          <p:nvPr>
            <p:ph type="title"/>
          </p:nvPr>
        </p:nvSpPr>
        <p:spPr>
          <a:xfrm>
            <a:off x="1815431" y="816336"/>
            <a:ext cx="4826000" cy="1409701"/>
          </a:xfrm>
        </p:spPr>
        <p:txBody>
          <a:bodyPr anchor="ctr">
            <a:normAutofit fontScale="90000"/>
          </a:bodyPr>
          <a:lstStyle/>
          <a:p>
            <a:r>
              <a:rPr lang="en-US" dirty="0">
                <a:latin typeface="Franklin Gothic Book" panose="020B0503020102020204" pitchFamily="34" charset="0"/>
                <a:cs typeface="Segoe UI" panose="020B0502040204020203" pitchFamily="34" charset="0"/>
              </a:rPr>
              <a:t>Background &amp; Rationale</a:t>
            </a:r>
            <a:br>
              <a:rPr lang="en-US" dirty="0">
                <a:latin typeface="Franklin Gothic Book" panose="020B0503020102020204" pitchFamily="34" charset="0"/>
                <a:cs typeface="Segoe UI" panose="020B0502040204020203" pitchFamily="34" charset="0"/>
              </a:rPr>
            </a:br>
            <a:endParaRPr lang="en-US" dirty="0">
              <a:latin typeface="Franklin Gothic Book" panose="020B0503020102020204" pitchFamily="34" charset="0"/>
              <a:cs typeface="Segoe UI" panose="020B0502040204020203" pitchFamily="34" charset="0"/>
            </a:endParaRPr>
          </a:p>
        </p:txBody>
      </p:sp>
      <p:sp>
        <p:nvSpPr>
          <p:cNvPr id="6" name="Content Placeholder 5">
            <a:extLst>
              <a:ext uri="{FF2B5EF4-FFF2-40B4-BE49-F238E27FC236}">
                <a16:creationId xmlns:a16="http://schemas.microsoft.com/office/drawing/2014/main" id="{C856D755-2374-40B4-B692-603C5E927388}"/>
              </a:ext>
            </a:extLst>
          </p:cNvPr>
          <p:cNvSpPr>
            <a:spLocks noGrp="1"/>
          </p:cNvSpPr>
          <p:nvPr>
            <p:ph idx="1"/>
          </p:nvPr>
        </p:nvSpPr>
        <p:spPr>
          <a:xfrm>
            <a:off x="1935480" y="1953845"/>
            <a:ext cx="7081520" cy="4319955"/>
          </a:xfrm>
        </p:spPr>
        <p:txBody>
          <a:bodyPr vert="horz" lIns="91440" tIns="45720" rIns="91440" bIns="45720" rtlCol="0" anchor="t">
            <a:normAutofit/>
          </a:bodyPr>
          <a:lstStyle/>
          <a:p>
            <a:r>
              <a:rPr lang="en-US" sz="2200" dirty="0">
                <a:latin typeface="Segoe UI" panose="020B0502040204020203" pitchFamily="34" charset="0"/>
                <a:cs typeface="Segoe UI" panose="020B0502040204020203" pitchFamily="34" charset="0"/>
              </a:rPr>
              <a:t>The process of teleconsultation using the mobile app is a challenging concept in many areas of world where there is problem of internet or its speed and areas where people are not able to use smartphones.</a:t>
            </a:r>
          </a:p>
          <a:p>
            <a:r>
              <a:rPr lang="en-US" sz="2200" dirty="0">
                <a:latin typeface="Segoe UI" panose="020B0502040204020203" pitchFamily="34" charset="0"/>
                <a:cs typeface="Segoe UI" panose="020B0502040204020203" pitchFamily="34" charset="0"/>
              </a:rPr>
              <a:t>Mobile based app for teleconsultation purpose are designed unambiguously for patients so they can easily get their lab reports, diagnosis, and any prescriptions shared by doctor.</a:t>
            </a:r>
          </a:p>
          <a:p>
            <a:r>
              <a:rPr lang="en-US" sz="2200" dirty="0">
                <a:latin typeface="Segoe UI" panose="020B0502040204020203" pitchFamily="34" charset="0"/>
                <a:cs typeface="Segoe UI" panose="020B0502040204020203" pitchFamily="34" charset="0"/>
              </a:rPr>
              <a:t>On the other hand considering the commercial chat services, usability and customer acceptance becomes the vital part for success of the idea.</a:t>
            </a:r>
          </a:p>
        </p:txBody>
      </p:sp>
      <p:pic>
        <p:nvPicPr>
          <p:cNvPr id="8" name="Graphic 7">
            <a:extLst>
              <a:ext uri="{FF2B5EF4-FFF2-40B4-BE49-F238E27FC236}">
                <a16:creationId xmlns:a16="http://schemas.microsoft.com/office/drawing/2014/main" id="{B6C7BDF7-D7AC-4209-A6A9-11B953F882E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6">
            <a:alphaModFix amt="15000"/>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514892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hidden="1">
            <a:extLst>
              <a:ext uri="{FF2B5EF4-FFF2-40B4-BE49-F238E27FC236}">
                <a16:creationId xmlns:a16="http://schemas.microsoft.com/office/drawing/2014/main" id="{64BD0A42-B011-4DBF-B5CD-6718A97E3C70}"/>
              </a:ext>
            </a:extLst>
          </p:cNvPr>
          <p:cNvSpPr>
            <a:spLocks noGrp="1"/>
          </p:cNvSpPr>
          <p:nvPr>
            <p:ph type="title"/>
          </p:nvPr>
        </p:nvSpPr>
        <p:spPr/>
        <p:txBody>
          <a:bodyPr/>
          <a:lstStyle/>
          <a:p>
            <a:r>
              <a:rPr lang="en-US" dirty="0"/>
              <a:t>Slide 3</a:t>
            </a:r>
          </a:p>
        </p:txBody>
      </p:sp>
      <p:pic>
        <p:nvPicPr>
          <p:cNvPr id="2" name="Picture 1" descr="A screenshot of a research paper.">
            <a:extLst>
              <a:ext uri="{FF2B5EF4-FFF2-40B4-BE49-F238E27FC236}">
                <a16:creationId xmlns:a16="http://schemas.microsoft.com/office/drawing/2014/main" id="{778E3BF5-FB54-4388-B5BD-7116A58E33DA}"/>
              </a:ext>
            </a:extLst>
          </p:cNvPr>
          <p:cNvPicPr>
            <a:picLocks noChangeAspect="1"/>
          </p:cNvPicPr>
          <p:nvPr/>
        </p:nvPicPr>
        <p:blipFill>
          <a:blip r:embed="rId3"/>
          <a:stretch>
            <a:fillRect/>
          </a:stretch>
        </p:blipFill>
        <p:spPr>
          <a:xfrm>
            <a:off x="257908" y="270802"/>
            <a:ext cx="11071225" cy="6202096"/>
          </a:xfrm>
          <a:prstGeom prst="rect">
            <a:avLst/>
          </a:prstGeom>
          <a:ln>
            <a:noFill/>
          </a:ln>
          <a:effectLst>
            <a:outerShdw blurRad="292100" dist="139700" dir="2700000" algn="tl" rotWithShape="0">
              <a:srgbClr val="333333">
                <a:alpha val="65000"/>
              </a:srgbClr>
            </a:outerShdw>
          </a:effectLst>
        </p:spPr>
      </p:pic>
      <p:sp>
        <p:nvSpPr>
          <p:cNvPr id="9" name="TextBox 8">
            <a:extLst>
              <a:ext uri="{FF2B5EF4-FFF2-40B4-BE49-F238E27FC236}">
                <a16:creationId xmlns:a16="http://schemas.microsoft.com/office/drawing/2014/main" id="{1170B5B3-CFF2-4FEF-9BC1-32FA3288A8F2}"/>
              </a:ext>
            </a:extLst>
          </p:cNvPr>
          <p:cNvSpPr txBox="1"/>
          <p:nvPr/>
        </p:nvSpPr>
        <p:spPr>
          <a:xfrm>
            <a:off x="558800" y="359702"/>
            <a:ext cx="6134100" cy="3158198"/>
          </a:xfrm>
          <a:prstGeom prst="rect">
            <a:avLst/>
          </a:prstGeom>
          <a:solidFill>
            <a:schemeClr val="bg1"/>
          </a:solidFill>
        </p:spPr>
        <p:txBody>
          <a:bodyPr wrap="square" rtlCol="0">
            <a:spAutoFit/>
          </a:bodyPr>
          <a:lstStyle/>
          <a:p>
            <a:endParaRPr lang="en-IN" dirty="0"/>
          </a:p>
        </p:txBody>
      </p:sp>
      <p:sp>
        <p:nvSpPr>
          <p:cNvPr id="11" name="TextBox 10">
            <a:extLst>
              <a:ext uri="{FF2B5EF4-FFF2-40B4-BE49-F238E27FC236}">
                <a16:creationId xmlns:a16="http://schemas.microsoft.com/office/drawing/2014/main" id="{68215625-D431-48CE-AF20-F7F8760EAAF6}"/>
              </a:ext>
            </a:extLst>
          </p:cNvPr>
          <p:cNvSpPr txBox="1"/>
          <p:nvPr/>
        </p:nvSpPr>
        <p:spPr>
          <a:xfrm>
            <a:off x="7861300" y="385102"/>
            <a:ext cx="3263900" cy="4529798"/>
          </a:xfrm>
          <a:prstGeom prst="rect">
            <a:avLst/>
          </a:prstGeom>
          <a:solidFill>
            <a:schemeClr val="bg1"/>
          </a:solidFill>
        </p:spPr>
        <p:txBody>
          <a:bodyPr wrap="square" rtlCol="0">
            <a:spAutoFit/>
          </a:bodyPr>
          <a:lstStyle/>
          <a:p>
            <a:endParaRPr lang="en-IN" dirty="0"/>
          </a:p>
        </p:txBody>
      </p:sp>
      <p:sp>
        <p:nvSpPr>
          <p:cNvPr id="12" name="TextBox 11">
            <a:extLst>
              <a:ext uri="{FF2B5EF4-FFF2-40B4-BE49-F238E27FC236}">
                <a16:creationId xmlns:a16="http://schemas.microsoft.com/office/drawing/2014/main" id="{528B723A-AC13-4117-BB75-4BA2DE04A21F}"/>
              </a:ext>
            </a:extLst>
          </p:cNvPr>
          <p:cNvSpPr txBox="1"/>
          <p:nvPr/>
        </p:nvSpPr>
        <p:spPr>
          <a:xfrm>
            <a:off x="7861300" y="4813300"/>
            <a:ext cx="3263900" cy="1545298"/>
          </a:xfrm>
          <a:prstGeom prst="rect">
            <a:avLst/>
          </a:prstGeom>
          <a:solidFill>
            <a:schemeClr val="bg1"/>
          </a:solidFill>
        </p:spPr>
        <p:txBody>
          <a:bodyPr wrap="square" rtlCol="0">
            <a:spAutoFit/>
          </a:bodyPr>
          <a:lstStyle/>
          <a:p>
            <a:endParaRPr lang="en-IN" dirty="0"/>
          </a:p>
        </p:txBody>
      </p:sp>
      <p:sp>
        <p:nvSpPr>
          <p:cNvPr id="13" name="TextBox 12">
            <a:extLst>
              <a:ext uri="{FF2B5EF4-FFF2-40B4-BE49-F238E27FC236}">
                <a16:creationId xmlns:a16="http://schemas.microsoft.com/office/drawing/2014/main" id="{3929F3D7-7939-4D9C-BF49-3A74050EEEEB}"/>
              </a:ext>
            </a:extLst>
          </p:cNvPr>
          <p:cNvSpPr txBox="1"/>
          <p:nvPr/>
        </p:nvSpPr>
        <p:spPr>
          <a:xfrm>
            <a:off x="558800" y="250768"/>
            <a:ext cx="5537200" cy="707886"/>
          </a:xfrm>
          <a:prstGeom prst="rect">
            <a:avLst/>
          </a:prstGeom>
          <a:noFill/>
        </p:spPr>
        <p:txBody>
          <a:bodyPr wrap="square" rtlCol="0">
            <a:spAutoFit/>
          </a:bodyPr>
          <a:lstStyle/>
          <a:p>
            <a:r>
              <a:rPr lang="en-IN" sz="4000" b="1" dirty="0">
                <a:latin typeface="Yu Gothic UI Semibold" panose="020B0700000000000000" pitchFamily="34" charset="-128"/>
                <a:ea typeface="Yu Gothic UI Semibold" panose="020B0700000000000000" pitchFamily="34" charset="-128"/>
              </a:rPr>
              <a:t>Literature Review</a:t>
            </a:r>
          </a:p>
        </p:txBody>
      </p:sp>
      <p:sp>
        <p:nvSpPr>
          <p:cNvPr id="14" name="Rectangle 13">
            <a:extLst>
              <a:ext uri="{FF2B5EF4-FFF2-40B4-BE49-F238E27FC236}">
                <a16:creationId xmlns:a16="http://schemas.microsoft.com/office/drawing/2014/main" id="{1B0125BB-84E0-448F-BC9B-CE5D2C618D10}"/>
              </a:ext>
            </a:extLst>
          </p:cNvPr>
          <p:cNvSpPr/>
          <p:nvPr/>
        </p:nvSpPr>
        <p:spPr>
          <a:xfrm>
            <a:off x="257908" y="270802"/>
            <a:ext cx="250092" cy="464409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18" name="Table 17">
            <a:extLst>
              <a:ext uri="{FF2B5EF4-FFF2-40B4-BE49-F238E27FC236}">
                <a16:creationId xmlns:a16="http://schemas.microsoft.com/office/drawing/2014/main" id="{3120059E-0B08-4C9F-B0C0-1CE18FC33468}"/>
              </a:ext>
            </a:extLst>
          </p:cNvPr>
          <p:cNvGraphicFramePr>
            <a:graphicFrameLocks noGrp="1"/>
          </p:cNvGraphicFramePr>
          <p:nvPr>
            <p:extLst>
              <p:ext uri="{D42A27DB-BD31-4B8C-83A1-F6EECF244321}">
                <p14:modId xmlns:p14="http://schemas.microsoft.com/office/powerpoint/2010/main" val="2950072859"/>
              </p:ext>
            </p:extLst>
          </p:nvPr>
        </p:nvGraphicFramePr>
        <p:xfrm>
          <a:off x="508000" y="887136"/>
          <a:ext cx="10617200" cy="5496810"/>
        </p:xfrm>
        <a:graphic>
          <a:graphicData uri="http://schemas.openxmlformats.org/drawingml/2006/table">
            <a:tbl>
              <a:tblPr firstRow="1" firstCol="1" bandRow="1">
                <a:tableStyleId>{5C22544A-7EE6-4342-B048-85BDC9FD1C3A}</a:tableStyleId>
              </a:tblPr>
              <a:tblGrid>
                <a:gridCol w="669081">
                  <a:extLst>
                    <a:ext uri="{9D8B030D-6E8A-4147-A177-3AD203B41FA5}">
                      <a16:colId xmlns:a16="http://schemas.microsoft.com/office/drawing/2014/main" val="3200002578"/>
                    </a:ext>
                  </a:extLst>
                </a:gridCol>
                <a:gridCol w="1732245">
                  <a:extLst>
                    <a:ext uri="{9D8B030D-6E8A-4147-A177-3AD203B41FA5}">
                      <a16:colId xmlns:a16="http://schemas.microsoft.com/office/drawing/2014/main" val="90980502"/>
                    </a:ext>
                  </a:extLst>
                </a:gridCol>
                <a:gridCol w="902952">
                  <a:extLst>
                    <a:ext uri="{9D8B030D-6E8A-4147-A177-3AD203B41FA5}">
                      <a16:colId xmlns:a16="http://schemas.microsoft.com/office/drawing/2014/main" val="236745066"/>
                    </a:ext>
                  </a:extLst>
                </a:gridCol>
                <a:gridCol w="2212180">
                  <a:extLst>
                    <a:ext uri="{9D8B030D-6E8A-4147-A177-3AD203B41FA5}">
                      <a16:colId xmlns:a16="http://schemas.microsoft.com/office/drawing/2014/main" val="1555841282"/>
                    </a:ext>
                  </a:extLst>
                </a:gridCol>
                <a:gridCol w="2550371">
                  <a:extLst>
                    <a:ext uri="{9D8B030D-6E8A-4147-A177-3AD203B41FA5}">
                      <a16:colId xmlns:a16="http://schemas.microsoft.com/office/drawing/2014/main" val="2738690474"/>
                    </a:ext>
                  </a:extLst>
                </a:gridCol>
                <a:gridCol w="2550371">
                  <a:extLst>
                    <a:ext uri="{9D8B030D-6E8A-4147-A177-3AD203B41FA5}">
                      <a16:colId xmlns:a16="http://schemas.microsoft.com/office/drawing/2014/main" val="3811229928"/>
                    </a:ext>
                  </a:extLst>
                </a:gridCol>
              </a:tblGrid>
              <a:tr h="382864">
                <a:tc rowSpan="2">
                  <a:txBody>
                    <a:bodyPr/>
                    <a:lstStyle/>
                    <a:p>
                      <a:pPr algn="ctr">
                        <a:lnSpc>
                          <a:spcPct val="115000"/>
                        </a:lnSpc>
                        <a:spcAft>
                          <a:spcPts val="1000"/>
                        </a:spcAft>
                      </a:pPr>
                      <a:r>
                        <a:rPr lang="en-IN" sz="1800" dirty="0">
                          <a:effectLst/>
                        </a:rPr>
                        <a:t>S No.</a:t>
                      </a:r>
                      <a:endParaRPr lang="en-IN" sz="18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rowSpan="2">
                  <a:txBody>
                    <a:bodyPr/>
                    <a:lstStyle/>
                    <a:p>
                      <a:pPr algn="ctr">
                        <a:lnSpc>
                          <a:spcPct val="115000"/>
                        </a:lnSpc>
                        <a:spcAft>
                          <a:spcPts val="1000"/>
                        </a:spcAft>
                      </a:pPr>
                      <a:r>
                        <a:rPr lang="en-IN" sz="1800" dirty="0">
                          <a:effectLst/>
                        </a:rPr>
                        <a:t>Source</a:t>
                      </a:r>
                    </a:p>
                    <a:p>
                      <a:pPr algn="ctr">
                        <a:lnSpc>
                          <a:spcPct val="115000"/>
                        </a:lnSpc>
                        <a:spcAft>
                          <a:spcPts val="1000"/>
                        </a:spcAft>
                      </a:pPr>
                      <a:r>
                        <a:rPr lang="en-IN" sz="1800" dirty="0">
                          <a:effectLst/>
                        </a:rPr>
                        <a:t>Author</a:t>
                      </a:r>
                      <a:endParaRPr lang="en-IN" sz="18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rowSpan="2">
                  <a:txBody>
                    <a:bodyPr/>
                    <a:lstStyle/>
                    <a:p>
                      <a:pPr algn="ctr">
                        <a:lnSpc>
                          <a:spcPct val="115000"/>
                        </a:lnSpc>
                        <a:spcAft>
                          <a:spcPts val="1000"/>
                        </a:spcAft>
                      </a:pPr>
                      <a:r>
                        <a:rPr lang="en-IN" sz="2500" dirty="0">
                          <a:effectLst/>
                        </a:rPr>
                        <a:t> Year</a:t>
                      </a:r>
                      <a:endParaRPr lang="en-IN" sz="25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rowSpan="2">
                  <a:txBody>
                    <a:bodyPr/>
                    <a:lstStyle/>
                    <a:p>
                      <a:pPr algn="ctr">
                        <a:lnSpc>
                          <a:spcPct val="115000"/>
                        </a:lnSpc>
                        <a:spcAft>
                          <a:spcPts val="1000"/>
                        </a:spcAft>
                      </a:pPr>
                      <a:r>
                        <a:rPr lang="en-IN" sz="2000" b="1" dirty="0">
                          <a:effectLst/>
                        </a:rPr>
                        <a:t>Methodology</a:t>
                      </a:r>
                    </a:p>
                    <a:p>
                      <a:pPr algn="ctr">
                        <a:lnSpc>
                          <a:spcPct val="115000"/>
                        </a:lnSpc>
                        <a:spcAft>
                          <a:spcPts val="1000"/>
                        </a:spcAft>
                      </a:pPr>
                      <a:r>
                        <a:rPr lang="en-IN" sz="1300" b="1" dirty="0">
                          <a:effectLst/>
                        </a:rPr>
                        <a:t>(Study design &amp; sample size)</a:t>
                      </a:r>
                      <a:endParaRPr lang="en-IN" sz="1300" b="1"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gridSpan="2">
                  <a:txBody>
                    <a:bodyPr/>
                    <a:lstStyle/>
                    <a:p>
                      <a:pPr algn="ctr">
                        <a:lnSpc>
                          <a:spcPct val="115000"/>
                        </a:lnSpc>
                        <a:spcAft>
                          <a:spcPts val="1000"/>
                        </a:spcAft>
                      </a:pPr>
                      <a:r>
                        <a:rPr lang="en-IN" sz="2200" dirty="0">
                          <a:effectLst/>
                        </a:rPr>
                        <a:t>Findings</a:t>
                      </a:r>
                      <a:endParaRPr lang="en-IN" sz="22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hMerge="1">
                  <a:txBody>
                    <a:bodyPr/>
                    <a:lstStyle/>
                    <a:p>
                      <a:endParaRPr lang="en-IN"/>
                    </a:p>
                  </a:txBody>
                  <a:tcPr/>
                </a:tc>
                <a:extLst>
                  <a:ext uri="{0D108BD9-81ED-4DB2-BD59-A6C34878D82A}">
                    <a16:rowId xmlns:a16="http://schemas.microsoft.com/office/drawing/2014/main" val="1102367521"/>
                  </a:ext>
                </a:extLst>
              </a:tr>
              <a:tr h="368300">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ctr">
                        <a:lnSpc>
                          <a:spcPct val="115000"/>
                        </a:lnSpc>
                        <a:spcAft>
                          <a:spcPts val="1000"/>
                        </a:spcAft>
                      </a:pPr>
                      <a:r>
                        <a:rPr lang="en-IN" sz="1300" b="1" dirty="0">
                          <a:effectLst/>
                        </a:rPr>
                        <a:t>Facilitators</a:t>
                      </a:r>
                      <a:endParaRPr lang="en-IN" sz="1300" b="1"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ctr">
                        <a:lnSpc>
                          <a:spcPct val="115000"/>
                        </a:lnSpc>
                        <a:spcAft>
                          <a:spcPts val="1000"/>
                        </a:spcAft>
                      </a:pPr>
                      <a:r>
                        <a:rPr lang="en-IN" sz="1300" b="1" dirty="0">
                          <a:effectLst/>
                        </a:rPr>
                        <a:t>Barriers</a:t>
                      </a:r>
                      <a:endParaRPr lang="en-IN" sz="1300" b="1"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extLst>
                  <a:ext uri="{0D108BD9-81ED-4DB2-BD59-A6C34878D82A}">
                    <a16:rowId xmlns:a16="http://schemas.microsoft.com/office/drawing/2014/main" val="2265983542"/>
                  </a:ext>
                </a:extLst>
              </a:tr>
              <a:tr h="1314354">
                <a:tc>
                  <a:txBody>
                    <a:bodyPr/>
                    <a:lstStyle/>
                    <a:p>
                      <a:pPr algn="l">
                        <a:lnSpc>
                          <a:spcPct val="115000"/>
                        </a:lnSpc>
                        <a:spcAft>
                          <a:spcPts val="1000"/>
                        </a:spcAft>
                      </a:pPr>
                      <a:r>
                        <a:rPr lang="en-IN" sz="1100">
                          <a:effectLst/>
                        </a:rPr>
                        <a:t>1.</a:t>
                      </a:r>
                      <a:endParaRPr lang="en-IN" sz="110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l">
                        <a:lnSpc>
                          <a:spcPct val="115000"/>
                        </a:lnSpc>
                        <a:spcAft>
                          <a:spcPts val="1000"/>
                        </a:spcAft>
                      </a:pPr>
                      <a:r>
                        <a:rPr lang="en-IN" sz="1100" dirty="0">
                          <a:effectLst/>
                        </a:rPr>
                        <a:t>Pheno Mon Joy</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ctr">
                        <a:lnSpc>
                          <a:spcPct val="115000"/>
                        </a:lnSpc>
                        <a:spcAft>
                          <a:spcPts val="1000"/>
                        </a:spcAft>
                      </a:pPr>
                      <a:r>
                        <a:rPr lang="en-IN" sz="1100" dirty="0">
                          <a:effectLst/>
                        </a:rPr>
                        <a:t>2020</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l">
                        <a:lnSpc>
                          <a:spcPct val="115000"/>
                        </a:lnSpc>
                        <a:spcAft>
                          <a:spcPts val="1000"/>
                        </a:spcAft>
                      </a:pPr>
                      <a:r>
                        <a:rPr lang="en-IN" sz="1100" dirty="0">
                          <a:effectLst/>
                        </a:rPr>
                        <a:t>A survey was conducted in which a questionnaire was prepared and sent to patients of different areas of India of which 200 responses were reported out of 800-900 which also constitutes the sample size</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marL="342900" lvl="0" indent="-342900" algn="l">
                        <a:lnSpc>
                          <a:spcPct val="115000"/>
                        </a:lnSpc>
                        <a:buFont typeface="Symbol" panose="05050102010706020507" pitchFamily="18" charset="2"/>
                        <a:buChar char=""/>
                      </a:pPr>
                      <a:r>
                        <a:rPr lang="en-IN" sz="1100">
                          <a:effectLst/>
                        </a:rPr>
                        <a:t>Refund given to patients in case of cancellation of appointment when prior informed.</a:t>
                      </a:r>
                    </a:p>
                    <a:p>
                      <a:pPr marL="342900" lvl="0" indent="-342900" algn="l">
                        <a:lnSpc>
                          <a:spcPct val="115000"/>
                        </a:lnSpc>
                        <a:buFont typeface="Symbol" panose="05050102010706020507" pitchFamily="18" charset="2"/>
                        <a:buChar char=""/>
                      </a:pPr>
                      <a:r>
                        <a:rPr lang="en-IN" sz="1100">
                          <a:effectLst/>
                        </a:rPr>
                        <a:t>Satisfactory follow up taken.</a:t>
                      </a:r>
                    </a:p>
                    <a:p>
                      <a:pPr marL="342900" lvl="0" indent="-342900" algn="l">
                        <a:lnSpc>
                          <a:spcPct val="115000"/>
                        </a:lnSpc>
                        <a:buFont typeface="Symbol" panose="05050102010706020507" pitchFamily="18" charset="2"/>
                        <a:buChar char=""/>
                      </a:pPr>
                      <a:r>
                        <a:rPr lang="en-IN" sz="1100">
                          <a:effectLst/>
                        </a:rPr>
                        <a:t>Speciality wise patient consultation given.</a:t>
                      </a:r>
                      <a:endParaRPr lang="en-IN" sz="110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marL="342900" lvl="0" indent="-342900" algn="l">
                        <a:lnSpc>
                          <a:spcPct val="115000"/>
                        </a:lnSpc>
                        <a:buFont typeface="Symbol" panose="05050102010706020507" pitchFamily="18" charset="2"/>
                        <a:buChar char=""/>
                      </a:pPr>
                      <a:r>
                        <a:rPr lang="en-IN" sz="1100" dirty="0">
                          <a:effectLst/>
                        </a:rPr>
                        <a:t>At first people hesitated in paying the amount.</a:t>
                      </a:r>
                    </a:p>
                    <a:p>
                      <a:pPr marL="342900" lvl="0" indent="-342900" algn="l">
                        <a:lnSpc>
                          <a:spcPct val="115000"/>
                        </a:lnSpc>
                        <a:buFont typeface="Symbol" panose="05050102010706020507" pitchFamily="18" charset="2"/>
                        <a:buChar char=""/>
                      </a:pPr>
                      <a:r>
                        <a:rPr lang="en-IN" sz="1100" dirty="0">
                          <a:effectLst/>
                        </a:rPr>
                        <a:t>Technical Limitations</a:t>
                      </a:r>
                    </a:p>
                    <a:p>
                      <a:pPr marL="342900" lvl="0" indent="-342900" algn="l">
                        <a:lnSpc>
                          <a:spcPct val="115000"/>
                        </a:lnSpc>
                        <a:spcAft>
                          <a:spcPts val="1000"/>
                        </a:spcAft>
                        <a:buFont typeface="Symbol" panose="05050102010706020507" pitchFamily="18" charset="2"/>
                        <a:buChar char=""/>
                      </a:pPr>
                      <a:r>
                        <a:rPr lang="en-IN" sz="1100" dirty="0">
                          <a:effectLst/>
                        </a:rPr>
                        <a:t>Lack of literacy</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extLst>
                  <a:ext uri="{0D108BD9-81ED-4DB2-BD59-A6C34878D82A}">
                    <a16:rowId xmlns:a16="http://schemas.microsoft.com/office/drawing/2014/main" val="252550993"/>
                  </a:ext>
                </a:extLst>
              </a:tr>
              <a:tr h="1461908">
                <a:tc>
                  <a:txBody>
                    <a:bodyPr/>
                    <a:lstStyle/>
                    <a:p>
                      <a:pPr algn="l">
                        <a:lnSpc>
                          <a:spcPct val="115000"/>
                        </a:lnSpc>
                        <a:spcAft>
                          <a:spcPts val="1000"/>
                        </a:spcAft>
                      </a:pPr>
                      <a:r>
                        <a:rPr lang="en-IN" sz="1100">
                          <a:effectLst/>
                        </a:rPr>
                        <a:t>2.</a:t>
                      </a:r>
                      <a:endParaRPr lang="en-IN" sz="110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l">
                        <a:lnSpc>
                          <a:spcPct val="115000"/>
                        </a:lnSpc>
                        <a:spcAft>
                          <a:spcPts val="1000"/>
                        </a:spcAft>
                      </a:pPr>
                      <a:r>
                        <a:rPr lang="en-IN" sz="1100">
                          <a:effectLst/>
                        </a:rPr>
                        <a:t>Anders Klingberg</a:t>
                      </a:r>
                      <a:endParaRPr lang="en-IN" sz="110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ctr">
                        <a:lnSpc>
                          <a:spcPct val="115000"/>
                        </a:lnSpc>
                        <a:spcAft>
                          <a:spcPts val="1000"/>
                        </a:spcAft>
                      </a:pPr>
                      <a:r>
                        <a:rPr lang="en-IN" sz="1100" dirty="0">
                          <a:effectLst/>
                        </a:rPr>
                        <a:t>2017</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l">
                        <a:lnSpc>
                          <a:spcPct val="115000"/>
                        </a:lnSpc>
                        <a:spcAft>
                          <a:spcPts val="1000"/>
                        </a:spcAft>
                      </a:pPr>
                      <a:r>
                        <a:rPr lang="en-IN" sz="1100" dirty="0">
                          <a:effectLst/>
                        </a:rPr>
                        <a:t>A survey was conducted for teleconsultation service specific to diagnosis and acute care for injuries.</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marL="342900" lvl="0" indent="-342900" algn="l">
                        <a:lnSpc>
                          <a:spcPct val="115000"/>
                        </a:lnSpc>
                        <a:buFont typeface="Symbol" panose="05050102010706020507" pitchFamily="18" charset="2"/>
                        <a:buChar char=""/>
                      </a:pPr>
                      <a:r>
                        <a:rPr lang="en-IN" sz="1100">
                          <a:effectLst/>
                        </a:rPr>
                        <a:t>All kind of injuries to the patients were taken into consideration no matter mild or acute.</a:t>
                      </a:r>
                    </a:p>
                    <a:p>
                      <a:pPr marL="342900" lvl="0" indent="-342900" algn="l">
                        <a:lnSpc>
                          <a:spcPct val="115000"/>
                        </a:lnSpc>
                        <a:buFont typeface="Symbol" panose="05050102010706020507" pitchFamily="18" charset="2"/>
                        <a:buChar char=""/>
                      </a:pPr>
                      <a:r>
                        <a:rPr lang="en-IN" sz="1100">
                          <a:effectLst/>
                        </a:rPr>
                        <a:t>Patients were able to consult to doctor any time during the day and patients at night time were also entertained up to some extent.</a:t>
                      </a:r>
                      <a:endParaRPr lang="en-IN" sz="110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marL="342900" lvl="0" indent="-342900" algn="l">
                        <a:lnSpc>
                          <a:spcPct val="115000"/>
                        </a:lnSpc>
                        <a:buFont typeface="Symbol" panose="05050102010706020507" pitchFamily="18" charset="2"/>
                        <a:buChar char=""/>
                      </a:pPr>
                      <a:r>
                        <a:rPr lang="en-IN" sz="1100" dirty="0">
                          <a:effectLst/>
                        </a:rPr>
                        <a:t>Lack of internet speed.</a:t>
                      </a:r>
                    </a:p>
                    <a:p>
                      <a:pPr marL="342900" lvl="0" indent="-342900" algn="l">
                        <a:lnSpc>
                          <a:spcPct val="115000"/>
                        </a:lnSpc>
                        <a:spcAft>
                          <a:spcPts val="1000"/>
                        </a:spcAft>
                        <a:buFont typeface="Symbol" panose="05050102010706020507" pitchFamily="18" charset="2"/>
                        <a:buChar char=""/>
                      </a:pPr>
                      <a:r>
                        <a:rPr lang="en-IN" sz="1100" dirty="0">
                          <a:effectLst/>
                        </a:rPr>
                        <a:t>Patients were unable to show the severity of the injury in some cases.</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extLst>
                  <a:ext uri="{0D108BD9-81ED-4DB2-BD59-A6C34878D82A}">
                    <a16:rowId xmlns:a16="http://schemas.microsoft.com/office/drawing/2014/main" val="3853531320"/>
                  </a:ext>
                </a:extLst>
              </a:tr>
              <a:tr h="919118">
                <a:tc>
                  <a:txBody>
                    <a:bodyPr/>
                    <a:lstStyle/>
                    <a:p>
                      <a:pPr algn="l">
                        <a:lnSpc>
                          <a:spcPct val="115000"/>
                        </a:lnSpc>
                        <a:spcAft>
                          <a:spcPts val="1000"/>
                        </a:spcAft>
                      </a:pPr>
                      <a:r>
                        <a:rPr lang="en-IN" sz="1100">
                          <a:effectLst/>
                        </a:rPr>
                        <a:t>3.</a:t>
                      </a:r>
                      <a:endParaRPr lang="en-IN" sz="110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l">
                        <a:lnSpc>
                          <a:spcPct val="115000"/>
                        </a:lnSpc>
                        <a:spcAft>
                          <a:spcPts val="1000"/>
                        </a:spcAft>
                      </a:pPr>
                      <a:r>
                        <a:rPr lang="en-IN" sz="1100" dirty="0">
                          <a:effectLst/>
                        </a:rPr>
                        <a:t>Nikita Pandey</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ctr">
                        <a:lnSpc>
                          <a:spcPct val="115000"/>
                        </a:lnSpc>
                        <a:spcAft>
                          <a:spcPts val="1000"/>
                        </a:spcAft>
                      </a:pPr>
                      <a:r>
                        <a:rPr lang="en-IN" sz="1100">
                          <a:effectLst/>
                        </a:rPr>
                        <a:t>2020</a:t>
                      </a:r>
                      <a:endParaRPr lang="en-IN" sz="110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l">
                        <a:lnSpc>
                          <a:spcPct val="115000"/>
                        </a:lnSpc>
                        <a:spcAft>
                          <a:spcPts val="1000"/>
                        </a:spcAft>
                      </a:pPr>
                      <a:r>
                        <a:rPr lang="en-IN" sz="1100" dirty="0">
                          <a:effectLst/>
                        </a:rPr>
                        <a:t>A pilot study on Teleconsultation at tertiary care government medical university during the lockdown due to covid 19 in India</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marL="342900" lvl="0" indent="-342900" algn="l">
                        <a:lnSpc>
                          <a:spcPct val="115000"/>
                        </a:lnSpc>
                        <a:buFont typeface="Symbol" panose="05050102010706020507" pitchFamily="18" charset="2"/>
                        <a:buChar char=""/>
                      </a:pPr>
                      <a:r>
                        <a:rPr lang="en-IN" sz="1100" dirty="0">
                          <a:effectLst/>
                        </a:rPr>
                        <a:t>Survey questionnaire was filled by almost 98% of study population which helped accuracy of result.</a:t>
                      </a:r>
                    </a:p>
                    <a:p>
                      <a:pPr marL="342900" lvl="0" indent="-342900" algn="l">
                        <a:lnSpc>
                          <a:spcPct val="115000"/>
                        </a:lnSpc>
                        <a:buFont typeface="Symbol" panose="05050102010706020507" pitchFamily="18" charset="2"/>
                        <a:buChar char=""/>
                      </a:pPr>
                      <a:r>
                        <a:rPr lang="en-IN" sz="1100" dirty="0">
                          <a:effectLst/>
                        </a:rPr>
                        <a:t>All patients responded gradually.</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marL="342900" lvl="0" indent="-342900" algn="l">
                        <a:lnSpc>
                          <a:spcPct val="115000"/>
                        </a:lnSpc>
                        <a:spcAft>
                          <a:spcPts val="1000"/>
                        </a:spcAft>
                        <a:buFont typeface="Symbol" panose="05050102010706020507" pitchFamily="18" charset="2"/>
                        <a:buChar char=""/>
                      </a:pPr>
                      <a:r>
                        <a:rPr lang="en-IN" sz="1100">
                          <a:effectLst/>
                        </a:rPr>
                        <a:t>Communication gap due to language barrier with few participants.</a:t>
                      </a:r>
                      <a:endParaRPr lang="en-IN" sz="110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extLst>
                  <a:ext uri="{0D108BD9-81ED-4DB2-BD59-A6C34878D82A}">
                    <a16:rowId xmlns:a16="http://schemas.microsoft.com/office/drawing/2014/main" val="3701699632"/>
                  </a:ext>
                </a:extLst>
              </a:tr>
              <a:tr h="1050266">
                <a:tc>
                  <a:txBody>
                    <a:bodyPr/>
                    <a:lstStyle/>
                    <a:p>
                      <a:pPr algn="l">
                        <a:lnSpc>
                          <a:spcPct val="115000"/>
                        </a:lnSpc>
                        <a:spcAft>
                          <a:spcPts val="1000"/>
                        </a:spcAft>
                      </a:pPr>
                      <a:r>
                        <a:rPr lang="en-IN" sz="1100">
                          <a:effectLst/>
                        </a:rPr>
                        <a:t>4.</a:t>
                      </a:r>
                      <a:endParaRPr lang="en-IN" sz="110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l">
                        <a:lnSpc>
                          <a:spcPct val="115000"/>
                        </a:lnSpc>
                        <a:spcAft>
                          <a:spcPts val="1000"/>
                        </a:spcAft>
                      </a:pPr>
                      <a:r>
                        <a:rPr lang="en-IN" sz="1100">
                          <a:effectLst/>
                        </a:rPr>
                        <a:t>Padmanabha Shenoy, Sakir Ahmed</a:t>
                      </a:r>
                      <a:endParaRPr lang="en-IN" sz="110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ctr">
                        <a:lnSpc>
                          <a:spcPct val="115000"/>
                        </a:lnSpc>
                        <a:spcAft>
                          <a:spcPts val="1000"/>
                        </a:spcAft>
                      </a:pPr>
                      <a:r>
                        <a:rPr lang="en-IN" sz="1100">
                          <a:effectLst/>
                        </a:rPr>
                        <a:t>2020</a:t>
                      </a:r>
                      <a:endParaRPr lang="en-IN" sz="110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algn="l">
                        <a:lnSpc>
                          <a:spcPct val="115000"/>
                        </a:lnSpc>
                        <a:spcAft>
                          <a:spcPts val="1000"/>
                        </a:spcAft>
                      </a:pPr>
                      <a:r>
                        <a:rPr lang="en-IN" sz="1100" dirty="0">
                          <a:effectLst/>
                        </a:rPr>
                        <a:t>The survey was an audit of the feasibility and patient response of switching to teleconsultation in India.</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marL="342900" lvl="0" indent="-342900" algn="l">
                        <a:lnSpc>
                          <a:spcPct val="115000"/>
                        </a:lnSpc>
                        <a:buFont typeface="Symbol" panose="05050102010706020507" pitchFamily="18" charset="2"/>
                        <a:buChar char=""/>
                      </a:pPr>
                      <a:r>
                        <a:rPr lang="en-IN" sz="1100" dirty="0">
                          <a:effectLst/>
                        </a:rPr>
                        <a:t>Only hospital present in nearby area of around 100 km.</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tc>
                  <a:txBody>
                    <a:bodyPr/>
                    <a:lstStyle/>
                    <a:p>
                      <a:pPr marL="342900" lvl="0" indent="-342900" algn="l">
                        <a:lnSpc>
                          <a:spcPct val="115000"/>
                        </a:lnSpc>
                        <a:buFont typeface="Symbol" panose="05050102010706020507" pitchFamily="18" charset="2"/>
                        <a:buChar char=""/>
                      </a:pPr>
                      <a:r>
                        <a:rPr lang="en-IN" sz="1100" dirty="0">
                          <a:effectLst/>
                        </a:rPr>
                        <a:t>Charges were high.</a:t>
                      </a:r>
                    </a:p>
                    <a:p>
                      <a:pPr marL="342900" lvl="0" indent="-342900" algn="l">
                        <a:lnSpc>
                          <a:spcPct val="115000"/>
                        </a:lnSpc>
                        <a:spcAft>
                          <a:spcPts val="1000"/>
                        </a:spcAft>
                        <a:buFont typeface="Symbol" panose="05050102010706020507" pitchFamily="18" charset="2"/>
                        <a:buChar char=""/>
                      </a:pPr>
                      <a:r>
                        <a:rPr lang="en-IN" sz="1100" dirty="0">
                          <a:effectLst/>
                        </a:rPr>
                        <a:t>Only Rheumatology clinic was there alone and patients can only contact there for other concerns as well.</a:t>
                      </a:r>
                      <a:endParaRPr lang="en-IN" sz="1100" dirty="0">
                        <a:effectLst/>
                        <a:latin typeface="Arial" panose="020B0604020202020204" pitchFamily="34" charset="0"/>
                        <a:ea typeface="Times New Roman" panose="02020603050405020304" pitchFamily="18" charset="0"/>
                        <a:cs typeface="Mangal" panose="02040503050203030202" pitchFamily="18" charset="0"/>
                      </a:endParaRPr>
                    </a:p>
                  </a:txBody>
                  <a:tcPr marL="21115" marR="21115" marT="0" marB="0"/>
                </a:tc>
                <a:extLst>
                  <a:ext uri="{0D108BD9-81ED-4DB2-BD59-A6C34878D82A}">
                    <a16:rowId xmlns:a16="http://schemas.microsoft.com/office/drawing/2014/main" val="421561537"/>
                  </a:ext>
                </a:extLst>
              </a:tr>
            </a:tbl>
          </a:graphicData>
        </a:graphic>
      </p:graphicFrame>
    </p:spTree>
    <p:extLst>
      <p:ext uri="{BB962C8B-B14F-4D97-AF65-F5344CB8AC3E}">
        <p14:creationId xmlns:p14="http://schemas.microsoft.com/office/powerpoint/2010/main" val="2662721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6D58-1A39-41ED-99F7-0CE9F03BD344}"/>
              </a:ext>
            </a:extLst>
          </p:cNvPr>
          <p:cNvSpPr>
            <a:spLocks noGrp="1"/>
          </p:cNvSpPr>
          <p:nvPr>
            <p:ph type="title"/>
          </p:nvPr>
        </p:nvSpPr>
        <p:spPr>
          <a:xfrm>
            <a:off x="1209041" y="-85524"/>
            <a:ext cx="5406902" cy="976905"/>
          </a:xfrm>
        </p:spPr>
        <p:txBody>
          <a:bodyPr anchor="ctr">
            <a:normAutofit/>
          </a:bodyPr>
          <a:lstStyle/>
          <a:p>
            <a:r>
              <a:rPr lang="en-US" dirty="0">
                <a:latin typeface="Franklin Gothic Book" panose="020B0503020102020204" pitchFamily="34" charset="0"/>
                <a:cs typeface="Segoe UI" panose="020B0502040204020203" pitchFamily="34" charset="0"/>
              </a:rPr>
              <a:t>Result</a:t>
            </a:r>
          </a:p>
        </p:txBody>
      </p:sp>
      <p:sp>
        <p:nvSpPr>
          <p:cNvPr id="3" name="Content Placeholder 2">
            <a:extLst>
              <a:ext uri="{FF2B5EF4-FFF2-40B4-BE49-F238E27FC236}">
                <a16:creationId xmlns:a16="http://schemas.microsoft.com/office/drawing/2014/main" id="{3BF933A4-33C5-4102-BBB0-9B15EFF2F292}"/>
              </a:ext>
            </a:extLst>
          </p:cNvPr>
          <p:cNvSpPr>
            <a:spLocks noGrp="1"/>
          </p:cNvSpPr>
          <p:nvPr>
            <p:ph idx="1"/>
          </p:nvPr>
        </p:nvSpPr>
        <p:spPr>
          <a:xfrm>
            <a:off x="901701" y="834043"/>
            <a:ext cx="6654800" cy="3317242"/>
          </a:xfrm>
        </p:spPr>
        <p:txBody>
          <a:bodyPr vert="horz" lIns="91440" tIns="45720" rIns="91440" bIns="45720" rtlCol="0" anchor="t">
            <a:normAutofit lnSpcReduction="10000"/>
          </a:bodyPr>
          <a:lstStyle/>
          <a:p>
            <a:pPr algn="just">
              <a:lnSpc>
                <a:spcPct val="115000"/>
              </a:lnSpc>
              <a:spcAft>
                <a:spcPts val="1000"/>
              </a:spcAft>
            </a:pPr>
            <a:r>
              <a:rPr lang="en-IN" sz="1800" dirty="0">
                <a:effectLst/>
                <a:latin typeface="Times New Roman" panose="02020603050405020304" pitchFamily="18" charset="0"/>
                <a:ea typeface="Times New Roman" panose="02020603050405020304" pitchFamily="18" charset="0"/>
                <a:cs typeface="Mangal" panose="02040503050203030202" pitchFamily="18" charset="0"/>
              </a:rPr>
              <a:t>The study was conducted to measure the satisfactoriness, acceptance and impression of the mobile app based teleconsultation service to patients. </a:t>
            </a:r>
            <a:endParaRPr lang="en-IN" sz="1800" dirty="0">
              <a:effectLst/>
              <a:latin typeface="Arial" panose="020B0604020202020204" pitchFamily="34" charset="0"/>
              <a:ea typeface="Times New Roman" panose="02020603050405020304" pitchFamily="18" charset="0"/>
              <a:cs typeface="Mangal" panose="02040503050203030202" pitchFamily="18" charset="0"/>
            </a:endParaRPr>
          </a:p>
          <a:p>
            <a:pPr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Mangal" panose="02040503050203030202" pitchFamily="18" charset="0"/>
              </a:rPr>
              <a:t>Some thousands of patients availed the service during the lockdown period of February, 2021 to May, 2021, samples were collected completely voluntarily based.</a:t>
            </a:r>
          </a:p>
          <a:p>
            <a:pPr algn="just">
              <a:lnSpc>
                <a:spcPct val="115000"/>
              </a:lnSpc>
              <a:spcAft>
                <a:spcPts val="1000"/>
              </a:spcAft>
            </a:pPr>
            <a:r>
              <a:rPr lang="en-IN" sz="1800" dirty="0">
                <a:effectLst/>
                <a:latin typeface="Times New Roman" panose="02020603050405020304" pitchFamily="18" charset="0"/>
                <a:ea typeface="Times New Roman" panose="02020603050405020304" pitchFamily="18" charset="0"/>
              </a:rPr>
              <a:t>All the objectives are achieved here, the very first objective was about identifying the compatibility with the mobile app which was found to be that over 60% of people gave 4 star rating out of 5.</a:t>
            </a:r>
            <a:endParaRPr lang="en-US" sz="1800" dirty="0">
              <a:effectLst/>
              <a:latin typeface="Times New Roman" panose="02020603050405020304" pitchFamily="18" charset="0"/>
              <a:ea typeface="Times New Roman" panose="02020603050405020304" pitchFamily="18" charset="0"/>
              <a:cs typeface="Mangal" panose="02040503050203030202" pitchFamily="18" charset="0"/>
            </a:endParaRPr>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1761" y="1456343"/>
            <a:ext cx="1097280" cy="1097280"/>
          </a:xfrm>
          <a:prstGeom prst="rect">
            <a:avLst/>
          </a:prstGeom>
        </p:spPr>
      </p:pic>
      <p:pic>
        <p:nvPicPr>
          <p:cNvPr id="8" name="Graphic 7">
            <a:extLst>
              <a:ext uri="{FF2B5EF4-FFF2-40B4-BE49-F238E27FC236}">
                <a16:creationId xmlns:a16="http://schemas.microsoft.com/office/drawing/2014/main" id="{590430A8-7125-464C-98BA-3409573DB5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graphicFrame>
        <p:nvGraphicFramePr>
          <p:cNvPr id="9" name="Chart 8">
            <a:extLst>
              <a:ext uri="{FF2B5EF4-FFF2-40B4-BE49-F238E27FC236}">
                <a16:creationId xmlns:a16="http://schemas.microsoft.com/office/drawing/2014/main" id="{26C8CB8C-D109-4770-AD5C-7074EDDAC931}"/>
              </a:ext>
            </a:extLst>
          </p:cNvPr>
          <p:cNvGraphicFramePr/>
          <p:nvPr>
            <p:extLst>
              <p:ext uri="{D42A27DB-BD31-4B8C-83A1-F6EECF244321}">
                <p14:modId xmlns:p14="http://schemas.microsoft.com/office/powerpoint/2010/main" val="1665387999"/>
              </p:ext>
            </p:extLst>
          </p:nvPr>
        </p:nvGraphicFramePr>
        <p:xfrm>
          <a:off x="7556501" y="94052"/>
          <a:ext cx="4635500" cy="3334948"/>
        </p:xfrm>
        <a:graphic>
          <a:graphicData uri="http://schemas.openxmlformats.org/drawingml/2006/chart">
            <c:chart xmlns:c="http://schemas.openxmlformats.org/drawingml/2006/chart" xmlns:r="http://schemas.openxmlformats.org/officeDocument/2006/relationships" r:id="rId6"/>
          </a:graphicData>
        </a:graphic>
      </p:graphicFrame>
      <p:sp>
        <p:nvSpPr>
          <p:cNvPr id="10" name="Content Placeholder 2">
            <a:extLst>
              <a:ext uri="{FF2B5EF4-FFF2-40B4-BE49-F238E27FC236}">
                <a16:creationId xmlns:a16="http://schemas.microsoft.com/office/drawing/2014/main" id="{8FCDF964-586F-40E3-9076-75A7CAB1697A}"/>
              </a:ext>
            </a:extLst>
          </p:cNvPr>
          <p:cNvSpPr txBox="1">
            <a:spLocks/>
          </p:cNvSpPr>
          <p:nvPr/>
        </p:nvSpPr>
        <p:spPr>
          <a:xfrm>
            <a:off x="901701" y="4530949"/>
            <a:ext cx="6654800" cy="565150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5000"/>
              </a:lnSpc>
              <a:spcAft>
                <a:spcPts val="1000"/>
              </a:spcAft>
            </a:pPr>
            <a:r>
              <a:rPr lang="en-IN" sz="1800" dirty="0">
                <a:latin typeface="Times New Roman" panose="02020603050405020304" pitchFamily="18" charset="0"/>
                <a:ea typeface="Times New Roman" panose="02020603050405020304" pitchFamily="18" charset="0"/>
              </a:rPr>
              <a:t>Second objective was to measure the patient satisfaction over the mode (video) of consultation, which also stated clear results stating that around 62.8% were very satisfied whereas, 22.8% rated to be satisfied and 14.4% rated to be neutral.</a:t>
            </a:r>
            <a:endParaRPr lang="en-US" sz="1800" dirty="0">
              <a:latin typeface="Times New Roman" panose="02020603050405020304" pitchFamily="18" charset="0"/>
              <a:ea typeface="Times New Roman" panose="02020603050405020304" pitchFamily="18" charset="0"/>
              <a:cs typeface="Mangal" panose="02040503050203030202" pitchFamily="18" charset="0"/>
            </a:endParaRPr>
          </a:p>
        </p:txBody>
      </p:sp>
      <p:graphicFrame>
        <p:nvGraphicFramePr>
          <p:cNvPr id="11" name="Chart 10">
            <a:extLst>
              <a:ext uri="{FF2B5EF4-FFF2-40B4-BE49-F238E27FC236}">
                <a16:creationId xmlns:a16="http://schemas.microsoft.com/office/drawing/2014/main" id="{439C57EB-BA91-47C2-9BD4-7AB8E1FDB052}"/>
              </a:ext>
            </a:extLst>
          </p:cNvPr>
          <p:cNvGraphicFramePr/>
          <p:nvPr>
            <p:extLst>
              <p:ext uri="{D42A27DB-BD31-4B8C-83A1-F6EECF244321}">
                <p14:modId xmlns:p14="http://schemas.microsoft.com/office/powerpoint/2010/main" val="2513238394"/>
              </p:ext>
            </p:extLst>
          </p:nvPr>
        </p:nvGraphicFramePr>
        <p:xfrm>
          <a:off x="7556501" y="3609664"/>
          <a:ext cx="4638040" cy="3248335"/>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88090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0" nodeType="clickEffect">
                                  <p:stCondLst>
                                    <p:cond delay="0"/>
                                  </p:stCondLst>
                                  <p:childTnLst>
                                    <p:anim calcmode="lin" valueType="num">
                                      <p:cBhvr additive="base">
                                        <p:cTn id="21" dur="500"/>
                                        <p:tgtEl>
                                          <p:spTgt spid="9"/>
                                        </p:tgtEl>
                                        <p:attrNameLst>
                                          <p:attrName>ppt_x</p:attrName>
                                        </p:attrNameLst>
                                      </p:cBhvr>
                                      <p:tavLst>
                                        <p:tav tm="0">
                                          <p:val>
                                            <p:strVal val="ppt_x"/>
                                          </p:val>
                                        </p:tav>
                                        <p:tav tm="100000">
                                          <p:val>
                                            <p:strVal val="ppt_x"/>
                                          </p:val>
                                        </p:tav>
                                      </p:tavLst>
                                    </p:anim>
                                    <p:anim calcmode="lin" valueType="num">
                                      <p:cBhvr additive="base">
                                        <p:cTn id="22" dur="500"/>
                                        <p:tgtEl>
                                          <p:spTgt spid="9"/>
                                        </p:tgtEl>
                                        <p:attrNameLst>
                                          <p:attrName>ppt_y</p:attrName>
                                        </p:attrNameLst>
                                      </p:cBhvr>
                                      <p:tavLst>
                                        <p:tav tm="0">
                                          <p:val>
                                            <p:strVal val="ppt_y"/>
                                          </p:val>
                                        </p:tav>
                                        <p:tav tm="100000">
                                          <p:val>
                                            <p:strVal val="1+ppt_h/2"/>
                                          </p:val>
                                        </p:tav>
                                      </p:tavLst>
                                    </p:anim>
                                    <p:set>
                                      <p:cBhvr>
                                        <p:cTn id="23" dur="1" fill="hold">
                                          <p:stCondLst>
                                            <p:cond delay="499"/>
                                          </p:stCondLst>
                                        </p:cTn>
                                        <p:tgtEl>
                                          <p:spTgt spid="9"/>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9" grpId="0">
        <p:bldAsOne/>
      </p:bldGraphic>
      <p:bldP spid="10" grpId="0"/>
      <p:bldGraphic spid="11"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6D58-1A39-41ED-99F7-0CE9F03BD344}"/>
              </a:ext>
            </a:extLst>
          </p:cNvPr>
          <p:cNvSpPr>
            <a:spLocks noGrp="1"/>
          </p:cNvSpPr>
          <p:nvPr>
            <p:ph type="title"/>
          </p:nvPr>
        </p:nvSpPr>
        <p:spPr>
          <a:xfrm>
            <a:off x="1757680" y="191495"/>
            <a:ext cx="2573020" cy="976905"/>
          </a:xfrm>
        </p:spPr>
        <p:txBody>
          <a:bodyPr anchor="ctr">
            <a:normAutofit/>
          </a:bodyPr>
          <a:lstStyle/>
          <a:p>
            <a:r>
              <a:rPr lang="en-US" dirty="0">
                <a:latin typeface="Franklin Gothic Book" panose="020B0503020102020204" pitchFamily="34" charset="0"/>
                <a:cs typeface="Segoe UI" panose="020B0502040204020203" pitchFamily="34" charset="0"/>
              </a:rPr>
              <a:t>Result</a:t>
            </a:r>
          </a:p>
        </p:txBody>
      </p:sp>
      <p:sp>
        <p:nvSpPr>
          <p:cNvPr id="3" name="Content Placeholder 2">
            <a:extLst>
              <a:ext uri="{FF2B5EF4-FFF2-40B4-BE49-F238E27FC236}">
                <a16:creationId xmlns:a16="http://schemas.microsoft.com/office/drawing/2014/main" id="{3BF933A4-33C5-4102-BBB0-9B15EFF2F292}"/>
              </a:ext>
            </a:extLst>
          </p:cNvPr>
          <p:cNvSpPr>
            <a:spLocks noGrp="1"/>
          </p:cNvSpPr>
          <p:nvPr>
            <p:ph idx="1"/>
          </p:nvPr>
        </p:nvSpPr>
        <p:spPr>
          <a:xfrm>
            <a:off x="1757680" y="1023548"/>
            <a:ext cx="5225328" cy="2303852"/>
          </a:xfrm>
        </p:spPr>
        <p:txBody>
          <a:bodyPr vert="horz" lIns="91440" tIns="45720" rIns="91440" bIns="45720" rtlCol="0" anchor="t">
            <a:normAutofit/>
          </a:bodyPr>
          <a:lstStyle/>
          <a:p>
            <a:pPr marL="0" indent="0" algn="just">
              <a:lnSpc>
                <a:spcPct val="115000"/>
              </a:lnSpc>
              <a:spcAft>
                <a:spcPts val="1000"/>
              </a:spcAft>
              <a:buNone/>
            </a:pPr>
            <a:r>
              <a:rPr lang="en-IN" sz="1800" dirty="0">
                <a:effectLst/>
                <a:latin typeface="Times New Roman" panose="02020603050405020304" pitchFamily="18" charset="0"/>
                <a:ea typeface="Times New Roman" panose="02020603050405020304" pitchFamily="18" charset="0"/>
              </a:rPr>
              <a:t>The last objective was specific to the safety concerns while consulting to a doctor through video calling mode, and that also found out to be that 88.4% were very satisfied and stated the concept to be recommendable to their family and friend and around 11% of the population rated neutral for their safety concerns particularly with the app.</a:t>
            </a:r>
            <a:endParaRPr lang="en-US" sz="1800" dirty="0">
              <a:effectLst/>
              <a:latin typeface="Times New Roman" panose="02020603050405020304" pitchFamily="18" charset="0"/>
              <a:ea typeface="Times New Roman" panose="02020603050405020304" pitchFamily="18" charset="0"/>
              <a:cs typeface="Mangal" panose="02040503050203030202" pitchFamily="18" charset="0"/>
            </a:endParaRPr>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0400" y="1532543"/>
            <a:ext cx="1097280" cy="1097280"/>
          </a:xfrm>
          <a:prstGeom prst="rect">
            <a:avLst/>
          </a:prstGeom>
        </p:spPr>
      </p:pic>
      <p:pic>
        <p:nvPicPr>
          <p:cNvPr id="8" name="Graphic 7">
            <a:extLst>
              <a:ext uri="{FF2B5EF4-FFF2-40B4-BE49-F238E27FC236}">
                <a16:creationId xmlns:a16="http://schemas.microsoft.com/office/drawing/2014/main" id="{590430A8-7125-464C-98BA-3409573DB5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graphicFrame>
        <p:nvGraphicFramePr>
          <p:cNvPr id="7" name="Chart 6">
            <a:extLst>
              <a:ext uri="{FF2B5EF4-FFF2-40B4-BE49-F238E27FC236}">
                <a16:creationId xmlns:a16="http://schemas.microsoft.com/office/drawing/2014/main" id="{FB55B89E-050C-4554-AA7D-B6DF6C266BFF}"/>
              </a:ext>
            </a:extLst>
          </p:cNvPr>
          <p:cNvGraphicFramePr/>
          <p:nvPr>
            <p:extLst>
              <p:ext uri="{D42A27DB-BD31-4B8C-83A1-F6EECF244321}">
                <p14:modId xmlns:p14="http://schemas.microsoft.com/office/powerpoint/2010/main" val="3300654961"/>
              </p:ext>
            </p:extLst>
          </p:nvPr>
        </p:nvGraphicFramePr>
        <p:xfrm>
          <a:off x="6983008" y="151417"/>
          <a:ext cx="5208992" cy="3741925"/>
        </p:xfrm>
        <a:graphic>
          <a:graphicData uri="http://schemas.openxmlformats.org/drawingml/2006/chart">
            <c:chart xmlns:c="http://schemas.openxmlformats.org/drawingml/2006/chart" xmlns:r="http://schemas.openxmlformats.org/officeDocument/2006/relationships" r:id="rId6"/>
          </a:graphicData>
        </a:graphic>
      </p:graphicFrame>
      <p:sp>
        <p:nvSpPr>
          <p:cNvPr id="9" name="Title 1">
            <a:extLst>
              <a:ext uri="{FF2B5EF4-FFF2-40B4-BE49-F238E27FC236}">
                <a16:creationId xmlns:a16="http://schemas.microsoft.com/office/drawing/2014/main" id="{4C17AC7C-3C4F-4B6D-B7A8-D4FC30811AD1}"/>
              </a:ext>
            </a:extLst>
          </p:cNvPr>
          <p:cNvSpPr txBox="1">
            <a:spLocks/>
          </p:cNvSpPr>
          <p:nvPr/>
        </p:nvSpPr>
        <p:spPr>
          <a:xfrm>
            <a:off x="1757680" y="3530673"/>
            <a:ext cx="2966720" cy="9769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latin typeface="Franklin Gothic Book" panose="020B0503020102020204" pitchFamily="34" charset="0"/>
                <a:cs typeface="Segoe UI" panose="020B0502040204020203" pitchFamily="34" charset="0"/>
              </a:rPr>
              <a:t>Conclusion</a:t>
            </a:r>
          </a:p>
        </p:txBody>
      </p:sp>
      <p:sp>
        <p:nvSpPr>
          <p:cNvPr id="10" name="Content Placeholder 2">
            <a:extLst>
              <a:ext uri="{FF2B5EF4-FFF2-40B4-BE49-F238E27FC236}">
                <a16:creationId xmlns:a16="http://schemas.microsoft.com/office/drawing/2014/main" id="{4F22CF47-99DD-48F4-86A8-535EF9E2F0A0}"/>
              </a:ext>
            </a:extLst>
          </p:cNvPr>
          <p:cNvSpPr txBox="1">
            <a:spLocks/>
          </p:cNvSpPr>
          <p:nvPr/>
        </p:nvSpPr>
        <p:spPr>
          <a:xfrm>
            <a:off x="1757680" y="4725395"/>
            <a:ext cx="9977120" cy="2148321"/>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5000"/>
              </a:lnSpc>
              <a:spcAft>
                <a:spcPts val="1000"/>
              </a:spcAft>
            </a:pPr>
            <a:r>
              <a:rPr lang="en-IN" sz="1800" dirty="0">
                <a:effectLst/>
                <a:latin typeface="Times New Roman" panose="02020603050405020304" pitchFamily="18" charset="0"/>
                <a:ea typeface="Times New Roman" panose="02020603050405020304" pitchFamily="18" charset="0"/>
                <a:cs typeface="Mangal" panose="02040503050203030202" pitchFamily="18" charset="0"/>
              </a:rPr>
              <a:t>Teleconsultation was remarked as an evolving field with recommendable public impact observed considering the situation of pandemic.</a:t>
            </a:r>
          </a:p>
          <a:p>
            <a:pPr algn="just">
              <a:lnSpc>
                <a:spcPct val="115000"/>
              </a:lnSpc>
              <a:spcAft>
                <a:spcPts val="1000"/>
              </a:spcAft>
            </a:pPr>
            <a:r>
              <a:rPr lang="en-IN" sz="1800" dirty="0">
                <a:effectLst/>
                <a:latin typeface="Times New Roman" panose="02020603050405020304" pitchFamily="18" charset="0"/>
                <a:ea typeface="Times New Roman" panose="02020603050405020304" pitchFamily="18" charset="0"/>
                <a:cs typeface="Mangal" panose="02040503050203030202" pitchFamily="18" charset="0"/>
              </a:rPr>
              <a:t>It was notable that people are agreeing to this concept and even valuing the idea as well. It can’t be denied that with fewer more modifications like provision to book tests or ordering medicines, the concept of teleconsultation will be accepted by the people at a much larger scale.</a:t>
            </a:r>
            <a:endParaRPr lang="en-IN" sz="1800" dirty="0">
              <a:effectLst/>
              <a:latin typeface="Arial" panose="020B0604020202020204" pitchFamily="34" charset="0"/>
              <a:ea typeface="Times New Roman" panose="02020603050405020304" pitchFamily="18" charset="0"/>
              <a:cs typeface="Mangal" panose="02040503050203030202" pitchFamily="18" charset="0"/>
            </a:endParaRPr>
          </a:p>
        </p:txBody>
      </p:sp>
    </p:spTree>
    <p:extLst>
      <p:ext uri="{BB962C8B-B14F-4D97-AF65-F5344CB8AC3E}">
        <p14:creationId xmlns:p14="http://schemas.microsoft.com/office/powerpoint/2010/main" val="4078664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Graphic spid="7" grpId="0">
        <p:bldAsOne/>
      </p:bldGraphic>
      <p:bldP spid="9" grpId="0"/>
      <p:bldP spid="10" grpId="0"/>
    </p:bldLst>
  </p:timing>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781794_Research presentation_RVA_v3" id="{DF2794B4-2314-4F87-8639-5DCB9EEE28EE}" vid="{3B969E49-204F-4FF6-BD10-D26195B8D4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C7D9E6-B0D9-433E-BD46-EB60F64F4DA8}">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5CA875DA-F9FD-4F83-A049-3B1027B542DE}">
  <ds:schemaRefs>
    <ds:schemaRef ds:uri="http://schemas.microsoft.com/sharepoint/v3/contenttype/forms"/>
  </ds:schemaRefs>
</ds:datastoreItem>
</file>

<file path=customXml/itemProps3.xml><?xml version="1.0" encoding="utf-8"?>
<ds:datastoreItem xmlns:ds="http://schemas.openxmlformats.org/officeDocument/2006/customXml" ds:itemID="{B2AB02E3-5ADF-4BF0-9C1B-35CDF3FE95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TM03457503[[fn=Quotable]]</Template>
  <TotalTime>453</TotalTime>
  <Words>3793</Words>
  <Application>Microsoft Office PowerPoint</Application>
  <PresentationFormat>Widescreen</PresentationFormat>
  <Paragraphs>229</Paragraphs>
  <Slides>11</Slides>
  <Notes>10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11</vt:i4>
      </vt:variant>
    </vt:vector>
  </HeadingPairs>
  <TitlesOfParts>
    <vt:vector size="22" baseType="lpstr">
      <vt:lpstr>Yu Gothic UI Semibold</vt:lpstr>
      <vt:lpstr>Aparajita</vt:lpstr>
      <vt:lpstr>Arial</vt:lpstr>
      <vt:lpstr>Calibri</vt:lpstr>
      <vt:lpstr>Calibri Light</vt:lpstr>
      <vt:lpstr>Franklin Gothic Book</vt:lpstr>
      <vt:lpstr>Segoe UI</vt:lpstr>
      <vt:lpstr>Segoe UI Semibold</vt:lpstr>
      <vt:lpstr>Symbol</vt:lpstr>
      <vt:lpstr>Times New Roman</vt:lpstr>
      <vt:lpstr>Office Theme</vt:lpstr>
      <vt:lpstr>Presented By: Ritvik Chhabra PG/19/106</vt:lpstr>
      <vt:lpstr>Introduction</vt:lpstr>
      <vt:lpstr>Steps Require</vt:lpstr>
      <vt:lpstr>Objectives</vt:lpstr>
      <vt:lpstr>Methodology</vt:lpstr>
      <vt:lpstr>Background &amp; Rationale </vt:lpstr>
      <vt:lpstr>Slide 3</vt:lpstr>
      <vt:lpstr>Result</vt:lpstr>
      <vt:lpstr>Result</vt:lpstr>
      <vt:lpstr>PowerPoint Presentation</vt:lpstr>
      <vt:lpstr>Research Presentation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Presentation</dc:title>
  <dc:creator>Ritvik Chhabra</dc:creator>
  <cp:lastModifiedBy>Ritvik Chhabra</cp:lastModifiedBy>
  <cp:revision>31</cp:revision>
  <dcterms:created xsi:type="dcterms:W3CDTF">2021-06-10T14:46:35Z</dcterms:created>
  <dcterms:modified xsi:type="dcterms:W3CDTF">2021-06-11T08:08:37Z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