
<file path=[Content_Types].xml><?xml version="1.0" encoding="utf-8"?>
<Types xmlns="http://schemas.openxmlformats.org/package/2006/content-types">
  <Default Extension="jpeg" ContentType="image/jpeg"/>
  <Default Extension="JPG" ContentType="image/.jpg"/>
  <Default Extension="gif" ContentType="image/gif"/>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74" r:id="rId7"/>
    <p:sldId id="260" r:id="rId8"/>
    <p:sldId id="268" r:id="rId9"/>
    <p:sldId id="262" r:id="rId10"/>
    <p:sldId id="263" r:id="rId11"/>
    <p:sldId id="264" r:id="rId12"/>
    <p:sldId id="266"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21"/>
        <p:guide pos="28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179388" y="692150"/>
            <a:ext cx="8913812" cy="6110288"/>
          </a:xfrm>
          <a:prstGeom prst="rect">
            <a:avLst/>
          </a:prstGeom>
          <a:noFill/>
          <a:ln w="9525">
            <a:noFill/>
          </a:ln>
        </p:spPr>
      </p:pic>
      <p:sp>
        <p:nvSpPr>
          <p:cNvPr id="10" name="Rectangle 7"/>
          <p:cNvSpPr>
            <a:spLocks noChangeArrowheads="1"/>
          </p:cNvSpPr>
          <p:nvPr/>
        </p:nvSpPr>
        <p:spPr bwMode="auto">
          <a:xfrm>
            <a:off x="1588" y="549275"/>
            <a:ext cx="9144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1908175" y="2492375"/>
            <a:ext cx="5545138"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755650" y="620713"/>
            <a:ext cx="77724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AB86837A-F44D-4F1E-8B1C-CE2A5F0B0510}" type="datetimeFigureOut">
              <a:rPr lang="en-US" smtClean="0"/>
            </a:fld>
            <a:endParaRPr lang="en-US"/>
          </a:p>
        </p:txBody>
      </p:sp>
      <p:sp>
        <p:nvSpPr>
          <p:cNvPr id="12" name="Rectangle 5"/>
          <p:cNvSpPr>
            <a:spLocks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D0FA2BD-BBDC-4D87-B755-7CE4706CF2BD}"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AB86837A-F44D-4F1E-8B1C-CE2A5F0B0510}"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AB86837A-F44D-4F1E-8B1C-CE2A5F0B0510}"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AB86837A-F44D-4F1E-8B1C-CE2A5F0B0510}"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AB86837A-F44D-4F1E-8B1C-CE2A5F0B0510}"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AB86837A-F44D-4F1E-8B1C-CE2A5F0B0510}"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AB86837A-F44D-4F1E-8B1C-CE2A5F0B0510}"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AB86837A-F44D-4F1E-8B1C-CE2A5F0B0510}"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AB86837A-F44D-4F1E-8B1C-CE2A5F0B0510}"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AB86837A-F44D-4F1E-8B1C-CE2A5F0B0510}"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AB86837A-F44D-4F1E-8B1C-CE2A5F0B0510}"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5D0FA2BD-BBDC-4D87-B755-7CE4706CF2BD}"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1588" y="333375"/>
            <a:ext cx="9144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5797550" y="4438650"/>
            <a:ext cx="3340100" cy="2333625"/>
          </a:xfrm>
          <a:prstGeom prst="rect">
            <a:avLst/>
          </a:prstGeom>
          <a:noFill/>
          <a:ln w="9525">
            <a:noFill/>
          </a:ln>
        </p:spPr>
      </p:pic>
      <p:sp>
        <p:nvSpPr>
          <p:cNvPr id="1028" name="Rectangle 4"/>
          <p:cNvSpPr/>
          <p:nvPr>
            <p:ph type="title"/>
          </p:nvPr>
        </p:nvSpPr>
        <p:spPr>
          <a:xfrm>
            <a:off x="457200" y="274638"/>
            <a:ext cx="82296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457200" y="1600200"/>
            <a:ext cx="82296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AB86837A-F44D-4F1E-8B1C-CE2A5F0B0510}" type="datetimeFigureOut">
              <a:rPr lang="en-US" smtClean="0"/>
            </a:fld>
            <a:endParaRPr lang="en-US"/>
          </a:p>
        </p:txBody>
      </p:sp>
      <p:sp>
        <p:nvSpPr>
          <p:cNvPr id="1031" name="Rectangle 7"/>
          <p:cNvSpPr>
            <a:spLocks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5D0FA2BD-BBDC-4D87-B755-7CE4706CF2BD}"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9" Type="http://schemas.openxmlformats.org/officeDocument/2006/relationships/hyperlink" Target="https://www.ncbi.nlm.nih.gov/pubmed/?term=Singh%20B%5bAuthor%5d&amp;cauthor=true&amp;cauthor_uid=31501100" TargetMode="External"/><Relationship Id="rId8" Type="http://schemas.openxmlformats.org/officeDocument/2006/relationships/hyperlink" Target="https://www.ncbi.nlm.nih.gov/pubmed/?term=Goyal%20A%5bAuthor%5d&amp;cauthor=true&amp;cauthor_uid=31501100" TargetMode="External"/><Relationship Id="rId7" Type="http://schemas.openxmlformats.org/officeDocument/2006/relationships/hyperlink" Target="https://www.ncbi.nlm.nih.gov/pubmed/?term=Tandon%20R%5bAuthor%5d&amp;cauthor=true&amp;cauthor_uid=31501100" TargetMode="External"/><Relationship Id="rId6" Type="http://schemas.openxmlformats.org/officeDocument/2006/relationships/hyperlink" Target="https://www.ncbi.nlm.nih.gov/pubmed/?term=Bansal%20R%5bAuthor%5d&amp;cauthor=true&amp;cauthor_uid=31501100" TargetMode="External"/><Relationship Id="rId5" Type="http://schemas.openxmlformats.org/officeDocument/2006/relationships/hyperlink" Target="https://www.ncbi.nlm.nih.gov/pubmed/?term=Sharma%20S%5bAuthor%5d&amp;cauthor=true&amp;cauthor_uid=31501100" TargetMode="External"/><Relationship Id="rId4" Type="http://schemas.openxmlformats.org/officeDocument/2006/relationships/hyperlink" Target="https://www.ncbi.nlm.nih.gov/pubmed/?term=Singh%20K%5bAuthor%5d&amp;cauthor=true&amp;cauthor_uid=31501100" TargetMode="External"/><Relationship Id="rId3" Type="http://schemas.openxmlformats.org/officeDocument/2006/relationships/hyperlink" Target="https://www.ncbi.nlm.nih.gov/pubmed/?term=Verma%20A%5bAuthor%5d&amp;cauthor=true&amp;cauthor_uid=31501100" TargetMode="External"/><Relationship Id="rId23" Type="http://schemas.openxmlformats.org/officeDocument/2006/relationships/slideLayout" Target="../slideLayouts/slideLayout2.xml"/><Relationship Id="rId22" Type="http://schemas.openxmlformats.org/officeDocument/2006/relationships/hyperlink" Target="http://www.njcmindia.org/" TargetMode="External"/><Relationship Id="rId21" Type="http://schemas.openxmlformats.org/officeDocument/2006/relationships/hyperlink" Target="https://scholar.google.com/scholar_lookup?title=Prevalence%20of%20hypertension%20and%20determination%20of%20its%20risk%20factors%20in%20rural%20Delhi&amp;author=J.%20Kishore&amp;author=N.%20Gupta&amp;author=C.%20Kohli&amp;author=&amp;author=N.%20Kumar&amp;publication_year=2016" TargetMode="External"/><Relationship Id="rId20" Type="http://schemas.openxmlformats.org/officeDocument/2006/relationships/hyperlink" Target="https://doi.org/10.1155/2016/7962595" TargetMode="External"/><Relationship Id="rId2" Type="http://schemas.openxmlformats.org/officeDocument/2006/relationships/hyperlink" Target="https://www.ncbi.nlm.nih.gov/pubmed/?term=Mohan%20B%5bAuthor%5d&amp;cauthor=true&amp;cauthor_uid=31501100" TargetMode="External"/><Relationship Id="rId19" Type="http://schemas.openxmlformats.org/officeDocument/2006/relationships/hyperlink" Target="http://scholar.google.com/scholar_lookup?hl=en&amp;volume=34&amp;publication_year=2016&amp;pages=2376-2382&amp;journal=J+Hypertens&amp;author=PC+Dempsey&amp;author=JW+Sacre&amp;author=RN+Larsen&amp;author=NE+Straznicky&amp;author=P+Sethi&amp;author=ND+Cohen&amp;author=E+Cerin&amp;author=GW+Lambert&amp;author=N+Owen&amp;author=BA+Kingwell&amp;author=DW.+Dunstan&amp;title=Interrupting+prolonged+sitting+with+brief+bouts+of+light+walking+or+simple+resistance+activities+reduces+resting+blood+pressure+and+plasma+noradrenaline+in+type+2+diabetes." TargetMode="External"/><Relationship Id="rId18" Type="http://schemas.openxmlformats.org/officeDocument/2006/relationships/hyperlink" Target="https://www.ahajournals.org/servlet/linkout?suffix=e_1_3_3_9_2&amp;dbid=8&amp;doi=10.1161%2FHYPERTENSIONAHA.116.08508&amp;key=27512975" TargetMode="External"/><Relationship Id="rId17" Type="http://schemas.openxmlformats.org/officeDocument/2006/relationships/hyperlink" Target="https://www.ahajournals.org/servlet/linkout?suffix=e_1_3_3_9_2&amp;dbid=16&amp;doi=10.1161%2FHYPERTENSIONAHA.116.08508&amp;key=10.1097%2FHJH.0000000000001101" TargetMode="External"/><Relationship Id="rId16" Type="http://schemas.openxmlformats.org/officeDocument/2006/relationships/hyperlink" Target="https://dx.doi.org/10.1136/bmjopen-2018-027134" TargetMode="External"/><Relationship Id="rId15" Type="http://schemas.openxmlformats.org/officeDocument/2006/relationships/hyperlink" Target="https://www.ncbi.nlm.nih.gov/pmc/articles/PMC6738741/" TargetMode="External"/><Relationship Id="rId14" Type="http://schemas.openxmlformats.org/officeDocument/2006/relationships/hyperlink" Target="https://www.ncbi.nlm.nih.gov/pubmed/?term=Prabhakaran%20D%5bAuthor%5d&amp;cauthor=true&amp;cauthor_uid=31501100" TargetMode="External"/><Relationship Id="rId13" Type="http://schemas.openxmlformats.org/officeDocument/2006/relationships/hyperlink" Target="https://www.ncbi.nlm.nih.gov/pubmed/?term=Roy%20A%5bAuthor%5d&amp;cauthor=true&amp;cauthor_uid=31501100" TargetMode="External"/><Relationship Id="rId12" Type="http://schemas.openxmlformats.org/officeDocument/2006/relationships/hyperlink" Target="https://www.ncbi.nlm.nih.gov/pubmed/?term=Wander%20GS%5bAuthor%5d&amp;cauthor=true&amp;cauthor_uid=31501100" TargetMode="External"/><Relationship Id="rId11" Type="http://schemas.openxmlformats.org/officeDocument/2006/relationships/hyperlink" Target="https://www.ncbi.nlm.nih.gov/pubmed/?term=Aslam%20N%5bAuthor%5d&amp;cauthor=true&amp;cauthor_uid=31501100" TargetMode="External"/><Relationship Id="rId10" Type="http://schemas.openxmlformats.org/officeDocument/2006/relationships/hyperlink" Target="https://www.ncbi.nlm.nih.gov/pubmed/?term=Chhabra%20ST%5bAuthor%5d&amp;cauthor=true&amp;cauthor_uid=31501100" TargetMode="External"/><Relationship Id="rId1" Type="http://schemas.openxmlformats.org/officeDocument/2006/relationships/hyperlink" Target="http://rchiips.org/nfhs/factsheet_nfhs-4.shtml"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pubmed.ncbi.nlm.nih.gov/?term=Abdi+H&amp;cauthor_id=30584437" TargetMode="External"/><Relationship Id="rId1" Type="http://schemas.openxmlformats.org/officeDocument/2006/relationships/hyperlink" Target="https://pubmed.ncbi.nlm.nih.gov/?term=Schr%C3%B6der+H&amp;cauthor_id=12242584" TargetMode="Externa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image" Target="../media/image8.png"/><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hyperlink" Target="https://pubmed.ncbi.nlm.nih.gov/?term=Gong+K&amp;cauthor_id=32311957"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www.ncbi.nlm.nih.gov/pubmed/?term=Piette%20JD%5bAuthor%5d&amp;cauthor=true&amp;cauthor_uid=23061642" TargetMode="External"/><Relationship Id="rId1"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GIF"/><Relationship Id="rId1"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Under </a:t>
            </a:r>
            <a:r>
              <a:rPr lang="en-US" sz="2000" dirty="0" smtClean="0">
                <a:latin typeface="Times New Roman" panose="02020603050405020304" pitchFamily="18" charset="0"/>
                <a:cs typeface="Times New Roman" panose="02020603050405020304" pitchFamily="18" charset="0"/>
              </a:rPr>
              <a:t>the Guidance of</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DR. B.S SINGH</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(Associate </a:t>
            </a:r>
            <a:r>
              <a:rPr lang="en-US" sz="2000" dirty="0" smtClean="0">
                <a:latin typeface="Times New Roman" panose="02020603050405020304" pitchFamily="18" charset="0"/>
                <a:cs typeface="Times New Roman" panose="02020603050405020304" pitchFamily="18" charset="0"/>
              </a:rPr>
              <a:t>Professor)</a:t>
            </a:r>
            <a:br>
              <a:rPr lang="en-US" sz="2000" dirty="0" smtClean="0"/>
            </a:br>
            <a:r>
              <a:rPr lang="en-US" sz="2000" dirty="0" smtClean="0"/>
              <a:t> </a:t>
            </a:r>
            <a:r>
              <a:rPr lang="en-US" sz="2000" dirty="0" smtClean="0"/>
              <a:t>      </a:t>
            </a:r>
            <a:br>
              <a:rPr lang="en-US" sz="2000" dirty="0" smtClean="0"/>
            </a:br>
            <a:r>
              <a:rPr lang="en-US" sz="1800" dirty="0" smtClean="0"/>
              <a:t>-</a:t>
            </a:r>
            <a:r>
              <a:rPr lang="en-US" sz="1800" dirty="0" smtClean="0">
                <a:latin typeface="Times New Roman" panose="02020603050405020304" pitchFamily="18" charset="0"/>
                <a:cs typeface="Times New Roman" panose="02020603050405020304" pitchFamily="18" charset="0"/>
              </a:rPr>
              <a:t>SHIVANGI </a:t>
            </a:r>
            <a:r>
              <a:rPr lang="en-US" sz="1800" dirty="0" smtClean="0">
                <a:latin typeface="Times New Roman" panose="02020603050405020304" pitchFamily="18" charset="0"/>
                <a:cs typeface="Times New Roman" panose="02020603050405020304" pitchFamily="18" charset="0"/>
              </a:rPr>
              <a:t>YADAV (</a:t>
            </a:r>
            <a:r>
              <a:rPr lang="en-US" sz="1800" dirty="0" smtClean="0">
                <a:latin typeface="Times New Roman" panose="02020603050405020304" pitchFamily="18" charset="0"/>
                <a:cs typeface="Times New Roman" panose="02020603050405020304" pitchFamily="18" charset="0"/>
              </a:rPr>
              <a:t>PG/19/077</a:t>
            </a:r>
            <a:r>
              <a:rPr lang="en-US" sz="1800" dirty="0" smtClean="0">
                <a:latin typeface="Times New Roman" panose="02020603050405020304" pitchFamily="18" charset="0"/>
                <a:cs typeface="Times New Roman" panose="02020603050405020304" pitchFamily="18" charset="0"/>
              </a:rPr>
              <a:t>)</a:t>
            </a:r>
            <a:br>
              <a:rPr lang="en-US" sz="1800" dirty="0" smtClean="0"/>
            </a:br>
            <a:endParaRPr lang="en-US" sz="1800" dirty="0"/>
          </a:p>
        </p:txBody>
      </p:sp>
      <p:sp>
        <p:nvSpPr>
          <p:cNvPr id="3" name="Subtitle 2"/>
          <p:cNvSpPr>
            <a:spLocks noGrp="1"/>
          </p:cNvSpPr>
          <p:nvPr>
            <p:ph type="subTitle" idx="1"/>
          </p:nvPr>
        </p:nvSpPr>
        <p:spPr>
          <a:xfrm>
            <a:off x="1908175" y="2092960"/>
            <a:ext cx="5545455" cy="1757045"/>
          </a:xfrm>
        </p:spPr>
        <p:txBody>
          <a:bodyPr>
            <a:noAutofit/>
          </a:bodyPr>
          <a:lstStyle/>
          <a:p>
            <a:r>
              <a:rPr lang="en-US" sz="2000" b="1" dirty="0" smtClean="0">
                <a:solidFill>
                  <a:schemeClr val="accent4"/>
                </a:solidFill>
                <a:latin typeface="Times New Roman" panose="02020603050405020304" pitchFamily="18" charset="0"/>
                <a:cs typeface="Times New Roman" panose="02020603050405020304" pitchFamily="18" charset="0"/>
              </a:rPr>
              <a:t>Associated Risk factors of Hypertension and Management of hypertension in Digital Era</a:t>
            </a:r>
            <a:endParaRPr lang="en-US" sz="2000" b="1" dirty="0" smtClean="0">
              <a:solidFill>
                <a:schemeClr val="accent4"/>
              </a:solidFill>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Key words- </a:t>
            </a:r>
            <a:r>
              <a:rPr lang="en-US" sz="1600" dirty="0" smtClean="0">
                <a:latin typeface="Times New Roman" panose="02020603050405020304" pitchFamily="18" charset="0"/>
                <a:cs typeface="Times New Roman" panose="02020603050405020304" pitchFamily="18" charset="0"/>
              </a:rPr>
              <a:t>Excess alcohol, Environmental risk factors, Technology, Internet, mHealth, psychological stress.</a:t>
            </a:r>
            <a:endParaRPr lang="en-US" sz="1600" dirty="0">
              <a:solidFill>
                <a:schemeClr val="accent4"/>
              </a:solidFill>
              <a:latin typeface="Times New Roman" panose="02020603050405020304" pitchFamily="18" charset="0"/>
              <a:cs typeface="Times New Roman" panose="02020603050405020304" pitchFamily="18" charset="0"/>
            </a:endParaRPr>
          </a:p>
        </p:txBody>
      </p:sp>
      <p:pic>
        <p:nvPicPr>
          <p:cNvPr id="6" name="Picture 5"/>
          <p:cNvPicPr>
            <a:picLocks noChangeAspect="1" noChangeArrowheads="1"/>
          </p:cNvPicPr>
          <p:nvPr/>
        </p:nvPicPr>
        <p:blipFill>
          <a:blip r:embed="rId1"/>
          <a:srcRect/>
          <a:stretch>
            <a:fillRect/>
          </a:stretch>
        </p:blipFill>
        <p:spPr>
          <a:xfrm>
            <a:off x="6248400" y="5105400"/>
            <a:ext cx="2428875" cy="1228725"/>
          </a:xfrm>
          <a:prstGeom prst="rect">
            <a:avLst/>
          </a:prstGeom>
          <a:noFill/>
          <a:ln w="9525">
            <a:noFill/>
            <a:miter lim="800000"/>
            <a:headEnd/>
            <a:tailEnd/>
          </a:ln>
        </p:spPr>
      </p:pic>
      <p:pic>
        <p:nvPicPr>
          <p:cNvPr id="13313" name="Picture 1" descr="C:\Users\Lenovo\Desktop\BP MACHINE.jpg"/>
          <p:cNvPicPr>
            <a:picLocks noChangeAspect="1" noChangeArrowheads="1"/>
          </p:cNvPicPr>
          <p:nvPr/>
        </p:nvPicPr>
        <p:blipFill>
          <a:blip r:embed="rId2"/>
          <a:srcRect/>
          <a:stretch>
            <a:fillRect/>
          </a:stretch>
        </p:blipFill>
        <p:spPr bwMode="auto">
          <a:xfrm>
            <a:off x="0" y="0"/>
            <a:ext cx="9144000" cy="213359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a:t>
            </a:r>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Recommendation</a:t>
            </a:r>
            <a:b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br>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a:t>
            </a:r>
            <a:endPar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783560"/>
            <a:ext cx="7772400" cy="2788440"/>
          </a:xfrm>
        </p:spPr>
        <p:txBody>
          <a:bodyPr>
            <a:normAutofit/>
          </a:bodyPr>
          <a:lstStyle/>
          <a:p>
            <a:r>
              <a:rPr lang="en-US" sz="2000" dirty="0" smtClean="0">
                <a:latin typeface="Times New Roman" panose="02020603050405020304" pitchFamily="18" charset="0"/>
                <a:cs typeface="Times New Roman" panose="02020603050405020304" pitchFamily="18" charset="0"/>
              </a:rPr>
              <a:t>Interventions like weight management, increased physical activity, increased fruits and vegetables consumption, and reduction in tobacco and alcohol use are required and recommended.</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However, further research, including large-scale RCTs with user-</a:t>
            </a:r>
            <a:r>
              <a:rPr lang="en-US" sz="2000" dirty="0" err="1" smtClean="0">
                <a:latin typeface="Times New Roman" panose="02020603050405020304" pitchFamily="18" charset="0"/>
                <a:cs typeface="Times New Roman" panose="02020603050405020304" pitchFamily="18" charset="0"/>
              </a:rPr>
              <a:t>centred</a:t>
            </a:r>
            <a:r>
              <a:rPr lang="en-US" sz="2000" dirty="0" smtClean="0">
                <a:latin typeface="Times New Roman" panose="02020603050405020304" pitchFamily="18" charset="0"/>
                <a:cs typeface="Times New Roman" panose="02020603050405020304" pitchFamily="18" charset="0"/>
              </a:rPr>
              <a:t>  design  ,is crucial to evaluate the potential scalability and effectiveness of such mHealth apps in the resistant hypertension context</a:t>
            </a:r>
            <a:r>
              <a:rPr lang="en-US"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800">
                <a:latin typeface="Times New Roman" panose="02020603050405020304" pitchFamily="18" charset="0"/>
                <a:cs typeface="Times New Roman" panose="02020603050405020304" pitchFamily="18" charset="0"/>
              </a:rPr>
              <a:t>1: Slight (Low) 2: Moderate (Medium) 3: Substantial (High)</a:t>
            </a:r>
            <a:endParaRPr lang="en-US" sz="2800">
              <a:latin typeface="Times New Roman" panose="02020603050405020304" pitchFamily="18" charset="0"/>
              <a:cs typeface="Times New Roman" panose="02020603050405020304" pitchFamily="18" charset="0"/>
            </a:endParaRPr>
          </a:p>
        </p:txBody>
      </p:sp>
      <p:graphicFrame>
        <p:nvGraphicFramePr>
          <p:cNvPr id="5" name="Content Placeholder 4"/>
          <p:cNvGraphicFramePr/>
          <p:nvPr>
            <p:ph idx="1"/>
          </p:nvPr>
        </p:nvGraphicFramePr>
        <p:xfrm>
          <a:off x="693420" y="1828800"/>
          <a:ext cx="8221980" cy="2301240"/>
        </p:xfrm>
        <a:graphic>
          <a:graphicData uri="http://schemas.openxmlformats.org/drawingml/2006/table">
            <a:tbl>
              <a:tblPr firstRow="1" bandRow="1">
                <a:tableStyleId>{5C22544A-7EE6-4342-B048-85BDC9FD1C3A}</a:tableStyleId>
              </a:tblPr>
              <a:tblGrid>
                <a:gridCol w="2055495"/>
                <a:gridCol w="2055495"/>
                <a:gridCol w="2055495"/>
                <a:gridCol w="2055495"/>
              </a:tblGrid>
              <a:tr h="1150620">
                <a:tc>
                  <a:txBody>
                    <a:bodyPr/>
                    <a:p>
                      <a:pPr>
                        <a:buNone/>
                      </a:pPr>
                      <a:r>
                        <a:rPr lang="en-US">
                          <a:latin typeface="Times New Roman" panose="02020603050405020304" pitchFamily="18" charset="0"/>
                          <a:cs typeface="Times New Roman" panose="02020603050405020304" pitchFamily="18" charset="0"/>
                        </a:rPr>
                        <a:t>1. Internalize the concepts of management such as healthcare delivery system, strategic planning, HR, marketing, finance and operations</a:t>
                      </a:r>
                      <a:endParaRPr lang="en-US">
                        <a:latin typeface="Times New Roman" panose="02020603050405020304" pitchFamily="18" charset="0"/>
                        <a:cs typeface="Times New Roman" panose="02020603050405020304" pitchFamily="18" charset="0"/>
                      </a:endParaRPr>
                    </a:p>
                  </a:txBody>
                  <a:tcPr/>
                </a:tc>
                <a:tc>
                  <a:txBody>
                    <a:bodyPr/>
                    <a:p>
                      <a:pPr>
                        <a:buNone/>
                      </a:pPr>
                      <a:r>
                        <a:rPr lang="en-US">
                          <a:latin typeface="Times New Roman" panose="02020603050405020304" pitchFamily="18" charset="0"/>
                          <a:ea typeface="Batang" panose="02030600000101010101" charset="-127"/>
                          <a:cs typeface="Times New Roman" panose="02020603050405020304" pitchFamily="18" charset="0"/>
                        </a:rPr>
                        <a:t>2. Apply knowledge of research and management techniques and functions in an integrated manner in healthcare set up</a:t>
                      </a:r>
                      <a:endParaRPr lang="en-US">
                        <a:latin typeface="Times New Roman" panose="02020603050405020304" pitchFamily="18" charset="0"/>
                        <a:ea typeface="Batang" panose="02030600000101010101" charset="-127"/>
                        <a:cs typeface="Times New Roman" panose="02020603050405020304" pitchFamily="18" charset="0"/>
                      </a:endParaRPr>
                    </a:p>
                  </a:txBody>
                  <a:tcPr/>
                </a:tc>
                <a:tc>
                  <a:txBody>
                    <a:bodyPr/>
                    <a:p>
                      <a:pPr>
                        <a:buNone/>
                      </a:pPr>
                      <a:r>
                        <a:rPr lang="en-US">
                          <a:latin typeface="Times New Roman" panose="02020603050405020304" pitchFamily="18" charset="0"/>
                          <a:ea typeface="Batang" panose="02030600000101010101" charset="-127"/>
                          <a:cs typeface="Times New Roman" panose="02020603050405020304" pitchFamily="18" charset="0"/>
                        </a:rPr>
                        <a:t>3. Use appropriate skills to support healthcare organizations to take informed decision in planning, building and managing healthcare organizations</a:t>
                      </a:r>
                      <a:endParaRPr lang="en-US">
                        <a:latin typeface="Times New Roman" panose="02020603050405020304" pitchFamily="18" charset="0"/>
                        <a:ea typeface="Batang" panose="02030600000101010101" charset="-127"/>
                        <a:cs typeface="Times New Roman" panose="02020603050405020304" pitchFamily="18" charset="0"/>
                      </a:endParaRPr>
                    </a:p>
                  </a:txBody>
                  <a:tcPr/>
                </a:tc>
                <a:tc>
                  <a:txBody>
                    <a:bodyPr/>
                    <a:p>
                      <a:pPr>
                        <a:buNone/>
                      </a:pPr>
                      <a:r>
                        <a:rPr lang="en-US">
                          <a:latin typeface="Times New Roman" panose="02020603050405020304" pitchFamily="18" charset="0"/>
                          <a:ea typeface="Batang" panose="02030600000101010101" charset="-127"/>
                          <a:cs typeface="Times New Roman" panose="02020603050405020304" pitchFamily="18" charset="0"/>
                        </a:rPr>
                        <a:t>4. Utilize learning acquired from trainings and practical exposures in real time situations.</a:t>
                      </a:r>
                      <a:endParaRPr lang="en-US">
                        <a:latin typeface="Times New Roman" panose="02020603050405020304" pitchFamily="18" charset="0"/>
                        <a:ea typeface="Batang" panose="02030600000101010101" charset="-127"/>
                        <a:cs typeface="Times New Roman" panose="02020603050405020304" pitchFamily="18" charset="0"/>
                      </a:endParaRPr>
                    </a:p>
                  </a:txBody>
                  <a:tcPr/>
                </a:tc>
              </a:tr>
              <a:tr h="1150620">
                <a:tc>
                  <a:txBody>
                    <a:bodyPr/>
                    <a:p>
                      <a:pPr>
                        <a:buNone/>
                      </a:pPr>
                      <a:r>
                        <a:rPr lang="en-US"/>
                        <a:t>2</a:t>
                      </a:r>
                      <a:endParaRPr lang="en-US"/>
                    </a:p>
                  </a:txBody>
                  <a:tcPr/>
                </a:tc>
                <a:tc>
                  <a:txBody>
                    <a:bodyPr/>
                    <a:p>
                      <a:pPr>
                        <a:buNone/>
                      </a:pPr>
                      <a:r>
                        <a:rPr lang="en-US"/>
                        <a:t>3</a:t>
                      </a:r>
                      <a:endParaRPr lang="en-US"/>
                    </a:p>
                  </a:txBody>
                  <a:tcPr/>
                </a:tc>
                <a:tc>
                  <a:txBody>
                    <a:bodyPr/>
                    <a:p>
                      <a:pPr>
                        <a:buNone/>
                      </a:pPr>
                      <a:r>
                        <a:rPr lang="en-US"/>
                        <a:t>2</a:t>
                      </a:r>
                      <a:endParaRPr lang="en-US"/>
                    </a:p>
                  </a:txBody>
                  <a:tcPr/>
                </a:tc>
                <a:tc>
                  <a:txBody>
                    <a:bodyPr/>
                    <a:p>
                      <a:pPr>
                        <a:buNone/>
                      </a:pPr>
                      <a:r>
                        <a:rPr lang="en-US"/>
                        <a:t>2</a:t>
                      </a:r>
                      <a:endParaRPr lang="en-US"/>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Bibliography</a:t>
            </a:r>
            <a:endPar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219200"/>
            <a:ext cx="7772400" cy="5638800"/>
          </a:xfrm>
        </p:spPr>
        <p:txBody>
          <a:bodyPr>
            <a:noAutofit/>
          </a:bodyPr>
          <a:lstStyle/>
          <a:p>
            <a:r>
              <a:rPr lang="en-US" sz="1400" dirty="0" smtClean="0">
                <a:latin typeface="Times New Roman" panose="02020603050405020304" pitchFamily="18" charset="0"/>
                <a:cs typeface="Times New Roman" panose="02020603050405020304" pitchFamily="18" charset="0"/>
              </a:rPr>
              <a:t>1.</a:t>
            </a:r>
            <a:r>
              <a:rPr lang="en-US" sz="1400" dirty="0" smtClean="0">
                <a:latin typeface="Times New Roman" panose="02020603050405020304" pitchFamily="18" charset="0"/>
                <a:cs typeface="Times New Roman" panose="02020603050405020304" pitchFamily="18" charset="0"/>
                <a:hlinkClick r:id="rId1"/>
              </a:rPr>
              <a:t>National Family Health Survey, India - District Level. http://rchiips.org/nfhs/factsheet_nfhs-4.shtml</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2.Directorate General of Health Services Ministry of Health &amp; Family welfare Government Of India 2013.</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3.</a:t>
            </a:r>
            <a:r>
              <a:rPr lang="en-US" sz="1400" dirty="0" smtClean="0">
                <a:latin typeface="Times New Roman" panose="02020603050405020304" pitchFamily="18" charset="0"/>
                <a:cs typeface="Times New Roman" panose="02020603050405020304" pitchFamily="18" charset="0"/>
                <a:hlinkClick r:id="rId2"/>
              </a:rPr>
              <a:t>Bishav Mohan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3"/>
              </a:rPr>
              <a:t>Amit</a:t>
            </a:r>
            <a:r>
              <a:rPr lang="en-US" sz="1400" dirty="0" smtClean="0">
                <a:latin typeface="Times New Roman" panose="02020603050405020304" pitchFamily="18" charset="0"/>
                <a:cs typeface="Times New Roman" panose="02020603050405020304" pitchFamily="18" charset="0"/>
                <a:hlinkClick r:id="rId3"/>
              </a:rPr>
              <a:t> </a:t>
            </a:r>
            <a:r>
              <a:rPr lang="en-US" sz="1400" dirty="0" err="1" smtClean="0">
                <a:latin typeface="Times New Roman" panose="02020603050405020304" pitchFamily="18" charset="0"/>
                <a:cs typeface="Times New Roman" panose="02020603050405020304" pitchFamily="18" charset="0"/>
                <a:hlinkClick r:id="rId3"/>
              </a:rPr>
              <a:t>Verma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4"/>
              </a:rPr>
              <a:t>Kavita</a:t>
            </a:r>
            <a:r>
              <a:rPr lang="en-US" sz="1400" dirty="0" smtClean="0">
                <a:latin typeface="Times New Roman" panose="02020603050405020304" pitchFamily="18" charset="0"/>
                <a:cs typeface="Times New Roman" panose="02020603050405020304" pitchFamily="18" charset="0"/>
                <a:hlinkClick r:id="rId4"/>
              </a:rPr>
              <a:t> Singh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4"/>
              </a:rPr>
              <a:t>Kalpana</a:t>
            </a:r>
            <a:r>
              <a:rPr lang="en-US" sz="1400" dirty="0" smtClean="0">
                <a:latin typeface="Times New Roman" panose="02020603050405020304" pitchFamily="18" charset="0"/>
                <a:cs typeface="Times New Roman" panose="02020603050405020304" pitchFamily="18" charset="0"/>
                <a:hlinkClick r:id="rId4"/>
              </a:rPr>
              <a:t> Singh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5"/>
              </a:rPr>
              <a:t>Sarit</a:t>
            </a:r>
            <a:r>
              <a:rPr lang="en-US" sz="1400" dirty="0" smtClean="0">
                <a:latin typeface="Times New Roman" panose="02020603050405020304" pitchFamily="18" charset="0"/>
                <a:cs typeface="Times New Roman" panose="02020603050405020304" pitchFamily="18" charset="0"/>
                <a:hlinkClick r:id="rId5"/>
              </a:rPr>
              <a:t> Sharma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6"/>
              </a:rPr>
              <a:t>Raahat</a:t>
            </a:r>
            <a:r>
              <a:rPr lang="en-US" sz="1400" dirty="0" smtClean="0">
                <a:latin typeface="Times New Roman" panose="02020603050405020304" pitchFamily="18" charset="0"/>
                <a:cs typeface="Times New Roman" panose="02020603050405020304" pitchFamily="18" charset="0"/>
                <a:hlinkClick r:id="rId6"/>
              </a:rPr>
              <a:t> Bansal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7"/>
              </a:rPr>
              <a:t>Rohit</a:t>
            </a:r>
            <a:r>
              <a:rPr lang="en-US" sz="1400" dirty="0" smtClean="0">
                <a:latin typeface="Times New Roman" panose="02020603050405020304" pitchFamily="18" charset="0"/>
                <a:cs typeface="Times New Roman" panose="02020603050405020304" pitchFamily="18" charset="0"/>
                <a:hlinkClick r:id="rId7"/>
              </a:rPr>
              <a:t> </a:t>
            </a:r>
            <a:r>
              <a:rPr lang="en-US" sz="1400" dirty="0" err="1" smtClean="0">
                <a:latin typeface="Times New Roman" panose="02020603050405020304" pitchFamily="18" charset="0"/>
                <a:cs typeface="Times New Roman" panose="02020603050405020304" pitchFamily="18" charset="0"/>
                <a:hlinkClick r:id="rId7"/>
              </a:rPr>
              <a:t>Tandon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8"/>
              </a:rPr>
              <a:t>Abhishek</a:t>
            </a:r>
            <a:r>
              <a:rPr lang="en-US" sz="1400" dirty="0" smtClean="0">
                <a:latin typeface="Times New Roman" panose="02020603050405020304" pitchFamily="18" charset="0"/>
                <a:cs typeface="Times New Roman" panose="02020603050405020304" pitchFamily="18" charset="0"/>
                <a:hlinkClick r:id="rId8"/>
              </a:rPr>
              <a:t> </a:t>
            </a:r>
            <a:r>
              <a:rPr lang="en-US" sz="1400" dirty="0" err="1" smtClean="0">
                <a:latin typeface="Times New Roman" panose="02020603050405020304" pitchFamily="18" charset="0"/>
                <a:cs typeface="Times New Roman" panose="02020603050405020304" pitchFamily="18" charset="0"/>
                <a:hlinkClick r:id="rId8"/>
              </a:rPr>
              <a:t>Goyal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9"/>
              </a:rPr>
              <a:t>Bhupinder</a:t>
            </a:r>
            <a:r>
              <a:rPr lang="en-US" sz="1400" dirty="0" smtClean="0">
                <a:latin typeface="Times New Roman" panose="02020603050405020304" pitchFamily="18" charset="0"/>
                <a:cs typeface="Times New Roman" panose="02020603050405020304" pitchFamily="18" charset="0"/>
                <a:hlinkClick r:id="rId9"/>
              </a:rPr>
              <a:t> Singh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10"/>
              </a:rPr>
              <a:t>Shibba</a:t>
            </a:r>
            <a:r>
              <a:rPr lang="en-US" sz="1400" dirty="0" smtClean="0">
                <a:latin typeface="Times New Roman" panose="02020603050405020304" pitchFamily="18" charset="0"/>
                <a:cs typeface="Times New Roman" panose="02020603050405020304" pitchFamily="18" charset="0"/>
                <a:hlinkClick r:id="rId10"/>
              </a:rPr>
              <a:t> </a:t>
            </a:r>
            <a:r>
              <a:rPr lang="en-US" sz="1400" dirty="0" err="1" smtClean="0">
                <a:latin typeface="Times New Roman" panose="02020603050405020304" pitchFamily="18" charset="0"/>
                <a:cs typeface="Times New Roman" panose="02020603050405020304" pitchFamily="18" charset="0"/>
                <a:hlinkClick r:id="rId10"/>
              </a:rPr>
              <a:t>Takkar</a:t>
            </a:r>
            <a:r>
              <a:rPr lang="en-US" sz="1400" dirty="0" smtClean="0">
                <a:latin typeface="Times New Roman" panose="02020603050405020304" pitchFamily="18" charset="0"/>
                <a:cs typeface="Times New Roman" panose="02020603050405020304" pitchFamily="18" charset="0"/>
                <a:hlinkClick r:id="rId10"/>
              </a:rPr>
              <a:t> </a:t>
            </a:r>
            <a:r>
              <a:rPr lang="en-US" sz="1400" dirty="0" err="1" smtClean="0">
                <a:latin typeface="Times New Roman" panose="02020603050405020304" pitchFamily="18" charset="0"/>
                <a:cs typeface="Times New Roman" panose="02020603050405020304" pitchFamily="18" charset="0"/>
                <a:hlinkClick r:id="rId10"/>
              </a:rPr>
              <a:t>Chhabra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11"/>
              </a:rPr>
              <a:t>Naved</a:t>
            </a:r>
            <a:r>
              <a:rPr lang="en-US" sz="1400" dirty="0" smtClean="0">
                <a:latin typeface="Times New Roman" panose="02020603050405020304" pitchFamily="18" charset="0"/>
                <a:cs typeface="Times New Roman" panose="02020603050405020304" pitchFamily="18" charset="0"/>
                <a:hlinkClick r:id="rId11"/>
              </a:rPr>
              <a:t> </a:t>
            </a:r>
            <a:r>
              <a:rPr lang="en-US" sz="1400" dirty="0" err="1" smtClean="0">
                <a:latin typeface="Times New Roman" panose="02020603050405020304" pitchFamily="18" charset="0"/>
                <a:cs typeface="Times New Roman" panose="02020603050405020304" pitchFamily="18" charset="0"/>
                <a:hlinkClick r:id="rId11"/>
              </a:rPr>
              <a:t>Aslam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12"/>
              </a:rPr>
              <a:t>Gurpreet</a:t>
            </a:r>
            <a:r>
              <a:rPr lang="en-US" sz="1400" dirty="0" smtClean="0">
                <a:latin typeface="Times New Roman" panose="02020603050405020304" pitchFamily="18" charset="0"/>
                <a:cs typeface="Times New Roman" panose="02020603050405020304" pitchFamily="18" charset="0"/>
                <a:hlinkClick r:id="rId12"/>
              </a:rPr>
              <a:t> Singh Wander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hlinkClick r:id="rId13"/>
              </a:rPr>
              <a:t>Ambuj</a:t>
            </a:r>
            <a:r>
              <a:rPr lang="en-US" sz="1400" dirty="0" smtClean="0">
                <a:latin typeface="Times New Roman" panose="02020603050405020304" pitchFamily="18" charset="0"/>
                <a:cs typeface="Times New Roman" panose="02020603050405020304" pitchFamily="18" charset="0"/>
                <a:hlinkClick r:id="rId13"/>
              </a:rPr>
              <a:t> Roy</a:t>
            </a:r>
            <a:r>
              <a:rPr lang="en-US" sz="1400" dirty="0" smtClean="0">
                <a:latin typeface="Times New Roman" panose="02020603050405020304" pitchFamily="18" charset="0"/>
                <a:cs typeface="Times New Roman" panose="02020603050405020304" pitchFamily="18" charset="0"/>
              </a:rPr>
              <a:t>, and </a:t>
            </a:r>
            <a:r>
              <a:rPr lang="en-US" sz="1400" dirty="0" err="1" smtClean="0">
                <a:latin typeface="Times New Roman" panose="02020603050405020304" pitchFamily="18" charset="0"/>
                <a:cs typeface="Times New Roman" panose="02020603050405020304" pitchFamily="18" charset="0"/>
                <a:hlinkClick r:id="rId14"/>
              </a:rPr>
              <a:t>Dorairaj</a:t>
            </a:r>
            <a:r>
              <a:rPr lang="en-US" sz="1400" dirty="0" smtClean="0">
                <a:latin typeface="Times New Roman" panose="02020603050405020304" pitchFamily="18" charset="0"/>
                <a:cs typeface="Times New Roman" panose="02020603050405020304" pitchFamily="18" charset="0"/>
                <a:hlinkClick r:id="rId14"/>
              </a:rPr>
              <a:t> </a:t>
            </a:r>
            <a:r>
              <a:rPr lang="en-US" sz="1400" dirty="0" err="1" smtClean="0">
                <a:latin typeface="Times New Roman" panose="02020603050405020304" pitchFamily="18" charset="0"/>
                <a:cs typeface="Times New Roman" panose="02020603050405020304" pitchFamily="18" charset="0"/>
                <a:hlinkClick r:id="rId14"/>
              </a:rPr>
              <a:t>Prabhakaran</a:t>
            </a:r>
            <a:r>
              <a:rPr lang="en-US" sz="1400" dirty="0" err="1" smtClean="0">
                <a:latin typeface="Times New Roman" panose="02020603050405020304" pitchFamily="18" charset="0"/>
                <a:cs typeface="Times New Roman" panose="02020603050405020304" pitchFamily="18" charset="0"/>
              </a:rPr>
              <a:t>,Prevalence</a:t>
            </a:r>
            <a:r>
              <a:rPr lang="en-US" sz="1400" dirty="0" smtClean="0">
                <a:latin typeface="Times New Roman" panose="02020603050405020304" pitchFamily="18" charset="0"/>
                <a:cs typeface="Times New Roman" panose="02020603050405020304" pitchFamily="18" charset="0"/>
              </a:rPr>
              <a:t> of sustained hypertension and obesity among urban and rural adolescents: a school-based, cross-sectional study in North </a:t>
            </a:r>
            <a:r>
              <a:rPr lang="en-US" sz="1400" dirty="0" err="1" smtClean="0">
                <a:latin typeface="Times New Roman" panose="02020603050405020304" pitchFamily="18" charset="0"/>
                <a:cs typeface="Times New Roman" panose="02020603050405020304" pitchFamily="18" charset="0"/>
              </a:rPr>
              <a:t>India</a:t>
            </a:r>
            <a:r>
              <a:rPr lang="en-US" sz="1400" dirty="0" err="1" smtClean="0">
                <a:latin typeface="Times New Roman" panose="02020603050405020304" pitchFamily="18" charset="0"/>
                <a:cs typeface="Times New Roman" panose="02020603050405020304" pitchFamily="18" charset="0"/>
                <a:hlinkClick r:id="rId15"/>
              </a:rPr>
              <a:t>BMJ</a:t>
            </a:r>
            <a:r>
              <a:rPr lang="en-US" sz="1400" dirty="0" smtClean="0">
                <a:latin typeface="Times New Roman" panose="02020603050405020304" pitchFamily="18" charset="0"/>
                <a:cs typeface="Times New Roman" panose="02020603050405020304" pitchFamily="18" charset="0"/>
                <a:hlinkClick r:id="rId15"/>
              </a:rPr>
              <a:t> Open.</a:t>
            </a:r>
            <a:r>
              <a:rPr lang="en-US" sz="1400" dirty="0" smtClean="0">
                <a:latin typeface="Times New Roman" panose="02020603050405020304" pitchFamily="18" charset="0"/>
                <a:cs typeface="Times New Roman" panose="02020603050405020304" pitchFamily="18" charset="0"/>
              </a:rPr>
              <a:t> 2019; 9(9): e027134.Published online 2019 Sep 8. </a:t>
            </a:r>
            <a:r>
              <a:rPr lang="en-US" sz="1400" dirty="0" err="1" smtClean="0">
                <a:latin typeface="Times New Roman" panose="02020603050405020304" pitchFamily="18" charset="0"/>
                <a:cs typeface="Times New Roman" panose="02020603050405020304" pitchFamily="18" charset="0"/>
              </a:rPr>
              <a:t>doi</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16"/>
              </a:rPr>
              <a:t>10.1136/bmjopen-2018-027134</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4.Dempsey PC, </a:t>
            </a:r>
            <a:r>
              <a:rPr lang="en-US" sz="1400" dirty="0" err="1" smtClean="0">
                <a:latin typeface="Times New Roman" panose="02020603050405020304" pitchFamily="18" charset="0"/>
                <a:cs typeface="Times New Roman" panose="02020603050405020304" pitchFamily="18" charset="0"/>
              </a:rPr>
              <a:t>Sacre</a:t>
            </a:r>
            <a:r>
              <a:rPr lang="en-US" sz="1400" dirty="0" smtClean="0">
                <a:latin typeface="Times New Roman" panose="02020603050405020304" pitchFamily="18" charset="0"/>
                <a:cs typeface="Times New Roman" panose="02020603050405020304" pitchFamily="18" charset="0"/>
              </a:rPr>
              <a:t> JW, Larsen RN, </a:t>
            </a:r>
            <a:r>
              <a:rPr lang="en-US" sz="1400" dirty="0" err="1" smtClean="0">
                <a:latin typeface="Times New Roman" panose="02020603050405020304" pitchFamily="18" charset="0"/>
                <a:cs typeface="Times New Roman" panose="02020603050405020304" pitchFamily="18" charset="0"/>
              </a:rPr>
              <a:t>Straznicky</a:t>
            </a:r>
            <a:r>
              <a:rPr lang="en-US" sz="1400" dirty="0" smtClean="0">
                <a:latin typeface="Times New Roman" panose="02020603050405020304" pitchFamily="18" charset="0"/>
                <a:cs typeface="Times New Roman" panose="02020603050405020304" pitchFamily="18" charset="0"/>
              </a:rPr>
              <a:t> NE, </a:t>
            </a:r>
            <a:r>
              <a:rPr lang="en-US" sz="1400" dirty="0" err="1" smtClean="0">
                <a:latin typeface="Times New Roman" panose="02020603050405020304" pitchFamily="18" charset="0"/>
                <a:cs typeface="Times New Roman" panose="02020603050405020304" pitchFamily="18" charset="0"/>
              </a:rPr>
              <a:t>Sethi</a:t>
            </a:r>
            <a:r>
              <a:rPr lang="en-US" sz="1400" dirty="0" smtClean="0">
                <a:latin typeface="Times New Roman" panose="02020603050405020304" pitchFamily="18" charset="0"/>
                <a:cs typeface="Times New Roman" panose="02020603050405020304" pitchFamily="18" charset="0"/>
              </a:rPr>
              <a:t> P, Cohen ND, </a:t>
            </a:r>
            <a:r>
              <a:rPr lang="en-US" sz="1400" dirty="0" err="1" smtClean="0">
                <a:latin typeface="Times New Roman" panose="02020603050405020304" pitchFamily="18" charset="0"/>
                <a:cs typeface="Times New Roman" panose="02020603050405020304" pitchFamily="18" charset="0"/>
              </a:rPr>
              <a:t>Cerin</a:t>
            </a:r>
            <a:r>
              <a:rPr lang="en-US" sz="1400" dirty="0" smtClean="0">
                <a:latin typeface="Times New Roman" panose="02020603050405020304" pitchFamily="18" charset="0"/>
                <a:cs typeface="Times New Roman" panose="02020603050405020304" pitchFamily="18" charset="0"/>
              </a:rPr>
              <a:t> E, Lambert GW, Owen N, </a:t>
            </a:r>
            <a:r>
              <a:rPr lang="en-US" sz="1400" dirty="0" err="1" smtClean="0">
                <a:latin typeface="Times New Roman" panose="02020603050405020304" pitchFamily="18" charset="0"/>
                <a:cs typeface="Times New Roman" panose="02020603050405020304" pitchFamily="18" charset="0"/>
              </a:rPr>
              <a:t>Kingwell</a:t>
            </a:r>
            <a:r>
              <a:rPr lang="en-US" sz="1400" dirty="0" smtClean="0">
                <a:latin typeface="Times New Roman" panose="02020603050405020304" pitchFamily="18" charset="0"/>
                <a:cs typeface="Times New Roman" panose="02020603050405020304" pitchFamily="18" charset="0"/>
              </a:rPr>
              <a:t> BA, Dunstan </a:t>
            </a:r>
            <a:r>
              <a:rPr lang="en-US" sz="1400" dirty="0" err="1" smtClean="0">
                <a:latin typeface="Times New Roman" panose="02020603050405020304" pitchFamily="18" charset="0"/>
                <a:cs typeface="Times New Roman" panose="02020603050405020304" pitchFamily="18" charset="0"/>
              </a:rPr>
              <a:t>DW.Interrupting</a:t>
            </a:r>
            <a:r>
              <a:rPr lang="en-US" sz="1400" dirty="0" smtClean="0">
                <a:latin typeface="Times New Roman" panose="02020603050405020304" pitchFamily="18" charset="0"/>
                <a:cs typeface="Times New Roman" panose="02020603050405020304" pitchFamily="18" charset="0"/>
              </a:rPr>
              <a:t> prolonged sitting with brief bouts of light walking or simple resistance activities reduces resting blood pressure and plasma </a:t>
            </a:r>
            <a:r>
              <a:rPr lang="en-US" sz="1400" dirty="0" err="1" smtClean="0">
                <a:latin typeface="Times New Roman" panose="02020603050405020304" pitchFamily="18" charset="0"/>
                <a:cs typeface="Times New Roman" panose="02020603050405020304" pitchFamily="18" charset="0"/>
              </a:rPr>
              <a:t>noradrenaline</a:t>
            </a:r>
            <a:r>
              <a:rPr lang="en-US" sz="1400" dirty="0" smtClean="0">
                <a:latin typeface="Times New Roman" panose="02020603050405020304" pitchFamily="18" charset="0"/>
                <a:cs typeface="Times New Roman" panose="02020603050405020304" pitchFamily="18" charset="0"/>
              </a:rPr>
              <a:t> in type 2 </a:t>
            </a:r>
            <a:r>
              <a:rPr lang="en-US" sz="1400" dirty="0" err="1" smtClean="0">
                <a:latin typeface="Times New Roman" panose="02020603050405020304" pitchFamily="18" charset="0"/>
                <a:cs typeface="Times New Roman" panose="02020603050405020304" pitchFamily="18" charset="0"/>
              </a:rPr>
              <a:t>diabetes.J</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Hypertens</a:t>
            </a:r>
            <a:r>
              <a:rPr lang="en-US" sz="1400" dirty="0" smtClean="0">
                <a:latin typeface="Times New Roman" panose="02020603050405020304" pitchFamily="18" charset="0"/>
                <a:cs typeface="Times New Roman" panose="02020603050405020304" pitchFamily="18" charset="0"/>
              </a:rPr>
              <a:t>. 2016; 34:2376–2382. </a:t>
            </a:r>
            <a:r>
              <a:rPr lang="en-US" sz="1400" dirty="0" err="1" smtClean="0">
                <a:latin typeface="Times New Roman" panose="02020603050405020304" pitchFamily="18" charset="0"/>
                <a:cs typeface="Times New Roman" panose="02020603050405020304" pitchFamily="18" charset="0"/>
              </a:rPr>
              <a:t>doi</a:t>
            </a:r>
            <a:r>
              <a:rPr lang="en-US" sz="1400" dirty="0" smtClean="0">
                <a:latin typeface="Times New Roman" panose="02020603050405020304" pitchFamily="18" charset="0"/>
                <a:cs typeface="Times New Roman" panose="02020603050405020304" pitchFamily="18" charset="0"/>
              </a:rPr>
              <a:t>: 10.1097/HJH.0000000000001101.</a:t>
            </a:r>
            <a:r>
              <a:rPr lang="en-US" sz="1400" dirty="0" smtClean="0">
                <a:latin typeface="Times New Roman" panose="02020603050405020304" pitchFamily="18" charset="0"/>
                <a:cs typeface="Times New Roman" panose="02020603050405020304" pitchFamily="18" charset="0"/>
                <a:hlinkClick r:id="rId17"/>
              </a:rPr>
              <a:t>Crossref</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18"/>
              </a:rPr>
              <a:t>Medline</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19"/>
              </a:rPr>
              <a:t>Google Scholar</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5. Singh, S., Shankar, R., &amp; Singh, G. P. (2017). Prevalence and Associated Risk Factors of Hypertension: A Cross-Sectional Study in Urban Varanasi. International Journal of Hypertension, 2017, 1–10. doi:10.1155/2017/5491838</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6. J. Kishore, N. Gupta, C. </a:t>
            </a:r>
            <a:r>
              <a:rPr lang="en-US" sz="1400" dirty="0" err="1" smtClean="0">
                <a:latin typeface="Times New Roman" panose="02020603050405020304" pitchFamily="18" charset="0"/>
                <a:cs typeface="Times New Roman" panose="02020603050405020304" pitchFamily="18" charset="0"/>
              </a:rPr>
              <a:t>Kohli</a:t>
            </a:r>
            <a:r>
              <a:rPr lang="en-US" sz="1400" dirty="0" smtClean="0">
                <a:latin typeface="Times New Roman" panose="02020603050405020304" pitchFamily="18" charset="0"/>
                <a:cs typeface="Times New Roman" panose="02020603050405020304" pitchFamily="18" charset="0"/>
              </a:rPr>
              <a:t>, and N. Kumar, “Prevalence of hypertension and determination of its risk factors in rural Delhi,” International Journal of Hypertension, vol. 2016, Article ID 7962595, 6 pages, 2016.View at: </a:t>
            </a:r>
            <a:r>
              <a:rPr lang="en-US" sz="1400" dirty="0" smtClean="0">
                <a:latin typeface="Times New Roman" panose="02020603050405020304" pitchFamily="18" charset="0"/>
                <a:cs typeface="Times New Roman" panose="02020603050405020304" pitchFamily="18" charset="0"/>
                <a:hlinkClick r:id="rId20"/>
              </a:rPr>
              <a:t>Publisher Site</a:t>
            </a:r>
            <a:r>
              <a:rPr lang="en-US" sz="1400" dirty="0" smtClean="0">
                <a:latin typeface="Times New Roman" panose="02020603050405020304" pitchFamily="18" charset="0"/>
                <a:cs typeface="Times New Roman" panose="02020603050405020304" pitchFamily="18" charset="0"/>
              </a:rPr>
              <a:t> | </a:t>
            </a:r>
            <a:r>
              <a:rPr lang="en-US" sz="1400" dirty="0" smtClean="0">
                <a:latin typeface="Times New Roman" panose="02020603050405020304" pitchFamily="18" charset="0"/>
                <a:cs typeface="Times New Roman" panose="02020603050405020304" pitchFamily="18" charset="0"/>
                <a:hlinkClick r:id="rId21"/>
              </a:rPr>
              <a:t>Google Scholar</a:t>
            </a:r>
            <a:endParaRPr lang="en-US" sz="1400"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7.Sandip Bhelkar1, </a:t>
            </a:r>
            <a:r>
              <a:rPr lang="en-US" sz="1400" dirty="0" err="1" smtClean="0">
                <a:latin typeface="Times New Roman" panose="02020603050405020304" pitchFamily="18" charset="0"/>
                <a:cs typeface="Times New Roman" panose="02020603050405020304" pitchFamily="18" charset="0"/>
              </a:rPr>
              <a:t>Sonal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Deshpande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Sharad</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Mankar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Prabhakar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Hiwarkar</a:t>
            </a:r>
            <a:r>
              <a:rPr lang="en-US" sz="1400" dirty="0" smtClean="0">
                <a:latin typeface="Times New Roman" panose="02020603050405020304" pitchFamily="18" charset="0"/>
                <a:cs typeface="Times New Roman" panose="02020603050405020304" pitchFamily="18" charset="0"/>
              </a:rPr>
              <a:t> Association between Stress and Hypertension among Adults More Than 30 Years: A Case-Control </a:t>
            </a:r>
            <a:r>
              <a:rPr lang="en-US" sz="1400" dirty="0" err="1" smtClean="0">
                <a:latin typeface="Times New Roman" panose="02020603050405020304" pitchFamily="18" charset="0"/>
                <a:cs typeface="Times New Roman" panose="02020603050405020304" pitchFamily="18" charset="0"/>
              </a:rPr>
              <a:t>StudyORIGINAL</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ARTICLE </a:t>
            </a:r>
            <a:r>
              <a:rPr lang="en-US" sz="1400" dirty="0" err="1" smtClean="0">
                <a:latin typeface="Times New Roman" panose="02020603050405020304" pitchFamily="18" charset="0"/>
                <a:cs typeface="Times New Roman" panose="02020603050405020304" pitchFamily="18" charset="0"/>
              </a:rPr>
              <a:t>pISSN</a:t>
            </a:r>
            <a:r>
              <a:rPr lang="en-US" sz="1400" dirty="0" smtClean="0">
                <a:latin typeface="Times New Roman" panose="02020603050405020304" pitchFamily="18" charset="0"/>
                <a:cs typeface="Times New Roman" panose="02020603050405020304" pitchFamily="18" charset="0"/>
              </a:rPr>
              <a:t> 0976 3325│eISSN 2229 6816 Open Access Article </a:t>
            </a:r>
            <a:r>
              <a:rPr lang="en-US" sz="1400" dirty="0" smtClean="0">
                <a:latin typeface="Times New Roman" panose="02020603050405020304" pitchFamily="18" charset="0"/>
                <a:cs typeface="Times New Roman" panose="02020603050405020304" pitchFamily="18" charset="0"/>
                <a:hlinkClick r:id="rId22"/>
              </a:rPr>
              <a:t>www.njcmindia.org</a:t>
            </a:r>
            <a:endParaRPr lang="en-US" sz="1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solidFill>
                  <a:schemeClr val="tx2">
                    <a:lumMod val="60000"/>
                    <a:lumOff val="40000"/>
                  </a:schemeClr>
                </a:solidFill>
                <a:latin typeface="Times New Roman" panose="02020603050405020304" pitchFamily="18" charset="0"/>
                <a:cs typeface="Times New Roman" panose="02020603050405020304" pitchFamily="18" charset="0"/>
              </a:rPr>
              <a:t>                                       Introduction</a:t>
            </a:r>
            <a:br>
              <a:rPr lang="en-US" sz="3100" dirty="0" smtClean="0">
                <a:solidFill>
                  <a:schemeClr val="tx2">
                    <a:lumMod val="60000"/>
                    <a:lumOff val="40000"/>
                  </a:schemeClr>
                </a:solidFill>
                <a:latin typeface="Times New Roman" panose="02020603050405020304" pitchFamily="18" charset="0"/>
                <a:cs typeface="Times New Roman" panose="02020603050405020304" pitchFamily="18" charset="0"/>
              </a:rPr>
            </a:br>
            <a:br>
              <a:rPr lang="en-US" dirty="0"/>
            </a:br>
            <a:endParaRPr lang="en-US" dirty="0"/>
          </a:p>
        </p:txBody>
      </p:sp>
      <p:sp>
        <p:nvSpPr>
          <p:cNvPr id="3" name="Content Placeholder 2"/>
          <p:cNvSpPr>
            <a:spLocks noGrp="1"/>
          </p:cNvSpPr>
          <p:nvPr>
            <p:ph idx="1"/>
          </p:nvPr>
        </p:nvSpPr>
        <p:spPr>
          <a:xfrm>
            <a:off x="0" y="1600200"/>
            <a:ext cx="9144000" cy="3962400"/>
          </a:xfrm>
        </p:spPr>
        <p:txBody>
          <a:bodyPr>
            <a:normAutofit/>
          </a:bodyPr>
          <a:lstStyle/>
          <a:p>
            <a:endParaRPr lang="en-US" sz="1800" dirty="0">
              <a:latin typeface="Times New Roman" panose="02020603050405020304" pitchFamily="18" charset="0"/>
              <a:cs typeface="Times New Roman" panose="02020603050405020304" pitchFamily="18" charset="0"/>
            </a:endParaRPr>
          </a:p>
          <a:p>
            <a:pPr lvl="0">
              <a:buNone/>
            </a:pPr>
            <a:r>
              <a:rPr lang="en-US" sz="1800" i="1" dirty="0" smtClean="0">
                <a:solidFill>
                  <a:schemeClr val="tx2">
                    <a:lumMod val="50000"/>
                  </a:schemeClr>
                </a:solidFill>
                <a:latin typeface="Times New Roman" panose="02020603050405020304" pitchFamily="18" charset="0"/>
                <a:ea typeface="MS PGothic" panose="020B0600070205080204" pitchFamily="34" charset="-128"/>
                <a:cs typeface="Times New Roman" panose="02020603050405020304" pitchFamily="18" charset="0"/>
              </a:rPr>
              <a:t>        Hypertension </a:t>
            </a:r>
            <a:r>
              <a:rPr lang="en-US" sz="1800" i="1" dirty="0">
                <a:solidFill>
                  <a:schemeClr val="tx2">
                    <a:lumMod val="50000"/>
                  </a:schemeClr>
                </a:solidFill>
                <a:latin typeface="Times New Roman" panose="02020603050405020304" pitchFamily="18" charset="0"/>
                <a:ea typeface="MS PGothic" panose="020B0600070205080204" pitchFamily="34" charset="-128"/>
                <a:cs typeface="Times New Roman" panose="02020603050405020304" pitchFamily="18" charset="0"/>
              </a:rPr>
              <a:t>is defined as systolic blood pressure  (SBP) of 140 mmHg or greater, diastolic blood pressure (DBP) </a:t>
            </a:r>
            <a:r>
              <a:rPr lang="en-US" sz="1800" i="1" dirty="0" smtClean="0">
                <a:solidFill>
                  <a:schemeClr val="tx2">
                    <a:lumMod val="50000"/>
                  </a:schemeClr>
                </a:solidFill>
                <a:latin typeface="Times New Roman" panose="02020603050405020304" pitchFamily="18" charset="0"/>
                <a:ea typeface="MS PGothic" panose="020B0600070205080204" pitchFamily="34" charset="-128"/>
                <a:cs typeface="Times New Roman" panose="02020603050405020304" pitchFamily="18" charset="0"/>
              </a:rPr>
              <a:t>of 90 </a:t>
            </a:r>
            <a:r>
              <a:rPr lang="en-US" sz="1800" i="1" dirty="0">
                <a:solidFill>
                  <a:schemeClr val="tx2">
                    <a:lumMod val="50000"/>
                  </a:schemeClr>
                </a:solidFill>
                <a:latin typeface="Times New Roman" panose="02020603050405020304" pitchFamily="18" charset="0"/>
                <a:ea typeface="MS PGothic" panose="020B0600070205080204" pitchFamily="34" charset="-128"/>
                <a:cs typeface="Times New Roman" panose="02020603050405020304" pitchFamily="18" charset="0"/>
              </a:rPr>
              <a:t>mmHg or greater, or taking antihypertensive medication</a:t>
            </a:r>
            <a:r>
              <a:rPr lang="en-US" sz="1800" i="1" dirty="0" smtClean="0">
                <a:solidFill>
                  <a:schemeClr val="tx2">
                    <a:lumMod val="50000"/>
                  </a:schemeClr>
                </a:solidFill>
                <a:ea typeface="MS PGothic" panose="020B0600070205080204" pitchFamily="34" charset="-128"/>
              </a:rPr>
              <a:t>.</a:t>
            </a:r>
            <a:endParaRPr lang="en-US" sz="1800" i="1" dirty="0" smtClean="0">
              <a:solidFill>
                <a:schemeClr val="tx2">
                  <a:lumMod val="50000"/>
                </a:schemeClr>
              </a:solidFill>
              <a:ea typeface="MS PGothic" panose="020B0600070205080204" pitchFamily="34" charset="-128"/>
            </a:endParaRPr>
          </a:p>
          <a:p>
            <a:pPr>
              <a:buNone/>
            </a:pPr>
            <a:r>
              <a:rPr lang="en-US" sz="1800" dirty="0" smtClean="0"/>
              <a:t>       Diet</a:t>
            </a:r>
            <a:r>
              <a:rPr lang="en-US" sz="1800" dirty="0"/>
              <a:t>, alcohol consumption and physical activity stand out as the major influences on blood pressure levels and </a:t>
            </a:r>
            <a:r>
              <a:rPr lang="en-US" sz="1800" dirty="0" smtClean="0"/>
              <a:t>hypertension</a:t>
            </a:r>
            <a:r>
              <a:rPr lang="en-US" sz="1800" dirty="0" smtClean="0"/>
              <a:t> </a:t>
            </a:r>
            <a:r>
              <a:rPr lang="en-US" sz="1800" dirty="0" smtClean="0"/>
              <a:t>.</a:t>
            </a:r>
            <a:endParaRPr lang="en-US" sz="1800" dirty="0" smtClean="0"/>
          </a:p>
          <a:p>
            <a:pPr>
              <a:buNone/>
            </a:pPr>
            <a:r>
              <a:rPr lang="en-US" sz="1800" dirty="0" smtClean="0"/>
              <a:t> </a:t>
            </a:r>
            <a:r>
              <a:rPr lang="en-US" sz="1800" dirty="0" smtClean="0"/>
              <a:t>      Technology intervention like mHealth apps </a:t>
            </a:r>
            <a:r>
              <a:rPr lang="en-US" sz="1800" dirty="0"/>
              <a:t>can help with hypertension management by promoting routine blood pressure monitoring, contact between patients and health providers, and patient education, as well as strengthening </a:t>
            </a:r>
            <a:r>
              <a:rPr lang="en-US" sz="1800" dirty="0" smtClean="0"/>
              <a:t>behaviors </a:t>
            </a:r>
            <a:r>
              <a:rPr lang="en-US" sz="1800" dirty="0"/>
              <a:t>through reminders, such as medication and appointment </a:t>
            </a:r>
            <a:r>
              <a:rPr lang="en-US" sz="1800" dirty="0" smtClean="0"/>
              <a:t>reminders</a:t>
            </a:r>
            <a:r>
              <a:rPr lang="en-US" sz="1800" dirty="0"/>
              <a:t>.</a:t>
            </a:r>
            <a:endParaRPr lang="en-US" sz="1800" dirty="0"/>
          </a:p>
          <a:p>
            <a:pPr>
              <a:buNone/>
            </a:pPr>
            <a:r>
              <a:rPr lang="en-US" sz="1800" dirty="0" smtClean="0"/>
              <a:t>  </a:t>
            </a:r>
            <a:endParaRPr lang="en-US" sz="1800" dirty="0"/>
          </a:p>
        </p:txBody>
      </p:sp>
      <p:pic>
        <p:nvPicPr>
          <p:cNvPr id="2052" name="Picture 4" descr="C:\Users\Lenovo\Desktop\Featured-image-Hypertension-risk-factors.-Heart-shape-symbol-for-website-scalia-gallery-fullwidth.jpg"/>
          <p:cNvPicPr>
            <a:picLocks noChangeAspect="1" noChangeArrowheads="1"/>
          </p:cNvPicPr>
          <p:nvPr/>
        </p:nvPicPr>
        <p:blipFill>
          <a:blip r:embed="rId1"/>
          <a:srcRect/>
          <a:stretch>
            <a:fillRect/>
          </a:stretch>
        </p:blipFill>
        <p:spPr bwMode="auto">
          <a:xfrm>
            <a:off x="3429000" y="4372610"/>
            <a:ext cx="5105400" cy="248539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Need of the study </a:t>
            </a:r>
            <a:endParaRPr lang="en-US" sz="28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600200"/>
            <a:ext cx="9144000" cy="5257800"/>
          </a:xfrm>
        </p:spPr>
        <p:txBody>
          <a:bodyPr>
            <a:normAutofit/>
          </a:bodyPr>
          <a:lstStyle/>
          <a:p>
            <a:r>
              <a:rPr lang="en-US" sz="1800" dirty="0">
                <a:latin typeface="Times New Roman" panose="02020603050405020304" pitchFamily="18" charset="0"/>
                <a:cs typeface="Times New Roman" panose="02020603050405020304" pitchFamily="18" charset="0"/>
              </a:rPr>
              <a:t>Hypertension is becoming a common health problem worldwide with increasing life expectancy and increasing prevalence of risk factors. </a:t>
            </a:r>
            <a:r>
              <a:rPr lang="en-US" sz="1800" dirty="0" smtClean="0">
                <a:latin typeface="Times New Roman" panose="02020603050405020304" pitchFamily="18" charset="0"/>
                <a:cs typeface="Times New Roman" panose="02020603050405020304" pitchFamily="18" charset="0"/>
              </a:rPr>
              <a:t>Reliable </a:t>
            </a:r>
            <a:r>
              <a:rPr lang="en-US" sz="1800" dirty="0">
                <a:latin typeface="Times New Roman" panose="02020603050405020304" pitchFamily="18" charset="0"/>
                <a:cs typeface="Times New Roman" panose="02020603050405020304" pitchFamily="18" charset="0"/>
              </a:rPr>
              <a:t>information about the prevalence of hypertension is essential to the development of national and local level health policies for prevention and control of </a:t>
            </a:r>
            <a:r>
              <a:rPr lang="en-US" sz="1800" dirty="0" smtClean="0">
                <a:latin typeface="Times New Roman" panose="02020603050405020304" pitchFamily="18" charset="0"/>
                <a:cs typeface="Times New Roman" panose="02020603050405020304" pitchFamily="18" charset="0"/>
              </a:rPr>
              <a:t>hypertension</a:t>
            </a:r>
            <a:r>
              <a:rPr lang="en-US" sz="18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To examine </a:t>
            </a:r>
            <a:r>
              <a:rPr lang="en-US" sz="1800" dirty="0">
                <a:latin typeface="Times New Roman" panose="02020603050405020304" pitchFamily="18" charset="0"/>
                <a:cs typeface="Times New Roman" panose="02020603050405020304" pitchFamily="18" charset="0"/>
              </a:rPr>
              <a:t>how emerging technologies might support improved detection and management of hypertension not only in the wider population but also within special population groups such as the </a:t>
            </a:r>
            <a:r>
              <a:rPr lang="en-US" sz="1800" dirty="0" smtClean="0">
                <a:latin typeface="Times New Roman" panose="02020603050405020304" pitchFamily="18" charset="0"/>
                <a:cs typeface="Times New Roman" panose="02020603050405020304" pitchFamily="18" charset="0"/>
              </a:rPr>
              <a:t>elderly</a:t>
            </a:r>
            <a:r>
              <a:rPr lang="en-US" sz="1800" dirty="0">
                <a:latin typeface="Times New Roman" panose="02020603050405020304" pitchFamily="18" charset="0"/>
                <a:cs typeface="Times New Roman" panose="02020603050405020304" pitchFamily="18" charset="0"/>
              </a:rPr>
              <a:t>, pregnant women, and those with atrial fibrillation</a:t>
            </a:r>
            <a:r>
              <a:rPr lang="en-US" sz="1800" dirty="0" smtClean="0">
                <a:latin typeface="Times New Roman" panose="02020603050405020304" pitchFamily="18" charset="0"/>
                <a:cs typeface="Times New Roman" panose="02020603050405020304" pitchFamily="18" charset="0"/>
              </a:rPr>
              <a:t>.</a:t>
            </a:r>
            <a:endParaRPr lang="en-US" sz="1800" dirty="0" smtClean="0">
              <a:latin typeface="Times New Roman" panose="02020603050405020304" pitchFamily="18" charset="0"/>
              <a:cs typeface="Times New Roman" panose="02020603050405020304" pitchFamily="18" charset="0"/>
            </a:endParaRPr>
          </a:p>
          <a:p>
            <a:pPr>
              <a:buNone/>
            </a:pPr>
            <a:r>
              <a:rPr lang="en-US" sz="1600" dirty="0" smtClean="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a:buNone/>
            </a:pP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2800" dirty="0" smtClean="0">
                <a:solidFill>
                  <a:schemeClr val="tx2">
                    <a:lumMod val="60000"/>
                    <a:lumOff val="40000"/>
                  </a:schemeClr>
                </a:solidFill>
                <a:latin typeface="Times New Roman" panose="02020603050405020304" pitchFamily="18" charset="0"/>
                <a:ea typeface="+mj-ea"/>
                <a:cs typeface="Times New Roman" panose="02020603050405020304" pitchFamily="18" charset="0"/>
              </a:rPr>
              <a:t>Objective</a:t>
            </a:r>
            <a:endParaRPr lang="en-US" sz="2800" dirty="0" smtClean="0">
              <a:solidFill>
                <a:schemeClr val="tx2">
                  <a:lumMod val="60000"/>
                  <a:lumOff val="40000"/>
                </a:schemeClr>
              </a:solidFill>
              <a:latin typeface="Times New Roman" panose="02020603050405020304" pitchFamily="18" charset="0"/>
              <a:ea typeface="+mj-ea"/>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To assess whether environmental or lifestyle (</a:t>
            </a:r>
            <a:r>
              <a:rPr lang="en-US" sz="1800" dirty="0" smtClean="0">
                <a:latin typeface="Times New Roman" panose="02020603050405020304" pitchFamily="18" charset="0"/>
                <a:cs typeface="Times New Roman" panose="02020603050405020304" pitchFamily="18" charset="0"/>
              </a:rPr>
              <a:t>smoking , excess alcohol , urban </a:t>
            </a:r>
            <a:r>
              <a:rPr lang="en-US" sz="1800" dirty="0">
                <a:latin typeface="Times New Roman" panose="02020603050405020304" pitchFamily="18" charset="0"/>
                <a:cs typeface="Times New Roman" panose="02020603050405020304" pitchFamily="18" charset="0"/>
              </a:rPr>
              <a:t>living</a:t>
            </a:r>
            <a:r>
              <a:rPr lang="en-US" sz="1800" dirty="0" smtClean="0">
                <a:latin typeface="Times New Roman" panose="02020603050405020304" pitchFamily="18" charset="0"/>
                <a:cs typeface="Times New Roman" panose="02020603050405020304" pitchFamily="18" charset="0"/>
              </a:rPr>
              <a:t>, psychological stress , reduced </a:t>
            </a:r>
            <a:r>
              <a:rPr lang="en-US" sz="1800" dirty="0">
                <a:latin typeface="Times New Roman" panose="02020603050405020304" pitchFamily="18" charset="0"/>
                <a:cs typeface="Times New Roman" panose="02020603050405020304" pitchFamily="18" charset="0"/>
              </a:rPr>
              <a:t>physical </a:t>
            </a:r>
            <a:r>
              <a:rPr lang="en-US" sz="1800" dirty="0" smtClean="0">
                <a:latin typeface="Times New Roman" panose="02020603050405020304" pitchFamily="18" charset="0"/>
                <a:cs typeface="Times New Roman" panose="02020603050405020304" pitchFamily="18" charset="0"/>
              </a:rPr>
              <a:t>activity ,</a:t>
            </a:r>
            <a:r>
              <a:rPr lang="en-US" sz="1800" dirty="0">
                <a:latin typeface="Times New Roman" panose="02020603050405020304" pitchFamily="18" charset="0"/>
                <a:cs typeface="Times New Roman" panose="02020603050405020304" pitchFamily="18" charset="0"/>
              </a:rPr>
              <a:t>unhealthy </a:t>
            </a:r>
            <a:r>
              <a:rPr lang="en-US" sz="1800" dirty="0" smtClean="0">
                <a:latin typeface="Times New Roman" panose="02020603050405020304" pitchFamily="18" charset="0"/>
                <a:cs typeface="Times New Roman" panose="02020603050405020304" pitchFamily="18" charset="0"/>
              </a:rPr>
              <a:t>diet , excess </a:t>
            </a:r>
            <a:r>
              <a:rPr lang="en-US" sz="1800" dirty="0">
                <a:latin typeface="Times New Roman" panose="02020603050405020304" pitchFamily="18" charset="0"/>
                <a:cs typeface="Times New Roman" panose="02020603050405020304" pitchFamily="18" charset="0"/>
              </a:rPr>
              <a:t>salt intake</a:t>
            </a:r>
            <a:r>
              <a:rPr lang="en-US" sz="1800" dirty="0" smtClean="0">
                <a:latin typeface="Times New Roman" panose="02020603050405020304" pitchFamily="18" charset="0"/>
                <a:cs typeface="Times New Roman" panose="02020603050405020304" pitchFamily="18" charset="0"/>
              </a:rPr>
              <a:t>, overweight </a:t>
            </a:r>
            <a:r>
              <a:rPr lang="en-US" sz="1800" dirty="0">
                <a:latin typeface="Times New Roman" panose="02020603050405020304" pitchFamily="18" charset="0"/>
                <a:cs typeface="Times New Roman" panose="02020603050405020304" pitchFamily="18" charset="0"/>
              </a:rPr>
              <a:t>and obesity etc.) factors are associated with high blood </a:t>
            </a:r>
            <a:r>
              <a:rPr lang="en-US" sz="1800" dirty="0" smtClean="0">
                <a:latin typeface="Times New Roman" panose="02020603050405020304" pitchFamily="18" charset="0"/>
                <a:cs typeface="Times New Roman" panose="02020603050405020304" pitchFamily="18" charset="0"/>
              </a:rPr>
              <a:t>pressure .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To </a:t>
            </a:r>
            <a:r>
              <a:rPr lang="en-US" sz="1800" dirty="0">
                <a:latin typeface="Times New Roman" panose="02020603050405020304" pitchFamily="18" charset="0"/>
                <a:cs typeface="Times New Roman" panose="02020603050405020304" pitchFamily="18" charset="0"/>
              </a:rPr>
              <a:t>assess the use of technology to prevent hypertension.</a:t>
            </a:r>
            <a:endParaRPr lang="en-US" sz="1800" dirty="0">
              <a:latin typeface="Times New Roman" panose="02020603050405020304" pitchFamily="18" charset="0"/>
              <a:cs typeface="Times New Roman" panose="02020603050405020304" pitchFamily="18" charset="0"/>
            </a:endParaRPr>
          </a:p>
          <a:p>
            <a:pPr>
              <a:buNone/>
            </a:pPr>
            <a:endParaRPr lang="en-US" sz="1800" dirty="0">
              <a:solidFill>
                <a:schemeClr val="tx2">
                  <a:lumMod val="60000"/>
                  <a:lumOff val="40000"/>
                </a:schemeClr>
              </a:solidFill>
              <a:latin typeface="Times New Roman" panose="02020603050405020304" pitchFamily="18" charset="0"/>
              <a:ea typeface="+mj-ea"/>
              <a:cs typeface="Times New Roman" panose="02020603050405020304" pitchFamily="18" charset="0"/>
            </a:endParaRPr>
          </a:p>
        </p:txBody>
      </p:sp>
      <p:pic>
        <p:nvPicPr>
          <p:cNvPr id="4" name="Picture 3" descr="C:\Users\Lenovo\Desktop\download.jpg"/>
          <p:cNvPicPr>
            <a:picLocks noChangeAspect="1" noChangeArrowheads="1"/>
          </p:cNvPicPr>
          <p:nvPr/>
        </p:nvPicPr>
        <p:blipFill>
          <a:blip r:embed="rId1"/>
          <a:srcRect/>
          <a:stretch>
            <a:fillRect/>
          </a:stretch>
        </p:blipFill>
        <p:spPr bwMode="auto">
          <a:xfrm>
            <a:off x="5560060" y="5334000"/>
            <a:ext cx="3583940" cy="1524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914400"/>
          </a:xfrm>
        </p:spPr>
        <p:txBody>
          <a:bodyPr>
            <a:normAutofit/>
          </a:bodyPr>
          <a:lstStyle/>
          <a:p>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Methodology</a:t>
            </a:r>
            <a:endParaRPr lang="en-US" sz="28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153400" cy="5562600"/>
          </a:xfrm>
        </p:spPr>
        <p:txBody>
          <a:bodyPr vert="horz" lIns="91440" tIns="45720" rIns="91440" bIns="45720" rtlCol="0">
            <a:normAutofit/>
          </a:bodyPr>
          <a:lstStyle/>
          <a:p>
            <a:r>
              <a:rPr lang="en-US" sz="1800" b="1" dirty="0">
                <a:latin typeface="Times New Roman" panose="02020603050405020304" pitchFamily="18" charset="0"/>
                <a:cs typeface="Times New Roman" panose="02020603050405020304" pitchFamily="18" charset="0"/>
              </a:rPr>
              <a:t>S</a:t>
            </a:r>
            <a:r>
              <a:rPr lang="en-US" sz="1800" dirty="0">
                <a:latin typeface="Times New Roman" panose="02020603050405020304" pitchFamily="18" charset="0"/>
                <a:cs typeface="Times New Roman" panose="02020603050405020304" pitchFamily="18" charset="0"/>
              </a:rPr>
              <a:t>tudy type: Narrative review</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Selection criteria:</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Inclusion criteria:</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 (a) Age group between 20-64 age to assess whether environmental or lifestyle   factors are associated with high blood pressure.</a:t>
            </a:r>
            <a:endParaRPr lang="en-US" sz="1800" dirty="0">
              <a:latin typeface="Times New Roman" panose="02020603050405020304" pitchFamily="18" charset="0"/>
              <a:cs typeface="Times New Roman" panose="02020603050405020304" pitchFamily="18" charset="0"/>
            </a:endParaRPr>
          </a:p>
          <a:p>
            <a:pPr marL="68580" indent="0">
              <a:buNone/>
            </a:pPr>
            <a:r>
              <a:rPr lang="en-US" sz="1800" dirty="0">
                <a:latin typeface="Times New Roman" panose="02020603050405020304" pitchFamily="18" charset="0"/>
                <a:cs typeface="Times New Roman" panose="02020603050405020304" pitchFamily="18" charset="0"/>
              </a:rPr>
              <a:t>(b) Conducted on human subjects.</a:t>
            </a:r>
            <a:endParaRPr lang="en-US" sz="1800" dirty="0">
              <a:latin typeface="Times New Roman" panose="02020603050405020304" pitchFamily="18" charset="0"/>
              <a:cs typeface="Times New Roman" panose="02020603050405020304" pitchFamily="18" charset="0"/>
            </a:endParaRPr>
          </a:p>
          <a:p>
            <a:pPr marL="68580" indent="0">
              <a:buNone/>
            </a:pPr>
            <a:r>
              <a:rPr lang="en-US" sz="1800" dirty="0">
                <a:latin typeface="Times New Roman" panose="02020603050405020304" pitchFamily="18" charset="0"/>
                <a:cs typeface="Times New Roman" panose="02020603050405020304" pitchFamily="18" charset="0"/>
              </a:rPr>
              <a:t>(c) Technology-based interventions to improve self-management of hypertension. </a:t>
            </a:r>
            <a:endParaRPr lang="en-US" sz="1800" dirty="0">
              <a:latin typeface="Times New Roman" panose="02020603050405020304" pitchFamily="18" charset="0"/>
              <a:cs typeface="Times New Roman" panose="02020603050405020304" pitchFamily="18" charset="0"/>
            </a:endParaRPr>
          </a:p>
          <a:p>
            <a:pPr marL="68580" indent="0">
              <a:buNone/>
            </a:pPr>
            <a:r>
              <a:rPr lang="en-US" sz="1800" dirty="0">
                <a:latin typeface="Times New Roman" panose="02020603050405020304" pitchFamily="18" charset="0"/>
                <a:cs typeface="Times New Roman" panose="02020603050405020304" pitchFamily="18" charset="0"/>
              </a:rPr>
              <a:t>(d) Study published in last 20 years</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Exclusion criteria:</a:t>
            </a:r>
            <a:endParaRPr lang="en-US" sz="1800" dirty="0">
              <a:latin typeface="Times New Roman" panose="02020603050405020304" pitchFamily="18" charset="0"/>
              <a:cs typeface="Times New Roman" panose="02020603050405020304" pitchFamily="18" charset="0"/>
            </a:endParaRPr>
          </a:p>
          <a:p>
            <a:pPr marL="68580" indent="0">
              <a:buNone/>
            </a:pPr>
            <a:r>
              <a:rPr lang="en-US" sz="1800" dirty="0">
                <a:latin typeface="Times New Roman" panose="02020603050405020304" pitchFamily="18" charset="0"/>
                <a:cs typeface="Times New Roman" panose="02020603050405020304" pitchFamily="18" charset="0"/>
              </a:rPr>
              <a:t>      Management of other conditions like Diabetes mellitus, strokes etc.</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Source of Data: Various articles have been taken from databases like MEDLINE database (via PubMed interface), Google Scholar, NFHS 4 and NFHS 5 Data, nhsrcindia and mohfw.</a:t>
            </a:r>
            <a:endParaRPr lang="en-US" sz="1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sz="1800">
                <a:latin typeface="Times New Roman" panose="02020603050405020304" pitchFamily="18" charset="0"/>
                <a:cs typeface="Times New Roman" panose="02020603050405020304" pitchFamily="18" charset="0"/>
              </a:rPr>
              <a:t>Literature Review of 30 articles is done on the basis of selection criteria in which 22 articles are related to associated risk factors of hypertension and 8 articles are of technology intervention like internet based telemonitoring,telephone based telemonitoring and sms-text message as a reminder.</a:t>
            </a:r>
            <a:endParaRPr 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latin typeface="Times New Roman" panose="02020603050405020304" pitchFamily="18" charset="0"/>
                <a:cs typeface="Times New Roman" panose="02020603050405020304" pitchFamily="18" charset="0"/>
              </a:rPr>
              <a:t>To assess whether environmental or lifestyle (smoking , excess alcohol , urban living, psychological stress , reduced physical activity ,unhealthy diet , excess salt intake, overweight and obesity etc.) factors are associated with high blood pressure</a:t>
            </a:r>
            <a:endParaRPr lang="en-US" sz="2000" dirty="0"/>
          </a:p>
        </p:txBody>
      </p:sp>
      <p:graphicFrame>
        <p:nvGraphicFramePr>
          <p:cNvPr id="4" name="Content Placeholder 3"/>
          <p:cNvGraphicFramePr/>
          <p:nvPr>
            <p:ph idx="1"/>
          </p:nvPr>
        </p:nvGraphicFramePr>
        <p:xfrm>
          <a:off x="304165" y="1489710"/>
          <a:ext cx="8861425" cy="5424170"/>
        </p:xfrm>
        <a:graphic>
          <a:graphicData uri="http://schemas.openxmlformats.org/drawingml/2006/table">
            <a:tbl>
              <a:tblPr firstRow="1" bandRow="1">
                <a:tableStyleId>{5C22544A-7EE6-4342-B048-85BDC9FD1C3A}</a:tableStyleId>
              </a:tblPr>
              <a:tblGrid>
                <a:gridCol w="4445000"/>
                <a:gridCol w="4416425"/>
              </a:tblGrid>
              <a:tr h="1812290">
                <a:tc>
                  <a:txBody>
                    <a:bodyPr/>
                    <a:p>
                      <a:pPr>
                        <a:buNone/>
                      </a:pPr>
                      <a:r>
                        <a:rPr lang="en-US" sz="1400" dirty="0" smtClean="0">
                          <a:latin typeface="Times New Roman" panose="02020603050405020304" pitchFamily="18" charset="0"/>
                          <a:cs typeface="Times New Roman" panose="02020603050405020304" pitchFamily="18" charset="0"/>
                          <a:sym typeface="+mn-ea"/>
                        </a:rPr>
                        <a:t>Obesity and overweight</a:t>
                      </a:r>
                      <a:endParaRPr lang="en-US" sz="1400" dirty="0" smtClean="0">
                        <a:latin typeface="Times New Roman" panose="02020603050405020304" pitchFamily="18" charset="0"/>
                        <a:cs typeface="Times New Roman" panose="02020603050405020304" pitchFamily="18" charset="0"/>
                        <a:sym typeface="+mn-ea"/>
                      </a:endParaRPr>
                    </a:p>
                  </a:txBody>
                  <a:tcPr>
                    <a:solidFill>
                      <a:schemeClr val="accent1"/>
                    </a:solidFill>
                  </a:tcPr>
                </a:tc>
                <a:tc>
                  <a:txBody>
                    <a:bodyPr/>
                    <a:p>
                      <a:pPr>
                        <a:buNone/>
                      </a:pPr>
                      <a:r>
                        <a:rPr lang="en-US" sz="1400" dirty="0" smtClean="0">
                          <a:latin typeface="Times New Roman" panose="02020603050405020304" pitchFamily="18" charset="0"/>
                          <a:cs typeface="Times New Roman" panose="02020603050405020304" pitchFamily="18" charset="0"/>
                          <a:sym typeface="+mn-ea"/>
                        </a:rPr>
                        <a:t> Positively correlated with hypertension in adolescents according to Bishav Mohan et al(3) study and  Geleijnse, J. M et al(21)also concluded the same finding related to overweight and hypertension relationship that is overweight ,physical activity(28),sodium intake and low potassium intake are the major contributors to hypertension. </a:t>
                      </a:r>
                      <a:endParaRPr lang="en-US" sz="1400" dirty="0" smtClean="0">
                        <a:latin typeface="Times New Roman" panose="02020603050405020304" pitchFamily="18" charset="0"/>
                        <a:cs typeface="Times New Roman" panose="02020603050405020304" pitchFamily="18" charset="0"/>
                        <a:sym typeface="+mn-ea"/>
                      </a:endParaRPr>
                    </a:p>
                  </a:txBody>
                  <a:tcPr>
                    <a:solidFill>
                      <a:schemeClr val="accent1"/>
                    </a:solidFill>
                  </a:tcPr>
                </a:tc>
              </a:tr>
              <a:tr h="1813560">
                <a:tc>
                  <a:txBody>
                    <a:bodyPr/>
                    <a:p>
                      <a:pPr>
                        <a:buNone/>
                      </a:pPr>
                      <a:r>
                        <a:rPr lang="en-US" sz="1400" dirty="0" smtClean="0">
                          <a:latin typeface="Times New Roman" panose="02020603050405020304" pitchFamily="18" charset="0"/>
                          <a:cs typeface="Times New Roman" panose="02020603050405020304" pitchFamily="18" charset="0"/>
                          <a:sym typeface="+mn-ea"/>
                        </a:rPr>
                        <a:t> Urban and Rural population</a:t>
                      </a:r>
                      <a:endParaRPr lang="en-US" sz="1400" dirty="0" smtClean="0">
                        <a:latin typeface="Times New Roman" panose="02020603050405020304" pitchFamily="18" charset="0"/>
                        <a:cs typeface="Times New Roman" panose="02020603050405020304" pitchFamily="18" charset="0"/>
                        <a:sym typeface="+mn-ea"/>
                      </a:endParaRPr>
                    </a:p>
                  </a:txBody>
                  <a:tcPr>
                    <a:solidFill>
                      <a:schemeClr val="accent1"/>
                    </a:solidFill>
                  </a:tcPr>
                </a:tc>
                <a:tc>
                  <a:txBody>
                    <a:bodyPr/>
                    <a:p>
                      <a:pPr>
                        <a:buNone/>
                      </a:pPr>
                      <a:r>
                        <a:rPr lang="en-US" sz="1400" dirty="0" smtClean="0">
                          <a:latin typeface="Times New Roman" panose="02020603050405020304" pitchFamily="18" charset="0"/>
                          <a:cs typeface="Times New Roman" panose="02020603050405020304" pitchFamily="18" charset="0"/>
                          <a:sym typeface="+mn-ea"/>
                        </a:rPr>
                        <a:t> Lack of physical activity substantially increased the risk of hypertension.(10). Bansal, S. K et al study(33) results reveal that the prevalence of hypertension in rural India to be similar to that seen in urban India and other world regions. Although rates of hypertension in males were higher than in females, the difference was not significant.</a:t>
                      </a:r>
                      <a:endParaRPr lang="en-US" sz="1400" dirty="0" smtClean="0">
                        <a:latin typeface="Times New Roman" panose="02020603050405020304" pitchFamily="18" charset="0"/>
                        <a:cs typeface="Times New Roman" panose="02020603050405020304" pitchFamily="18" charset="0"/>
                      </a:endParaRPr>
                    </a:p>
                    <a:p>
                      <a:pPr>
                        <a:buNone/>
                      </a:pPr>
                      <a:endParaRPr lang="en-US" sz="1400" dirty="0" smtClean="0">
                        <a:latin typeface="Times New Roman" panose="02020603050405020304" pitchFamily="18" charset="0"/>
                        <a:cs typeface="Times New Roman" panose="02020603050405020304" pitchFamily="18" charset="0"/>
                      </a:endParaRPr>
                    </a:p>
                  </a:txBody>
                  <a:tcPr>
                    <a:solidFill>
                      <a:schemeClr val="accent1"/>
                    </a:solidFill>
                  </a:tcPr>
                </a:tc>
              </a:tr>
              <a:tr h="1798320">
                <a:tc>
                  <a:txBody>
                    <a:bodyPr/>
                    <a:p>
                      <a:pPr>
                        <a:buNone/>
                      </a:pPr>
                      <a:r>
                        <a:rPr lang="en-US" sz="1400" dirty="0" smtClean="0">
                          <a:latin typeface="Times New Roman" panose="02020603050405020304" pitchFamily="18" charset="0"/>
                          <a:cs typeface="Times New Roman" panose="02020603050405020304" pitchFamily="18" charset="0"/>
                          <a:sym typeface="+mn-ea"/>
                        </a:rPr>
                        <a:t>Diet and Lifestyle</a:t>
                      </a:r>
                      <a:endParaRPr lang="en-US" sz="1400" dirty="0" smtClean="0">
                        <a:latin typeface="Times New Roman" panose="02020603050405020304" pitchFamily="18" charset="0"/>
                        <a:cs typeface="Times New Roman" panose="02020603050405020304" pitchFamily="18" charset="0"/>
                        <a:sym typeface="+mn-ea"/>
                      </a:endParaRPr>
                    </a:p>
                  </a:txBody>
                  <a:tcPr>
                    <a:solidFill>
                      <a:schemeClr val="accent1"/>
                    </a:solidFill>
                  </a:tcPr>
                </a:tc>
                <a:tc>
                  <a:txBody>
                    <a:bodyPr/>
                    <a:p>
                      <a:pPr>
                        <a:buNone/>
                      </a:pPr>
                      <a:r>
                        <a:rPr lang="en-US" sz="1400" dirty="0" smtClean="0">
                          <a:latin typeface="Times New Roman" panose="02020603050405020304" pitchFamily="18" charset="0"/>
                          <a:cs typeface="Times New Roman" panose="02020603050405020304" pitchFamily="18" charset="0"/>
                          <a:sym typeface="+mn-ea"/>
                          <a:hlinkClick r:id="rId1"/>
                        </a:rPr>
                        <a:t>H </a:t>
                      </a:r>
                      <a:r>
                        <a:rPr lang="en-US" sz="1400" dirty="0" err="1" smtClean="0">
                          <a:latin typeface="Times New Roman" panose="02020603050405020304" pitchFamily="18" charset="0"/>
                          <a:cs typeface="Times New Roman" panose="02020603050405020304" pitchFamily="18" charset="0"/>
                          <a:sym typeface="+mn-ea"/>
                          <a:hlinkClick r:id="rId1"/>
                        </a:rPr>
                        <a:t>Schröder</a:t>
                      </a:r>
                      <a:r>
                        <a:rPr lang="en-US" sz="1400" dirty="0" smtClean="0">
                          <a:latin typeface="Times New Roman" panose="02020603050405020304" pitchFamily="18" charset="0"/>
                          <a:cs typeface="Times New Roman" panose="02020603050405020304" pitchFamily="18" charset="0"/>
                          <a:sym typeface="+mn-ea"/>
                        </a:rPr>
                        <a:t> et al(9) mentioned in their study that Patients with regulated hypertension consume significantly more calcium than those with uncontrolled hypertension. Many more studies  of Svetkey, L. P et al(23) </a:t>
                      </a:r>
                      <a:r>
                        <a:rPr lang="en-US" sz="1400" dirty="0" err="1" smtClean="0">
                          <a:latin typeface="Times New Roman" panose="02020603050405020304" pitchFamily="18" charset="0"/>
                          <a:cs typeface="Times New Roman" panose="02020603050405020304" pitchFamily="18" charset="0"/>
                          <a:sym typeface="+mn-ea"/>
                          <a:hlinkClick r:id="rId2"/>
                        </a:rPr>
                        <a:t>Hengameh</a:t>
                      </a:r>
                      <a:r>
                        <a:rPr lang="en-US" sz="1400" dirty="0" smtClean="0">
                          <a:latin typeface="Times New Roman" panose="02020603050405020304" pitchFamily="18" charset="0"/>
                          <a:cs typeface="Times New Roman" panose="02020603050405020304" pitchFamily="18" charset="0"/>
                          <a:sym typeface="+mn-ea"/>
                          <a:hlinkClick r:id="rId2"/>
                        </a:rPr>
                        <a:t> </a:t>
                      </a:r>
                      <a:r>
                        <a:rPr lang="en-US" sz="1400" dirty="0" err="1" smtClean="0">
                          <a:latin typeface="Times New Roman" panose="02020603050405020304" pitchFamily="18" charset="0"/>
                          <a:cs typeface="Times New Roman" panose="02020603050405020304" pitchFamily="18" charset="0"/>
                          <a:sym typeface="+mn-ea"/>
                          <a:hlinkClick r:id="rId2"/>
                        </a:rPr>
                        <a:t>Abdi</a:t>
                      </a:r>
                      <a:r>
                        <a:rPr lang="en-US" sz="1400" dirty="0" smtClean="0">
                          <a:latin typeface="Times New Roman" panose="02020603050405020304" pitchFamily="18" charset="0"/>
                          <a:cs typeface="Times New Roman" panose="02020603050405020304" pitchFamily="18" charset="0"/>
                          <a:sym typeface="+mn-ea"/>
                        </a:rPr>
                        <a:t> et al(25) JM Geleijnse1 et al(26)shows the same result regarding diet and lifestyle changes helps in regulating high BP.</a:t>
                      </a:r>
                      <a:endParaRPr lang="en-US" sz="1400" dirty="0" smtClean="0">
                        <a:latin typeface="Times New Roman" panose="02020603050405020304" pitchFamily="18" charset="0"/>
                        <a:cs typeface="Times New Roman" panose="02020603050405020304" pitchFamily="18" charset="0"/>
                      </a:endParaRPr>
                    </a:p>
                    <a:p>
                      <a:pPr>
                        <a:buNone/>
                      </a:pPr>
                      <a:endParaRPr lang="en-US" sz="1400" dirty="0" smtClean="0">
                        <a:latin typeface="Times New Roman" panose="02020603050405020304" pitchFamily="18" charset="0"/>
                        <a:cs typeface="Times New Roman" panose="02020603050405020304" pitchFamily="18" charset="0"/>
                      </a:endParaRPr>
                    </a:p>
                  </a:txBody>
                  <a:tcPr>
                    <a:solidFill>
                      <a:schemeClr val="accent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graphicFrame>
        <p:nvGraphicFramePr>
          <p:cNvPr id="4" name="Content Placeholder 3"/>
          <p:cNvGraphicFramePr/>
          <p:nvPr>
            <p:ph sz="half" idx="1"/>
          </p:nvPr>
        </p:nvGraphicFramePr>
        <p:xfrm>
          <a:off x="152400" y="228600"/>
          <a:ext cx="8894445" cy="3653790"/>
        </p:xfrm>
        <a:graphic>
          <a:graphicData uri="http://schemas.openxmlformats.org/drawingml/2006/table">
            <a:tbl>
              <a:tblPr firstRow="1" bandRow="1">
                <a:tableStyleId>{5C22544A-7EE6-4342-B048-85BDC9FD1C3A}</a:tableStyleId>
              </a:tblPr>
              <a:tblGrid>
                <a:gridCol w="3989070"/>
                <a:gridCol w="4905375"/>
              </a:tblGrid>
              <a:tr h="1542415">
                <a:tc>
                  <a:txBody>
                    <a:bodyPr/>
                    <a:p>
                      <a:pPr>
                        <a:buNone/>
                      </a:pPr>
                      <a:r>
                        <a:rPr lang="en-US" dirty="0" smtClean="0">
                          <a:latin typeface="Times New Roman" panose="02020603050405020304" pitchFamily="18" charset="0"/>
                          <a:cs typeface="Times New Roman" panose="02020603050405020304" pitchFamily="18" charset="0"/>
                          <a:sym typeface="+mn-ea"/>
                        </a:rPr>
                        <a:t>Tobacco users and alcohol users</a:t>
                      </a:r>
                      <a:endParaRPr lang="en-US"/>
                    </a:p>
                  </a:txBody>
                  <a:tcPr>
                    <a:solidFill>
                      <a:srgbClr val="92D050"/>
                    </a:solidFill>
                  </a:tcPr>
                </a:tc>
                <a:tc>
                  <a:txBody>
                    <a:bodyPr/>
                    <a:p>
                      <a:pPr>
                        <a:buNone/>
                      </a:pPr>
                      <a:r>
                        <a:rPr lang="en-US" dirty="0" smtClean="0">
                          <a:latin typeface="Times New Roman" panose="02020603050405020304" pitchFamily="18" charset="0"/>
                          <a:cs typeface="Times New Roman" panose="02020603050405020304" pitchFamily="18" charset="0"/>
                          <a:sym typeface="+mn-ea"/>
                        </a:rPr>
                        <a:t>Higher rates of hypertension shown in studies of Singh S Et al (5) J. Kishore et al(6) Cherfan M et al(8) .Aryee C. et al(22).</a:t>
                      </a:r>
                      <a:endParaRPr lang="en-US" dirty="0" smtClean="0">
                        <a:latin typeface="Times New Roman" panose="02020603050405020304" pitchFamily="18" charset="0"/>
                        <a:cs typeface="Times New Roman" panose="02020603050405020304" pitchFamily="18" charset="0"/>
                      </a:endParaRPr>
                    </a:p>
                    <a:p>
                      <a:pPr>
                        <a:buNone/>
                      </a:pPr>
                      <a:endParaRPr lang="en-US"/>
                    </a:p>
                  </a:txBody>
                  <a:tcPr>
                    <a:solidFill>
                      <a:srgbClr val="92D050"/>
                    </a:solidFill>
                  </a:tcPr>
                </a:tc>
              </a:tr>
              <a:tr h="2111375">
                <a:tc>
                  <a:txBody>
                    <a:bodyPr/>
                    <a:p>
                      <a:pPr>
                        <a:buNone/>
                      </a:pPr>
                      <a:r>
                        <a:rPr lang="en-US" sz="1800" dirty="0" smtClean="0">
                          <a:latin typeface="Times New Roman" panose="02020603050405020304" pitchFamily="18" charset="0"/>
                          <a:cs typeface="Times New Roman" panose="02020603050405020304" pitchFamily="18" charset="0"/>
                          <a:sym typeface="+mn-ea"/>
                        </a:rPr>
                        <a:t>stress </a:t>
                      </a:r>
                      <a:endParaRPr lang="en-US" sz="1800" dirty="0" smtClean="0">
                        <a:latin typeface="Times New Roman" panose="02020603050405020304" pitchFamily="18" charset="0"/>
                        <a:cs typeface="Times New Roman" panose="02020603050405020304" pitchFamily="18" charset="0"/>
                        <a:sym typeface="+mn-ea"/>
                      </a:endParaRPr>
                    </a:p>
                  </a:txBody>
                  <a:tcPr>
                    <a:solidFill>
                      <a:srgbClr val="92D050"/>
                    </a:solidFill>
                  </a:tcPr>
                </a:tc>
                <a:tc>
                  <a:txBody>
                    <a:bodyPr/>
                    <a:p>
                      <a:pPr>
                        <a:buNone/>
                      </a:pPr>
                      <a:r>
                        <a:rPr lang="en-US" sz="1400" dirty="0" smtClean="0">
                          <a:latin typeface="Times New Roman" panose="02020603050405020304" pitchFamily="18" charset="0"/>
                          <a:cs typeface="Times New Roman" panose="02020603050405020304" pitchFamily="18" charset="0"/>
                          <a:sym typeface="+mn-ea"/>
                        </a:rPr>
                        <a:t>According to Dempsey PC et al study high stress levels are linked to hypertension same result found in Liu, M.-Y et al(20) and </a:t>
                      </a:r>
                      <a:r>
                        <a:rPr lang="en-US" sz="1400" dirty="0" smtClean="0">
                          <a:latin typeface="Times New Roman" panose="02020603050405020304" pitchFamily="18" charset="0"/>
                          <a:cs typeface="Times New Roman" panose="02020603050405020304" pitchFamily="18" charset="0"/>
                          <a:sym typeface="+mn-ea"/>
                          <a:hlinkClick r:id="rId1"/>
                        </a:rPr>
                        <a:t>Ke Gong</a:t>
                      </a:r>
                      <a:r>
                        <a:rPr lang="en-US" sz="1400" dirty="0" smtClean="0">
                          <a:latin typeface="Times New Roman" panose="02020603050405020304" pitchFamily="18" charset="0"/>
                          <a:cs typeface="Times New Roman" panose="02020603050405020304" pitchFamily="18" charset="0"/>
                          <a:sym typeface="+mn-ea"/>
                        </a:rPr>
                        <a:t> et al(18) study in a middle aged China people where women were at more risk as compare to men and young adults who have high BP  reaction to psychological stress may be at high risk of hypertension as they get older(19</a:t>
                      </a:r>
                      <a:r>
                        <a:rPr lang="en-US" sz="1400" dirty="0" smtClean="0">
                          <a:sym typeface="+mn-ea"/>
                        </a:rPr>
                        <a:t>)</a:t>
                      </a:r>
                      <a:endParaRPr lang="en-US" sz="1400" dirty="0" smtClean="0">
                        <a:latin typeface="Times New Roman" panose="02020603050405020304" pitchFamily="18" charset="0"/>
                        <a:cs typeface="Times New Roman" panose="02020603050405020304" pitchFamily="18" charset="0"/>
                        <a:sym typeface="+mn-ea"/>
                      </a:endParaRPr>
                    </a:p>
                  </a:txBody>
                  <a:tcPr>
                    <a:solidFill>
                      <a:srgbClr val="92D050"/>
                    </a:solidFill>
                  </a:tcPr>
                </a:tc>
              </a:tr>
            </a:tbl>
          </a:graphicData>
        </a:graphic>
      </p:graphicFrame>
      <p:pic>
        <p:nvPicPr>
          <p:cNvPr id="17412" name="Picture 4" descr="C:\Users\Lenovo\Desktop\download (1).jpg"/>
          <p:cNvPicPr>
            <a:picLocks noChangeAspect="1" noChangeArrowheads="1"/>
          </p:cNvPicPr>
          <p:nvPr>
            <p:ph sz="half" idx="2"/>
          </p:nvPr>
        </p:nvPicPr>
        <p:blipFill>
          <a:blip r:embed="rId2"/>
          <a:srcRect/>
          <a:stretch>
            <a:fillRect/>
          </a:stretch>
        </p:blipFill>
        <p:spPr bwMode="auto">
          <a:xfrm>
            <a:off x="5867400" y="3886200"/>
            <a:ext cx="3221990" cy="2872105"/>
          </a:xfrm>
          <a:prstGeom prst="rect">
            <a:avLst/>
          </a:prstGeom>
          <a:noFill/>
        </p:spPr>
      </p:pic>
      <p:pic>
        <p:nvPicPr>
          <p:cNvPr id="17410" name="Picture 2" descr="C:\Users\Lenovo\Desktop\1-451.jpg"/>
          <p:cNvPicPr>
            <a:picLocks noChangeAspect="1" noChangeArrowheads="1"/>
          </p:cNvPicPr>
          <p:nvPr/>
        </p:nvPicPr>
        <p:blipFill>
          <a:blip r:embed="rId3"/>
          <a:srcRect/>
          <a:stretch>
            <a:fillRect/>
          </a:stretch>
        </p:blipFill>
        <p:spPr bwMode="auto">
          <a:xfrm>
            <a:off x="228600" y="5330190"/>
            <a:ext cx="3963670" cy="1524000"/>
          </a:xfrm>
          <a:prstGeom prst="rect">
            <a:avLst/>
          </a:prstGeom>
          <a:noFill/>
        </p:spPr>
      </p:pic>
      <p:pic>
        <p:nvPicPr>
          <p:cNvPr id="17411" name="Picture 3" descr="C:\Users\Lenovo\Desktop\download.png"/>
          <p:cNvPicPr>
            <a:picLocks noChangeAspect="1" noChangeArrowheads="1"/>
          </p:cNvPicPr>
          <p:nvPr/>
        </p:nvPicPr>
        <p:blipFill>
          <a:blip r:embed="rId4"/>
          <a:srcRect/>
          <a:stretch>
            <a:fillRect/>
          </a:stretch>
        </p:blipFill>
        <p:spPr bwMode="auto">
          <a:xfrm>
            <a:off x="228600" y="3882390"/>
            <a:ext cx="3933825" cy="1447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Times New Roman" panose="02020603050405020304" pitchFamily="18" charset="0"/>
                <a:cs typeface="Times New Roman" panose="02020603050405020304" pitchFamily="18" charset="0"/>
              </a:rPr>
              <a:t>To assess the use of technology to prevent hypertension</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a:p>
        </p:txBody>
      </p:sp>
      <p:pic>
        <p:nvPicPr>
          <p:cNvPr id="18435" name="Picture 3" descr="C:\Users\Lenovo\Desktop\heart-diseases-healthcare-concept-blood-260nw-1745283332.jpg"/>
          <p:cNvPicPr>
            <a:picLocks noChangeAspect="1" noChangeArrowheads="1"/>
          </p:cNvPicPr>
          <p:nvPr/>
        </p:nvPicPr>
        <p:blipFill>
          <a:blip r:embed="rId1"/>
          <a:srcRect/>
          <a:stretch>
            <a:fillRect/>
          </a:stretch>
        </p:blipFill>
        <p:spPr bwMode="auto">
          <a:xfrm>
            <a:off x="396875" y="4427220"/>
            <a:ext cx="8710930" cy="2404745"/>
          </a:xfrm>
          <a:prstGeom prst="rect">
            <a:avLst/>
          </a:prstGeom>
          <a:noFill/>
        </p:spPr>
      </p:pic>
      <p:graphicFrame>
        <p:nvGraphicFramePr>
          <p:cNvPr id="5" name="Content Placeholder 4"/>
          <p:cNvGraphicFramePr/>
          <p:nvPr>
            <p:ph idx="1"/>
          </p:nvPr>
        </p:nvGraphicFramePr>
        <p:xfrm>
          <a:off x="403860" y="1353185"/>
          <a:ext cx="8740140" cy="3074035"/>
        </p:xfrm>
        <a:graphic>
          <a:graphicData uri="http://schemas.openxmlformats.org/drawingml/2006/table">
            <a:tbl>
              <a:tblPr firstRow="1" bandRow="1">
                <a:tableStyleId>{5C22544A-7EE6-4342-B048-85BDC9FD1C3A}</a:tableStyleId>
              </a:tblPr>
              <a:tblGrid>
                <a:gridCol w="4370070"/>
                <a:gridCol w="4370070"/>
              </a:tblGrid>
              <a:tr h="3074035">
                <a:tc>
                  <a:txBody>
                    <a:bodyPr/>
                    <a:p>
                      <a:pPr>
                        <a:buNone/>
                      </a:pPr>
                      <a:r>
                        <a:rPr lang="en-US" sz="1400"/>
                        <a:t>TECHNOLOGY INTERVENTION</a:t>
                      </a:r>
                      <a:endParaRPr lang="en-US" sz="1400"/>
                    </a:p>
                  </a:txBody>
                  <a:tcPr/>
                </a:tc>
                <a:tc>
                  <a:txBody>
                    <a:bodyPr/>
                    <a:p>
                      <a:pPr marL="285750" indent="-285750">
                        <a:buFont typeface="Arial" panose="020B0604020202020204" pitchFamily="34" charset="0"/>
                        <a:buChar char="•"/>
                      </a:pPr>
                      <a:r>
                        <a:rPr lang="en-US" sz="1400" dirty="0" smtClean="0">
                          <a:latin typeface="Times New Roman" panose="02020603050405020304" pitchFamily="18" charset="0"/>
                          <a:cs typeface="Times New Roman" panose="02020603050405020304" pitchFamily="18" charset="0"/>
                          <a:sym typeface="+mn-ea"/>
                        </a:rPr>
                        <a:t> Study of Chandler Jessica et al (11) , Davidson Tatiana M. et al (13) , Piette </a:t>
                      </a:r>
                      <a:r>
                        <a:rPr lang="en-US" sz="1400" dirty="0" smtClean="0">
                          <a:latin typeface="Times New Roman" panose="02020603050405020304" pitchFamily="18" charset="0"/>
                          <a:cs typeface="Times New Roman" panose="02020603050405020304" pitchFamily="18" charset="0"/>
                          <a:sym typeface="+mn-ea"/>
                          <a:hlinkClick r:id="rId2"/>
                        </a:rPr>
                        <a:t>John D. </a:t>
                      </a:r>
                      <a:r>
                        <a:rPr lang="en-US" sz="1400" dirty="0" smtClean="0">
                          <a:latin typeface="Times New Roman" panose="02020603050405020304" pitchFamily="18" charset="0"/>
                          <a:cs typeface="Times New Roman" panose="02020603050405020304" pitchFamily="18" charset="0"/>
                          <a:sym typeface="+mn-ea"/>
                        </a:rPr>
                        <a:t>et al (14) and Ke Gong et al(15) shows same results that is technology intervention in patients shows decreased blood pressure as compared to non-intervention group</a:t>
                      </a:r>
                      <a:endParaRPr lang="en-US" sz="1400" dirty="0" smtClean="0">
                        <a:latin typeface="Times New Roman" panose="02020603050405020304" pitchFamily="18" charset="0"/>
                        <a:cs typeface="Times New Roman" panose="02020603050405020304" pitchFamily="18" charset="0"/>
                        <a:sym typeface="+mn-ea"/>
                      </a:endParaRPr>
                    </a:p>
                    <a:p>
                      <a:pPr marL="285750" indent="-285750">
                        <a:buFont typeface="Arial" panose="020B0604020202020204" pitchFamily="34" charset="0"/>
                        <a:buChar char="•"/>
                      </a:pPr>
                      <a:r>
                        <a:rPr lang="en-US" sz="1400" dirty="0" smtClean="0">
                          <a:latin typeface="Times New Roman" panose="02020603050405020304" pitchFamily="18" charset="0"/>
                          <a:cs typeface="Times New Roman" panose="02020603050405020304" pitchFamily="18" charset="0"/>
                          <a:sym typeface="+mn-ea"/>
                        </a:rPr>
                        <a:t>Study of  Bobrow, K.et al (17) a small reduction in systolic blood pressure control compared with usual care at 12 months. mHealth like SMS -text message on patients’ phone was found to be appropriate, important and helpful in hypertension management in Leon N. et al study(16).</a:t>
                      </a:r>
                      <a:endParaRPr lang="en-US" sz="1400" dirty="0">
                        <a:latin typeface="Times New Roman" panose="02020603050405020304" pitchFamily="18" charset="0"/>
                        <a:cs typeface="Times New Roman" panose="02020603050405020304" pitchFamily="18" charset="0"/>
                      </a:endParaRPr>
                    </a:p>
                    <a:p>
                      <a:pPr>
                        <a:buNone/>
                      </a:pPr>
                      <a:endParaRPr lang="en-US" sz="14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Conclusion</a:t>
            </a:r>
            <a:endPar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447800"/>
            <a:ext cx="7772400" cy="2590800"/>
          </a:xfrm>
        </p:spPr>
        <p:txBody>
          <a:bodyPr>
            <a:normAutofit fontScale="92500"/>
          </a:bodyPr>
          <a:lstStyle/>
          <a:p>
            <a:r>
              <a:rPr lang="en-US" sz="2160" dirty="0" smtClean="0">
                <a:latin typeface="Times New Roman" panose="02020603050405020304" pitchFamily="18" charset="0"/>
                <a:cs typeface="Times New Roman" panose="02020603050405020304" pitchFamily="18" charset="0"/>
              </a:rPr>
              <a:t>Our review reveals that there is possible relationship between smoking, excess alcohol, urban living, psychological stress, reduced physical activity, unhealthy diet, excess salt intake, overweight and obesity with the high blood pressure</a:t>
            </a:r>
            <a:r>
              <a:rPr lang="en-US" sz="2160" dirty="0" smtClean="0">
                <a:latin typeface="Times New Roman" panose="02020603050405020304" pitchFamily="18" charset="0"/>
                <a:cs typeface="Times New Roman" panose="02020603050405020304" pitchFamily="18" charset="0"/>
              </a:rPr>
              <a:t>.</a:t>
            </a:r>
            <a:endParaRPr lang="en-US" sz="2160" dirty="0" smtClean="0">
              <a:latin typeface="Times New Roman" panose="02020603050405020304" pitchFamily="18" charset="0"/>
              <a:cs typeface="Times New Roman" panose="02020603050405020304" pitchFamily="18" charset="0"/>
            </a:endParaRPr>
          </a:p>
          <a:p>
            <a:r>
              <a:rPr lang="en-US" sz="2160" dirty="0" smtClean="0">
                <a:latin typeface="Times New Roman" panose="02020603050405020304" pitchFamily="18" charset="0"/>
                <a:cs typeface="Times New Roman" panose="02020603050405020304" pitchFamily="18" charset="0"/>
              </a:rPr>
              <a:t>Recent research has shown that mHealth apps can be beneficial in terms of hypertension self-assessment, treatment and control, being especially useful to help differentiate and manage true and pseudo-resistant hypertension. </a:t>
            </a:r>
            <a:endParaRPr lang="en-US" sz="2160" dirty="0" smtClean="0">
              <a:latin typeface="Times New Roman" panose="02020603050405020304" pitchFamily="18" charset="0"/>
              <a:cs typeface="Times New Roman" panose="02020603050405020304" pitchFamily="18" charset="0"/>
            </a:endParaRPr>
          </a:p>
          <a:p>
            <a:endParaRPr lang="en-US" dirty="0" smtClean="0"/>
          </a:p>
          <a:p>
            <a:endParaRPr lang="en-US" dirty="0"/>
          </a:p>
        </p:txBody>
      </p:sp>
      <p:pic>
        <p:nvPicPr>
          <p:cNvPr id="32770" name="Picture 2" descr="C:\Users\Lenovo\Desktop\hypertension-risk-factors-symptoms-complication-management-2-638.jpg"/>
          <p:cNvPicPr>
            <a:picLocks noChangeAspect="1" noChangeArrowheads="1"/>
          </p:cNvPicPr>
          <p:nvPr/>
        </p:nvPicPr>
        <p:blipFill>
          <a:blip r:embed="rId1"/>
          <a:srcRect/>
          <a:stretch>
            <a:fillRect/>
          </a:stretch>
        </p:blipFill>
        <p:spPr bwMode="auto">
          <a:xfrm>
            <a:off x="4419600" y="4038601"/>
            <a:ext cx="4724400" cy="2819400"/>
          </a:xfrm>
          <a:prstGeom prst="rect">
            <a:avLst/>
          </a:prstGeom>
          <a:noFill/>
        </p:spPr>
      </p:pic>
      <p:pic>
        <p:nvPicPr>
          <p:cNvPr id="5" name="Picture 2" descr="C:\Users\Lenovo\Desktop\2017-01-11-mobile-health-technology.gif"/>
          <p:cNvPicPr>
            <a:picLocks noChangeAspect="1" noChangeArrowheads="1"/>
          </p:cNvPicPr>
          <p:nvPr/>
        </p:nvPicPr>
        <p:blipFill>
          <a:blip r:embed="rId2"/>
          <a:srcRect/>
          <a:stretch>
            <a:fillRect/>
          </a:stretch>
        </p:blipFill>
        <p:spPr bwMode="auto">
          <a:xfrm>
            <a:off x="381000" y="4038600"/>
            <a:ext cx="4038600" cy="28194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8789</Words>
  <Application>WPS Presentation</Application>
  <PresentationFormat>On-screen Show (4:3)</PresentationFormat>
  <Paragraphs>111</Paragraphs>
  <Slides>12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vt:lpstr>
      <vt:lpstr>SimSun</vt:lpstr>
      <vt:lpstr>Wingdings</vt:lpstr>
      <vt:lpstr>Times New Roman</vt:lpstr>
      <vt:lpstr>MS PGothic</vt:lpstr>
      <vt:lpstr>Batang</vt:lpstr>
      <vt:lpstr>Microsoft YaHei</vt:lpstr>
      <vt:lpstr>Arial Unicode MS</vt:lpstr>
      <vt:lpstr>Calibri</vt:lpstr>
      <vt:lpstr>Business Cooperate</vt:lpstr>
      <vt:lpstr> Under the Guidance of DR. B.S SINGH (Associate Professor)         -SHIVANGI YADAV (PG/19/077) </vt:lpstr>
      <vt:lpstr>                                       Introduction  </vt:lpstr>
      <vt:lpstr>                                   Need of the study </vt:lpstr>
      <vt:lpstr>                                      Methodology</vt:lpstr>
      <vt:lpstr>PowerPoint 演示文稿</vt:lpstr>
      <vt:lpstr>To assess whether environmental or lifestyle (smoking , excess alcohol , urban living, psychological stress , reduced physical activity ,unhealthy diet , excess salt intake, overweight and obesity etc.) factors are associated with high blood pressure</vt:lpstr>
      <vt:lpstr>PowerPoint 演示文稿</vt:lpstr>
      <vt:lpstr>To assess the use of technology to prevent hypertension. </vt:lpstr>
      <vt:lpstr>                                      Conclusion</vt:lpstr>
      <vt:lpstr>                                   Recommendation     </vt:lpstr>
      <vt:lpstr>1: Slight (Low) 2: Moderate (Medium) 3: Substantial (High)</vt:lpstr>
      <vt:lpstr>                                     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41</cp:revision>
  <dcterms:created xsi:type="dcterms:W3CDTF">2021-06-08T03:52:00Z</dcterms:created>
  <dcterms:modified xsi:type="dcterms:W3CDTF">2021-06-09T14:11:16Z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1033-11.2.0.10152</vt:lpwstr>
  </property>
</Properties>
</file>