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64783-5996-46BE-A33B-A39D45E40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B354D-CF5D-4697-93F5-5CD983478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98BF5-190E-4652-8D7C-4F89ADCA6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BFD08-E37F-4DC2-94E9-BDB71ACB9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117DA-5BBE-47A4-9C31-A9E3F6924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329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29FAE-A7E8-411C-9612-EA8961477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60566-DAAD-47E8-8311-B07B7C6D0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DA17B-CD86-4C47-BA79-0CF810B7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0A5F2-B7CD-400A-A90F-25EB4B142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CC1EC-69DB-4680-98BF-FC8C9EB4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33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7A624-C7EF-4343-8E80-22A22CDC6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EBF0A-F357-4457-B3EE-45833EA91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7AD67-AE21-4CCB-825F-BD35EF5A3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69F22-FD4C-497E-899B-6C7EC7233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2CEFB-0FD2-4035-AA70-667C2647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101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1404E-F4FB-448C-8B73-38D88B89D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76BBF-F806-4E17-8DD0-2167FA45F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5407F-F403-40CE-A775-0A5C7BC15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9BC49-71AA-4FE9-915D-04FF86BE0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AC81B-68DB-4A74-878A-4F85B2141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727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E6291-01B9-4268-A828-ACE0D70E8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6D68E-CE30-4D3F-BE11-BAB9367A1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CEB67-E2A4-444C-AC56-CEE2D0B9E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A2E70-95E0-410E-86D0-726210191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D1332-B6AD-4BA4-9EB3-0EDBA212C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52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58D47-5A28-4D62-8E92-62799A0E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2E898-D683-4643-A6FC-A3343F5C0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A5482-919D-421F-ADC3-12B511D57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69B72-D647-42B7-B47D-FF471BCAB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A4719-2036-4F5F-BB87-41D796BA3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8F7CD-853F-419B-91D8-391ED3920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470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49122-4E1B-4F29-8802-0668F607D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2697C-BFF8-466C-87B4-A180DC71C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BA80C-8E61-4266-8420-A10B1E92F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BCD43C-91DF-4985-9D2F-14D722CA2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EF30A1-F2E8-44E8-9B50-CB6EC83BD9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61585F-23A1-4FDA-844A-C5197F24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01B87D-61E7-4810-A677-E435F14BF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3E4514-6EF7-47DF-ABEE-92F4BA29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539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C224B-232C-4233-8DA2-453B6BEEF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7BA2D6-7A16-4544-8A58-F4C832A0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1D095-B76A-4B56-8D80-651C8EC7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AAA4A-EB28-44FB-B5A7-23792667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52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929722-44B4-4989-8819-B59BC62A8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B83190-C7E4-4C26-BE7D-84F5FB1B1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E5338-0E68-40B7-ADC2-E6897D8DE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411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2D83E-D7BD-485B-BA6E-20B745D6B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70C06-8921-4881-95E5-C247E3ED8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EDF5A1-2AE5-4B40-A960-984BA8FFD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A37EA-24F0-4E7D-B95B-6D5835128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33493-471D-4D79-B5D6-AC7ED0034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B3B3F-47C2-4D8C-B4CF-471EEEE5C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039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FC04-B9A9-462C-A823-50FD4B495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DF1787-C3A7-42CF-94F5-0242FE20A4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010C0-49AA-4244-B498-E9CA753BA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A1178-9E24-48FF-B071-5DA7D128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06CB1-86ED-4B0A-804D-F77B08763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9C44D-5D2A-4DBC-90F9-8C51D398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244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68F7E2-1385-4C2C-8EBC-CCFAFA401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F85A9-2530-4865-8FE1-B4558D828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7DD4D-1CC3-4F6C-9026-DC8B23BFF4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72844-CC34-4C97-9E92-324877366A5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8C067-1A82-4055-B0E2-8A60F213C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35734-07D7-4830-826F-6943B5F3C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B4EF5-0B52-422D-ABF9-C9384506C8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8334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erald.com/insight/search?q=Naimatullah%20Shah" TargetMode="External"/><Relationship Id="rId2" Type="http://schemas.openxmlformats.org/officeDocument/2006/relationships/hyperlink" Target="https://papers.ssrn.com/sol3/cf_dev/AbsByAuth.cfm?per_id=442090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7D7A02-907B-496F-BA7E-AA378073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BA5268-0AE7-4CAD-9537-D0EB09E76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8D065B-39DA-4077-B9CF-E489CE4C0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9939DB-370B-4632-B01A-D51E606F5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85788"/>
            <a:ext cx="10820401" cy="1496649"/>
          </a:xfrm>
        </p:spPr>
        <p:txBody>
          <a:bodyPr anchor="b">
            <a:normAutofit/>
          </a:bodyPr>
          <a:lstStyle/>
          <a:p>
            <a:r>
              <a:rPr 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 Readiness towards acceptance of Eye Quick ticketing system for raising Grievances to HR Department at Eye Q</a:t>
            </a:r>
            <a:endParaRPr lang="en-IN" sz="2400" u="sng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D9B3D1-19CE-46A2-9987-FCD61AAE8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5951" y="3948056"/>
            <a:ext cx="7332954" cy="830134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-MUSKAN SETIYA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PG/19/048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the guidance of Mentors – Dr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Preetha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(IIHMR Delhi ) and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Sumit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Bhasin (Eye Q)</a:t>
            </a:r>
          </a:p>
          <a:p>
            <a:endParaRPr lang="en-I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98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C6918-C1DC-4A4E-8F2B-54FA6023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20" y="-176413"/>
            <a:ext cx="10515600" cy="1325563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03488-D582-4D0A-AC12-68691798D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1149150"/>
            <a:ext cx="10795246" cy="5569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Females had more acceptance towards usage of Eye Quick at Eye Q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This result is different from the study by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Naimatullah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Shah (2011) which states that Gender has no impact on employee readiness.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This result is in accordance to the study of Ruth Alas (2012) which reveals that female have better knowledge about organizational changes which has a positive relation towards readiness to accept change.</a:t>
            </a:r>
          </a:p>
          <a:p>
            <a:pPr marL="0" indent="0">
              <a:buNone/>
            </a:pPr>
            <a:r>
              <a:rPr lang="en-US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 was a huge decrease in preference of using WhatsApp, Calls and E-mails if Eye Quick was introduced.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result is in relevance to the study findings of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Kirubasankar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N. et al</a:t>
            </a:r>
            <a:r>
              <a:rPr lang="en-IN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(2020)</a:t>
            </a:r>
            <a:r>
              <a:rPr lang="en-IN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 revealed that employees need a better mode of communication for communicating their grievances so that their grievances can reach to top management </a:t>
            </a:r>
          </a:p>
          <a:p>
            <a:pPr marL="0" indent="0">
              <a:buNone/>
            </a:pPr>
            <a:r>
              <a:rPr lang="en-US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ew employees preferred face to face as a mode of communication </a:t>
            </a:r>
            <a:endParaRPr lang="en-US" sz="18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HR department is a centralized department at Eye Q and only corporate office employees can interact face to face.</a:t>
            </a:r>
          </a:p>
          <a:p>
            <a:pPr marL="0" indent="0">
              <a:buNone/>
            </a:pPr>
            <a:r>
              <a:rPr lang="en-US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mployees preferred their grievances to be resolved within one day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is in accordance with the findings of </a:t>
            </a:r>
            <a:r>
              <a:rPr lang="en-IN" sz="180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Dissanayake et al (2019)</a:t>
            </a:r>
            <a:r>
              <a:rPr lang="en-IN" sz="1800" b="1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employees want their grievance to be resolved timely.</a:t>
            </a:r>
            <a:endParaRPr lang="en-IN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961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7B8C1-A3FA-4A47-A35A-1CF5242A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86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&amp; RECOMMENDATIONS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C9896-FA6C-479E-A542-F1730C384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61" y="1216241"/>
            <a:ext cx="11390051" cy="5433133"/>
          </a:xfrm>
        </p:spPr>
        <p:txBody>
          <a:bodyPr>
            <a:normAutofit/>
          </a:bodyPr>
          <a:lstStyle/>
          <a:p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CONCLUSION:</a:t>
            </a: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study concluded that 63% Employees were ready to accept the implementation of Eye Quick at HR Department also.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Employees who were in the organization from a long time had a resistance to change. 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Employees accept Eye Quick as a better mode of communicating grievances.</a:t>
            </a:r>
          </a:p>
          <a:p>
            <a:endParaRPr lang="en-US" sz="1800" dirty="0">
              <a:latin typeface="Times New Roman" panose="02020603050405020304" pitchFamily="18" charset="0"/>
            </a:endParaRPr>
          </a:p>
          <a:p>
            <a:r>
              <a:rPr lang="en-US" sz="1800" b="1" u="sng" dirty="0">
                <a:latin typeface="Times New Roman" panose="02020603050405020304" pitchFamily="18" charset="0"/>
              </a:rPr>
              <a:t>RECOMMENDATIONS: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is a need to conduct trainings and knowledge sessions for Employees who have neutral attitude towards acceptance of Eye Quick.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Employees must participate in decision making for implementation of Eye Quick as this can increase Employee satisfaction towards Eye Quick.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proper change management system must be in place for employees who are resistant to change.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8204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B8576-EBB6-420B-899E-4AB09383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 &amp; REFERENCES</a:t>
            </a:r>
            <a:endParaRPr lang="en-IN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70DDE-C60B-49E2-B2C2-6D42FB005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LIMITATION: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size of 214 could not be reached due to unavailability of employees because of business demands.</a:t>
            </a:r>
          </a:p>
          <a:p>
            <a:pPr marL="0" indent="0">
              <a:buNone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Shah N. A study of the relationship between organisational justice and employee readiness for change. J 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Enterp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Inf 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Manag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2011;24(3):224–36.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Shah N, Ghulam Sarwar Shah S. Relationships between employee readiness for organisational change, supervisor and peer relations and demography. J 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Enterp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Inf 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Manag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2010;23(5):640–52.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Kirubasankar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N, 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Imayavendan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V, Gowtham E. Descriptive study on grievance handling procedure in steering and suspension manufacturing and distribution company. NJOBM. 2020;32–40.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D.W.R.A.A.B Dissanayake, 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Anjala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 Conflict handling through grievance handling: An evidence from apparel industry in Sri Lanka. 2019 [cited 2021 Jun 9]; Available from: https://www.semanticscholar.org/paper/ade89c4abdfefb7b9b24f2244333ee9a0bf1afbc</a:t>
            </a: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37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34672-3EF6-4711-9B90-EC612088C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IN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99751-3BA8-49EB-B840-B4EEE9561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103"/>
            <a:ext cx="10515600" cy="4587860"/>
          </a:xfrm>
        </p:spPr>
        <p:txBody>
          <a:bodyPr>
            <a:normAutofit lnSpcReduction="10000"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Grievance is any kind of dissatisfaction or discontent of employee with job or its nature.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Grievances not handled properly lead to employee dissatisfaction, high attrition, and absenteeism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Features of a good grievance redressal system: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Timely action must be taken on grievance.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the grievance must be acknowledged.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 Identification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Collecting the facts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Analyzing the cause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Taking decision based on facts.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Implementation of a decision</a:t>
            </a:r>
          </a:p>
          <a:p>
            <a:pPr marL="0" lvl="0" indent="0">
              <a:lnSpc>
                <a:spcPct val="120000"/>
              </a:lnSpc>
              <a:spcAft>
                <a:spcPts val="800"/>
              </a:spcAft>
              <a:buNone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904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055BA-3082-415E-907D-BFAE0C9DA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1116"/>
          </a:xfrm>
        </p:spPr>
        <p:txBody>
          <a:bodyPr>
            <a:normAutofit/>
          </a:bodyPr>
          <a:lstStyle/>
          <a:p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CONT.</a:t>
            </a:r>
            <a:endParaRPr lang="en-IN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D130A-4F6D-4222-BD94-A8C7AFC1B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94"/>
            <a:ext cx="10515600" cy="5178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Readiness is the extent to which an employee is ready to accept change.</a:t>
            </a:r>
          </a:p>
          <a:p>
            <a:pPr marL="0" indent="0">
              <a:buNone/>
            </a:pP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Influencing Employee Readiness: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 Intelligence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Trust in top Management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of Communication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in Decision Making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Attachment to the Organization.</a:t>
            </a:r>
          </a:p>
          <a:p>
            <a:pPr marL="0" indent="0">
              <a:buNone/>
            </a:pPr>
            <a:r>
              <a:rPr lang="en-IN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Eye Quick Ticketing System: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Launched in Eye Q in December 2020 in IT department to effectively handle queries of employees.</a:t>
            </a:r>
          </a:p>
          <a:p>
            <a:pPr marL="0" indent="0">
              <a:buNone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raise a ticket to the concerned department with a query.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than E- Mails as it maintains confidentiality.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type of query has a definite time period to be solved.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record maintenance.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Analysis of type of queries, which help in improving the system.</a:t>
            </a:r>
          </a:p>
        </p:txBody>
      </p:sp>
    </p:spTree>
    <p:extLst>
      <p:ext uri="{BB962C8B-B14F-4D97-AF65-F5344CB8AC3E}">
        <p14:creationId xmlns:p14="http://schemas.microsoft.com/office/powerpoint/2010/main" val="2298891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6A6F5-8914-4CBB-8E91-7B3192869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endParaRPr lang="en-IN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132CD-0E00-4C53-94B0-B631D1260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Aim of the study is to assess employee acceptance towards Eye Quick ticketing system implementation in HR Department.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 OBJECTIVES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Assess Employee Acceptance towards Eye Quick for raising grievances to HR Department.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Assess which mode of communication is preferred by employees.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assess the employee expectation towards the Turn Around Time for handling grievances.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Assess Employee Satisfaction towards Eye Quick, already implemented in IT Department.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5864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7D951-85CA-4909-A31A-9CD4D22E8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</a:t>
            </a:r>
            <a:endParaRPr lang="en-IN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D2A3F0C-4247-423F-88E0-1BD9598327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604883"/>
              </p:ext>
            </p:extLst>
          </p:nvPr>
        </p:nvGraphicFramePr>
        <p:xfrm>
          <a:off x="838200" y="1825625"/>
          <a:ext cx="10515596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899">
                  <a:extLst>
                    <a:ext uri="{9D8B030D-6E8A-4147-A177-3AD203B41FA5}">
                      <a16:colId xmlns:a16="http://schemas.microsoft.com/office/drawing/2014/main" val="1727746079"/>
                    </a:ext>
                  </a:extLst>
                </a:gridCol>
                <a:gridCol w="820816">
                  <a:extLst>
                    <a:ext uri="{9D8B030D-6E8A-4147-A177-3AD203B41FA5}">
                      <a16:colId xmlns:a16="http://schemas.microsoft.com/office/drawing/2014/main" val="2441582121"/>
                    </a:ext>
                  </a:extLst>
                </a:gridCol>
                <a:gridCol w="1944209">
                  <a:extLst>
                    <a:ext uri="{9D8B030D-6E8A-4147-A177-3AD203B41FA5}">
                      <a16:colId xmlns:a16="http://schemas.microsoft.com/office/drawing/2014/main" val="3998274503"/>
                    </a:ext>
                  </a:extLst>
                </a:gridCol>
                <a:gridCol w="5121672">
                  <a:extLst>
                    <a:ext uri="{9D8B030D-6E8A-4147-A177-3AD203B41FA5}">
                      <a16:colId xmlns:a16="http://schemas.microsoft.com/office/drawing/2014/main" val="826438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 NAME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STUDY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FINDINGS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393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b="0" u="sng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Kirubasankar</a:t>
                      </a:r>
                      <a:r>
                        <a:rPr lang="en-IN" sz="1400" b="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N. et al 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 Sectional Survey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Employees were satisfied with the Grievance handling mechanism but improvement was required in mode of communication.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813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Dissanayake et al 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 Sectional Survey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Employees were not satisfied with grievance handling mechanism as they wanted organization to pay attention towards addressing the grievances timely.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955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b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 tooltip="View other papers by this author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Eromafuru</a:t>
                      </a:r>
                      <a:r>
                        <a:rPr lang="en-IN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 tooltip="View other papers by this author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Edward </a:t>
                      </a:r>
                      <a:r>
                        <a:rPr lang="en-IN" sz="1400" b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 tooltip="View other papers by this author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Godbles</a:t>
                      </a:r>
                      <a:r>
                        <a:rPr lang="en-IN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et al 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 Sectional Survey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Employees believed that Grievance handling mechanism should revolve around justice and must abridge the length of time for grievance resolution.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28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Sharma DD et al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 Sectional Survey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Study reveals that 77% of the employees timely resolution of their grievances.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86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b="0" u="sng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Naimatullah</a:t>
                      </a:r>
                      <a:r>
                        <a:rPr lang="en-IN" sz="1400" b="0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 Shah</a:t>
                      </a:r>
                      <a:r>
                        <a:rPr lang="en-IN" sz="1400" b="0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 Sectional Survey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Interpersonal relations among employees have significant positive relation with Employee readiness and also, the findings reveal that younger employees have more readiness towards change.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974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Soumyaja1 et al (2011):</a:t>
                      </a:r>
                      <a:endParaRPr lang="en-IN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 Sectional Survey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employee readiness can be encouraged through organizational justice. The study concluded that demographic variables such as gender and age do not have significant relationship with employee readiness</a:t>
                      </a:r>
                      <a:endParaRPr lang="en-IN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42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490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363D4-FB68-4299-8C47-CF6E53E2F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IN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66F8B-2327-4374-ADDE-2298D0ACD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 Methodology: Cross- Sectional Descriptive Study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 of Data: Primary and Secondary Data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 Duration:  1 May 2021- 31 May 2021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 Size: 480 Employees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Sample Size: 214 Employees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Sampling Method: Simple Random Sampling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Collection: Google forms were sent for data collection to the employees.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questionnaire of 20 questions out of which 12 questions were based on Likert’s scale for assessing employee acceptance was prepared for collecting the data from the employees.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Scoring of 1-5 was done on questions with Likert’s scale and  score of more than 60% was considered as score of acceptance towards Eye Quick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6119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F5EF4-C3BF-4D47-ACB1-1C26EEF0C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09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Cont..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1E298-1BDA-4D4A-A6E8-A623046ED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9507"/>
            <a:ext cx="10515600" cy="522336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Analysis Procedure: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was collected using questionnaire and then was represented in the form of pie charts as well as analyzed through excel.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Inclusion Criteria: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the full-time active employees with Date of Joining before 15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May 2021.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Exclusion Criteria: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Employees not having access to Eye Quick were not included in the study.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Trainees, Housekeeping staff was excluded because of not having access to Eye Quick.</a:t>
            </a: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 of Nigeria </a:t>
            </a:r>
            <a:r>
              <a:rPr lang="en-IN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centers</a:t>
            </a: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were not included.</a:t>
            </a: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 Ethical Considerations: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Informed consent was taken from the employees. Participation in the study was voluntary. </a:t>
            </a: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Approval was taken from the authorized signatory to use the name of the tool in the study.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 data such as Name and Contact Number were not collected from any of the participants. Identity of the participants remained anonymous.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3004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4F499-4AF4-440F-9891-84E36D69F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AND ANALYSIS</a:t>
            </a:r>
            <a:endParaRPr lang="en-IN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BD11A40-4AC0-49C1-B5D6-CC3284490B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299" t="24970" r="28458" b="13814"/>
          <a:stretch/>
        </p:blipFill>
        <p:spPr>
          <a:xfrm>
            <a:off x="838200" y="2017643"/>
            <a:ext cx="4926496" cy="4113087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C725AD7-D018-43D8-8D2D-D2A218F88E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073" t="34175" r="28568" b="8997"/>
          <a:stretch/>
        </p:blipFill>
        <p:spPr>
          <a:xfrm>
            <a:off x="5764696" y="1907359"/>
            <a:ext cx="5610687" cy="433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63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BEB9-9CC1-44B3-A6EA-6E1037018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AND ANALYSIS</a:t>
            </a:r>
            <a:b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RATE : 84.11 %</a:t>
            </a:r>
            <a:b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n=  180</a:t>
            </a:r>
            <a:endParaRPr lang="en-IN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EC64D02-BFB9-4DC6-AD5D-CA94E5C1E2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5119" t="45366" r="39403" b="14034"/>
          <a:stretch/>
        </p:blipFill>
        <p:spPr>
          <a:xfrm>
            <a:off x="3888419" y="2009710"/>
            <a:ext cx="3045041" cy="2729563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1B6838-052B-4466-A57D-01227A97AD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422" t="52427" r="42185" b="7055"/>
          <a:stretch/>
        </p:blipFill>
        <p:spPr>
          <a:xfrm>
            <a:off x="838200" y="1960562"/>
            <a:ext cx="2974020" cy="27787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00EA82-B1F0-475E-85B7-15E714B4B1C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000" t="21748" r="29150" b="11845"/>
          <a:stretch/>
        </p:blipFill>
        <p:spPr>
          <a:xfrm>
            <a:off x="6862439" y="2009710"/>
            <a:ext cx="4980373" cy="45542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57BDF1C-AB00-401F-B2B6-575248504AE1}"/>
              </a:ext>
            </a:extLst>
          </p:cNvPr>
          <p:cNvSpPr txBox="1"/>
          <p:nvPr/>
        </p:nvSpPr>
        <p:spPr>
          <a:xfrm>
            <a:off x="838200" y="5193437"/>
            <a:ext cx="61574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graph 1 depicts that calls are preferred mode of communication if Eye Quick is not an option.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 2 depicts that employees would prefer using Eye Quick , if it is implemented.</a:t>
            </a:r>
            <a:endParaRPr lang="en-I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900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1289</Words>
  <Application>Microsoft Office PowerPoint</Application>
  <PresentationFormat>Widescreen</PresentationFormat>
  <Paragraphs>123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Office Theme</vt:lpstr>
      <vt:lpstr>Employee Readiness towards acceptance of Eye Quick ticketing system for raising Grievances to HR Department at Eye Q</vt:lpstr>
      <vt:lpstr>INTRODUCTION</vt:lpstr>
      <vt:lpstr>CONT.</vt:lpstr>
      <vt:lpstr>OBJECTIVE</vt:lpstr>
      <vt:lpstr>LITERATURE REVIEW</vt:lpstr>
      <vt:lpstr>METHODOLOGY</vt:lpstr>
      <vt:lpstr>Cont..</vt:lpstr>
      <vt:lpstr>RESULTS AND ANALYSIS</vt:lpstr>
      <vt:lpstr>RESULTS AND ANALYSIS  RESPONSE RATE : 84.11 % n=  180</vt:lpstr>
      <vt:lpstr>DISCUSSION  </vt:lpstr>
      <vt:lpstr>CONCLUSION &amp; RECOMMENDATIONS</vt:lpstr>
      <vt:lpstr>LIMITATIONS &amp;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Readiness towards acceptance of Eye Quick ticketing system for raising Grievances to HR Department at Eye Q</dc:title>
  <dc:creator>Muskan Setiya</dc:creator>
  <cp:lastModifiedBy>Muskan Setiya</cp:lastModifiedBy>
  <cp:revision>12</cp:revision>
  <dcterms:created xsi:type="dcterms:W3CDTF">2021-06-09T20:21:45Z</dcterms:created>
  <dcterms:modified xsi:type="dcterms:W3CDTF">2021-06-10T04:29:02Z</dcterms:modified>
</cp:coreProperties>
</file>