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88" r:id="rId6"/>
    <p:sldId id="290" r:id="rId7"/>
    <p:sldId id="291" r:id="rId8"/>
    <p:sldId id="293" r:id="rId9"/>
    <p:sldId id="292" r:id="rId10"/>
    <p:sldId id="294" r:id="rId11"/>
    <p:sldId id="299" r:id="rId12"/>
    <p:sldId id="295" r:id="rId13"/>
    <p:sldId id="296" r:id="rId14"/>
    <p:sldId id="297"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hwarya Nagarajan" userId="cbec5e88-f1c8-4d59-be10-76cf416bd6cf" providerId="ADAL" clId="{047C84D5-02B8-49ED-AFA0-892F3020A1F4}"/>
    <pc:docChg chg="undo custSel addSld delSld modSld">
      <pc:chgData name="Aishwarya Nagarajan" userId="cbec5e88-f1c8-4d59-be10-76cf416bd6cf" providerId="ADAL" clId="{047C84D5-02B8-49ED-AFA0-892F3020A1F4}" dt="2021-06-09T19:22:50.311" v="4227" actId="313"/>
      <pc:docMkLst>
        <pc:docMk/>
      </pc:docMkLst>
      <pc:sldChg chg="addSp modSp mod modAnim">
        <pc:chgData name="Aishwarya Nagarajan" userId="cbec5e88-f1c8-4d59-be10-76cf416bd6cf" providerId="ADAL" clId="{047C84D5-02B8-49ED-AFA0-892F3020A1F4}" dt="2021-06-09T18:55:35.476" v="3532"/>
        <pc:sldMkLst>
          <pc:docMk/>
          <pc:sldMk cId="3966093881" sldId="288"/>
        </pc:sldMkLst>
        <pc:spChg chg="mod">
          <ac:chgData name="Aishwarya Nagarajan" userId="cbec5e88-f1c8-4d59-be10-76cf416bd6cf" providerId="ADAL" clId="{047C84D5-02B8-49ED-AFA0-892F3020A1F4}" dt="2021-06-09T16:46:27.955" v="3417" actId="14100"/>
          <ac:spMkLst>
            <pc:docMk/>
            <pc:sldMk cId="3966093881" sldId="288"/>
            <ac:spMk id="2" creationId="{59D539EE-4A36-4CA3-94D4-F7FEA2D2411B}"/>
          </ac:spMkLst>
        </pc:spChg>
        <pc:spChg chg="add mod">
          <ac:chgData name="Aishwarya Nagarajan" userId="cbec5e88-f1c8-4d59-be10-76cf416bd6cf" providerId="ADAL" clId="{047C84D5-02B8-49ED-AFA0-892F3020A1F4}" dt="2021-06-09T18:54:41.181" v="3527" actId="14100"/>
          <ac:spMkLst>
            <pc:docMk/>
            <pc:sldMk cId="3966093881" sldId="288"/>
            <ac:spMk id="3" creationId="{82CEBCE8-B6B8-4852-952E-5B10705201B1}"/>
          </ac:spMkLst>
        </pc:spChg>
        <pc:spChg chg="mod">
          <ac:chgData name="Aishwarya Nagarajan" userId="cbec5e88-f1c8-4d59-be10-76cf416bd6cf" providerId="ADAL" clId="{047C84D5-02B8-49ED-AFA0-892F3020A1F4}" dt="2021-06-09T17:00:05.253" v="3502" actId="20577"/>
          <ac:spMkLst>
            <pc:docMk/>
            <pc:sldMk cId="3966093881" sldId="288"/>
            <ac:spMk id="4" creationId="{40A78729-E4F1-4C8E-83DC-9C206D752597}"/>
          </ac:spMkLst>
        </pc:spChg>
      </pc:sldChg>
      <pc:sldChg chg="del">
        <pc:chgData name="Aishwarya Nagarajan" userId="cbec5e88-f1c8-4d59-be10-76cf416bd6cf" providerId="ADAL" clId="{047C84D5-02B8-49ED-AFA0-892F3020A1F4}" dt="2021-06-09T16:46:19.815" v="3416" actId="47"/>
        <pc:sldMkLst>
          <pc:docMk/>
          <pc:sldMk cId="3654831259" sldId="289"/>
        </pc:sldMkLst>
      </pc:sldChg>
      <pc:sldChg chg="delSp modSp mod">
        <pc:chgData name="Aishwarya Nagarajan" userId="cbec5e88-f1c8-4d59-be10-76cf416bd6cf" providerId="ADAL" clId="{047C84D5-02B8-49ED-AFA0-892F3020A1F4}" dt="2021-06-09T15:45:21.049" v="1657" actId="1076"/>
        <pc:sldMkLst>
          <pc:docMk/>
          <pc:sldMk cId="3165682133" sldId="290"/>
        </pc:sldMkLst>
        <pc:spChg chg="mod">
          <ac:chgData name="Aishwarya Nagarajan" userId="cbec5e88-f1c8-4d59-be10-76cf416bd6cf" providerId="ADAL" clId="{047C84D5-02B8-49ED-AFA0-892F3020A1F4}" dt="2021-06-09T15:45:21.049" v="1657" actId="1076"/>
          <ac:spMkLst>
            <pc:docMk/>
            <pc:sldMk cId="3165682133" sldId="290"/>
            <ac:spMk id="3" creationId="{98BB8F9C-BA16-4636-B552-FD6A7E6D49D2}"/>
          </ac:spMkLst>
        </pc:spChg>
        <pc:spChg chg="del">
          <ac:chgData name="Aishwarya Nagarajan" userId="cbec5e88-f1c8-4d59-be10-76cf416bd6cf" providerId="ADAL" clId="{047C84D5-02B8-49ED-AFA0-892F3020A1F4}" dt="2021-06-09T13:39:20.741" v="17" actId="21"/>
          <ac:spMkLst>
            <pc:docMk/>
            <pc:sldMk cId="3165682133" sldId="290"/>
            <ac:spMk id="4" creationId="{C09CE7B5-CEED-440B-91E0-AA986AAAF72C}"/>
          </ac:spMkLst>
        </pc:spChg>
        <pc:spChg chg="del">
          <ac:chgData name="Aishwarya Nagarajan" userId="cbec5e88-f1c8-4d59-be10-76cf416bd6cf" providerId="ADAL" clId="{047C84D5-02B8-49ED-AFA0-892F3020A1F4}" dt="2021-06-09T13:39:20.741" v="17" actId="21"/>
          <ac:spMkLst>
            <pc:docMk/>
            <pc:sldMk cId="3165682133" sldId="290"/>
            <ac:spMk id="7" creationId="{9CD881B3-AE9F-45EC-A5F2-785CFD3E682D}"/>
          </ac:spMkLst>
        </pc:spChg>
      </pc:sldChg>
      <pc:sldChg chg="modSp mod">
        <pc:chgData name="Aishwarya Nagarajan" userId="cbec5e88-f1c8-4d59-be10-76cf416bd6cf" providerId="ADAL" clId="{047C84D5-02B8-49ED-AFA0-892F3020A1F4}" dt="2021-06-09T19:10:11.283" v="3533" actId="313"/>
        <pc:sldMkLst>
          <pc:docMk/>
          <pc:sldMk cId="1579579638" sldId="291"/>
        </pc:sldMkLst>
        <pc:spChg chg="mod">
          <ac:chgData name="Aishwarya Nagarajan" userId="cbec5e88-f1c8-4d59-be10-76cf416bd6cf" providerId="ADAL" clId="{047C84D5-02B8-49ED-AFA0-892F3020A1F4}" dt="2021-06-09T19:10:11.283" v="3533" actId="313"/>
          <ac:spMkLst>
            <pc:docMk/>
            <pc:sldMk cId="1579579638" sldId="291"/>
            <ac:spMk id="3" creationId="{6C023666-9C9F-430B-9B01-BD7BFD418042}"/>
          </ac:spMkLst>
        </pc:spChg>
      </pc:sldChg>
      <pc:sldChg chg="modSp mod">
        <pc:chgData name="Aishwarya Nagarajan" userId="cbec5e88-f1c8-4d59-be10-76cf416bd6cf" providerId="ADAL" clId="{047C84D5-02B8-49ED-AFA0-892F3020A1F4}" dt="2021-06-09T19:12:29.300" v="3590" actId="20577"/>
        <pc:sldMkLst>
          <pc:docMk/>
          <pc:sldMk cId="2860863025" sldId="292"/>
        </pc:sldMkLst>
        <pc:spChg chg="mod">
          <ac:chgData name="Aishwarya Nagarajan" userId="cbec5e88-f1c8-4d59-be10-76cf416bd6cf" providerId="ADAL" clId="{047C84D5-02B8-49ED-AFA0-892F3020A1F4}" dt="2021-06-09T16:40:06.638" v="3304" actId="20577"/>
          <ac:spMkLst>
            <pc:docMk/>
            <pc:sldMk cId="2860863025" sldId="292"/>
            <ac:spMk id="2" creationId="{253C669E-5418-40FB-805A-446777583F22}"/>
          </ac:spMkLst>
        </pc:spChg>
        <pc:spChg chg="mod">
          <ac:chgData name="Aishwarya Nagarajan" userId="cbec5e88-f1c8-4d59-be10-76cf416bd6cf" providerId="ADAL" clId="{047C84D5-02B8-49ED-AFA0-892F3020A1F4}" dt="2021-06-09T19:12:29.300" v="3590" actId="20577"/>
          <ac:spMkLst>
            <pc:docMk/>
            <pc:sldMk cId="2860863025" sldId="292"/>
            <ac:spMk id="3" creationId="{32C16E65-86CC-4CEB-83F2-697FA5EF45A9}"/>
          </ac:spMkLst>
        </pc:spChg>
      </pc:sldChg>
      <pc:sldChg chg="addSp modSp mod">
        <pc:chgData name="Aishwarya Nagarajan" userId="cbec5e88-f1c8-4d59-be10-76cf416bd6cf" providerId="ADAL" clId="{047C84D5-02B8-49ED-AFA0-892F3020A1F4}" dt="2021-06-09T19:10:50.093" v="3550" actId="20577"/>
        <pc:sldMkLst>
          <pc:docMk/>
          <pc:sldMk cId="2851279601" sldId="293"/>
        </pc:sldMkLst>
        <pc:spChg chg="mod">
          <ac:chgData name="Aishwarya Nagarajan" userId="cbec5e88-f1c8-4d59-be10-76cf416bd6cf" providerId="ADAL" clId="{047C84D5-02B8-49ED-AFA0-892F3020A1F4}" dt="2021-06-09T13:33:19.072" v="1" actId="27636"/>
          <ac:spMkLst>
            <pc:docMk/>
            <pc:sldMk cId="2851279601" sldId="293"/>
            <ac:spMk id="2" creationId="{AFEE4895-1C2D-4952-B426-7BE6B9190D4E}"/>
          </ac:spMkLst>
        </pc:spChg>
        <pc:spChg chg="mod">
          <ac:chgData name="Aishwarya Nagarajan" userId="cbec5e88-f1c8-4d59-be10-76cf416bd6cf" providerId="ADAL" clId="{047C84D5-02B8-49ED-AFA0-892F3020A1F4}" dt="2021-06-09T19:10:50.093" v="3550" actId="20577"/>
          <ac:spMkLst>
            <pc:docMk/>
            <pc:sldMk cId="2851279601" sldId="293"/>
            <ac:spMk id="3" creationId="{88036E79-FA36-40E5-B495-4F8BCF93A354}"/>
          </ac:spMkLst>
        </pc:spChg>
        <pc:spChg chg="add mod">
          <ac:chgData name="Aishwarya Nagarajan" userId="cbec5e88-f1c8-4d59-be10-76cf416bd6cf" providerId="ADAL" clId="{047C84D5-02B8-49ED-AFA0-892F3020A1F4}" dt="2021-06-09T13:40:31.551" v="34" actId="1076"/>
          <ac:spMkLst>
            <pc:docMk/>
            <pc:sldMk cId="2851279601" sldId="293"/>
            <ac:spMk id="4" creationId="{4BB9FEFF-1A86-47B5-839E-D6BCC4ABF342}"/>
          </ac:spMkLst>
        </pc:spChg>
        <pc:spChg chg="add mod">
          <ac:chgData name="Aishwarya Nagarajan" userId="cbec5e88-f1c8-4d59-be10-76cf416bd6cf" providerId="ADAL" clId="{047C84D5-02B8-49ED-AFA0-892F3020A1F4}" dt="2021-06-09T13:41:33.751" v="126" actId="6549"/>
          <ac:spMkLst>
            <pc:docMk/>
            <pc:sldMk cId="2851279601" sldId="293"/>
            <ac:spMk id="5" creationId="{F2CFD8C0-CC6C-4ACF-BBBC-2188DE32870E}"/>
          </ac:spMkLst>
        </pc:spChg>
      </pc:sldChg>
      <pc:sldChg chg="addSp delSp modSp mod modClrScheme chgLayout">
        <pc:chgData name="Aishwarya Nagarajan" userId="cbec5e88-f1c8-4d59-be10-76cf416bd6cf" providerId="ADAL" clId="{047C84D5-02B8-49ED-AFA0-892F3020A1F4}" dt="2021-06-09T16:40:14.518" v="3313" actId="20577"/>
        <pc:sldMkLst>
          <pc:docMk/>
          <pc:sldMk cId="2605005068" sldId="294"/>
        </pc:sldMkLst>
        <pc:spChg chg="del">
          <ac:chgData name="Aishwarya Nagarajan" userId="cbec5e88-f1c8-4d59-be10-76cf416bd6cf" providerId="ADAL" clId="{047C84D5-02B8-49ED-AFA0-892F3020A1F4}" dt="2021-06-09T15:46:00.661" v="1658" actId="478"/>
          <ac:spMkLst>
            <pc:docMk/>
            <pc:sldMk cId="2605005068" sldId="294"/>
            <ac:spMk id="2" creationId="{97A1209A-845A-4C1E-A87B-D18BDAC7C05C}"/>
          </ac:spMkLst>
        </pc:spChg>
        <pc:spChg chg="del">
          <ac:chgData name="Aishwarya Nagarajan" userId="cbec5e88-f1c8-4d59-be10-76cf416bd6cf" providerId="ADAL" clId="{047C84D5-02B8-49ED-AFA0-892F3020A1F4}" dt="2021-06-09T15:46:04.969" v="1659" actId="478"/>
          <ac:spMkLst>
            <pc:docMk/>
            <pc:sldMk cId="2605005068" sldId="294"/>
            <ac:spMk id="3" creationId="{4E8D0415-533C-42C7-AAD8-C82AE4BD7B59}"/>
          </ac:spMkLst>
        </pc:spChg>
        <pc:spChg chg="add mod ord">
          <ac:chgData name="Aishwarya Nagarajan" userId="cbec5e88-f1c8-4d59-be10-76cf416bd6cf" providerId="ADAL" clId="{047C84D5-02B8-49ED-AFA0-892F3020A1F4}" dt="2021-06-09T16:40:14.518" v="3313" actId="20577"/>
          <ac:spMkLst>
            <pc:docMk/>
            <pc:sldMk cId="2605005068" sldId="294"/>
            <ac:spMk id="6" creationId="{E487FE75-69BD-41A3-9F7B-D05C6F54C745}"/>
          </ac:spMkLst>
        </pc:spChg>
        <pc:spChg chg="add mod ord">
          <ac:chgData name="Aishwarya Nagarajan" userId="cbec5e88-f1c8-4d59-be10-76cf416bd6cf" providerId="ADAL" clId="{047C84D5-02B8-49ED-AFA0-892F3020A1F4}" dt="2021-06-09T15:53:24.453" v="2465" actId="12"/>
          <ac:spMkLst>
            <pc:docMk/>
            <pc:sldMk cId="2605005068" sldId="294"/>
            <ac:spMk id="7" creationId="{552C7BB2-A148-4943-88CA-3098F611908C}"/>
          </ac:spMkLst>
        </pc:spChg>
        <pc:picChg chg="add mod">
          <ac:chgData name="Aishwarya Nagarajan" userId="cbec5e88-f1c8-4d59-be10-76cf416bd6cf" providerId="ADAL" clId="{047C84D5-02B8-49ED-AFA0-892F3020A1F4}" dt="2021-06-09T15:47:29.683" v="1665" actId="14100"/>
          <ac:picMkLst>
            <pc:docMk/>
            <pc:sldMk cId="2605005068" sldId="294"/>
            <ac:picMk id="4" creationId="{D7E6A7CA-CECA-40B0-A140-91DB6AEC5B6A}"/>
          </ac:picMkLst>
        </pc:picChg>
        <pc:picChg chg="add mod">
          <ac:chgData name="Aishwarya Nagarajan" userId="cbec5e88-f1c8-4d59-be10-76cf416bd6cf" providerId="ADAL" clId="{047C84D5-02B8-49ED-AFA0-892F3020A1F4}" dt="2021-06-09T15:48:02.921" v="1674" actId="1582"/>
          <ac:picMkLst>
            <pc:docMk/>
            <pc:sldMk cId="2605005068" sldId="294"/>
            <ac:picMk id="5" creationId="{BBCE33F3-FAB1-43FB-9A46-4DCCFE2120DB}"/>
          </ac:picMkLst>
        </pc:picChg>
      </pc:sldChg>
      <pc:sldChg chg="addSp delSp modSp new mod chgLayout">
        <pc:chgData name="Aishwarya Nagarajan" userId="cbec5e88-f1c8-4d59-be10-76cf416bd6cf" providerId="ADAL" clId="{047C84D5-02B8-49ED-AFA0-892F3020A1F4}" dt="2021-06-09T16:40:24.324" v="3322" actId="20577"/>
        <pc:sldMkLst>
          <pc:docMk/>
          <pc:sldMk cId="1477620410" sldId="295"/>
        </pc:sldMkLst>
        <pc:spChg chg="mod ord">
          <ac:chgData name="Aishwarya Nagarajan" userId="cbec5e88-f1c8-4d59-be10-76cf416bd6cf" providerId="ADAL" clId="{047C84D5-02B8-49ED-AFA0-892F3020A1F4}" dt="2021-06-09T16:40:24.324" v="3322" actId="20577"/>
          <ac:spMkLst>
            <pc:docMk/>
            <pc:sldMk cId="1477620410" sldId="295"/>
            <ac:spMk id="2" creationId="{761AB2E3-68A3-485A-B306-71F409667D1D}"/>
          </ac:spMkLst>
        </pc:spChg>
        <pc:spChg chg="del">
          <ac:chgData name="Aishwarya Nagarajan" userId="cbec5e88-f1c8-4d59-be10-76cf416bd6cf" providerId="ADAL" clId="{047C84D5-02B8-49ED-AFA0-892F3020A1F4}" dt="2021-06-09T15:56:27.607" v="2467"/>
          <ac:spMkLst>
            <pc:docMk/>
            <pc:sldMk cId="1477620410" sldId="295"/>
            <ac:spMk id="3" creationId="{5E772562-20DF-4018-8432-33518EF5F20E}"/>
          </ac:spMkLst>
        </pc:spChg>
        <pc:spChg chg="add del mod">
          <ac:chgData name="Aishwarya Nagarajan" userId="cbec5e88-f1c8-4d59-be10-76cf416bd6cf" providerId="ADAL" clId="{047C84D5-02B8-49ED-AFA0-892F3020A1F4}" dt="2021-06-09T16:00:13.803" v="2562"/>
          <ac:spMkLst>
            <pc:docMk/>
            <pc:sldMk cId="1477620410" sldId="295"/>
            <ac:spMk id="6" creationId="{D4BCB4A2-C542-4802-90A0-94B5FEE5D78B}"/>
          </ac:spMkLst>
        </pc:spChg>
        <pc:spChg chg="add mod">
          <ac:chgData name="Aishwarya Nagarajan" userId="cbec5e88-f1c8-4d59-be10-76cf416bd6cf" providerId="ADAL" clId="{047C84D5-02B8-49ED-AFA0-892F3020A1F4}" dt="2021-06-09T16:03:22.302" v="3128" actId="20577"/>
          <ac:spMkLst>
            <pc:docMk/>
            <pc:sldMk cId="1477620410" sldId="295"/>
            <ac:spMk id="7" creationId="{3AE39875-A513-445A-B69A-FE4FE849DD36}"/>
          </ac:spMkLst>
        </pc:spChg>
        <pc:picChg chg="add mod ord">
          <ac:chgData name="Aishwarya Nagarajan" userId="cbec5e88-f1c8-4d59-be10-76cf416bd6cf" providerId="ADAL" clId="{047C84D5-02B8-49ED-AFA0-892F3020A1F4}" dt="2021-06-09T15:59:57.026" v="2559" actId="700"/>
          <ac:picMkLst>
            <pc:docMk/>
            <pc:sldMk cId="1477620410" sldId="295"/>
            <ac:picMk id="4" creationId="{E7D76499-D550-4D1C-9F50-177B566B1DCD}"/>
          </ac:picMkLst>
        </pc:picChg>
        <pc:picChg chg="add mod">
          <ac:chgData name="Aishwarya Nagarajan" userId="cbec5e88-f1c8-4d59-be10-76cf416bd6cf" providerId="ADAL" clId="{047C84D5-02B8-49ED-AFA0-892F3020A1F4}" dt="2021-06-09T15:58:44.629" v="2553" actId="14100"/>
          <ac:picMkLst>
            <pc:docMk/>
            <pc:sldMk cId="1477620410" sldId="295"/>
            <ac:picMk id="5" creationId="{7B3D8A28-84A5-4E37-A71C-C6B0A827E0DC}"/>
          </ac:picMkLst>
        </pc:picChg>
      </pc:sldChg>
      <pc:sldChg chg="addSp delSp modSp new mod modTransition modAnim">
        <pc:chgData name="Aishwarya Nagarajan" userId="cbec5e88-f1c8-4d59-be10-76cf416bd6cf" providerId="ADAL" clId="{047C84D5-02B8-49ED-AFA0-892F3020A1F4}" dt="2021-06-09T16:40:36.269" v="3333" actId="27636"/>
        <pc:sldMkLst>
          <pc:docMk/>
          <pc:sldMk cId="2454784021" sldId="296"/>
        </pc:sldMkLst>
        <pc:spChg chg="mod">
          <ac:chgData name="Aishwarya Nagarajan" userId="cbec5e88-f1c8-4d59-be10-76cf416bd6cf" providerId="ADAL" clId="{047C84D5-02B8-49ED-AFA0-892F3020A1F4}" dt="2021-06-09T16:40:36.269" v="3333" actId="27636"/>
          <ac:spMkLst>
            <pc:docMk/>
            <pc:sldMk cId="2454784021" sldId="296"/>
            <ac:spMk id="2" creationId="{155EA9B6-D7B9-40F4-9D97-A8836EA407ED}"/>
          </ac:spMkLst>
        </pc:spChg>
        <pc:spChg chg="del">
          <ac:chgData name="Aishwarya Nagarajan" userId="cbec5e88-f1c8-4d59-be10-76cf416bd6cf" providerId="ADAL" clId="{047C84D5-02B8-49ED-AFA0-892F3020A1F4}" dt="2021-06-09T16:11:15.562" v="3170" actId="931"/>
          <ac:spMkLst>
            <pc:docMk/>
            <pc:sldMk cId="2454784021" sldId="296"/>
            <ac:spMk id="3" creationId="{684CDB40-5C75-46B5-89D1-08B4200266EA}"/>
          </ac:spMkLst>
        </pc:spChg>
        <pc:grpChg chg="add mod">
          <ac:chgData name="Aishwarya Nagarajan" userId="cbec5e88-f1c8-4d59-be10-76cf416bd6cf" providerId="ADAL" clId="{047C84D5-02B8-49ED-AFA0-892F3020A1F4}" dt="2021-06-09T16:37:37.656" v="3262" actId="1035"/>
          <ac:grpSpMkLst>
            <pc:docMk/>
            <pc:sldMk cId="2454784021" sldId="296"/>
            <ac:grpSpMk id="12" creationId="{B0DCF6C0-6224-4D40-B814-C283F9EBE694}"/>
          </ac:grpSpMkLst>
        </pc:grpChg>
        <pc:picChg chg="add mod">
          <ac:chgData name="Aishwarya Nagarajan" userId="cbec5e88-f1c8-4d59-be10-76cf416bd6cf" providerId="ADAL" clId="{047C84D5-02B8-49ED-AFA0-892F3020A1F4}" dt="2021-06-09T16:37:34.889" v="3261" actId="1035"/>
          <ac:picMkLst>
            <pc:docMk/>
            <pc:sldMk cId="2454784021" sldId="296"/>
            <ac:picMk id="5" creationId="{34114704-6B58-4F0D-848C-28BA9BEC7EE0}"/>
          </ac:picMkLst>
        </pc:picChg>
        <pc:picChg chg="add del mod">
          <ac:chgData name="Aishwarya Nagarajan" userId="cbec5e88-f1c8-4d59-be10-76cf416bd6cf" providerId="ADAL" clId="{047C84D5-02B8-49ED-AFA0-892F3020A1F4}" dt="2021-06-09T16:14:45.216" v="3186" actId="478"/>
          <ac:picMkLst>
            <pc:docMk/>
            <pc:sldMk cId="2454784021" sldId="296"/>
            <ac:picMk id="7" creationId="{6E1FDE42-2866-4FDC-885B-EEA21B36AF9B}"/>
          </ac:picMkLst>
        </pc:picChg>
        <pc:picChg chg="add mod modCrop">
          <ac:chgData name="Aishwarya Nagarajan" userId="cbec5e88-f1c8-4d59-be10-76cf416bd6cf" providerId="ADAL" clId="{047C84D5-02B8-49ED-AFA0-892F3020A1F4}" dt="2021-06-09T16:15:53.878" v="3194" actId="1582"/>
          <ac:picMkLst>
            <pc:docMk/>
            <pc:sldMk cId="2454784021" sldId="296"/>
            <ac:picMk id="9" creationId="{736000FA-20D1-4F53-B2A1-6EC60CA35450}"/>
          </ac:picMkLst>
        </pc:picChg>
        <pc:picChg chg="add mod">
          <ac:chgData name="Aishwarya Nagarajan" userId="cbec5e88-f1c8-4d59-be10-76cf416bd6cf" providerId="ADAL" clId="{047C84D5-02B8-49ED-AFA0-892F3020A1F4}" dt="2021-06-09T16:15:53.878" v="3194" actId="1582"/>
          <ac:picMkLst>
            <pc:docMk/>
            <pc:sldMk cId="2454784021" sldId="296"/>
            <ac:picMk id="11" creationId="{6ECBF8FF-B546-4D05-92EF-B31AA3928894}"/>
          </ac:picMkLst>
        </pc:picChg>
        <pc:picChg chg="add mod">
          <ac:chgData name="Aishwarya Nagarajan" userId="cbec5e88-f1c8-4d59-be10-76cf416bd6cf" providerId="ADAL" clId="{047C84D5-02B8-49ED-AFA0-892F3020A1F4}" dt="2021-06-09T16:37:25.761" v="3260" actId="1076"/>
          <ac:picMkLst>
            <pc:docMk/>
            <pc:sldMk cId="2454784021" sldId="296"/>
            <ac:picMk id="14" creationId="{F989A3F1-557A-4758-831C-88E6F52BDA97}"/>
          </ac:picMkLst>
        </pc:picChg>
        <pc:picChg chg="add mod">
          <ac:chgData name="Aishwarya Nagarajan" userId="cbec5e88-f1c8-4d59-be10-76cf416bd6cf" providerId="ADAL" clId="{047C84D5-02B8-49ED-AFA0-892F3020A1F4}" dt="2021-06-09T16:37:25.761" v="3260" actId="1076"/>
          <ac:picMkLst>
            <pc:docMk/>
            <pc:sldMk cId="2454784021" sldId="296"/>
            <ac:picMk id="16" creationId="{13E4F990-6886-4A86-8B5D-406C0768BA3F}"/>
          </ac:picMkLst>
        </pc:picChg>
        <pc:picChg chg="add mod">
          <ac:chgData name="Aishwarya Nagarajan" userId="cbec5e88-f1c8-4d59-be10-76cf416bd6cf" providerId="ADAL" clId="{047C84D5-02B8-49ED-AFA0-892F3020A1F4}" dt="2021-06-09T16:37:25.761" v="3260" actId="1076"/>
          <ac:picMkLst>
            <pc:docMk/>
            <pc:sldMk cId="2454784021" sldId="296"/>
            <ac:picMk id="18" creationId="{CF87B2D1-7C8B-4B54-B49F-6437AC52D8BF}"/>
          </ac:picMkLst>
        </pc:picChg>
        <pc:picChg chg="add mod modCrop">
          <ac:chgData name="Aishwarya Nagarajan" userId="cbec5e88-f1c8-4d59-be10-76cf416bd6cf" providerId="ADAL" clId="{047C84D5-02B8-49ED-AFA0-892F3020A1F4}" dt="2021-06-09T16:37:25.761" v="3260" actId="1076"/>
          <ac:picMkLst>
            <pc:docMk/>
            <pc:sldMk cId="2454784021" sldId="296"/>
            <ac:picMk id="20" creationId="{E0E3514A-97A3-4AA9-BD98-4ED5915AEA21}"/>
          </ac:picMkLst>
        </pc:picChg>
        <pc:picChg chg="add mod">
          <ac:chgData name="Aishwarya Nagarajan" userId="cbec5e88-f1c8-4d59-be10-76cf416bd6cf" providerId="ADAL" clId="{047C84D5-02B8-49ED-AFA0-892F3020A1F4}" dt="2021-06-09T16:37:25.761" v="3260" actId="1076"/>
          <ac:picMkLst>
            <pc:docMk/>
            <pc:sldMk cId="2454784021" sldId="296"/>
            <ac:picMk id="22" creationId="{5571CAB3-68F2-472D-A273-6ABEDB9078A7}"/>
          </ac:picMkLst>
        </pc:picChg>
      </pc:sldChg>
      <pc:sldChg chg="modSp new mod">
        <pc:chgData name="Aishwarya Nagarajan" userId="cbec5e88-f1c8-4d59-be10-76cf416bd6cf" providerId="ADAL" clId="{047C84D5-02B8-49ED-AFA0-892F3020A1F4}" dt="2021-06-09T19:22:50.311" v="4227" actId="313"/>
        <pc:sldMkLst>
          <pc:docMk/>
          <pc:sldMk cId="4241888508" sldId="297"/>
        </pc:sldMkLst>
        <pc:spChg chg="mod">
          <ac:chgData name="Aishwarya Nagarajan" userId="cbec5e88-f1c8-4d59-be10-76cf416bd6cf" providerId="ADAL" clId="{047C84D5-02B8-49ED-AFA0-892F3020A1F4}" dt="2021-06-09T16:39:42.676" v="3280" actId="14100"/>
          <ac:spMkLst>
            <pc:docMk/>
            <pc:sldMk cId="4241888508" sldId="297"/>
            <ac:spMk id="2" creationId="{83D8320A-FEE9-430E-8C15-9F2EA95AF871}"/>
          </ac:spMkLst>
        </pc:spChg>
        <pc:spChg chg="mod">
          <ac:chgData name="Aishwarya Nagarajan" userId="cbec5e88-f1c8-4d59-be10-76cf416bd6cf" providerId="ADAL" clId="{047C84D5-02B8-49ED-AFA0-892F3020A1F4}" dt="2021-06-09T19:22:50.311" v="4227" actId="313"/>
          <ac:spMkLst>
            <pc:docMk/>
            <pc:sldMk cId="4241888508" sldId="297"/>
            <ac:spMk id="3" creationId="{9FED0A61-B98E-43CB-98EA-4746FBF870BF}"/>
          </ac:spMkLst>
        </pc:spChg>
      </pc:sldChg>
      <pc:sldChg chg="delSp modSp new mod">
        <pc:chgData name="Aishwarya Nagarajan" userId="cbec5e88-f1c8-4d59-be10-76cf416bd6cf" providerId="ADAL" clId="{047C84D5-02B8-49ED-AFA0-892F3020A1F4}" dt="2021-06-09T17:01:03.722" v="3520" actId="1076"/>
        <pc:sldMkLst>
          <pc:docMk/>
          <pc:sldMk cId="1383735605" sldId="298"/>
        </pc:sldMkLst>
        <pc:spChg chg="mod">
          <ac:chgData name="Aishwarya Nagarajan" userId="cbec5e88-f1c8-4d59-be10-76cf416bd6cf" providerId="ADAL" clId="{047C84D5-02B8-49ED-AFA0-892F3020A1F4}" dt="2021-06-09T17:01:03.722" v="3520" actId="1076"/>
          <ac:spMkLst>
            <pc:docMk/>
            <pc:sldMk cId="1383735605" sldId="298"/>
            <ac:spMk id="2" creationId="{699F7EA0-7545-49AF-BAA0-192260AD59D1}"/>
          </ac:spMkLst>
        </pc:spChg>
        <pc:spChg chg="del">
          <ac:chgData name="Aishwarya Nagarajan" userId="cbec5e88-f1c8-4d59-be10-76cf416bd6cf" providerId="ADAL" clId="{047C84D5-02B8-49ED-AFA0-892F3020A1F4}" dt="2021-06-09T17:00:40.623" v="3503" actId="478"/>
          <ac:spMkLst>
            <pc:docMk/>
            <pc:sldMk cId="1383735605" sldId="298"/>
            <ac:spMk id="3" creationId="{EF991EA8-6F38-41D8-BC0B-93A418DD3A7A}"/>
          </ac:spMkLst>
        </pc:spChg>
      </pc:sldChg>
      <pc:sldChg chg="addSp delSp modSp new mod">
        <pc:chgData name="Aishwarya Nagarajan" userId="cbec5e88-f1c8-4d59-be10-76cf416bd6cf" providerId="ADAL" clId="{047C84D5-02B8-49ED-AFA0-892F3020A1F4}" dt="2021-06-09T19:21:59.492" v="4225" actId="313"/>
        <pc:sldMkLst>
          <pc:docMk/>
          <pc:sldMk cId="2158970596" sldId="299"/>
        </pc:sldMkLst>
        <pc:spChg chg="mod">
          <ac:chgData name="Aishwarya Nagarajan" userId="cbec5e88-f1c8-4d59-be10-76cf416bd6cf" providerId="ADAL" clId="{047C84D5-02B8-49ED-AFA0-892F3020A1F4}" dt="2021-06-09T19:18:01.013" v="3704" actId="1076"/>
          <ac:spMkLst>
            <pc:docMk/>
            <pc:sldMk cId="2158970596" sldId="299"/>
            <ac:spMk id="2" creationId="{0EECFB5F-4E8E-49A4-814D-A930060ADA6B}"/>
          </ac:spMkLst>
        </pc:spChg>
        <pc:spChg chg="del">
          <ac:chgData name="Aishwarya Nagarajan" userId="cbec5e88-f1c8-4d59-be10-76cf416bd6cf" providerId="ADAL" clId="{047C84D5-02B8-49ED-AFA0-892F3020A1F4}" dt="2021-06-09T19:13:57.540" v="3651" actId="22"/>
          <ac:spMkLst>
            <pc:docMk/>
            <pc:sldMk cId="2158970596" sldId="299"/>
            <ac:spMk id="3" creationId="{BB05575B-E38F-4EA3-ACD9-9100B3BB3FCC}"/>
          </ac:spMkLst>
        </pc:spChg>
        <pc:spChg chg="add del mod">
          <ac:chgData name="Aishwarya Nagarajan" userId="cbec5e88-f1c8-4d59-be10-76cf416bd6cf" providerId="ADAL" clId="{047C84D5-02B8-49ED-AFA0-892F3020A1F4}" dt="2021-06-09T19:14:55.769" v="3662" actId="22"/>
          <ac:spMkLst>
            <pc:docMk/>
            <pc:sldMk cId="2158970596" sldId="299"/>
            <ac:spMk id="8" creationId="{65CDB072-888D-4BA0-9D9D-B35750739867}"/>
          </ac:spMkLst>
        </pc:spChg>
        <pc:spChg chg="add mod">
          <ac:chgData name="Aishwarya Nagarajan" userId="cbec5e88-f1c8-4d59-be10-76cf416bd6cf" providerId="ADAL" clId="{047C84D5-02B8-49ED-AFA0-892F3020A1F4}" dt="2021-06-09T19:21:59.492" v="4225" actId="313"/>
          <ac:spMkLst>
            <pc:docMk/>
            <pc:sldMk cId="2158970596" sldId="299"/>
            <ac:spMk id="13" creationId="{4AF7648F-B5BD-445A-9A90-AA1C7DA13827}"/>
          </ac:spMkLst>
        </pc:spChg>
        <pc:graphicFrameChg chg="add del mod">
          <ac:chgData name="Aishwarya Nagarajan" userId="cbec5e88-f1c8-4d59-be10-76cf416bd6cf" providerId="ADAL" clId="{047C84D5-02B8-49ED-AFA0-892F3020A1F4}" dt="2021-06-09T19:13:55.133" v="3650"/>
          <ac:graphicFrameMkLst>
            <pc:docMk/>
            <pc:sldMk cId="2158970596" sldId="299"/>
            <ac:graphicFrameMk id="4" creationId="{B73F8456-7ED8-4405-997A-75DD72D09690}"/>
          </ac:graphicFrameMkLst>
        </pc:graphicFrameChg>
        <pc:graphicFrameChg chg="add del mod">
          <ac:chgData name="Aishwarya Nagarajan" userId="cbec5e88-f1c8-4d59-be10-76cf416bd6cf" providerId="ADAL" clId="{047C84D5-02B8-49ED-AFA0-892F3020A1F4}" dt="2021-06-09T19:15:25.896" v="3668"/>
          <ac:graphicFrameMkLst>
            <pc:docMk/>
            <pc:sldMk cId="2158970596" sldId="299"/>
            <ac:graphicFrameMk id="11" creationId="{D4AD2123-6F14-449D-AC6E-7E2580471CB9}"/>
          </ac:graphicFrameMkLst>
        </pc:graphicFrameChg>
        <pc:picChg chg="add del mod ord">
          <ac:chgData name="Aishwarya Nagarajan" userId="cbec5e88-f1c8-4d59-be10-76cf416bd6cf" providerId="ADAL" clId="{047C84D5-02B8-49ED-AFA0-892F3020A1F4}" dt="2021-06-09T19:14:48.712" v="3661" actId="478"/>
          <ac:picMkLst>
            <pc:docMk/>
            <pc:sldMk cId="2158970596" sldId="299"/>
            <ac:picMk id="6" creationId="{8E0E3A74-2AB5-4A2C-AC8C-A7ECEBD538F7}"/>
          </ac:picMkLst>
        </pc:picChg>
        <pc:picChg chg="add mod ord">
          <ac:chgData name="Aishwarya Nagarajan" userId="cbec5e88-f1c8-4d59-be10-76cf416bd6cf" providerId="ADAL" clId="{047C84D5-02B8-49ED-AFA0-892F3020A1F4}" dt="2021-06-09T19:17:47.616" v="3701" actId="1038"/>
          <ac:picMkLst>
            <pc:docMk/>
            <pc:sldMk cId="2158970596" sldId="299"/>
            <ac:picMk id="10" creationId="{21FA2947-1F61-4675-9360-27470DA34CF4}"/>
          </ac:picMkLst>
        </pc:picChg>
        <pc:picChg chg="add mod">
          <ac:chgData name="Aishwarya Nagarajan" userId="cbec5e88-f1c8-4d59-be10-76cf416bd6cf" providerId="ADAL" clId="{047C84D5-02B8-49ED-AFA0-892F3020A1F4}" dt="2021-06-09T19:17:50.158" v="3703" actId="1037"/>
          <ac:picMkLst>
            <pc:docMk/>
            <pc:sldMk cId="2158970596" sldId="299"/>
            <ac:picMk id="12" creationId="{FB79C1CA-BA09-4125-9669-33A6F99ABF5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6/10/2021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6/10/2021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6/10/2021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6/10/2021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6/10/2021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6/10/2021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image" Target="../media/image9.tmp"/><Relationship Id="rId7" Type="http://schemas.openxmlformats.org/officeDocument/2006/relationships/image" Target="../media/image13.tmp"/><Relationship Id="rId2" Type="http://schemas.openxmlformats.org/officeDocument/2006/relationships/image" Target="../media/image8.tmp"/><Relationship Id="rId1" Type="http://schemas.openxmlformats.org/officeDocument/2006/relationships/slideLayout" Target="../slideLayouts/slideLayout2.xml"/><Relationship Id="rId6" Type="http://schemas.openxmlformats.org/officeDocument/2006/relationships/image" Target="../media/image12.tmp"/><Relationship Id="rId5" Type="http://schemas.openxmlformats.org/officeDocument/2006/relationships/image" Target="../media/image11.tmp"/><Relationship Id="rId4" Type="http://schemas.openxmlformats.org/officeDocument/2006/relationships/image" Target="../media/image10.tmp"/><Relationship Id="rId9" Type="http://schemas.openxmlformats.org/officeDocument/2006/relationships/image" Target="../media/image15.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3302" y="457200"/>
            <a:ext cx="7588885" cy="5899650"/>
          </a:xfrm>
          <a:prstGeom prst="rect">
            <a:avLst/>
          </a:prstGeom>
        </p:spPr>
      </p:pic>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2723" y="850791"/>
            <a:ext cx="3202016" cy="4198288"/>
          </a:xfrm>
        </p:spPr>
        <p:txBody>
          <a:bodyPr anchor="ctr">
            <a:normAutofit/>
          </a:bodyPr>
          <a:lstStyle/>
          <a:p>
            <a:pPr marL="0" marR="0" algn="ctr">
              <a:lnSpc>
                <a:spcPct val="107000"/>
              </a:lnSpc>
              <a:spcBef>
                <a:spcPts val="0"/>
              </a:spcBef>
              <a:spcAft>
                <a:spcPts val="80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Competitive intelligence tools for strategic decision making (SDM) process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119870" y="5367336"/>
            <a:ext cx="3618827" cy="989513"/>
          </a:xfrm>
          <a:noFill/>
        </p:spPr>
        <p:txBody>
          <a:bodyPr anchor="ctr">
            <a:normAutofit fontScale="85000" lnSpcReduction="20000"/>
          </a:bodyPr>
          <a:lstStyle/>
          <a:p>
            <a:pPr>
              <a:spcBef>
                <a:spcPts val="0"/>
              </a:spcBef>
              <a:spcAft>
                <a:spcPts val="0"/>
              </a:spcAft>
            </a:pPr>
            <a:r>
              <a:rPr lang="en-US" sz="1800" dirty="0">
                <a:solidFill>
                  <a:srgbClr val="FFFFFF">
                    <a:alpha val="75000"/>
                  </a:srgbClr>
                </a:solidFill>
              </a:rPr>
              <a:t>Dr. Aishwarya Nagarajan</a:t>
            </a:r>
          </a:p>
          <a:p>
            <a:pPr>
              <a:spcBef>
                <a:spcPts val="0"/>
              </a:spcBef>
              <a:spcAft>
                <a:spcPts val="0"/>
              </a:spcAft>
            </a:pPr>
            <a:r>
              <a:rPr lang="en-US" sz="1800" dirty="0">
                <a:solidFill>
                  <a:srgbClr val="FFFFFF">
                    <a:alpha val="75000"/>
                  </a:srgbClr>
                </a:solidFill>
              </a:rPr>
              <a:t>PG/19/007</a:t>
            </a:r>
          </a:p>
          <a:p>
            <a:pPr>
              <a:spcBef>
                <a:spcPts val="0"/>
              </a:spcBef>
              <a:spcAft>
                <a:spcPts val="0"/>
              </a:spcAft>
            </a:pPr>
            <a:r>
              <a:rPr lang="en-US" sz="1800" dirty="0">
                <a:solidFill>
                  <a:srgbClr val="FFFFFF">
                    <a:alpha val="75000"/>
                  </a:srgbClr>
                </a:solidFill>
              </a:rPr>
              <a:t>Health Management (2019-2021)</a:t>
            </a:r>
          </a:p>
          <a:p>
            <a:pPr>
              <a:spcBef>
                <a:spcPts val="0"/>
              </a:spcBef>
              <a:spcAft>
                <a:spcPts val="0"/>
              </a:spcAft>
            </a:pPr>
            <a:r>
              <a:rPr lang="en-US" sz="1800" dirty="0" err="1">
                <a:solidFill>
                  <a:srgbClr val="FFFFFF">
                    <a:alpha val="75000"/>
                  </a:srgbClr>
                </a:solidFill>
              </a:rPr>
              <a:t>Pharmaace</a:t>
            </a:r>
            <a:r>
              <a:rPr lang="en-US" sz="1800" dirty="0">
                <a:solidFill>
                  <a:srgbClr val="FFFFFF">
                    <a:alpha val="75000"/>
                  </a:srgbClr>
                </a:solidFill>
              </a:rPr>
              <a:t>, Pune</a:t>
            </a:r>
          </a:p>
        </p:txBody>
      </p:sp>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A9B6-D7B9-40F4-9D97-A8836EA407ED}"/>
              </a:ext>
            </a:extLst>
          </p:cNvPr>
          <p:cNvSpPr>
            <a:spLocks noGrp="1"/>
          </p:cNvSpPr>
          <p:nvPr>
            <p:ph type="title"/>
          </p:nvPr>
        </p:nvSpPr>
        <p:spPr>
          <a:xfrm>
            <a:off x="581192" y="586123"/>
            <a:ext cx="11029616" cy="517884"/>
          </a:xfrm>
        </p:spPr>
        <p:txBody>
          <a:bodyPr>
            <a:normAutofit fontScale="90000"/>
          </a:bodyPr>
          <a:lstStyle/>
          <a:p>
            <a:r>
              <a:rPr lang="en-US" dirty="0"/>
              <a:t>Results: Monthly Monitoring</a:t>
            </a:r>
          </a:p>
        </p:txBody>
      </p:sp>
      <p:pic>
        <p:nvPicPr>
          <p:cNvPr id="5" name="Content Placeholder 4" descr="Graphical user interface, application&#10;&#10;Description automatically generated">
            <a:extLst>
              <a:ext uri="{FF2B5EF4-FFF2-40B4-BE49-F238E27FC236}">
                <a16:creationId xmlns:a16="http://schemas.microsoft.com/office/drawing/2014/main" id="{34114704-6B58-4F0D-848C-28BA9BEC7EE0}"/>
              </a:ext>
            </a:extLst>
          </p:cNvPr>
          <p:cNvPicPr>
            <a:picLocks noGrp="1" noChangeAspect="1"/>
          </p:cNvPicPr>
          <p:nvPr>
            <p:ph idx="1"/>
          </p:nvPr>
        </p:nvPicPr>
        <p:blipFill>
          <a:blip r:embed="rId2"/>
          <a:stretch>
            <a:fillRect/>
          </a:stretch>
        </p:blipFill>
        <p:spPr>
          <a:xfrm>
            <a:off x="581195" y="1195931"/>
            <a:ext cx="11136276" cy="1107101"/>
          </a:xfrm>
          <a:ln w="12700">
            <a:solidFill>
              <a:schemeClr val="tx1"/>
            </a:solidFill>
          </a:ln>
        </p:spPr>
      </p:pic>
      <p:grpSp>
        <p:nvGrpSpPr>
          <p:cNvPr id="12" name="Group 11">
            <a:extLst>
              <a:ext uri="{FF2B5EF4-FFF2-40B4-BE49-F238E27FC236}">
                <a16:creationId xmlns:a16="http://schemas.microsoft.com/office/drawing/2014/main" id="{B0DCF6C0-6224-4D40-B814-C283F9EBE694}"/>
              </a:ext>
            </a:extLst>
          </p:cNvPr>
          <p:cNvGrpSpPr/>
          <p:nvPr/>
        </p:nvGrpSpPr>
        <p:grpSpPr>
          <a:xfrm>
            <a:off x="581193" y="2356737"/>
            <a:ext cx="11136280" cy="594742"/>
            <a:chOff x="147821" y="2834258"/>
            <a:chExt cx="11136280" cy="594742"/>
          </a:xfrm>
        </p:grpSpPr>
        <p:pic>
          <p:nvPicPr>
            <p:cNvPr id="9" name="Picture 8">
              <a:extLst>
                <a:ext uri="{FF2B5EF4-FFF2-40B4-BE49-F238E27FC236}">
                  <a16:creationId xmlns:a16="http://schemas.microsoft.com/office/drawing/2014/main" id="{736000FA-20D1-4F53-B2A1-6EC60CA35450}"/>
                </a:ext>
              </a:extLst>
            </p:cNvPr>
            <p:cNvPicPr>
              <a:picLocks noChangeAspect="1"/>
            </p:cNvPicPr>
            <p:nvPr/>
          </p:nvPicPr>
          <p:blipFill rotWithShape="1">
            <a:blip r:embed="rId3"/>
            <a:srcRect t="29353"/>
            <a:stretch/>
          </p:blipFill>
          <p:spPr>
            <a:xfrm>
              <a:off x="147822" y="3153066"/>
              <a:ext cx="11136279" cy="275934"/>
            </a:xfrm>
            <a:prstGeom prst="rect">
              <a:avLst/>
            </a:prstGeom>
            <a:ln w="12700">
              <a:solidFill>
                <a:schemeClr val="tx1"/>
              </a:solidFill>
            </a:ln>
          </p:spPr>
        </p:pic>
        <p:pic>
          <p:nvPicPr>
            <p:cNvPr id="11" name="Picture 10">
              <a:extLst>
                <a:ext uri="{FF2B5EF4-FFF2-40B4-BE49-F238E27FC236}">
                  <a16:creationId xmlns:a16="http://schemas.microsoft.com/office/drawing/2014/main" id="{6ECBF8FF-B546-4D05-92EF-B31AA3928894}"/>
                </a:ext>
              </a:extLst>
            </p:cNvPr>
            <p:cNvPicPr>
              <a:picLocks noChangeAspect="1"/>
            </p:cNvPicPr>
            <p:nvPr/>
          </p:nvPicPr>
          <p:blipFill>
            <a:blip r:embed="rId4"/>
            <a:stretch>
              <a:fillRect/>
            </a:stretch>
          </p:blipFill>
          <p:spPr>
            <a:xfrm>
              <a:off x="147821" y="2834258"/>
              <a:ext cx="11136279" cy="318808"/>
            </a:xfrm>
            <a:prstGeom prst="rect">
              <a:avLst/>
            </a:prstGeom>
            <a:ln w="12700">
              <a:solidFill>
                <a:schemeClr val="tx1"/>
              </a:solidFill>
            </a:ln>
          </p:spPr>
        </p:pic>
      </p:grpSp>
      <p:pic>
        <p:nvPicPr>
          <p:cNvPr id="14" name="Picture 13" descr="Calendar&#10;&#10;Description automatically generated">
            <a:extLst>
              <a:ext uri="{FF2B5EF4-FFF2-40B4-BE49-F238E27FC236}">
                <a16:creationId xmlns:a16="http://schemas.microsoft.com/office/drawing/2014/main" id="{F989A3F1-557A-4758-831C-88E6F52BDA97}"/>
              </a:ext>
            </a:extLst>
          </p:cNvPr>
          <p:cNvPicPr>
            <a:picLocks noChangeAspect="1"/>
          </p:cNvPicPr>
          <p:nvPr/>
        </p:nvPicPr>
        <p:blipFill>
          <a:blip r:embed="rId5"/>
          <a:stretch>
            <a:fillRect/>
          </a:stretch>
        </p:blipFill>
        <p:spPr>
          <a:xfrm>
            <a:off x="581193" y="2995928"/>
            <a:ext cx="5192805" cy="2326441"/>
          </a:xfrm>
          <a:prstGeom prst="rect">
            <a:avLst/>
          </a:prstGeom>
          <a:ln w="12700">
            <a:solidFill>
              <a:schemeClr val="tx1"/>
            </a:solidFill>
          </a:ln>
        </p:spPr>
      </p:pic>
      <p:pic>
        <p:nvPicPr>
          <p:cNvPr id="16" name="Picture 15">
            <a:extLst>
              <a:ext uri="{FF2B5EF4-FFF2-40B4-BE49-F238E27FC236}">
                <a16:creationId xmlns:a16="http://schemas.microsoft.com/office/drawing/2014/main" id="{13E4F990-6886-4A86-8B5D-406C0768BA3F}"/>
              </a:ext>
            </a:extLst>
          </p:cNvPr>
          <p:cNvPicPr>
            <a:picLocks noChangeAspect="1"/>
          </p:cNvPicPr>
          <p:nvPr/>
        </p:nvPicPr>
        <p:blipFill>
          <a:blip r:embed="rId6"/>
          <a:stretch>
            <a:fillRect/>
          </a:stretch>
        </p:blipFill>
        <p:spPr>
          <a:xfrm>
            <a:off x="581194" y="5397588"/>
            <a:ext cx="11136278" cy="356406"/>
          </a:xfrm>
          <a:prstGeom prst="rect">
            <a:avLst/>
          </a:prstGeom>
          <a:ln w="12700">
            <a:solidFill>
              <a:schemeClr val="tx1"/>
            </a:solidFill>
          </a:ln>
        </p:spPr>
      </p:pic>
      <p:pic>
        <p:nvPicPr>
          <p:cNvPr id="18" name="Picture 17">
            <a:extLst>
              <a:ext uri="{FF2B5EF4-FFF2-40B4-BE49-F238E27FC236}">
                <a16:creationId xmlns:a16="http://schemas.microsoft.com/office/drawing/2014/main" id="{CF87B2D1-7C8B-4B54-B49F-6437AC52D8BF}"/>
              </a:ext>
            </a:extLst>
          </p:cNvPr>
          <p:cNvPicPr>
            <a:picLocks noChangeAspect="1"/>
          </p:cNvPicPr>
          <p:nvPr/>
        </p:nvPicPr>
        <p:blipFill>
          <a:blip r:embed="rId7"/>
          <a:stretch>
            <a:fillRect/>
          </a:stretch>
        </p:blipFill>
        <p:spPr>
          <a:xfrm>
            <a:off x="581193" y="5829213"/>
            <a:ext cx="11136278" cy="425649"/>
          </a:xfrm>
          <a:prstGeom prst="rect">
            <a:avLst/>
          </a:prstGeom>
          <a:ln w="12700">
            <a:solidFill>
              <a:schemeClr val="tx1"/>
            </a:solidFill>
          </a:ln>
        </p:spPr>
      </p:pic>
      <p:pic>
        <p:nvPicPr>
          <p:cNvPr id="20" name="Picture 19">
            <a:extLst>
              <a:ext uri="{FF2B5EF4-FFF2-40B4-BE49-F238E27FC236}">
                <a16:creationId xmlns:a16="http://schemas.microsoft.com/office/drawing/2014/main" id="{E0E3514A-97A3-4AA9-BD98-4ED5915AEA21}"/>
              </a:ext>
            </a:extLst>
          </p:cNvPr>
          <p:cNvPicPr>
            <a:picLocks noChangeAspect="1"/>
          </p:cNvPicPr>
          <p:nvPr/>
        </p:nvPicPr>
        <p:blipFill rotWithShape="1">
          <a:blip r:embed="rId8"/>
          <a:srcRect l="2905" t="4070" b="1"/>
          <a:stretch/>
        </p:blipFill>
        <p:spPr>
          <a:xfrm>
            <a:off x="581192" y="6330081"/>
            <a:ext cx="11136275" cy="356406"/>
          </a:xfrm>
          <a:prstGeom prst="rect">
            <a:avLst/>
          </a:prstGeom>
          <a:ln w="12700">
            <a:solidFill>
              <a:schemeClr val="tx1"/>
            </a:solidFill>
          </a:ln>
        </p:spPr>
      </p:pic>
      <p:pic>
        <p:nvPicPr>
          <p:cNvPr id="22" name="Picture 21" descr="Graphical user interface, application&#10;&#10;Description automatically generated">
            <a:extLst>
              <a:ext uri="{FF2B5EF4-FFF2-40B4-BE49-F238E27FC236}">
                <a16:creationId xmlns:a16="http://schemas.microsoft.com/office/drawing/2014/main" id="{5571CAB3-68F2-472D-A273-6ABEDB9078A7}"/>
              </a:ext>
            </a:extLst>
          </p:cNvPr>
          <p:cNvPicPr>
            <a:picLocks noChangeAspect="1"/>
          </p:cNvPicPr>
          <p:nvPr/>
        </p:nvPicPr>
        <p:blipFill>
          <a:blip r:embed="rId9"/>
          <a:stretch>
            <a:fillRect/>
          </a:stretch>
        </p:blipFill>
        <p:spPr>
          <a:xfrm>
            <a:off x="5896880" y="2995928"/>
            <a:ext cx="5820587" cy="2326441"/>
          </a:xfrm>
          <a:prstGeom prst="rect">
            <a:avLst/>
          </a:prstGeom>
          <a:ln w="12700">
            <a:solidFill>
              <a:schemeClr val="tx1"/>
            </a:solidFill>
          </a:ln>
        </p:spPr>
      </p:pic>
    </p:spTree>
    <p:extLst>
      <p:ext uri="{BB962C8B-B14F-4D97-AF65-F5344CB8AC3E}">
        <p14:creationId xmlns:p14="http://schemas.microsoft.com/office/powerpoint/2010/main" val="245478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8320A-FEE9-430E-8C15-9F2EA95AF871}"/>
              </a:ext>
            </a:extLst>
          </p:cNvPr>
          <p:cNvSpPr>
            <a:spLocks noGrp="1"/>
          </p:cNvSpPr>
          <p:nvPr>
            <p:ph type="title"/>
          </p:nvPr>
        </p:nvSpPr>
        <p:spPr>
          <a:xfrm>
            <a:off x="581192" y="702156"/>
            <a:ext cx="11029616" cy="596557"/>
          </a:xfrm>
        </p:spPr>
        <p:txBody>
          <a:bodyPr/>
          <a:lstStyle/>
          <a:p>
            <a:r>
              <a:rPr lang="en-US" dirty="0"/>
              <a:t>Conclusions</a:t>
            </a:r>
          </a:p>
        </p:txBody>
      </p:sp>
      <p:sp>
        <p:nvSpPr>
          <p:cNvPr id="3" name="Content Placeholder 2">
            <a:extLst>
              <a:ext uri="{FF2B5EF4-FFF2-40B4-BE49-F238E27FC236}">
                <a16:creationId xmlns:a16="http://schemas.microsoft.com/office/drawing/2014/main" id="{9FED0A61-B98E-43CB-98EA-4746FBF870BF}"/>
              </a:ext>
            </a:extLst>
          </p:cNvPr>
          <p:cNvSpPr>
            <a:spLocks noGrp="1"/>
          </p:cNvSpPr>
          <p:nvPr>
            <p:ph idx="1"/>
          </p:nvPr>
        </p:nvSpPr>
        <p:spPr>
          <a:xfrm>
            <a:off x="581192" y="1630017"/>
            <a:ext cx="11029615" cy="4345333"/>
          </a:xfrm>
        </p:spPr>
        <p:txBody>
          <a:bodyPr>
            <a:normAutofit/>
          </a:bodyPr>
          <a:lstStyle/>
          <a:p>
            <a:r>
              <a:rPr lang="en-US" dirty="0"/>
              <a:t>CI is a business function that works alongside other organizational departments to conduct primary and secondary research. The most important part of CI is ensuring that the data collected is accurate and meaningful to stakeholders.</a:t>
            </a:r>
          </a:p>
          <a:p>
            <a:r>
              <a:rPr lang="en-US" dirty="0"/>
              <a:t>Ensuring accurate and meaningful data collection requires competitive intelligence programs to offer a variety of services. These services allow CI programs to collect, analyze, and distribute data that address the unique needs of an organization, department, and team.</a:t>
            </a:r>
          </a:p>
          <a:p>
            <a:r>
              <a:rPr lang="en-US" dirty="0"/>
              <a:t>Different types of data gathered and consolidated in various forms can be used to interpret various results. The companies can harness the data to form their future operational strategies and make business decisions accordingly. These secondary and primary intel facilitate the SDM process of the business.</a:t>
            </a:r>
          </a:p>
          <a:p>
            <a:r>
              <a:rPr lang="en-US" dirty="0"/>
              <a:t>Thus, CI forms an important branch for the company that helps them with key intel to establish their position in the market and to retain it.</a:t>
            </a:r>
          </a:p>
        </p:txBody>
      </p:sp>
    </p:spTree>
    <p:extLst>
      <p:ext uri="{BB962C8B-B14F-4D97-AF65-F5344CB8AC3E}">
        <p14:creationId xmlns:p14="http://schemas.microsoft.com/office/powerpoint/2010/main" val="424188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7EA0-7545-49AF-BAA0-192260AD59D1}"/>
              </a:ext>
            </a:extLst>
          </p:cNvPr>
          <p:cNvSpPr>
            <a:spLocks noGrp="1"/>
          </p:cNvSpPr>
          <p:nvPr>
            <p:ph type="title"/>
          </p:nvPr>
        </p:nvSpPr>
        <p:spPr>
          <a:xfrm>
            <a:off x="581192" y="2834640"/>
            <a:ext cx="11029616" cy="1188720"/>
          </a:xfrm>
        </p:spPr>
        <p:txBody>
          <a:bodyPr/>
          <a:lstStyle/>
          <a:p>
            <a:pPr algn="ctr"/>
            <a:r>
              <a:rPr lang="en-US" dirty="0"/>
              <a:t>Thank you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38373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543548"/>
          </a:xfrm>
        </p:spPr>
        <p:txBody>
          <a:bodyPr>
            <a:normAutofit/>
          </a:bodyPr>
          <a:lstStyle/>
          <a:p>
            <a:r>
              <a:rPr lang="en-US" dirty="0">
                <a:solidFill>
                  <a:schemeClr val="tx1">
                    <a:lumMod val="85000"/>
                    <a:lumOff val="15000"/>
                  </a:schemeClr>
                </a:solidFill>
              </a:rPr>
              <a:t>Introduction</a:t>
            </a:r>
          </a:p>
        </p:txBody>
      </p:sp>
      <p:sp>
        <p:nvSpPr>
          <p:cNvPr id="4" name="Content Placeholder 3">
            <a:extLst>
              <a:ext uri="{FF2B5EF4-FFF2-40B4-BE49-F238E27FC236}">
                <a16:creationId xmlns:a16="http://schemas.microsoft.com/office/drawing/2014/main" id="{40A78729-E4F1-4C8E-83DC-9C206D752597}"/>
              </a:ext>
            </a:extLst>
          </p:cNvPr>
          <p:cNvSpPr>
            <a:spLocks noGrp="1"/>
          </p:cNvSpPr>
          <p:nvPr>
            <p:ph idx="1"/>
          </p:nvPr>
        </p:nvSpPr>
        <p:spPr>
          <a:xfrm>
            <a:off x="581192" y="1426198"/>
            <a:ext cx="11029615" cy="5160132"/>
          </a:xfrm>
        </p:spPr>
        <p:txBody>
          <a:bodyPr>
            <a:normAutofit fontScale="92500" lnSpcReduction="20000"/>
          </a:bodyPr>
          <a:lstStyle/>
          <a:p>
            <a:r>
              <a:rPr lang="en-US" dirty="0"/>
              <a:t>Definition: Competitive intelligence is the result of a company’s efforts to gather and analyze information about its industry, business environment, competitors, and competitive products and services.</a:t>
            </a:r>
          </a:p>
          <a:p>
            <a:r>
              <a:rPr lang="en-US" dirty="0"/>
              <a:t>The complex nature of the pharmaceutical market in USA market, combined with intensified rivalry that happens among pharmaceutical firms, create an unstable environment forcing pharmaceutical companies to become more aware of the market's behaviors. </a:t>
            </a:r>
          </a:p>
          <a:p>
            <a:r>
              <a:rPr lang="en-US" dirty="0"/>
              <a:t>A method to raised understanding of the market, to efficiently support business decisions, is Competitive Intelligence (CI). It also elaborates the utilization of such information gathered through CI for SDM (strategic decision making) process.</a:t>
            </a:r>
          </a:p>
          <a:p>
            <a:r>
              <a:rPr lang="en-US" dirty="0"/>
              <a:t>Uses:</a:t>
            </a:r>
          </a:p>
          <a:p>
            <a:pPr lvl="1">
              <a:lnSpc>
                <a:spcPct val="120000"/>
              </a:lnSpc>
              <a:spcBef>
                <a:spcPts val="0"/>
              </a:spcBef>
              <a:spcAft>
                <a:spcPts val="0"/>
              </a:spcAft>
              <a:buFont typeface="Wingdings" panose="05000000000000000000" pitchFamily="2" charset="2"/>
              <a:buChar char="Ø"/>
            </a:pPr>
            <a:r>
              <a:rPr lang="en-US" dirty="0"/>
              <a:t>Develop corporate or business unit strategies</a:t>
            </a:r>
          </a:p>
          <a:p>
            <a:pPr lvl="1">
              <a:lnSpc>
                <a:spcPct val="120000"/>
              </a:lnSpc>
              <a:spcBef>
                <a:spcPts val="0"/>
              </a:spcBef>
              <a:spcAft>
                <a:spcPts val="0"/>
              </a:spcAft>
              <a:buFont typeface="Wingdings" panose="05000000000000000000" pitchFamily="2" charset="2"/>
              <a:buChar char="Ø"/>
            </a:pPr>
            <a:r>
              <a:rPr lang="en-US" dirty="0"/>
              <a:t>Shape counter-competitive strategies against one or more competitors</a:t>
            </a:r>
          </a:p>
          <a:p>
            <a:pPr lvl="1">
              <a:lnSpc>
                <a:spcPct val="120000"/>
              </a:lnSpc>
              <a:spcBef>
                <a:spcPts val="0"/>
              </a:spcBef>
              <a:spcAft>
                <a:spcPts val="0"/>
              </a:spcAft>
              <a:buFont typeface="Wingdings" panose="05000000000000000000" pitchFamily="2" charset="2"/>
              <a:buChar char="Ø"/>
            </a:pPr>
            <a:r>
              <a:rPr lang="en-US" dirty="0"/>
              <a:t>Prepare a new product launch, new market entry, or other strategic move in the market</a:t>
            </a:r>
          </a:p>
          <a:p>
            <a:pPr lvl="1">
              <a:lnSpc>
                <a:spcPct val="120000"/>
              </a:lnSpc>
              <a:spcBef>
                <a:spcPts val="0"/>
              </a:spcBef>
              <a:spcAft>
                <a:spcPts val="0"/>
              </a:spcAft>
              <a:buFont typeface="Wingdings" panose="05000000000000000000" pitchFamily="2" charset="2"/>
              <a:buChar char="Ø"/>
            </a:pPr>
            <a:r>
              <a:rPr lang="en-US" dirty="0"/>
              <a:t>Benchmark other organizations</a:t>
            </a:r>
          </a:p>
          <a:p>
            <a:pPr lvl="1">
              <a:lnSpc>
                <a:spcPct val="120000"/>
              </a:lnSpc>
              <a:spcBef>
                <a:spcPts val="0"/>
              </a:spcBef>
              <a:spcAft>
                <a:spcPts val="0"/>
              </a:spcAft>
              <a:buFont typeface="Wingdings" panose="05000000000000000000" pitchFamily="2" charset="2"/>
              <a:buChar char="Ø"/>
            </a:pPr>
            <a:r>
              <a:rPr lang="en-US" dirty="0"/>
              <a:t>Anticipate and plan for future market opportunities and disruptions</a:t>
            </a:r>
          </a:p>
          <a:p>
            <a:pPr lvl="1">
              <a:lnSpc>
                <a:spcPct val="120000"/>
              </a:lnSpc>
              <a:spcBef>
                <a:spcPts val="0"/>
              </a:spcBef>
              <a:spcAft>
                <a:spcPts val="0"/>
              </a:spcAft>
              <a:buFont typeface="Wingdings" panose="05000000000000000000" pitchFamily="2" charset="2"/>
              <a:buChar char="Ø"/>
            </a:pPr>
            <a:r>
              <a:rPr lang="en-US" dirty="0"/>
              <a:t>Assess effectiveness of competitors market positioning and product messaging</a:t>
            </a:r>
          </a:p>
          <a:p>
            <a:r>
              <a:rPr lang="en-US" dirty="0"/>
              <a:t>CI Methods:</a:t>
            </a:r>
          </a:p>
          <a:p>
            <a:pPr lvl="1">
              <a:lnSpc>
                <a:spcPct val="120000"/>
              </a:lnSpc>
              <a:spcBef>
                <a:spcPts val="0"/>
              </a:spcBef>
              <a:spcAft>
                <a:spcPts val="0"/>
              </a:spcAft>
              <a:buFont typeface="Wingdings" panose="05000000000000000000" pitchFamily="2" charset="2"/>
              <a:buChar char="Ø"/>
            </a:pPr>
            <a:r>
              <a:rPr lang="en-US" dirty="0"/>
              <a:t>Competitive Strategy (Scenario Planning, War Gaming)</a:t>
            </a:r>
          </a:p>
          <a:p>
            <a:pPr lvl="1">
              <a:lnSpc>
                <a:spcPct val="120000"/>
              </a:lnSpc>
              <a:spcBef>
                <a:spcPts val="0"/>
              </a:spcBef>
              <a:spcAft>
                <a:spcPts val="0"/>
              </a:spcAft>
              <a:buFont typeface="Wingdings" panose="05000000000000000000" pitchFamily="2" charset="2"/>
              <a:buChar char="Ø"/>
            </a:pPr>
            <a:r>
              <a:rPr lang="en-US" dirty="0"/>
              <a:t>Early Warning / Monitoring</a:t>
            </a:r>
          </a:p>
          <a:p>
            <a:pPr lvl="1">
              <a:lnSpc>
                <a:spcPct val="120000"/>
              </a:lnSpc>
              <a:spcBef>
                <a:spcPts val="0"/>
              </a:spcBef>
              <a:spcAft>
                <a:spcPts val="0"/>
              </a:spcAft>
              <a:buFont typeface="Wingdings" panose="05000000000000000000" pitchFamily="2" charset="2"/>
              <a:buChar char="Ø"/>
            </a:pPr>
            <a:r>
              <a:rPr lang="en-US" dirty="0"/>
              <a:t>Research and Analysis</a:t>
            </a:r>
          </a:p>
          <a:p>
            <a:pPr lvl="1">
              <a:lnSpc>
                <a:spcPct val="120000"/>
              </a:lnSpc>
              <a:spcBef>
                <a:spcPts val="0"/>
              </a:spcBef>
              <a:spcAft>
                <a:spcPts val="0"/>
              </a:spcAft>
              <a:buFont typeface="Wingdings" panose="05000000000000000000" pitchFamily="2" charset="2"/>
              <a:buChar char="Ø"/>
            </a:pPr>
            <a:r>
              <a:rPr lang="en-US" dirty="0"/>
              <a:t>CI Process Development + Consulting</a:t>
            </a:r>
          </a:p>
          <a:p>
            <a:pPr lvl="1">
              <a:lnSpc>
                <a:spcPct val="120000"/>
              </a:lnSpc>
              <a:spcBef>
                <a:spcPts val="0"/>
              </a:spcBef>
              <a:spcAft>
                <a:spcPts val="0"/>
              </a:spcAft>
              <a:buFont typeface="Wingdings" panose="05000000000000000000" pitchFamily="2" charset="2"/>
              <a:buChar char="Ø"/>
            </a:pPr>
            <a:r>
              <a:rPr lang="en-US" dirty="0"/>
              <a:t>Win/Loss Analysis</a:t>
            </a:r>
          </a:p>
        </p:txBody>
      </p:sp>
      <p:sp>
        <p:nvSpPr>
          <p:cNvPr id="3" name="Rectangle 2">
            <a:extLst>
              <a:ext uri="{FF2B5EF4-FFF2-40B4-BE49-F238E27FC236}">
                <a16:creationId xmlns:a16="http://schemas.microsoft.com/office/drawing/2014/main" id="{82CEBCE8-B6B8-4852-952E-5B10705201B1}"/>
              </a:ext>
            </a:extLst>
          </p:cNvPr>
          <p:cNvSpPr/>
          <p:nvPr/>
        </p:nvSpPr>
        <p:spPr>
          <a:xfrm>
            <a:off x="1192696" y="5791200"/>
            <a:ext cx="2809461" cy="364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0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CD8D-82E1-460F-96FD-70FB3DAE9AC6}"/>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98BB8F9C-BA16-4636-B552-FD6A7E6D49D2}"/>
              </a:ext>
            </a:extLst>
          </p:cNvPr>
          <p:cNvSpPr>
            <a:spLocks noGrp="1"/>
          </p:cNvSpPr>
          <p:nvPr>
            <p:ph idx="1"/>
          </p:nvPr>
        </p:nvSpPr>
        <p:spPr>
          <a:xfrm>
            <a:off x="581192" y="2507244"/>
            <a:ext cx="11029615" cy="1563758"/>
          </a:xfrm>
        </p:spPr>
        <p:txBody>
          <a:bodyPr>
            <a:normAutofit/>
          </a:bodyPr>
          <a:lstStyle/>
          <a:p>
            <a:r>
              <a:rPr lang="en-US" dirty="0"/>
              <a:t>The objective of this study is to understand the importance of Competitive Intelligence and its tool in taking strategic action for a business problem. For better understanding, an example of Company Z (client) having a business question for which they require intel in order to take appropriate strategic action for their Product A has been explained.</a:t>
            </a:r>
          </a:p>
          <a:p>
            <a:pPr marL="0" indent="0">
              <a:buNone/>
            </a:pPr>
            <a:endParaRPr lang="en-US" dirty="0"/>
          </a:p>
        </p:txBody>
      </p:sp>
    </p:spTree>
    <p:extLst>
      <p:ext uri="{BB962C8B-B14F-4D97-AF65-F5344CB8AC3E}">
        <p14:creationId xmlns:p14="http://schemas.microsoft.com/office/powerpoint/2010/main" val="316568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06FC9-DBB4-4C9F-A3A9-F87277B63A89}"/>
              </a:ext>
            </a:extLst>
          </p:cNvPr>
          <p:cNvSpPr>
            <a:spLocks noGrp="1"/>
          </p:cNvSpPr>
          <p:nvPr>
            <p:ph type="title"/>
          </p:nvPr>
        </p:nvSpPr>
        <p:spPr>
          <a:xfrm>
            <a:off x="581192" y="702156"/>
            <a:ext cx="11029616" cy="583305"/>
          </a:xfrm>
        </p:spPr>
        <p:txBody>
          <a:bodyPr/>
          <a:lstStyle/>
          <a:p>
            <a:r>
              <a:rPr lang="en-US" dirty="0"/>
              <a:t>Methodology</a:t>
            </a:r>
          </a:p>
        </p:txBody>
      </p:sp>
      <p:sp>
        <p:nvSpPr>
          <p:cNvPr id="3" name="Content Placeholder 2">
            <a:extLst>
              <a:ext uri="{FF2B5EF4-FFF2-40B4-BE49-F238E27FC236}">
                <a16:creationId xmlns:a16="http://schemas.microsoft.com/office/drawing/2014/main" id="{6C023666-9C9F-430B-9B01-BD7BFD418042}"/>
              </a:ext>
            </a:extLst>
          </p:cNvPr>
          <p:cNvSpPr>
            <a:spLocks noGrp="1"/>
          </p:cNvSpPr>
          <p:nvPr>
            <p:ph idx="1"/>
          </p:nvPr>
        </p:nvSpPr>
        <p:spPr>
          <a:xfrm>
            <a:off x="581192" y="1285461"/>
            <a:ext cx="11029615" cy="5380381"/>
          </a:xfrm>
        </p:spPr>
        <p:txBody>
          <a:bodyPr>
            <a:normAutofit/>
          </a:bodyPr>
          <a:lstStyle/>
          <a:p>
            <a:pPr>
              <a:spcBef>
                <a:spcPts val="0"/>
              </a:spcBef>
              <a:spcAft>
                <a:spcPts val="0"/>
              </a:spcAft>
            </a:pPr>
            <a:r>
              <a:rPr lang="en-US" dirty="0"/>
              <a:t>Study Design: Descriptive study</a:t>
            </a:r>
          </a:p>
          <a:p>
            <a:pPr>
              <a:spcBef>
                <a:spcPts val="0"/>
              </a:spcBef>
              <a:spcAft>
                <a:spcPts val="0"/>
              </a:spcAft>
            </a:pPr>
            <a:r>
              <a:rPr lang="en-US" dirty="0"/>
              <a:t>Data collection method: Secondary research</a:t>
            </a:r>
          </a:p>
          <a:p>
            <a:pPr>
              <a:spcBef>
                <a:spcPts val="0"/>
              </a:spcBef>
              <a:spcAft>
                <a:spcPts val="0"/>
              </a:spcAft>
            </a:pPr>
            <a:r>
              <a:rPr lang="en-US" dirty="0"/>
              <a:t>Sources of data collection: Clinicaltrials.gov (for pipeline analysis), Company websites (for product details, industrial publications, investor reports, financials), SEC filings, LinkedIn (sales force estimation)</a:t>
            </a:r>
          </a:p>
          <a:p>
            <a:pPr>
              <a:spcBef>
                <a:spcPts val="0"/>
              </a:spcBef>
              <a:spcAft>
                <a:spcPts val="0"/>
              </a:spcAft>
            </a:pPr>
            <a:r>
              <a:rPr lang="en-US" dirty="0"/>
              <a:t>Keywords searched on Clinicaltrials.gov: acute and chronic Graft vs Host disease, ECP devices, treatment and prophylaxis</a:t>
            </a:r>
          </a:p>
          <a:p>
            <a:pPr>
              <a:spcBef>
                <a:spcPts val="0"/>
              </a:spcBef>
              <a:spcAft>
                <a:spcPts val="0"/>
              </a:spcAft>
            </a:pPr>
            <a:r>
              <a:rPr lang="en-US" dirty="0"/>
              <a:t>Data cleaning steps:</a:t>
            </a:r>
          </a:p>
          <a:p>
            <a:pPr lvl="1">
              <a:spcBef>
                <a:spcPts val="0"/>
              </a:spcBef>
              <a:spcAft>
                <a:spcPts val="0"/>
              </a:spcAft>
            </a:pPr>
            <a:r>
              <a:rPr lang="en-US" dirty="0"/>
              <a:t>Once the keywords are entered, the search revealed 1235 studies</a:t>
            </a:r>
          </a:p>
          <a:p>
            <a:pPr lvl="1">
              <a:spcBef>
                <a:spcPts val="0"/>
              </a:spcBef>
              <a:spcAft>
                <a:spcPts val="0"/>
              </a:spcAft>
            </a:pPr>
            <a:r>
              <a:rPr lang="en-US" dirty="0"/>
              <a:t>The entire clinical trials data was downloaded as .csv file</a:t>
            </a:r>
          </a:p>
          <a:p>
            <a:pPr lvl="1">
              <a:spcBef>
                <a:spcPts val="0"/>
              </a:spcBef>
              <a:spcAft>
                <a:spcPts val="0"/>
              </a:spcAft>
            </a:pPr>
            <a:r>
              <a:rPr lang="en-US" dirty="0"/>
              <a:t>Studies excluded: </a:t>
            </a:r>
          </a:p>
          <a:p>
            <a:pPr lvl="2">
              <a:spcBef>
                <a:spcPts val="0"/>
              </a:spcBef>
              <a:spcAft>
                <a:spcPts val="0"/>
              </a:spcAft>
              <a:buFont typeface="Arial" panose="020B0604020202020204" pitchFamily="34" charset="0"/>
              <a:buChar char="•"/>
            </a:pPr>
            <a:r>
              <a:rPr lang="en-US" dirty="0"/>
              <a:t>Based on study type– Expanded access, observational</a:t>
            </a:r>
          </a:p>
          <a:p>
            <a:pPr lvl="2">
              <a:spcBef>
                <a:spcPts val="0"/>
              </a:spcBef>
              <a:spcAft>
                <a:spcPts val="0"/>
              </a:spcAft>
              <a:buFont typeface="Arial" panose="020B0604020202020204" pitchFamily="34" charset="0"/>
              <a:buChar char="•"/>
            </a:pPr>
            <a:r>
              <a:rPr lang="en-US" dirty="0"/>
              <a:t>Based on status– Suspended, Terminated, withdrawn and unknown status</a:t>
            </a:r>
          </a:p>
          <a:p>
            <a:pPr lvl="2">
              <a:spcBef>
                <a:spcPts val="0"/>
              </a:spcBef>
              <a:spcAft>
                <a:spcPts val="0"/>
              </a:spcAft>
              <a:buFont typeface="Arial" panose="020B0604020202020204" pitchFamily="34" charset="0"/>
              <a:buChar char="•"/>
            </a:pPr>
            <a:r>
              <a:rPr lang="en-US" dirty="0"/>
              <a:t>Primary completion date– PCD before 2016 and blanks</a:t>
            </a:r>
          </a:p>
          <a:p>
            <a:pPr lvl="2">
              <a:spcBef>
                <a:spcPts val="0"/>
              </a:spcBef>
              <a:spcAft>
                <a:spcPts val="0"/>
              </a:spcAft>
              <a:buFont typeface="Arial" panose="020B0604020202020204" pitchFamily="34" charset="0"/>
              <a:buChar char="•"/>
            </a:pPr>
            <a:r>
              <a:rPr lang="en-US" dirty="0"/>
              <a:t>Based on intervention-- Behavioral, diagnostic, dietary, imaging</a:t>
            </a:r>
          </a:p>
          <a:p>
            <a:pPr lvl="2">
              <a:spcBef>
                <a:spcPts val="0"/>
              </a:spcBef>
              <a:spcAft>
                <a:spcPts val="0"/>
              </a:spcAft>
              <a:buFont typeface="Arial" panose="020B0604020202020204" pitchFamily="34" charset="0"/>
              <a:buChar char="•"/>
            </a:pPr>
            <a:r>
              <a:rPr lang="en-US" dirty="0"/>
              <a:t>Based on funder– All other (individuals, universities, organizations)</a:t>
            </a:r>
          </a:p>
          <a:p>
            <a:pPr lvl="1" defTabSz="457200">
              <a:spcBef>
                <a:spcPts val="0"/>
              </a:spcBef>
              <a:spcAft>
                <a:spcPts val="0"/>
              </a:spcAft>
              <a:buClr>
                <a:schemeClr val="accent1"/>
              </a:buClr>
              <a:buSzPct val="92000"/>
              <a:buFont typeface="Wingdings" panose="05000000000000000000" pitchFamily="2" charset="2"/>
              <a:buChar char="§"/>
            </a:pPr>
            <a:r>
              <a:rPr lang="en-US" sz="1400" dirty="0">
                <a:solidFill>
                  <a:schemeClr val="tx1">
                    <a:lumMod val="75000"/>
                    <a:lumOff val="25000"/>
                  </a:schemeClr>
                </a:solidFill>
              </a:rPr>
              <a:t>Studies included: </a:t>
            </a:r>
          </a:p>
          <a:p>
            <a:pPr lvl="2" defTabSz="457200">
              <a:spcBef>
                <a:spcPts val="0"/>
              </a:spcBef>
              <a:spcAft>
                <a:spcPts val="0"/>
              </a:spcAft>
              <a:buClr>
                <a:schemeClr val="accent1"/>
              </a:buClr>
              <a:buSzPct val="92000"/>
              <a:buFont typeface="Arial" panose="020B0604020202020204" pitchFamily="34" charset="0"/>
              <a:buChar char="•"/>
            </a:pPr>
            <a:r>
              <a:rPr lang="en-US" sz="1300" dirty="0">
                <a:solidFill>
                  <a:schemeClr val="tx1">
                    <a:lumMod val="75000"/>
                    <a:lumOff val="25000"/>
                  </a:schemeClr>
                </a:solidFill>
              </a:rPr>
              <a:t>Based on study type– Interventional</a:t>
            </a:r>
          </a:p>
          <a:p>
            <a:pPr lvl="2" defTabSz="457200">
              <a:spcBef>
                <a:spcPts val="0"/>
              </a:spcBef>
              <a:spcAft>
                <a:spcPts val="0"/>
              </a:spcAft>
              <a:buClr>
                <a:schemeClr val="accent1"/>
              </a:buClr>
              <a:buSzPct val="92000"/>
              <a:buFont typeface="Arial" panose="020B0604020202020204" pitchFamily="34" charset="0"/>
              <a:buChar char="•"/>
            </a:pPr>
            <a:r>
              <a:rPr lang="en-US" sz="1300" dirty="0">
                <a:solidFill>
                  <a:schemeClr val="tx1">
                    <a:lumMod val="75000"/>
                    <a:lumOff val="25000"/>
                  </a:schemeClr>
                </a:solidFill>
              </a:rPr>
              <a:t>Based on status– Active, not yet recruiting, recruiting, completed</a:t>
            </a:r>
          </a:p>
          <a:p>
            <a:pPr lvl="2" defTabSz="457200">
              <a:spcBef>
                <a:spcPts val="0"/>
              </a:spcBef>
              <a:spcAft>
                <a:spcPts val="0"/>
              </a:spcAft>
              <a:buClr>
                <a:schemeClr val="accent1"/>
              </a:buClr>
              <a:buSzPct val="92000"/>
              <a:buFont typeface="Arial" panose="020B0604020202020204" pitchFamily="34" charset="0"/>
              <a:buChar char="•"/>
            </a:pPr>
            <a:r>
              <a:rPr lang="en-US" sz="1300" dirty="0">
                <a:solidFill>
                  <a:schemeClr val="tx1">
                    <a:lumMod val="75000"/>
                    <a:lumOff val="25000"/>
                  </a:schemeClr>
                </a:solidFill>
              </a:rPr>
              <a:t>Based on completion date– All post 2016</a:t>
            </a:r>
          </a:p>
          <a:p>
            <a:pPr lvl="2" defTabSz="457200">
              <a:spcBef>
                <a:spcPts val="0"/>
              </a:spcBef>
              <a:spcAft>
                <a:spcPts val="0"/>
              </a:spcAft>
              <a:buClr>
                <a:schemeClr val="accent1"/>
              </a:buClr>
              <a:buSzPct val="92000"/>
              <a:buFont typeface="Arial" panose="020B0604020202020204" pitchFamily="34" charset="0"/>
              <a:buChar char="•"/>
            </a:pPr>
            <a:r>
              <a:rPr lang="en-US" sz="1300" dirty="0">
                <a:solidFill>
                  <a:schemeClr val="tx1">
                    <a:lumMod val="75000"/>
                    <a:lumOff val="25000"/>
                  </a:schemeClr>
                </a:solidFill>
              </a:rPr>
              <a:t>Based on intervention– procedure, drugs, others</a:t>
            </a:r>
          </a:p>
          <a:p>
            <a:pPr lvl="2" defTabSz="457200">
              <a:spcBef>
                <a:spcPts val="0"/>
              </a:spcBef>
              <a:spcAft>
                <a:spcPts val="0"/>
              </a:spcAft>
              <a:buClr>
                <a:schemeClr val="accent1"/>
              </a:buClr>
              <a:buSzPct val="92000"/>
              <a:buFont typeface="Arial" panose="020B0604020202020204" pitchFamily="34" charset="0"/>
              <a:buChar char="•"/>
            </a:pPr>
            <a:r>
              <a:rPr lang="en-US" dirty="0"/>
              <a:t>Based on funder– Industrial and non-industrial</a:t>
            </a:r>
            <a:endParaRPr lang="en-US" sz="1300" dirty="0"/>
          </a:p>
          <a:p>
            <a:pPr>
              <a:spcBef>
                <a:spcPts val="0"/>
              </a:spcBef>
              <a:spcAft>
                <a:spcPts val="0"/>
              </a:spcAft>
              <a:buFont typeface="Arial" panose="020B0604020202020204" pitchFamily="34" charset="0"/>
              <a:buChar char="•"/>
            </a:pPr>
            <a:r>
              <a:rPr lang="en-US" dirty="0">
                <a:solidFill>
                  <a:schemeClr val="tx1">
                    <a:lumMod val="75000"/>
                    <a:lumOff val="25000"/>
                  </a:schemeClr>
                </a:solidFill>
              </a:rPr>
              <a:t>Total s</a:t>
            </a:r>
            <a:r>
              <a:rPr lang="en-US" dirty="0"/>
              <a:t>tudies narrowed down were 106. Products plotted in pipeline are 72 (shown in following slides)</a:t>
            </a:r>
            <a:endParaRPr lang="en-US" dirty="0">
              <a:solidFill>
                <a:schemeClr val="tx1">
                  <a:lumMod val="75000"/>
                  <a:lumOff val="25000"/>
                </a:schemeClr>
              </a:solidFill>
            </a:endParaRPr>
          </a:p>
        </p:txBody>
      </p:sp>
    </p:spTree>
    <p:extLst>
      <p:ext uri="{BB962C8B-B14F-4D97-AF65-F5344CB8AC3E}">
        <p14:creationId xmlns:p14="http://schemas.microsoft.com/office/powerpoint/2010/main" val="157957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4895-1C2D-4952-B426-7BE6B9190D4E}"/>
              </a:ext>
            </a:extLst>
          </p:cNvPr>
          <p:cNvSpPr>
            <a:spLocks noGrp="1"/>
          </p:cNvSpPr>
          <p:nvPr>
            <p:ph type="title"/>
          </p:nvPr>
        </p:nvSpPr>
        <p:spPr>
          <a:xfrm>
            <a:off x="581192" y="702156"/>
            <a:ext cx="11029616" cy="490540"/>
          </a:xfrm>
        </p:spPr>
        <p:txBody>
          <a:bodyPr>
            <a:normAutofit fontScale="90000"/>
          </a:bodyPr>
          <a:lstStyle/>
          <a:p>
            <a:r>
              <a:rPr lang="en-US" dirty="0"/>
              <a:t>About Company z &amp; Product A</a:t>
            </a:r>
          </a:p>
        </p:txBody>
      </p:sp>
      <p:sp>
        <p:nvSpPr>
          <p:cNvPr id="3" name="Content Placeholder 2">
            <a:extLst>
              <a:ext uri="{FF2B5EF4-FFF2-40B4-BE49-F238E27FC236}">
                <a16:creationId xmlns:a16="http://schemas.microsoft.com/office/drawing/2014/main" id="{88036E79-FA36-40E5-B495-4F8BCF93A354}"/>
              </a:ext>
            </a:extLst>
          </p:cNvPr>
          <p:cNvSpPr>
            <a:spLocks noGrp="1"/>
          </p:cNvSpPr>
          <p:nvPr>
            <p:ph idx="1"/>
          </p:nvPr>
        </p:nvSpPr>
        <p:spPr>
          <a:xfrm>
            <a:off x="581192" y="1192696"/>
            <a:ext cx="11029615" cy="3180521"/>
          </a:xfrm>
        </p:spPr>
        <p:txBody>
          <a:bodyPr/>
          <a:lstStyle/>
          <a:p>
            <a:r>
              <a:rPr lang="en-US" dirty="0"/>
              <a:t>Company Z Pharmaceuticals is a multibillion-dollar specialty pharmaceutical company. They provide medicines to address unmet patient needs, stemming from 150 years of using their unique strengths, experience and expertise to help improve people’s lives.</a:t>
            </a:r>
          </a:p>
          <a:p>
            <a:r>
              <a:rPr lang="en-US" dirty="0"/>
              <a:t>Company Z is a key market player in the field of immunotherapy, providing an effective treatment options for prevention of immunological disorders, like cutaneous T-cell lymphoma (CTCL), graft vs host disease (GvHD) and bronchiolitis obliterans syndrome (BOS). </a:t>
            </a:r>
          </a:p>
          <a:p>
            <a:r>
              <a:rPr lang="en-US" dirty="0"/>
              <a:t>They are also market leaders for producing extracorporeal photopheresis (ECP) devices in the US market. </a:t>
            </a:r>
          </a:p>
          <a:p>
            <a:r>
              <a:rPr lang="en-US" dirty="0"/>
              <a:t>The Product A is an ECP device which uses a </a:t>
            </a:r>
            <a:r>
              <a:rPr lang="en-US" dirty="0" err="1"/>
              <a:t>methoxsalen</a:t>
            </a:r>
            <a:r>
              <a:rPr lang="en-US" dirty="0"/>
              <a:t> solution, currently marketed in the United States for CTCL.</a:t>
            </a:r>
          </a:p>
        </p:txBody>
      </p:sp>
      <p:sp>
        <p:nvSpPr>
          <p:cNvPr id="4" name="Title 1">
            <a:extLst>
              <a:ext uri="{FF2B5EF4-FFF2-40B4-BE49-F238E27FC236}">
                <a16:creationId xmlns:a16="http://schemas.microsoft.com/office/drawing/2014/main" id="{4BB9FEFF-1A86-47B5-839E-D6BCC4ABF342}"/>
              </a:ext>
            </a:extLst>
          </p:cNvPr>
          <p:cNvSpPr txBox="1">
            <a:spLocks/>
          </p:cNvSpPr>
          <p:nvPr/>
        </p:nvSpPr>
        <p:spPr>
          <a:xfrm>
            <a:off x="581190" y="4500031"/>
            <a:ext cx="11029616" cy="490540"/>
          </a:xfrm>
          <a:prstGeom prst="rect">
            <a:avLst/>
          </a:prstGeom>
        </p:spPr>
        <p:txBody>
          <a:bodyPr vert="horz" lIns="91440" tIns="45720" rIns="91440" bIns="45720" rtlCol="0" anchor="b">
            <a:normAutofit lnSpcReduction="100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Company Z’s Business question</a:t>
            </a:r>
          </a:p>
        </p:txBody>
      </p:sp>
      <p:sp>
        <p:nvSpPr>
          <p:cNvPr id="5" name="Content Placeholder 2">
            <a:extLst>
              <a:ext uri="{FF2B5EF4-FFF2-40B4-BE49-F238E27FC236}">
                <a16:creationId xmlns:a16="http://schemas.microsoft.com/office/drawing/2014/main" id="{F2CFD8C0-CC6C-4ACF-BBBC-2188DE32870E}"/>
              </a:ext>
            </a:extLst>
          </p:cNvPr>
          <p:cNvSpPr txBox="1">
            <a:spLocks/>
          </p:cNvSpPr>
          <p:nvPr/>
        </p:nvSpPr>
        <p:spPr>
          <a:xfrm>
            <a:off x="581190" y="5117385"/>
            <a:ext cx="11029615" cy="1592437"/>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What is the scope for expansion of Product A in ex-US market</a:t>
            </a:r>
          </a:p>
          <a:p>
            <a:r>
              <a:rPr lang="en-US" dirty="0"/>
              <a:t>What is the scope for expansion to treat other indications with similar mechanism of action.</a:t>
            </a:r>
          </a:p>
          <a:p>
            <a:pPr marL="0" indent="0">
              <a:buNone/>
            </a:pPr>
            <a:r>
              <a:rPr lang="en-US" dirty="0"/>
              <a:t>Intel had to be gathered to answer these questions, which would further enable Company Z to make a strategic decision for Product A</a:t>
            </a:r>
          </a:p>
          <a:p>
            <a:pPr marL="0" indent="0">
              <a:buFont typeface="Wingdings 2" panose="05020102010507070707" pitchFamily="18" charset="2"/>
              <a:buNone/>
            </a:pPr>
            <a:endParaRPr lang="en-US" dirty="0"/>
          </a:p>
        </p:txBody>
      </p:sp>
    </p:spTree>
    <p:extLst>
      <p:ext uri="{BB962C8B-B14F-4D97-AF65-F5344CB8AC3E}">
        <p14:creationId xmlns:p14="http://schemas.microsoft.com/office/powerpoint/2010/main" val="2851279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669E-5418-40FB-805A-446777583F22}"/>
              </a:ext>
            </a:extLst>
          </p:cNvPr>
          <p:cNvSpPr>
            <a:spLocks noGrp="1"/>
          </p:cNvSpPr>
          <p:nvPr>
            <p:ph type="title"/>
          </p:nvPr>
        </p:nvSpPr>
        <p:spPr>
          <a:xfrm>
            <a:off x="581192" y="702156"/>
            <a:ext cx="11029616" cy="596557"/>
          </a:xfrm>
        </p:spPr>
        <p:txBody>
          <a:bodyPr/>
          <a:lstStyle/>
          <a:p>
            <a:r>
              <a:rPr lang="en-US" dirty="0"/>
              <a:t>Data collection (CI Tools)</a:t>
            </a:r>
          </a:p>
        </p:txBody>
      </p:sp>
      <p:sp>
        <p:nvSpPr>
          <p:cNvPr id="3" name="Content Placeholder 2">
            <a:extLst>
              <a:ext uri="{FF2B5EF4-FFF2-40B4-BE49-F238E27FC236}">
                <a16:creationId xmlns:a16="http://schemas.microsoft.com/office/drawing/2014/main" id="{32C16E65-86CC-4CEB-83F2-697FA5EF45A9}"/>
              </a:ext>
            </a:extLst>
          </p:cNvPr>
          <p:cNvSpPr>
            <a:spLocks noGrp="1"/>
          </p:cNvSpPr>
          <p:nvPr>
            <p:ph idx="1"/>
          </p:nvPr>
        </p:nvSpPr>
        <p:spPr>
          <a:xfrm>
            <a:off x="581192" y="1298713"/>
            <a:ext cx="11029615" cy="5406887"/>
          </a:xfrm>
        </p:spPr>
        <p:txBody>
          <a:bodyPr>
            <a:normAutofit/>
          </a:bodyPr>
          <a:lstStyle/>
          <a:p>
            <a:pPr marL="0" indent="0">
              <a:buNone/>
            </a:pPr>
            <a:r>
              <a:rPr lang="en-US" dirty="0"/>
              <a:t>According to the business query posed by Company Z, the following types of CI tools were used:</a:t>
            </a:r>
          </a:p>
          <a:p>
            <a:r>
              <a:rPr lang="en-US" dirty="0"/>
              <a:t>Product Pipeline analysis</a:t>
            </a:r>
          </a:p>
          <a:p>
            <a:r>
              <a:rPr lang="en-US" dirty="0"/>
              <a:t>Cheat sheet</a:t>
            </a:r>
          </a:p>
          <a:p>
            <a:r>
              <a:rPr lang="en-US" dirty="0"/>
              <a:t>Potential Order of Entry (OOE) of pipeline products</a:t>
            </a:r>
          </a:p>
          <a:p>
            <a:r>
              <a:rPr lang="en-US" dirty="0"/>
              <a:t>Assessment of future impact on market based on following parameters:</a:t>
            </a:r>
          </a:p>
          <a:p>
            <a:pPr marL="182880" lvl="1" indent="0">
              <a:spcBef>
                <a:spcPts val="0"/>
              </a:spcBef>
              <a:spcAft>
                <a:spcPts val="0"/>
              </a:spcAft>
              <a:buNone/>
            </a:pPr>
            <a:r>
              <a:rPr lang="en-US" sz="1300" dirty="0"/>
              <a:t>	Strengths and weaknesses</a:t>
            </a:r>
          </a:p>
          <a:p>
            <a:pPr marL="182880" lvl="1" indent="0">
              <a:spcBef>
                <a:spcPts val="0"/>
              </a:spcBef>
              <a:spcAft>
                <a:spcPts val="0"/>
              </a:spcAft>
              <a:buNone/>
            </a:pPr>
            <a:r>
              <a:rPr lang="en-US" sz="1300" dirty="0"/>
              <a:t>	Results of the clinical trials conducted in the past</a:t>
            </a:r>
          </a:p>
          <a:p>
            <a:pPr marL="182880" lvl="1" indent="0">
              <a:spcBef>
                <a:spcPts val="0"/>
              </a:spcBef>
              <a:spcAft>
                <a:spcPts val="0"/>
              </a:spcAft>
              <a:buNone/>
            </a:pPr>
            <a:r>
              <a:rPr lang="en-US" sz="1300" dirty="0"/>
              <a:t>	Designations provided by FDA or EMA, enhancing the approval speed for the drug</a:t>
            </a:r>
          </a:p>
          <a:p>
            <a:pPr marL="182880" lvl="1" indent="0">
              <a:spcBef>
                <a:spcPts val="0"/>
              </a:spcBef>
              <a:spcAft>
                <a:spcPts val="0"/>
              </a:spcAft>
              <a:buNone/>
            </a:pPr>
            <a:r>
              <a:rPr lang="en-US" sz="1300" dirty="0"/>
              <a:t>	Planned promotional strategies</a:t>
            </a:r>
          </a:p>
          <a:p>
            <a:pPr marL="182880" lvl="1" indent="0">
              <a:spcBef>
                <a:spcPts val="0"/>
              </a:spcBef>
              <a:spcAft>
                <a:spcPts val="0"/>
              </a:spcAft>
              <a:buNone/>
            </a:pPr>
            <a:r>
              <a:rPr lang="en-US" sz="1300" dirty="0"/>
              <a:t>	Any strategic agreements or conference presentations </a:t>
            </a:r>
          </a:p>
          <a:p>
            <a:pPr marL="182880" lvl="1" indent="0">
              <a:spcBef>
                <a:spcPts val="0"/>
              </a:spcBef>
              <a:spcAft>
                <a:spcPts val="0"/>
              </a:spcAft>
              <a:buNone/>
            </a:pPr>
            <a:r>
              <a:rPr lang="en-US" sz="1300" dirty="0"/>
              <a:t>	Expected Sales force Unit</a:t>
            </a:r>
          </a:p>
          <a:p>
            <a:pPr marL="182880" lvl="1" indent="0">
              <a:spcBef>
                <a:spcPts val="0"/>
              </a:spcBef>
              <a:spcAft>
                <a:spcPts val="0"/>
              </a:spcAft>
              <a:buNone/>
            </a:pPr>
            <a:r>
              <a:rPr lang="en-US" sz="1300" dirty="0"/>
              <a:t>	Financial strengths of the company</a:t>
            </a:r>
          </a:p>
          <a:p>
            <a:pPr marL="144630" indent="-285750"/>
            <a:r>
              <a:rPr lang="en-US" dirty="0"/>
              <a:t>Monthly monitoring of the following:</a:t>
            </a:r>
          </a:p>
          <a:p>
            <a:pPr marL="468630" lvl="1" indent="-285750">
              <a:spcBef>
                <a:spcPts val="0"/>
              </a:spcBef>
              <a:spcAft>
                <a:spcPts val="0"/>
              </a:spcAft>
              <a:buClr>
                <a:schemeClr val="tx1"/>
              </a:buClr>
              <a:buFont typeface="Wingdings 2" panose="05020102010507070707" pitchFamily="18" charset="2"/>
              <a:buChar char=""/>
            </a:pPr>
            <a:r>
              <a:rPr lang="en-US" sz="1300" dirty="0"/>
              <a:t>Hiring tracker (to estimate Job openings, expansion of human resources, sales force estimation)</a:t>
            </a:r>
          </a:p>
          <a:p>
            <a:pPr marL="468630" lvl="1" indent="-285750">
              <a:spcBef>
                <a:spcPts val="0"/>
              </a:spcBef>
              <a:spcAft>
                <a:spcPts val="0"/>
              </a:spcAft>
              <a:buClr>
                <a:schemeClr val="tx1"/>
              </a:buClr>
              <a:buFont typeface="Wingdings 2" panose="05020102010507070707" pitchFamily="18" charset="2"/>
              <a:buChar char=""/>
            </a:pPr>
            <a:r>
              <a:rPr lang="en-US" sz="1300" dirty="0"/>
              <a:t>Activity tracker (Recent activities like earning calls, investor announcements and events)</a:t>
            </a:r>
          </a:p>
          <a:p>
            <a:pPr marL="468630" lvl="1" indent="-285750">
              <a:spcBef>
                <a:spcPts val="0"/>
              </a:spcBef>
              <a:spcAft>
                <a:spcPts val="0"/>
              </a:spcAft>
              <a:buClr>
                <a:schemeClr val="tx1"/>
              </a:buClr>
              <a:buFont typeface="Wingdings 2" panose="05020102010507070707" pitchFamily="18" charset="2"/>
              <a:buChar char=""/>
            </a:pPr>
            <a:r>
              <a:rPr lang="en-US" sz="1300" dirty="0"/>
              <a:t>Conference and News tracker (to track latest company news and conferences companies plan to attend or present at, using MarketScreener.com)</a:t>
            </a:r>
          </a:p>
          <a:p>
            <a:pPr marL="468630" lvl="1" indent="-285750">
              <a:spcBef>
                <a:spcPts val="0"/>
              </a:spcBef>
              <a:spcAft>
                <a:spcPts val="0"/>
              </a:spcAft>
              <a:buClr>
                <a:schemeClr val="tx1"/>
              </a:buClr>
              <a:buFont typeface="Wingdings 2" panose="05020102010507070707" pitchFamily="18" charset="2"/>
              <a:buChar char=""/>
            </a:pPr>
            <a:r>
              <a:rPr lang="en-US" sz="1300" dirty="0"/>
              <a:t>Clinical tracker (Clinical trails sorted according to geography, primary completion date and estimated launch time)</a:t>
            </a:r>
          </a:p>
          <a:p>
            <a:pPr marL="468630" lvl="1" indent="-285750">
              <a:spcBef>
                <a:spcPts val="0"/>
              </a:spcBef>
              <a:spcAft>
                <a:spcPts val="0"/>
              </a:spcAft>
              <a:buClr>
                <a:schemeClr val="tx1"/>
              </a:buClr>
              <a:buFont typeface="Wingdings 2" panose="05020102010507070707" pitchFamily="18" charset="2"/>
              <a:buChar char=""/>
            </a:pPr>
            <a:r>
              <a:rPr lang="en-US" sz="1300" dirty="0"/>
              <a:t>Financial tracker (Quarterly and Annual financials of competitors)</a:t>
            </a:r>
          </a:p>
          <a:p>
            <a:pPr marL="468630" lvl="1" indent="-285750">
              <a:spcBef>
                <a:spcPts val="0"/>
              </a:spcBef>
              <a:spcAft>
                <a:spcPts val="0"/>
              </a:spcAft>
              <a:buClr>
                <a:schemeClr val="tx1"/>
              </a:buClr>
              <a:buFont typeface="Wingdings 2" panose="05020102010507070707" pitchFamily="18" charset="2"/>
              <a:buChar char=""/>
            </a:pPr>
            <a:r>
              <a:rPr lang="en-US" sz="1300" dirty="0"/>
              <a:t>Patent and trademark trackers (Patented products and validity of patents of competitors)</a:t>
            </a:r>
          </a:p>
          <a:p>
            <a:pPr marL="468630" lvl="1" indent="-285750">
              <a:spcBef>
                <a:spcPts val="0"/>
              </a:spcBef>
              <a:spcAft>
                <a:spcPts val="0"/>
              </a:spcAft>
              <a:buClr>
                <a:schemeClr val="tx1"/>
              </a:buClr>
              <a:buFont typeface="Wingdings 2" panose="05020102010507070707" pitchFamily="18" charset="2"/>
              <a:buChar char=""/>
            </a:pPr>
            <a:r>
              <a:rPr lang="en-US" sz="1300" dirty="0"/>
              <a:t>Social media tracker (To understand the social media buzz about the products and news, using Brand24.com)</a:t>
            </a:r>
            <a:endParaRPr lang="en-US" dirty="0"/>
          </a:p>
        </p:txBody>
      </p:sp>
    </p:spTree>
    <p:extLst>
      <p:ext uri="{BB962C8B-B14F-4D97-AF65-F5344CB8AC3E}">
        <p14:creationId xmlns:p14="http://schemas.microsoft.com/office/powerpoint/2010/main" val="286086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D7E6A7CA-CECA-40B0-A140-91DB6AEC5B6A}"/>
              </a:ext>
            </a:extLst>
          </p:cNvPr>
          <p:cNvPicPr/>
          <p:nvPr/>
        </p:nvPicPr>
        <p:blipFill>
          <a:blip r:embed="rId2">
            <a:extLst>
              <a:ext uri="{28A0092B-C50C-407E-A947-70E740481C1C}">
                <a14:useLocalDpi xmlns:a14="http://schemas.microsoft.com/office/drawing/2010/main" val="0"/>
              </a:ext>
            </a:extLst>
          </a:blip>
          <a:stretch>
            <a:fillRect/>
          </a:stretch>
        </p:blipFill>
        <p:spPr>
          <a:xfrm>
            <a:off x="151571" y="2715065"/>
            <a:ext cx="5728724" cy="4023359"/>
          </a:xfrm>
          <a:prstGeom prst="rect">
            <a:avLst/>
          </a:prstGeom>
          <a:ln w="12700">
            <a:solidFill>
              <a:schemeClr val="tx1"/>
            </a:solidFill>
          </a:ln>
        </p:spPr>
      </p:pic>
      <p:pic>
        <p:nvPicPr>
          <p:cNvPr id="5" name="Picture 4" descr="Text&#10;&#10;Description automatically generated">
            <a:extLst>
              <a:ext uri="{FF2B5EF4-FFF2-40B4-BE49-F238E27FC236}">
                <a16:creationId xmlns:a16="http://schemas.microsoft.com/office/drawing/2014/main" id="{BBCE33F3-FAB1-43FB-9A46-4DCCFE2120DB}"/>
              </a:ext>
            </a:extLst>
          </p:cNvPr>
          <p:cNvPicPr/>
          <p:nvPr/>
        </p:nvPicPr>
        <p:blipFill>
          <a:blip r:embed="rId3">
            <a:extLst>
              <a:ext uri="{28A0092B-C50C-407E-A947-70E740481C1C}">
                <a14:useLocalDpi xmlns:a14="http://schemas.microsoft.com/office/drawing/2010/main" val="0"/>
              </a:ext>
            </a:extLst>
          </a:blip>
          <a:stretch>
            <a:fillRect/>
          </a:stretch>
        </p:blipFill>
        <p:spPr>
          <a:xfrm>
            <a:off x="5908431" y="2715065"/>
            <a:ext cx="5964702" cy="4023359"/>
          </a:xfrm>
          <a:prstGeom prst="rect">
            <a:avLst/>
          </a:prstGeom>
          <a:ln w="12700">
            <a:solidFill>
              <a:schemeClr val="tx1"/>
            </a:solidFill>
          </a:ln>
        </p:spPr>
      </p:pic>
      <p:sp>
        <p:nvSpPr>
          <p:cNvPr id="6" name="Title 5">
            <a:extLst>
              <a:ext uri="{FF2B5EF4-FFF2-40B4-BE49-F238E27FC236}">
                <a16:creationId xmlns:a16="http://schemas.microsoft.com/office/drawing/2014/main" id="{E487FE75-69BD-41A3-9F7B-D05C6F54C745}"/>
              </a:ext>
            </a:extLst>
          </p:cNvPr>
          <p:cNvSpPr>
            <a:spLocks noGrp="1"/>
          </p:cNvSpPr>
          <p:nvPr>
            <p:ph type="title"/>
          </p:nvPr>
        </p:nvSpPr>
        <p:spPr>
          <a:xfrm>
            <a:off x="581192" y="702156"/>
            <a:ext cx="11029616" cy="568584"/>
          </a:xfrm>
        </p:spPr>
        <p:txBody>
          <a:bodyPr/>
          <a:lstStyle/>
          <a:p>
            <a:r>
              <a:rPr lang="en-US" dirty="0"/>
              <a:t>Results: Product pipeline analysis</a:t>
            </a:r>
          </a:p>
        </p:txBody>
      </p:sp>
      <p:sp>
        <p:nvSpPr>
          <p:cNvPr id="7" name="Content Placeholder 6">
            <a:extLst>
              <a:ext uri="{FF2B5EF4-FFF2-40B4-BE49-F238E27FC236}">
                <a16:creationId xmlns:a16="http://schemas.microsoft.com/office/drawing/2014/main" id="{552C7BB2-A148-4943-88CA-3098F611908C}"/>
              </a:ext>
            </a:extLst>
          </p:cNvPr>
          <p:cNvSpPr>
            <a:spLocks noGrp="1"/>
          </p:cNvSpPr>
          <p:nvPr>
            <p:ph idx="1"/>
          </p:nvPr>
        </p:nvSpPr>
        <p:spPr>
          <a:xfrm>
            <a:off x="412381" y="1282172"/>
            <a:ext cx="11029615" cy="1432893"/>
          </a:xfrm>
        </p:spPr>
        <p:txBody>
          <a:bodyPr/>
          <a:lstStyle/>
          <a:p>
            <a:pPr marL="0" indent="0">
              <a:buNone/>
            </a:pPr>
            <a:r>
              <a:rPr lang="en-US" dirty="0"/>
              <a:t>In this case, industrial and non-industrial trials for the indication of acute GvHD, from clinicaltrials.gov, after data cleaning, were plotted under various phases of ongoing trials. This CI tool provides an insight on the existing and upcoming products in the pipeline of pharmaceutical companies. Our client, Company Z can also use this information to improve their R&amp;D by analyzing the geography, mechanism of actions and route of administration</a:t>
            </a:r>
          </a:p>
        </p:txBody>
      </p:sp>
    </p:spTree>
    <p:extLst>
      <p:ext uri="{BB962C8B-B14F-4D97-AF65-F5344CB8AC3E}">
        <p14:creationId xmlns:p14="http://schemas.microsoft.com/office/powerpoint/2010/main" val="260500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FB5F-4E8E-49A4-814D-A930060ADA6B}"/>
              </a:ext>
            </a:extLst>
          </p:cNvPr>
          <p:cNvSpPr>
            <a:spLocks noGrp="1"/>
          </p:cNvSpPr>
          <p:nvPr>
            <p:ph type="title"/>
          </p:nvPr>
        </p:nvSpPr>
        <p:spPr>
          <a:xfrm>
            <a:off x="554689" y="614284"/>
            <a:ext cx="11029616" cy="556801"/>
          </a:xfrm>
        </p:spPr>
        <p:txBody>
          <a:bodyPr/>
          <a:lstStyle/>
          <a:p>
            <a:r>
              <a:rPr lang="en-US" dirty="0"/>
              <a:t>Results: Cheat sheet</a:t>
            </a:r>
          </a:p>
        </p:txBody>
      </p:sp>
      <p:pic>
        <p:nvPicPr>
          <p:cNvPr id="10" name="Content Placeholder 9">
            <a:extLst>
              <a:ext uri="{FF2B5EF4-FFF2-40B4-BE49-F238E27FC236}">
                <a16:creationId xmlns:a16="http://schemas.microsoft.com/office/drawing/2014/main" id="{21FA2947-1F61-4675-9360-27470DA34CF4}"/>
              </a:ext>
            </a:extLst>
          </p:cNvPr>
          <p:cNvPicPr>
            <a:picLocks noGrp="1" noChangeAspect="1"/>
          </p:cNvPicPr>
          <p:nvPr>
            <p:ph idx="1"/>
          </p:nvPr>
        </p:nvPicPr>
        <p:blipFill>
          <a:blip r:embed="rId2"/>
          <a:stretch>
            <a:fillRect/>
          </a:stretch>
        </p:blipFill>
        <p:spPr>
          <a:xfrm>
            <a:off x="95382" y="2345687"/>
            <a:ext cx="5934358" cy="4441973"/>
          </a:xfrm>
          <a:ln w="12700">
            <a:solidFill>
              <a:schemeClr val="tx1"/>
            </a:solidFill>
          </a:ln>
        </p:spPr>
      </p:pic>
      <p:pic>
        <p:nvPicPr>
          <p:cNvPr id="12" name="Picture 11">
            <a:extLst>
              <a:ext uri="{FF2B5EF4-FFF2-40B4-BE49-F238E27FC236}">
                <a16:creationId xmlns:a16="http://schemas.microsoft.com/office/drawing/2014/main" id="{FB79C1CA-BA09-4125-9669-33A6F99ABF55}"/>
              </a:ext>
            </a:extLst>
          </p:cNvPr>
          <p:cNvPicPr>
            <a:picLocks noChangeAspect="1"/>
          </p:cNvPicPr>
          <p:nvPr/>
        </p:nvPicPr>
        <p:blipFill>
          <a:blip r:embed="rId3"/>
          <a:stretch>
            <a:fillRect/>
          </a:stretch>
        </p:blipFill>
        <p:spPr>
          <a:xfrm>
            <a:off x="6069497" y="2345687"/>
            <a:ext cx="6040373" cy="4441973"/>
          </a:xfrm>
          <a:prstGeom prst="rect">
            <a:avLst/>
          </a:prstGeom>
          <a:ln w="12700">
            <a:solidFill>
              <a:schemeClr val="tx1"/>
            </a:solidFill>
          </a:ln>
        </p:spPr>
      </p:pic>
      <p:sp>
        <p:nvSpPr>
          <p:cNvPr id="13" name="Content Placeholder 6">
            <a:extLst>
              <a:ext uri="{FF2B5EF4-FFF2-40B4-BE49-F238E27FC236}">
                <a16:creationId xmlns:a16="http://schemas.microsoft.com/office/drawing/2014/main" id="{4AF7648F-B5BD-445A-9A90-AA1C7DA13827}"/>
              </a:ext>
            </a:extLst>
          </p:cNvPr>
          <p:cNvSpPr txBox="1">
            <a:spLocks/>
          </p:cNvSpPr>
          <p:nvPr/>
        </p:nvSpPr>
        <p:spPr>
          <a:xfrm>
            <a:off x="412381" y="1060174"/>
            <a:ext cx="11421810" cy="1192697"/>
          </a:xfrm>
          <a:prstGeom prst="rect">
            <a:avLst/>
          </a:prstGeom>
        </p:spPr>
        <p:txBody>
          <a:bodyPr vert="horz" lIns="91440" tIns="45720" rIns="91440" bIns="45720" rtlCol="0" anchor="ctr">
            <a:normAutofit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dirty="0"/>
              <a:t>Cheat sheet provides a quick glimpse of the details of the product and its competitor products in terms of its manufacturer, mechanism of action, indications, current clinical trail phases and results, route of administration, frequency of dosage. It also includes latest news and regulatory affairs that favor launch (pros) and are against the benefit of the product/ company (cons).</a:t>
            </a:r>
          </a:p>
        </p:txBody>
      </p:sp>
    </p:spTree>
    <p:extLst>
      <p:ext uri="{BB962C8B-B14F-4D97-AF65-F5344CB8AC3E}">
        <p14:creationId xmlns:p14="http://schemas.microsoft.com/office/powerpoint/2010/main" val="215897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B2E3-68A3-485A-B306-71F409667D1D}"/>
              </a:ext>
            </a:extLst>
          </p:cNvPr>
          <p:cNvSpPr>
            <a:spLocks noGrp="1"/>
          </p:cNvSpPr>
          <p:nvPr>
            <p:ph type="title"/>
          </p:nvPr>
        </p:nvSpPr>
        <p:spPr>
          <a:xfrm>
            <a:off x="488427" y="635895"/>
            <a:ext cx="11029616" cy="503792"/>
          </a:xfrm>
        </p:spPr>
        <p:txBody>
          <a:bodyPr>
            <a:normAutofit fontScale="90000"/>
          </a:bodyPr>
          <a:lstStyle/>
          <a:p>
            <a:r>
              <a:rPr lang="en-US" dirty="0"/>
              <a:t>Results: Potential OOE and Market impact assessment </a:t>
            </a:r>
          </a:p>
        </p:txBody>
      </p:sp>
      <p:pic>
        <p:nvPicPr>
          <p:cNvPr id="4" name="Content Placeholder 3">
            <a:extLst>
              <a:ext uri="{FF2B5EF4-FFF2-40B4-BE49-F238E27FC236}">
                <a16:creationId xmlns:a16="http://schemas.microsoft.com/office/drawing/2014/main" id="{E7D76499-D550-4D1C-9F50-177B566B1DC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682" y="2729948"/>
            <a:ext cx="6211983" cy="3938138"/>
          </a:xfrm>
          <a:prstGeom prst="rect">
            <a:avLst/>
          </a:prstGeom>
          <a:noFill/>
          <a:ln w="12700">
            <a:solidFill>
              <a:schemeClr val="tx1"/>
            </a:solidFill>
          </a:ln>
        </p:spPr>
      </p:pic>
      <p:pic>
        <p:nvPicPr>
          <p:cNvPr id="5" name="Picture 4">
            <a:extLst>
              <a:ext uri="{FF2B5EF4-FFF2-40B4-BE49-F238E27FC236}">
                <a16:creationId xmlns:a16="http://schemas.microsoft.com/office/drawing/2014/main" id="{7B3D8A28-84A5-4E37-A71C-C6B0A827E0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94084" y="2729948"/>
            <a:ext cx="5306368" cy="3938138"/>
          </a:xfrm>
          <a:prstGeom prst="rect">
            <a:avLst/>
          </a:prstGeom>
          <a:noFill/>
          <a:ln w="12700">
            <a:solidFill>
              <a:schemeClr val="tx1"/>
            </a:solidFill>
          </a:ln>
        </p:spPr>
      </p:pic>
      <p:sp>
        <p:nvSpPr>
          <p:cNvPr id="7" name="Content Placeholder 6">
            <a:extLst>
              <a:ext uri="{FF2B5EF4-FFF2-40B4-BE49-F238E27FC236}">
                <a16:creationId xmlns:a16="http://schemas.microsoft.com/office/drawing/2014/main" id="{3AE39875-A513-445A-B69A-FE4FE849DD36}"/>
              </a:ext>
            </a:extLst>
          </p:cNvPr>
          <p:cNvSpPr txBox="1">
            <a:spLocks/>
          </p:cNvSpPr>
          <p:nvPr/>
        </p:nvSpPr>
        <p:spPr>
          <a:xfrm>
            <a:off x="488427" y="1139687"/>
            <a:ext cx="11029615" cy="1432893"/>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dirty="0"/>
              <a:t>Potential order of entry allows the organization to understand when their products will face maximum competition, for how long can they be the market leaders. Assessment of market impact depends on 2 parameters </a:t>
            </a:r>
            <a:r>
              <a:rPr lang="en-US" dirty="0" err="1"/>
              <a:t>ie</a:t>
            </a:r>
            <a:r>
              <a:rPr lang="en-US" dirty="0"/>
              <a:t> the product’s impact on market entry and the probability of market entry, which in turn depend on various factors as aforementioned.  The </a:t>
            </a:r>
          </a:p>
        </p:txBody>
      </p:sp>
    </p:spTree>
    <p:extLst>
      <p:ext uri="{BB962C8B-B14F-4D97-AF65-F5344CB8AC3E}">
        <p14:creationId xmlns:p14="http://schemas.microsoft.com/office/powerpoint/2010/main" val="1477620410"/>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{C322248C-8171-4C4E-911E-07EC02BD86D3}tf67061901_win32</Template>
  <TotalTime>400</TotalTime>
  <Words>1310</Words>
  <Application>Microsoft Office PowerPoint</Application>
  <PresentationFormat>Widescreen</PresentationFormat>
  <Paragraphs>88</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Franklin Gothic Book</vt:lpstr>
      <vt:lpstr>Franklin Gothic Demi</vt:lpstr>
      <vt:lpstr>Gill Sans MT</vt:lpstr>
      <vt:lpstr>Times New Roman</vt:lpstr>
      <vt:lpstr>Wingdings</vt:lpstr>
      <vt:lpstr>Wingdings 2</vt:lpstr>
      <vt:lpstr>DividendVTI</vt:lpstr>
      <vt:lpstr>Competitive intelligence tools for strategic decision making (SDM) process</vt:lpstr>
      <vt:lpstr>Introduction</vt:lpstr>
      <vt:lpstr>Objective</vt:lpstr>
      <vt:lpstr>Methodology</vt:lpstr>
      <vt:lpstr>About Company z &amp; Product A</vt:lpstr>
      <vt:lpstr>Data collection (CI Tools)</vt:lpstr>
      <vt:lpstr>Results: Product pipeline analysis</vt:lpstr>
      <vt:lpstr>Results: Cheat sheet</vt:lpstr>
      <vt:lpstr>Results: Potential OOE and Market impact assessment </vt:lpstr>
      <vt:lpstr>Results: Monthly Monitoring</vt:lpstr>
      <vt:lpstr>Conclusions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intelligence tools for strategic decision making (SDM) process</dc:title>
  <dc:creator>Aishwarya Nagarajan</dc:creator>
  <cp:lastModifiedBy>Aishwarya Nagarajan</cp:lastModifiedBy>
  <cp:revision>25</cp:revision>
  <dcterms:created xsi:type="dcterms:W3CDTF">2021-06-09T11:20:40Z</dcterms:created>
  <dcterms:modified xsi:type="dcterms:W3CDTF">2021-06-09T19:36:40Z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