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8" r:id="rId2"/>
    <p:sldId id="256" r:id="rId3"/>
    <p:sldId id="258" r:id="rId4"/>
    <p:sldId id="261" r:id="rId5"/>
    <p:sldId id="267" r:id="rId6"/>
    <p:sldId id="259" r:id="rId7"/>
    <p:sldId id="260" r:id="rId8"/>
    <p:sldId id="262" r:id="rId9"/>
    <p:sldId id="263" r:id="rId10"/>
    <p:sldId id="264" r:id="rId11"/>
    <p:sldId id="265" r:id="rId12"/>
    <p:sldId id="266"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3" autoAdjust="0"/>
    <p:restoredTop sz="94660"/>
  </p:normalViewPr>
  <p:slideViewPr>
    <p:cSldViewPr snapToGrid="0">
      <p:cViewPr varScale="1">
        <p:scale>
          <a:sx n="89" d="100"/>
          <a:sy n="89" d="100"/>
        </p:scale>
        <p:origin x="3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75224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3466527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32896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300104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9368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737823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2044995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90522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88243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47960-593D-4D35-8743-EC505DD2F659}" type="datetimeFigureOut">
              <a:rPr lang="en-IN" smtClean="0"/>
              <a:t>04-06-2021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330579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247960-593D-4D35-8743-EC505DD2F659}" type="datetimeFigureOut">
              <a:rPr lang="en-IN" smtClean="0"/>
              <a:t>04-06-2021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43850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247960-593D-4D35-8743-EC505DD2F659}" type="datetimeFigureOut">
              <a:rPr lang="en-IN" smtClean="0"/>
              <a:t>04-06-2021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99249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247960-593D-4D35-8743-EC505DD2F659}" type="datetimeFigureOut">
              <a:rPr lang="en-IN" smtClean="0"/>
              <a:t>04-06-2021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2922240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47960-593D-4D35-8743-EC505DD2F659}" type="datetimeFigureOut">
              <a:rPr lang="en-IN" smtClean="0"/>
              <a:t>04-06-2021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379771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47960-593D-4D35-8743-EC505DD2F659}" type="datetimeFigureOut">
              <a:rPr lang="en-IN" smtClean="0"/>
              <a:t>04-06-2021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222096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47960-593D-4D35-8743-EC505DD2F659}" type="datetimeFigureOut">
              <a:rPr lang="en-IN" smtClean="0"/>
              <a:t>04-06-2021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6E50CE-D85F-4F67-BD3E-3BDC32554D7C}" type="slidenum">
              <a:rPr lang="en-IN" smtClean="0"/>
              <a:t>‹#›</a:t>
            </a:fld>
            <a:endParaRPr lang="en-IN"/>
          </a:p>
        </p:txBody>
      </p:sp>
    </p:spTree>
    <p:extLst>
      <p:ext uri="{BB962C8B-B14F-4D97-AF65-F5344CB8AC3E}">
        <p14:creationId xmlns:p14="http://schemas.microsoft.com/office/powerpoint/2010/main" val="114635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7247960-593D-4D35-8743-EC505DD2F659}" type="datetimeFigureOut">
              <a:rPr lang="en-IN" smtClean="0"/>
              <a:t>04-06-2021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D6E50CE-D85F-4F67-BD3E-3BDC32554D7C}" type="slidenum">
              <a:rPr lang="en-IN" smtClean="0"/>
              <a:t>‹#›</a:t>
            </a:fld>
            <a:endParaRPr lang="en-IN"/>
          </a:p>
        </p:txBody>
      </p:sp>
    </p:spTree>
    <p:extLst>
      <p:ext uri="{BB962C8B-B14F-4D97-AF65-F5344CB8AC3E}">
        <p14:creationId xmlns:p14="http://schemas.microsoft.com/office/powerpoint/2010/main" val="394404780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025" y="514350"/>
            <a:ext cx="10772775" cy="5662613"/>
          </a:xfrm>
        </p:spPr>
        <p:txBody>
          <a:bodyPr/>
          <a:lstStyle/>
          <a:p>
            <a:pPr marL="0" indent="0">
              <a:buNone/>
            </a:pPr>
            <a:endParaRPr lang="en-US" dirty="0" smtClean="0"/>
          </a:p>
          <a:p>
            <a:pPr marL="0" indent="0">
              <a:buNone/>
            </a:pPr>
            <a:endParaRPr lang="en-US" dirty="0"/>
          </a:p>
          <a:p>
            <a:pPr marL="0" indent="0" algn="ctr">
              <a:buNone/>
            </a:pPr>
            <a:r>
              <a:rPr lang="en-US" sz="6000" dirty="0" smtClean="0"/>
              <a:t>Evaluating Barriers to adopt Telemedicine in developing countries</a:t>
            </a:r>
          </a:p>
          <a:p>
            <a:pPr marL="0" indent="0" algn="r">
              <a:buNone/>
            </a:pPr>
            <a:r>
              <a:rPr lang="en-US" sz="1600" dirty="0"/>
              <a:t> </a:t>
            </a:r>
            <a:r>
              <a:rPr lang="en-US" sz="1600" dirty="0" smtClean="0"/>
              <a:t>            </a:t>
            </a:r>
          </a:p>
          <a:p>
            <a:pPr marL="0" indent="0">
              <a:buNone/>
            </a:pPr>
            <a:r>
              <a:rPr lang="en-US" sz="1600" dirty="0" smtClean="0"/>
              <a:t> Presented by-                                                                                                                  Approved by-</a:t>
            </a:r>
          </a:p>
          <a:p>
            <a:pPr marL="0" indent="0">
              <a:buNone/>
            </a:pPr>
            <a:r>
              <a:rPr lang="en-US" sz="1600" dirty="0" smtClean="0"/>
              <a:t>Dr. </a:t>
            </a:r>
            <a:r>
              <a:rPr lang="en-US" sz="1600" dirty="0" err="1" smtClean="0"/>
              <a:t>Prakamya</a:t>
            </a:r>
            <a:r>
              <a:rPr lang="en-US" sz="1600" dirty="0" smtClean="0"/>
              <a:t> Arora                                                                                                         Dr. A.K. </a:t>
            </a:r>
            <a:r>
              <a:rPr lang="en-US" sz="1600" dirty="0" err="1" smtClean="0"/>
              <a:t>Khokhar</a:t>
            </a:r>
            <a:endParaRPr lang="en-US" sz="1600" dirty="0" smtClean="0"/>
          </a:p>
          <a:p>
            <a:pPr marL="0" indent="0">
              <a:buNone/>
            </a:pPr>
            <a:r>
              <a:rPr lang="en-US" sz="1600" dirty="0" smtClean="0"/>
              <a:t>Roll no. - 62</a:t>
            </a:r>
            <a:endParaRPr lang="en-IN" sz="1600" dirty="0"/>
          </a:p>
        </p:txBody>
      </p:sp>
    </p:spTree>
    <p:extLst>
      <p:ext uri="{BB962C8B-B14F-4D97-AF65-F5344CB8AC3E}">
        <p14:creationId xmlns:p14="http://schemas.microsoft.com/office/powerpoint/2010/main" val="3538950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IN"/>
          </a:p>
        </p:txBody>
      </p:sp>
      <p:sp>
        <p:nvSpPr>
          <p:cNvPr id="3" name="Content Placeholder 2"/>
          <p:cNvSpPr>
            <a:spLocks noGrp="1"/>
          </p:cNvSpPr>
          <p:nvPr>
            <p:ph idx="1"/>
          </p:nvPr>
        </p:nvSpPr>
        <p:spPr/>
        <p:txBody>
          <a:bodyPr>
            <a:normAutofit/>
          </a:bodyPr>
          <a:lstStyle/>
          <a:p>
            <a:r>
              <a:rPr lang="en-US" dirty="0" smtClean="0"/>
              <a:t>Major Barriers identified are triggered by eleven factors, including patient, healthcare provider, culture and disease (people-related); health sector, standards/guidelines, legal framework, finance, organization and methodology (process-related); and technology (object-related).</a:t>
            </a:r>
          </a:p>
          <a:p>
            <a:r>
              <a:rPr lang="en-US" dirty="0" smtClean="0"/>
              <a:t>Only if the users are seen as embedded in their direct (community) and influenced by their indirect environment (e.g. legal or financial framework), an improvement of </a:t>
            </a:r>
            <a:r>
              <a:rPr lang="en-US" smtClean="0"/>
              <a:t>the existing state </a:t>
            </a:r>
            <a:r>
              <a:rPr lang="en-US" dirty="0" smtClean="0"/>
              <a:t>can be accomplished. Recommendations to address the barriers identified in the given complexity are provided. Only with a broad understanding of what prevents the implementation of telemedicine initiatives from reaching regular care can this implementation process be improved. </a:t>
            </a:r>
            <a:endParaRPr lang="en-IN"/>
          </a:p>
        </p:txBody>
      </p:sp>
    </p:spTree>
    <p:extLst>
      <p:ext uri="{BB962C8B-B14F-4D97-AF65-F5344CB8AC3E}">
        <p14:creationId xmlns:p14="http://schemas.microsoft.com/office/powerpoint/2010/main" val="1067533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Recommendations</a:t>
            </a:r>
            <a:endParaRPr lang="en-IN"/>
          </a:p>
        </p:txBody>
      </p:sp>
      <p:sp>
        <p:nvSpPr>
          <p:cNvPr id="3" name="Content Placeholder 2"/>
          <p:cNvSpPr>
            <a:spLocks noGrp="1"/>
          </p:cNvSpPr>
          <p:nvPr>
            <p:ph idx="1"/>
          </p:nvPr>
        </p:nvSpPr>
        <p:spPr/>
        <p:txBody>
          <a:bodyPr>
            <a:normAutofit/>
          </a:bodyPr>
          <a:lstStyle/>
          <a:p>
            <a:r>
              <a:rPr lang="en-US" dirty="0"/>
              <a:t>For smooth functioning and development of any system, we need to have definite policies and procedures at State and National level. These defined rules, regulations, procedures, and protocols are necessary to help a telemedicine system to run smoothly and safely and ensure that population receive a quality healthcare services</a:t>
            </a:r>
            <a:r>
              <a:rPr lang="en-US" dirty="0" smtClean="0"/>
              <a:t>.</a:t>
            </a:r>
          </a:p>
          <a:p>
            <a:r>
              <a:rPr lang="en-US" dirty="0"/>
              <a:t>Training is </a:t>
            </a:r>
            <a:r>
              <a:rPr lang="en-US"/>
              <a:t>an </a:t>
            </a:r>
            <a:r>
              <a:rPr lang="en-US" smtClean="0"/>
              <a:t>important </a:t>
            </a:r>
            <a:r>
              <a:rPr lang="en-US" dirty="0"/>
              <a:t>part of skill development and the organizations should develop a training schedule to train health professionals for smooth delivery of telemedicine </a:t>
            </a:r>
            <a:r>
              <a:rPr lang="en-US" dirty="0" smtClean="0"/>
              <a:t>services.</a:t>
            </a:r>
          </a:p>
          <a:p>
            <a:r>
              <a:rPr lang="en-US" dirty="0"/>
              <a:t>There is a need to include few chapters related to telemedicine in Medical education curriculum to sensitize and orient budding doctors to learn the technical part of this </a:t>
            </a:r>
            <a:r>
              <a:rPr lang="en-US" dirty="0" smtClean="0"/>
              <a:t>discipline.</a:t>
            </a:r>
          </a:p>
          <a:p>
            <a:endParaRPr lang="en-IN"/>
          </a:p>
        </p:txBody>
      </p:sp>
    </p:spTree>
    <p:extLst>
      <p:ext uri="{BB962C8B-B14F-4D97-AF65-F5344CB8AC3E}">
        <p14:creationId xmlns:p14="http://schemas.microsoft.com/office/powerpoint/2010/main" val="556355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Program Outcomes – ‘Score-3’</a:t>
            </a:r>
            <a:endParaRPr lang="en-IN"/>
          </a:p>
        </p:txBody>
      </p:sp>
      <p:sp>
        <p:nvSpPr>
          <p:cNvPr id="3" name="Content Placeholder 2"/>
          <p:cNvSpPr>
            <a:spLocks noGrp="1"/>
          </p:cNvSpPr>
          <p:nvPr>
            <p:ph idx="1"/>
          </p:nvPr>
        </p:nvSpPr>
        <p:spPr/>
        <p:txBody>
          <a:bodyPr>
            <a:normAutofit/>
          </a:bodyPr>
          <a:lstStyle/>
          <a:p>
            <a:r>
              <a:rPr lang="en-US" dirty="0" smtClean="0"/>
              <a:t>The Communication skill which I have learnt at IIHMR, Delhi has truly helped me in the organization I am working at, </a:t>
            </a:r>
            <a:r>
              <a:rPr lang="en-US" dirty="0" err="1" smtClean="0"/>
              <a:t>Viveo</a:t>
            </a:r>
            <a:r>
              <a:rPr lang="en-US" dirty="0" smtClean="0"/>
              <a:t> Health India. In the initial 1</a:t>
            </a:r>
            <a:r>
              <a:rPr lang="en-US" baseline="30000" dirty="0" smtClean="0"/>
              <a:t>st</a:t>
            </a:r>
            <a:r>
              <a:rPr lang="en-US" dirty="0" smtClean="0"/>
              <a:t> month I was supposed to onboard the doctors to the app. With this skill I was able to accomplish the target given to me.</a:t>
            </a:r>
          </a:p>
          <a:p>
            <a:r>
              <a:rPr lang="en-US" dirty="0" smtClean="0"/>
              <a:t>I am giving Corporate Presentations, I have learnt this skill from my PGDHM course only. In the course I used to give 3-4 presentations every week. It has given me the confidence to speak in front of many people.</a:t>
            </a:r>
          </a:p>
          <a:p>
            <a:r>
              <a:rPr lang="en-US" dirty="0" smtClean="0"/>
              <a:t>Team work also is a major thing I have learned during my post graduation . Since every task is given in groups in the company I am working at, it has helped me a lot.</a:t>
            </a:r>
          </a:p>
          <a:p>
            <a:pPr marL="0" indent="0">
              <a:buNone/>
            </a:pPr>
            <a:endParaRPr lang="en-IN" dirty="0"/>
          </a:p>
        </p:txBody>
      </p:sp>
    </p:spTree>
    <p:extLst>
      <p:ext uri="{BB962C8B-B14F-4D97-AF65-F5344CB8AC3E}">
        <p14:creationId xmlns:p14="http://schemas.microsoft.com/office/powerpoint/2010/main" val="3719060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350" y="400050"/>
            <a:ext cx="10839450" cy="5776913"/>
          </a:xfrm>
        </p:spPr>
        <p:txBody>
          <a:bodyPr>
            <a:normAutofit/>
          </a:bodyPr>
          <a:lstStyle/>
          <a:p>
            <a:pPr marL="0" indent="0" algn="ctr">
              <a:buNone/>
            </a:pPr>
            <a:endParaRPr lang="en-US" sz="9600" b="1" dirty="0" smtClean="0"/>
          </a:p>
          <a:p>
            <a:pPr marL="0" indent="0" algn="ctr">
              <a:buNone/>
            </a:pPr>
            <a:r>
              <a:rPr lang="en-US" sz="9600" b="1" dirty="0" smtClean="0"/>
              <a:t>THANK </a:t>
            </a:r>
          </a:p>
          <a:p>
            <a:pPr marL="0" indent="0" algn="ctr">
              <a:buNone/>
            </a:pPr>
            <a:r>
              <a:rPr lang="en-US" sz="9600" b="1" dirty="0" smtClean="0"/>
              <a:t>YOU!</a:t>
            </a:r>
            <a:endParaRPr lang="en-IN" sz="9600" b="1" dirty="0"/>
          </a:p>
        </p:txBody>
      </p:sp>
    </p:spTree>
    <p:extLst>
      <p:ext uri="{BB962C8B-B14F-4D97-AF65-F5344CB8AC3E}">
        <p14:creationId xmlns:p14="http://schemas.microsoft.com/office/powerpoint/2010/main" val="3902938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IN" dirty="0"/>
          </a:p>
        </p:txBody>
      </p:sp>
      <p:sp>
        <p:nvSpPr>
          <p:cNvPr id="5" name="Content Placeholder 4"/>
          <p:cNvSpPr>
            <a:spLocks noGrp="1"/>
          </p:cNvSpPr>
          <p:nvPr>
            <p:ph idx="1"/>
          </p:nvPr>
        </p:nvSpPr>
        <p:spPr/>
        <p:txBody>
          <a:bodyPr>
            <a:normAutofit/>
          </a:bodyPr>
          <a:lstStyle/>
          <a:p>
            <a:r>
              <a:rPr lang="en-US" dirty="0" smtClean="0"/>
              <a:t>Telemedicine is said to change the way care is delivered. Although research widely exists on telemedicine barriers, a systematic overview to summarize key scientific contributions is missing. This paper aims to close this gap with a systematic review of already existing reviews.</a:t>
            </a:r>
          </a:p>
          <a:p>
            <a:r>
              <a:rPr lang="en-US" dirty="0" smtClean="0"/>
              <a:t> Major barriers for telemedicine implementation were found and categorized depending on the factors triggering the barriers. These factors include</a:t>
            </a:r>
          </a:p>
          <a:p>
            <a:pPr>
              <a:buFont typeface="Courier New" panose="02070309020205020404" pitchFamily="49" charset="0"/>
              <a:buChar char="o"/>
            </a:pPr>
            <a:r>
              <a:rPr lang="en-US" dirty="0" smtClean="0"/>
              <a:t> patient, healthcare provider, culture and disease (people-related);</a:t>
            </a:r>
          </a:p>
          <a:p>
            <a:pPr>
              <a:buFont typeface="Courier New" panose="02070309020205020404" pitchFamily="49" charset="0"/>
              <a:buChar char="o"/>
            </a:pPr>
            <a:r>
              <a:rPr lang="en-US" dirty="0" smtClean="0"/>
              <a:t> health sector, standards/guidelines, legal framework, finance, organization and methodology (process-related); </a:t>
            </a:r>
          </a:p>
          <a:p>
            <a:pPr>
              <a:buFont typeface="Courier New" panose="02070309020205020404" pitchFamily="49" charset="0"/>
              <a:buChar char="o"/>
            </a:pPr>
            <a:r>
              <a:rPr lang="en-US" dirty="0" smtClean="0"/>
              <a:t> and technology (object-related). </a:t>
            </a:r>
          </a:p>
        </p:txBody>
      </p:sp>
    </p:spTree>
    <p:extLst>
      <p:ext uri="{BB962C8B-B14F-4D97-AF65-F5344CB8AC3E}">
        <p14:creationId xmlns:p14="http://schemas.microsoft.com/office/powerpoint/2010/main" val="2908674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IN"/>
          </a:p>
        </p:txBody>
      </p:sp>
      <p:sp>
        <p:nvSpPr>
          <p:cNvPr id="3" name="Content Placeholder 2"/>
          <p:cNvSpPr>
            <a:spLocks noGrp="1"/>
          </p:cNvSpPr>
          <p:nvPr>
            <p:ph idx="1"/>
          </p:nvPr>
        </p:nvSpPr>
        <p:spPr/>
        <p:txBody>
          <a:bodyPr/>
          <a:lstStyle/>
          <a:p>
            <a:r>
              <a:rPr lang="en-IN" dirty="0"/>
              <a:t>To examine the various major challenges faced in implementing telemedicine in developing countries.</a:t>
            </a:r>
          </a:p>
          <a:p>
            <a:r>
              <a:rPr lang="en-IN" dirty="0" smtClean="0"/>
              <a:t>To </a:t>
            </a:r>
            <a:r>
              <a:rPr lang="en-IN" dirty="0"/>
              <a:t>identify the solutions to remove the hindrances.</a:t>
            </a:r>
          </a:p>
          <a:p>
            <a:r>
              <a:rPr lang="en-IN" dirty="0" smtClean="0"/>
              <a:t>To </a:t>
            </a:r>
            <a:r>
              <a:rPr lang="en-IN" dirty="0"/>
              <a:t>identify if there is any relationship among the barriers identified.</a:t>
            </a:r>
          </a:p>
          <a:p>
            <a:pPr marL="0" indent="0">
              <a:buNone/>
            </a:pPr>
            <a:endParaRPr lang="en-IN" dirty="0"/>
          </a:p>
        </p:txBody>
      </p:sp>
    </p:spTree>
    <p:extLst>
      <p:ext uri="{BB962C8B-B14F-4D97-AF65-F5344CB8AC3E}">
        <p14:creationId xmlns:p14="http://schemas.microsoft.com/office/powerpoint/2010/main" val="1970870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38475" y="0"/>
            <a:ext cx="8105775" cy="590550"/>
          </a:xfrm>
        </p:spPr>
        <p:txBody>
          <a:bodyPr>
            <a:normAutofit fontScale="90000"/>
          </a:bodyPr>
          <a:lstStyle/>
          <a:p>
            <a:r>
              <a:rPr lang="en-US" sz="4000" smtClean="0"/>
              <a:t>Literature Review</a:t>
            </a:r>
            <a:endParaRPr lang="en-IN" sz="400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235203311"/>
              </p:ext>
            </p:extLst>
          </p:nvPr>
        </p:nvGraphicFramePr>
        <p:xfrm>
          <a:off x="590547" y="565834"/>
          <a:ext cx="11077578" cy="6292166"/>
        </p:xfrm>
        <a:graphic>
          <a:graphicData uri="http://schemas.openxmlformats.org/drawingml/2006/table">
            <a:tbl>
              <a:tblPr firstRow="1" bandRow="1">
                <a:tableStyleId>{5C22544A-7EE6-4342-B048-85BDC9FD1C3A}</a:tableStyleId>
              </a:tblPr>
              <a:tblGrid>
                <a:gridCol w="5538789"/>
                <a:gridCol w="5538789"/>
              </a:tblGrid>
              <a:tr h="338015">
                <a:tc>
                  <a:txBody>
                    <a:bodyPr/>
                    <a:lstStyle/>
                    <a:p>
                      <a:r>
                        <a:rPr lang="en-US" smtClean="0"/>
                        <a:t>Authors</a:t>
                      </a:r>
                      <a:endParaRPr lang="en-IN"/>
                    </a:p>
                  </a:txBody>
                  <a:tcPr/>
                </a:tc>
                <a:tc>
                  <a:txBody>
                    <a:bodyPr/>
                    <a:lstStyle/>
                    <a:p>
                      <a:endParaRPr lang="en-IN" dirty="0"/>
                    </a:p>
                  </a:txBody>
                  <a:tcPr/>
                </a:tc>
              </a:tr>
              <a:tr h="1605573">
                <a:tc>
                  <a:txBody>
                    <a:bodyPr/>
                    <a:lstStyle/>
                    <a:p>
                      <a:r>
                        <a:rPr lang="en-IN" sz="1400" dirty="0" err="1" smtClean="0"/>
                        <a:t>Hastall</a:t>
                      </a:r>
                      <a:r>
                        <a:rPr lang="en-IN" sz="1400" dirty="0" smtClean="0"/>
                        <a:t> et al. 2020</a:t>
                      </a:r>
                      <a:endParaRPr lang="en-IN" sz="1400" dirty="0"/>
                    </a:p>
                  </a:txBody>
                  <a:tcPr/>
                </a:tc>
                <a:tc>
                  <a:txBody>
                    <a:bodyPr/>
                    <a:lstStyle/>
                    <a:p>
                      <a:r>
                        <a:rPr lang="en-US" sz="1400" dirty="0" smtClean="0"/>
                        <a:t>The needs and expectations of the end user, be it patients or healthcare providers, should be considered within the planning process of every telemedicine innovation. In this context, considering the individual as part of a larger societal structure, i.e. the </a:t>
                      </a:r>
                      <a:r>
                        <a:rPr lang="en-US" sz="1400" dirty="0" err="1" smtClean="0"/>
                        <a:t>meso</a:t>
                      </a:r>
                      <a:r>
                        <a:rPr lang="en-US" sz="1400" dirty="0" smtClean="0"/>
                        <a:t>-layer of the implementation process, is crucial.</a:t>
                      </a:r>
                      <a:endParaRPr lang="en-IN" sz="1400" dirty="0"/>
                    </a:p>
                  </a:txBody>
                  <a:tcPr/>
                </a:tc>
              </a:tr>
              <a:tr h="591527">
                <a:tc>
                  <a:txBody>
                    <a:bodyPr/>
                    <a:lstStyle/>
                    <a:p>
                      <a:r>
                        <a:rPr lang="en-IN" sz="1400" dirty="0" err="1" smtClean="0"/>
                        <a:t>Fitzner</a:t>
                      </a:r>
                      <a:r>
                        <a:rPr lang="en-IN" sz="1400" dirty="0" smtClean="0"/>
                        <a:t> and Moss (2018) </a:t>
                      </a:r>
                      <a:endParaRPr lang="en-IN" sz="1400" dirty="0"/>
                    </a:p>
                  </a:txBody>
                  <a:tcPr/>
                </a:tc>
                <a:tc>
                  <a:txBody>
                    <a:bodyPr/>
                    <a:lstStyle/>
                    <a:p>
                      <a:r>
                        <a:rPr lang="en-US" sz="1400" dirty="0" smtClean="0"/>
                        <a:t>As the barriers are highly interrelated, a holistic approach in overcoming the barriers is necessary.</a:t>
                      </a:r>
                      <a:endParaRPr lang="en-IN" sz="1400" dirty="0"/>
                    </a:p>
                  </a:txBody>
                  <a:tcPr/>
                </a:tc>
              </a:tr>
              <a:tr h="591527">
                <a:tc>
                  <a:txBody>
                    <a:bodyPr/>
                    <a:lstStyle/>
                    <a:p>
                      <a:r>
                        <a:rPr lang="en-IN" sz="1400" dirty="0" err="1" smtClean="0"/>
                        <a:t>Govender</a:t>
                      </a:r>
                      <a:r>
                        <a:rPr lang="en-IN" sz="1400" dirty="0" smtClean="0"/>
                        <a:t> and Mars (2017)</a:t>
                      </a:r>
                      <a:endParaRPr lang="en-IN" sz="1400" dirty="0"/>
                    </a:p>
                  </a:txBody>
                  <a:tcPr/>
                </a:tc>
                <a:tc>
                  <a:txBody>
                    <a:bodyPr/>
                    <a:lstStyle/>
                    <a:p>
                      <a:r>
                        <a:rPr lang="en-US" sz="1400" smtClean="0"/>
                        <a:t>Guidelines for diagnosis and treatment need to be incorporated in telemedicine measures. </a:t>
                      </a:r>
                      <a:endParaRPr lang="en-IN" sz="1400"/>
                    </a:p>
                  </a:txBody>
                  <a:tcPr/>
                </a:tc>
              </a:tr>
              <a:tr h="338015">
                <a:tc>
                  <a:txBody>
                    <a:bodyPr/>
                    <a:lstStyle/>
                    <a:p>
                      <a:r>
                        <a:rPr lang="en-IN" sz="1400" dirty="0" err="1" smtClean="0"/>
                        <a:t>Gros</a:t>
                      </a:r>
                      <a:r>
                        <a:rPr lang="en-IN" sz="1400" dirty="0" smtClean="0"/>
                        <a:t> et al. (2015)</a:t>
                      </a:r>
                      <a:endParaRPr lang="en-IN" sz="1400" dirty="0"/>
                    </a:p>
                  </a:txBody>
                  <a:tcPr/>
                </a:tc>
                <a:tc>
                  <a:txBody>
                    <a:bodyPr/>
                    <a:lstStyle/>
                    <a:p>
                      <a:r>
                        <a:rPr lang="en-US" sz="1400" dirty="0" smtClean="0"/>
                        <a:t>Financing schemes are of high importance in rural areas</a:t>
                      </a:r>
                      <a:endParaRPr lang="en-IN" sz="1400" dirty="0"/>
                    </a:p>
                  </a:txBody>
                  <a:tcPr/>
                </a:tc>
              </a:tr>
              <a:tr h="1098550">
                <a:tc>
                  <a:txBody>
                    <a:bodyPr/>
                    <a:lstStyle/>
                    <a:p>
                      <a:r>
                        <a:rPr lang="en-IN" sz="1400" dirty="0" err="1" smtClean="0"/>
                        <a:t>Hage</a:t>
                      </a:r>
                      <a:r>
                        <a:rPr lang="en-IN" sz="1400" dirty="0" smtClean="0"/>
                        <a:t> et al. (2013)</a:t>
                      </a:r>
                      <a:endParaRPr lang="en-IN" sz="1400" dirty="0"/>
                    </a:p>
                  </a:txBody>
                  <a:tcPr/>
                </a:tc>
                <a:tc>
                  <a:txBody>
                    <a:bodyPr/>
                    <a:lstStyle/>
                    <a:p>
                      <a:r>
                        <a:rPr lang="en-US" sz="1400" smtClean="0"/>
                        <a:t>Paying respect to existing regional structures and the people involved in them is a key aspect in overcoming barriers to telemedicine implementation and </a:t>
                      </a:r>
                      <a:r>
                        <a:rPr lang="en-US" sz="1400" dirty="0" smtClean="0"/>
                        <a:t>proves that neither people nor processes can be </a:t>
                      </a:r>
                      <a:r>
                        <a:rPr lang="en-US" sz="1400" smtClean="0"/>
                        <a:t>viewed separately.</a:t>
                      </a:r>
                      <a:endParaRPr lang="en-IN" sz="1400"/>
                    </a:p>
                  </a:txBody>
                  <a:tcPr/>
                </a:tc>
              </a:tr>
              <a:tr h="591527">
                <a:tc>
                  <a:txBody>
                    <a:bodyPr/>
                    <a:lstStyle/>
                    <a:p>
                      <a:r>
                        <a:rPr lang="en-IN" sz="1400" dirty="0" smtClean="0"/>
                        <a:t>Jang-</a:t>
                      </a:r>
                      <a:r>
                        <a:rPr lang="en-IN" sz="1400" dirty="0" err="1" smtClean="0"/>
                        <a:t>Jaccard</a:t>
                      </a:r>
                      <a:r>
                        <a:rPr lang="en-IN" sz="1400" dirty="0" smtClean="0"/>
                        <a:t> et al. (2014)</a:t>
                      </a:r>
                      <a:endParaRPr lang="en-IN" sz="1400" dirty="0"/>
                    </a:p>
                  </a:txBody>
                  <a:tcPr/>
                </a:tc>
                <a:tc>
                  <a:txBody>
                    <a:bodyPr/>
                    <a:lstStyle/>
                    <a:p>
                      <a:r>
                        <a:rPr lang="en-US" sz="1400" smtClean="0"/>
                        <a:t>The direct social environment can serve as technological support when struggling with the use of the application</a:t>
                      </a:r>
                      <a:endParaRPr lang="en-IN" sz="1400"/>
                    </a:p>
                  </a:txBody>
                  <a:tcPr/>
                </a:tc>
              </a:tr>
              <a:tr h="591527">
                <a:tc>
                  <a:txBody>
                    <a:bodyPr/>
                    <a:lstStyle/>
                    <a:p>
                      <a:r>
                        <a:rPr lang="en-IN" sz="1400" dirty="0" smtClean="0"/>
                        <a:t>Kruse et al. (2014)</a:t>
                      </a:r>
                      <a:endParaRPr lang="en-IN" sz="1400" dirty="0"/>
                    </a:p>
                  </a:txBody>
                  <a:tcPr/>
                </a:tc>
                <a:tc>
                  <a:txBody>
                    <a:bodyPr/>
                    <a:lstStyle/>
                    <a:p>
                      <a:r>
                        <a:rPr lang="en-US" sz="1400" smtClean="0"/>
                        <a:t>Research has to focus on community and cultural influences</a:t>
                      </a:r>
                      <a:endParaRPr lang="en-IN" sz="1400"/>
                    </a:p>
                  </a:txBody>
                  <a:tcPr/>
                </a:tc>
              </a:tr>
              <a:tr h="350568">
                <a:tc>
                  <a:txBody>
                    <a:bodyPr/>
                    <a:lstStyle/>
                    <a:p>
                      <a:r>
                        <a:rPr lang="en-IN" sz="1400" dirty="0" err="1" smtClean="0"/>
                        <a:t>Saliba</a:t>
                      </a:r>
                      <a:r>
                        <a:rPr lang="en-IN" sz="1400" dirty="0" smtClean="0"/>
                        <a:t> et al. (2010) </a:t>
                      </a:r>
                      <a:endParaRPr lang="en-IN" sz="1400" dirty="0"/>
                    </a:p>
                  </a:txBody>
                  <a:tcPr/>
                </a:tc>
                <a:tc>
                  <a:txBody>
                    <a:bodyPr/>
                    <a:lstStyle/>
                    <a:p>
                      <a:r>
                        <a:rPr lang="en-US" sz="1400" dirty="0" smtClean="0"/>
                        <a:t>Only if barriers are seen in combination with others, an improvement of the implementation process is a realistic goal</a:t>
                      </a:r>
                      <a:endParaRPr lang="en-IN" sz="1400" dirty="0"/>
                    </a:p>
                  </a:txBody>
                  <a:tcPr/>
                </a:tc>
              </a:tr>
            </a:tbl>
          </a:graphicData>
        </a:graphic>
      </p:graphicFrame>
    </p:spTree>
    <p:extLst>
      <p:ext uri="{BB962C8B-B14F-4D97-AF65-F5344CB8AC3E}">
        <p14:creationId xmlns:p14="http://schemas.microsoft.com/office/powerpoint/2010/main" val="155385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33018975"/>
              </p:ext>
            </p:extLst>
          </p:nvPr>
        </p:nvGraphicFramePr>
        <p:xfrm>
          <a:off x="380999" y="122934"/>
          <a:ext cx="11039476" cy="6799238"/>
        </p:xfrm>
        <a:graphic>
          <a:graphicData uri="http://schemas.openxmlformats.org/drawingml/2006/table">
            <a:tbl>
              <a:tblPr firstRow="1" bandRow="1">
                <a:tableStyleId>{5C22544A-7EE6-4342-B048-85BDC9FD1C3A}</a:tableStyleId>
              </a:tblPr>
              <a:tblGrid>
                <a:gridCol w="5519738"/>
                <a:gridCol w="5519738"/>
              </a:tblGrid>
              <a:tr h="1567554">
                <a:tc>
                  <a:txBody>
                    <a:bodyPr/>
                    <a:lstStyle/>
                    <a:p>
                      <a:r>
                        <a:rPr lang="en-US" smtClean="0"/>
                        <a:t>Adu and colleagues (2010)</a:t>
                      </a:r>
                      <a:endParaRPr lang="en-IN"/>
                    </a:p>
                  </a:txBody>
                  <a:tcPr/>
                </a:tc>
                <a:tc>
                  <a:txBody>
                    <a:bodyPr/>
                    <a:lstStyle/>
                    <a:p>
                      <a:r>
                        <a:rPr lang="en-US" dirty="0" smtClean="0"/>
                        <a:t>when planning telemedicine interventions, relatives of the patients as well as the professional network of healthcare professionals have to be part of the user-centered design process. A recent review by </a:t>
                      </a:r>
                      <a:r>
                        <a:rPr lang="en-US" dirty="0" err="1" smtClean="0"/>
                        <a:t>Adu</a:t>
                      </a:r>
                      <a:r>
                        <a:rPr lang="en-US" smtClean="0"/>
                        <a:t> and colleagues (2018) suggests a lack of such measures.</a:t>
                      </a:r>
                      <a:endParaRPr lang="en-IN"/>
                    </a:p>
                  </a:txBody>
                  <a:tcPr/>
                </a:tc>
              </a:tr>
              <a:tr h="685804">
                <a:tc>
                  <a:txBody>
                    <a:bodyPr/>
                    <a:lstStyle/>
                    <a:p>
                      <a:r>
                        <a:rPr lang="en-IN" dirty="0" err="1" smtClean="0"/>
                        <a:t>Monthuy</a:t>
                      </a:r>
                      <a:r>
                        <a:rPr lang="en-IN" dirty="0" smtClean="0"/>
                        <a:t>-Blanc et al. 2010</a:t>
                      </a:r>
                      <a:endParaRPr lang="en-IN" dirty="0"/>
                    </a:p>
                  </a:txBody>
                  <a:tcPr/>
                </a:tc>
                <a:tc>
                  <a:txBody>
                    <a:bodyPr/>
                    <a:lstStyle/>
                    <a:p>
                      <a:r>
                        <a:rPr lang="en-US" smtClean="0"/>
                        <a:t>A seamless integration of telemedicine technologies into their work processes is important.</a:t>
                      </a:r>
                      <a:endParaRPr lang="en-IN"/>
                    </a:p>
                  </a:txBody>
                  <a:tcPr/>
                </a:tc>
              </a:tr>
              <a:tr h="1273637">
                <a:tc>
                  <a:txBody>
                    <a:bodyPr/>
                    <a:lstStyle/>
                    <a:p>
                      <a:r>
                        <a:rPr lang="en-US" dirty="0" smtClean="0"/>
                        <a:t>Wu et al. 2009</a:t>
                      </a:r>
                      <a:endParaRPr lang="en-IN" dirty="0"/>
                    </a:p>
                  </a:txBody>
                  <a:tcPr/>
                </a:tc>
                <a:tc>
                  <a:txBody>
                    <a:bodyPr/>
                    <a:lstStyle/>
                    <a:p>
                      <a:r>
                        <a:rPr lang="en-US" dirty="0" smtClean="0"/>
                        <a:t>For telemedicine solutions to be integrated non-obstructively into everyday life conduct of patients and </a:t>
                      </a:r>
                      <a:r>
                        <a:rPr lang="en-US" smtClean="0"/>
                        <a:t>providers alike, </a:t>
                      </a:r>
                      <a:r>
                        <a:rPr lang="en-US" dirty="0" smtClean="0"/>
                        <a:t>easy to handle applications are of vital importance for both user-groups </a:t>
                      </a:r>
                      <a:endParaRPr lang="en-IN" dirty="0"/>
                    </a:p>
                  </a:txBody>
                  <a:tcPr/>
                </a:tc>
              </a:tr>
              <a:tr h="1273637">
                <a:tc>
                  <a:txBody>
                    <a:bodyPr/>
                    <a:lstStyle/>
                    <a:p>
                      <a:r>
                        <a:rPr lang="en-US" dirty="0" err="1" smtClean="0"/>
                        <a:t>Cartmill</a:t>
                      </a:r>
                      <a:r>
                        <a:rPr lang="en-US" dirty="0" smtClean="0"/>
                        <a:t> et al</a:t>
                      </a:r>
                      <a:r>
                        <a:rPr lang="en-US" smtClean="0"/>
                        <a:t>. </a:t>
                      </a:r>
                      <a:r>
                        <a:rPr lang="en-US" dirty="0" smtClean="0"/>
                        <a:t>2008</a:t>
                      </a:r>
                      <a:endParaRPr lang="en-IN"/>
                    </a:p>
                  </a:txBody>
                  <a:tcPr/>
                </a:tc>
                <a:tc>
                  <a:txBody>
                    <a:bodyPr/>
                    <a:lstStyle/>
                    <a:p>
                      <a:r>
                        <a:rPr lang="en-US" smtClean="0"/>
                        <a:t>Training to improve eHealth literacy for both healthcare providers and patients </a:t>
                      </a:r>
                      <a:r>
                        <a:rPr lang="en-US" dirty="0" smtClean="0"/>
                        <a:t>could also be a necessary and helpful step in successfully addressing some of the barriers.</a:t>
                      </a:r>
                      <a:endParaRPr lang="en-IN"/>
                    </a:p>
                  </a:txBody>
                  <a:tcPr/>
                </a:tc>
              </a:tr>
              <a:tr h="861567">
                <a:tc>
                  <a:txBody>
                    <a:bodyPr/>
                    <a:lstStyle/>
                    <a:p>
                      <a:r>
                        <a:rPr lang="en-US" dirty="0" smtClean="0"/>
                        <a:t>van </a:t>
                      </a:r>
                      <a:r>
                        <a:rPr lang="en-US" dirty="0" err="1" smtClean="0"/>
                        <a:t>Dyk</a:t>
                      </a:r>
                      <a:r>
                        <a:rPr lang="en-US" dirty="0" smtClean="0"/>
                        <a:t> 2008</a:t>
                      </a:r>
                      <a:endParaRPr lang="en-IN" dirty="0"/>
                    </a:p>
                  </a:txBody>
                  <a:tcPr/>
                </a:tc>
                <a:tc>
                  <a:txBody>
                    <a:bodyPr/>
                    <a:lstStyle/>
                    <a:p>
                      <a:r>
                        <a:rPr lang="en-US" dirty="0" smtClean="0"/>
                        <a:t>Within organizations as well as whole regions, a structured implementation plan for telemedicine </a:t>
                      </a:r>
                      <a:r>
                        <a:rPr lang="en-US" smtClean="0"/>
                        <a:t>is imperative.</a:t>
                      </a:r>
                      <a:endParaRPr lang="en-IN"/>
                    </a:p>
                  </a:txBody>
                  <a:tcPr/>
                </a:tc>
              </a:tr>
              <a:tr h="861567">
                <a:tc>
                  <a:txBody>
                    <a:bodyPr/>
                    <a:lstStyle/>
                    <a:p>
                      <a:r>
                        <a:rPr lang="en-IN" dirty="0" smtClean="0"/>
                        <a:t>Simpson and Reid 2005</a:t>
                      </a:r>
                      <a:endParaRPr lang="en-IN" dirty="0"/>
                    </a:p>
                  </a:txBody>
                  <a:tcPr/>
                </a:tc>
                <a:tc>
                  <a:txBody>
                    <a:bodyPr/>
                    <a:lstStyle/>
                    <a:p>
                      <a:r>
                        <a:rPr lang="en-US" smtClean="0"/>
                        <a:t>Non-interoperable and hard to handle technology are factors hampering the development and implementation of telemedicine initiatives</a:t>
                      </a:r>
                      <a:endParaRPr lang="en-IN"/>
                    </a:p>
                  </a:txBody>
                  <a:tcPr/>
                </a:tc>
              </a:tr>
            </a:tbl>
          </a:graphicData>
        </a:graphic>
      </p:graphicFrame>
    </p:spTree>
    <p:extLst>
      <p:ext uri="{BB962C8B-B14F-4D97-AF65-F5344CB8AC3E}">
        <p14:creationId xmlns:p14="http://schemas.microsoft.com/office/powerpoint/2010/main" val="2985282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Methodology</a:t>
            </a:r>
            <a:endParaRPr lang="en-IN"/>
          </a:p>
        </p:txBody>
      </p:sp>
      <p:sp>
        <p:nvSpPr>
          <p:cNvPr id="3" name="Content Placeholder 2"/>
          <p:cNvSpPr>
            <a:spLocks noGrp="1"/>
          </p:cNvSpPr>
          <p:nvPr>
            <p:ph idx="1"/>
          </p:nvPr>
        </p:nvSpPr>
        <p:spPr/>
        <p:txBody>
          <a:bodyPr>
            <a:normAutofit fontScale="70000" lnSpcReduction="20000"/>
          </a:bodyPr>
          <a:lstStyle/>
          <a:p>
            <a:pPr marL="0" lvl="0" indent="0">
              <a:buNone/>
            </a:pPr>
            <a:r>
              <a:rPr lang="en-US" smtClean="0"/>
              <a:t>This is a Descriptive Study.</a:t>
            </a:r>
            <a:endParaRPr lang="en-IN" smtClean="0"/>
          </a:p>
          <a:p>
            <a:pPr marL="0" lvl="0" indent="0">
              <a:buNone/>
            </a:pPr>
            <a:r>
              <a:rPr lang="en-IN" dirty="0" smtClean="0"/>
              <a:t>A </a:t>
            </a:r>
            <a:r>
              <a:rPr lang="en-IN" dirty="0"/>
              <a:t>systematic literature search was performed on following databases:</a:t>
            </a:r>
          </a:p>
          <a:p>
            <a:pPr lvl="0"/>
            <a:r>
              <a:rPr lang="en-IN" dirty="0"/>
              <a:t>Medline</a:t>
            </a:r>
          </a:p>
          <a:p>
            <a:pPr lvl="0"/>
            <a:r>
              <a:rPr lang="en-IN" dirty="0"/>
              <a:t>Science Direct</a:t>
            </a:r>
          </a:p>
          <a:p>
            <a:pPr lvl="0"/>
            <a:r>
              <a:rPr lang="en-IN" dirty="0"/>
              <a:t>NCBI</a:t>
            </a:r>
          </a:p>
          <a:p>
            <a:pPr lvl="0"/>
            <a:r>
              <a:rPr lang="en-IN" dirty="0" smtClean="0"/>
              <a:t>PubMed</a:t>
            </a:r>
            <a:endParaRPr lang="en-IN" dirty="0"/>
          </a:p>
          <a:p>
            <a:r>
              <a:rPr lang="en-IN" dirty="0" smtClean="0"/>
              <a:t>Scopus</a:t>
            </a:r>
          </a:p>
          <a:p>
            <a:pPr marL="0" lvl="0" indent="0">
              <a:buNone/>
            </a:pPr>
            <a:r>
              <a:rPr lang="en-IN" dirty="0"/>
              <a:t>This search included </a:t>
            </a:r>
            <a:r>
              <a:rPr lang="en-IN" dirty="0" smtClean="0"/>
              <a:t>Fifteen </a:t>
            </a:r>
            <a:r>
              <a:rPr lang="en-IN" dirty="0"/>
              <a:t>articles which were written in English language and published within last fifteen years (2005-2020</a:t>
            </a:r>
            <a:r>
              <a:rPr lang="en-IN" dirty="0" smtClean="0"/>
              <a:t>).”</a:t>
            </a:r>
            <a:endParaRPr lang="en-IN" dirty="0"/>
          </a:p>
          <a:p>
            <a:pPr marL="0" lvl="0" indent="0">
              <a:buNone/>
            </a:pPr>
            <a:r>
              <a:rPr lang="en-IN" dirty="0"/>
              <a:t>Some other sources were also searched for the study purpose are:</a:t>
            </a:r>
          </a:p>
          <a:p>
            <a:pPr lvl="0"/>
            <a:r>
              <a:rPr lang="en-IN" dirty="0"/>
              <a:t>Research Gate </a:t>
            </a:r>
          </a:p>
          <a:p>
            <a:pPr lvl="0"/>
            <a:r>
              <a:rPr lang="en-IN" dirty="0"/>
              <a:t>JAMA Network </a:t>
            </a:r>
          </a:p>
          <a:p>
            <a:pPr lvl="0"/>
            <a:r>
              <a:rPr lang="en-IN" dirty="0"/>
              <a:t>Google Scholar </a:t>
            </a:r>
          </a:p>
          <a:p>
            <a:pPr lvl="0"/>
            <a:r>
              <a:rPr lang="en-IN" dirty="0"/>
              <a:t>Lancet </a:t>
            </a:r>
            <a:r>
              <a:rPr lang="en-IN" dirty="0" smtClean="0"/>
              <a:t>journal</a:t>
            </a:r>
            <a:endParaRPr lang="en-IN" dirty="0"/>
          </a:p>
          <a:p>
            <a:endParaRPr lang="en-IN" dirty="0"/>
          </a:p>
        </p:txBody>
      </p:sp>
    </p:spTree>
    <p:extLst>
      <p:ext uri="{BB962C8B-B14F-4D97-AF65-F5344CB8AC3E}">
        <p14:creationId xmlns:p14="http://schemas.microsoft.com/office/powerpoint/2010/main" val="657542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228600"/>
            <a:ext cx="8596668" cy="2159000"/>
          </a:xfrm>
        </p:spPr>
        <p:txBody>
          <a:bodyPr>
            <a:normAutofit fontScale="90000"/>
          </a:bodyPr>
          <a:lstStyle/>
          <a:p>
            <a:pPr lvl="0"/>
            <a:r>
              <a:rPr lang="en-IN" sz="2000" b="1" dirty="0" smtClean="0"/>
              <a:t/>
            </a:r>
            <a:br>
              <a:rPr lang="en-IN" sz="2000" b="1" dirty="0" smtClean="0"/>
            </a:br>
            <a:r>
              <a:rPr lang="en-IN" sz="2000" b="1" dirty="0"/>
              <a:t/>
            </a:r>
            <a:br>
              <a:rPr lang="en-IN" sz="2000" b="1" dirty="0"/>
            </a:br>
            <a:r>
              <a:rPr lang="en-IN" sz="2000" b="1" dirty="0" smtClean="0"/>
              <a:t/>
            </a:r>
            <a:br>
              <a:rPr lang="en-IN" sz="2000" b="1" dirty="0" smtClean="0"/>
            </a:br>
            <a:r>
              <a:rPr lang="en-IN" sz="2000" b="1" dirty="0" smtClean="0"/>
              <a:t>Total 45 studies were identified in this literature search and after applying the series of inclusion and exclusion criteria only 15 articles were found to be included in this review</a:t>
            </a:r>
            <a:r>
              <a:rPr lang="en-IN" b="1" dirty="0" smtClean="0"/>
              <a:t>.</a:t>
            </a:r>
            <a:br>
              <a:rPr lang="en-IN" b="1" dirty="0" smtClean="0"/>
            </a:br>
            <a:endParaRPr lang="en-IN" b="1" dirty="0"/>
          </a:p>
        </p:txBody>
      </p:sp>
      <p:sp>
        <p:nvSpPr>
          <p:cNvPr id="5" name="Content Placeholder 4"/>
          <p:cNvSpPr>
            <a:spLocks noGrp="1"/>
          </p:cNvSpPr>
          <p:nvPr>
            <p:ph sz="half" idx="1"/>
          </p:nvPr>
        </p:nvSpPr>
        <p:spPr/>
        <p:txBody>
          <a:bodyPr>
            <a:normAutofit fontScale="85000" lnSpcReduction="10000"/>
          </a:bodyPr>
          <a:lstStyle/>
          <a:p>
            <a:pPr lvl="0"/>
            <a:r>
              <a:rPr lang="en-IN" u="sng" dirty="0"/>
              <a:t>Inclusion criteria:</a:t>
            </a:r>
            <a:endParaRPr lang="en-IN" dirty="0"/>
          </a:p>
          <a:p>
            <a:pPr marL="0" indent="0">
              <a:buNone/>
            </a:pPr>
            <a:r>
              <a:rPr lang="en-IN" dirty="0"/>
              <a:t>To provide a structured review eligible studies included on the basis of following parameters:</a:t>
            </a:r>
          </a:p>
          <a:p>
            <a:pPr lvl="0"/>
            <a:r>
              <a:rPr lang="en-IN" dirty="0"/>
              <a:t>Articles published within last fifteen years(2005-2020)</a:t>
            </a:r>
          </a:p>
          <a:p>
            <a:pPr lvl="0"/>
            <a:r>
              <a:rPr lang="en-IN" dirty="0"/>
              <a:t>Articles published in English language</a:t>
            </a:r>
          </a:p>
          <a:p>
            <a:pPr lvl="0"/>
            <a:r>
              <a:rPr lang="en-IN" dirty="0"/>
              <a:t>Retrospective studies </a:t>
            </a:r>
          </a:p>
          <a:p>
            <a:pPr lvl="0"/>
            <a:r>
              <a:rPr lang="en-IN" dirty="0"/>
              <a:t>Purpose of the study is to determine the Barriers in adopting Telemedicine in developing countries.</a:t>
            </a:r>
          </a:p>
          <a:p>
            <a:pPr lvl="0"/>
            <a:r>
              <a:rPr lang="en-IN" dirty="0"/>
              <a:t>Articles in which there’s Solutions, Suggestions, Recommendations or Advices are given to reduce the barriers of adopting Telemedicine.</a:t>
            </a:r>
          </a:p>
          <a:p>
            <a:pPr marL="0" indent="0">
              <a:buNone/>
            </a:pPr>
            <a:endParaRPr lang="en-IN" dirty="0"/>
          </a:p>
          <a:p>
            <a:endParaRPr lang="en-IN" dirty="0"/>
          </a:p>
        </p:txBody>
      </p:sp>
      <p:sp>
        <p:nvSpPr>
          <p:cNvPr id="6" name="Content Placeholder 5"/>
          <p:cNvSpPr>
            <a:spLocks noGrp="1"/>
          </p:cNvSpPr>
          <p:nvPr>
            <p:ph sz="half" idx="2"/>
          </p:nvPr>
        </p:nvSpPr>
        <p:spPr/>
        <p:txBody>
          <a:bodyPr>
            <a:normAutofit fontScale="85000" lnSpcReduction="10000"/>
          </a:bodyPr>
          <a:lstStyle/>
          <a:p>
            <a:pPr lvl="0"/>
            <a:r>
              <a:rPr lang="en-IN" u="sng" dirty="0"/>
              <a:t>Exclusion criteria:</a:t>
            </a:r>
            <a:endParaRPr lang="en-IN" dirty="0"/>
          </a:p>
          <a:p>
            <a:pPr marL="0" indent="0">
              <a:buNone/>
            </a:pPr>
            <a:r>
              <a:rPr lang="en-IN" dirty="0"/>
              <a:t>Studies excluded from this literature review on the basis of following parameters:</a:t>
            </a:r>
          </a:p>
          <a:p>
            <a:pPr lvl="0"/>
            <a:r>
              <a:rPr lang="en-IN" dirty="0"/>
              <a:t>Articles published before 2005.</a:t>
            </a:r>
          </a:p>
          <a:p>
            <a:pPr lvl="0"/>
            <a:r>
              <a:rPr lang="en-IN" dirty="0"/>
              <a:t>Studies talking about barriers to adopt telemedicine worldwide</a:t>
            </a:r>
          </a:p>
          <a:p>
            <a:pPr lvl="0"/>
            <a:r>
              <a:rPr lang="en-IN" dirty="0"/>
              <a:t>Studies talking about barriers to adopt telemedicine in developed countries</a:t>
            </a:r>
          </a:p>
          <a:p>
            <a:pPr lvl="0"/>
            <a:r>
              <a:rPr lang="en-IN" dirty="0"/>
              <a:t>Studies who doesn’t say anything about the solutions to reduce the barriers</a:t>
            </a:r>
          </a:p>
          <a:p>
            <a:pPr lvl="0"/>
            <a:r>
              <a:rPr lang="en-IN" dirty="0"/>
              <a:t>Studies which did not clearly describe their results</a:t>
            </a:r>
          </a:p>
          <a:p>
            <a:endParaRPr lang="en-IN" dirty="0"/>
          </a:p>
        </p:txBody>
      </p:sp>
    </p:spTree>
    <p:extLst>
      <p:ext uri="{BB962C8B-B14F-4D97-AF65-F5344CB8AC3E}">
        <p14:creationId xmlns:p14="http://schemas.microsoft.com/office/powerpoint/2010/main" val="665793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Findings</a:t>
            </a:r>
            <a:endParaRPr lang="en-IN"/>
          </a:p>
        </p:txBody>
      </p:sp>
      <p:sp>
        <p:nvSpPr>
          <p:cNvPr id="3" name="Content Placeholder 2"/>
          <p:cNvSpPr>
            <a:spLocks noGrp="1"/>
          </p:cNvSpPr>
          <p:nvPr>
            <p:ph idx="1"/>
          </p:nvPr>
        </p:nvSpPr>
        <p:spPr/>
        <p:txBody>
          <a:bodyPr>
            <a:normAutofit/>
          </a:bodyPr>
          <a:lstStyle/>
          <a:p>
            <a:r>
              <a:rPr lang="en-IN" dirty="0"/>
              <a:t>V</a:t>
            </a:r>
            <a:r>
              <a:rPr lang="en-IN" dirty="0" smtClean="0"/>
              <a:t>arious major challenges faced in implementing telemedicine in developing countries are as follows-</a:t>
            </a:r>
          </a:p>
          <a:p>
            <a:pPr>
              <a:buFont typeface="Courier New" panose="02070309020205020404" pitchFamily="49" charset="0"/>
              <a:buChar char="o"/>
            </a:pPr>
            <a:r>
              <a:rPr lang="en-US" dirty="0" smtClean="0"/>
              <a:t>patient, healthcare provider, culture and disease (people-related);</a:t>
            </a:r>
          </a:p>
          <a:p>
            <a:pPr>
              <a:buFont typeface="Courier New" panose="02070309020205020404" pitchFamily="49" charset="0"/>
              <a:buChar char="o"/>
            </a:pPr>
            <a:r>
              <a:rPr lang="en-US" dirty="0" smtClean="0"/>
              <a:t> health sector, standards/guidelines, legal framework, finance, organization and methodology (process-related); </a:t>
            </a:r>
          </a:p>
          <a:p>
            <a:pPr>
              <a:buFont typeface="Courier New" panose="02070309020205020404" pitchFamily="49" charset="0"/>
              <a:buChar char="o"/>
            </a:pPr>
            <a:r>
              <a:rPr lang="en-US" dirty="0" smtClean="0"/>
              <a:t>and technology (object-related)</a:t>
            </a:r>
          </a:p>
          <a:p>
            <a:r>
              <a:rPr lang="en-US" dirty="0" smtClean="0"/>
              <a:t>Solutions</a:t>
            </a:r>
          </a:p>
          <a:p>
            <a:pPr>
              <a:buFont typeface="Courier New" panose="02070309020205020404" pitchFamily="49" charset="0"/>
              <a:buChar char="o"/>
            </a:pPr>
            <a:r>
              <a:rPr lang="en-US" dirty="0" smtClean="0"/>
              <a:t>People related barrier- </a:t>
            </a:r>
            <a:r>
              <a:rPr lang="en-US" dirty="0" smtClean="0"/>
              <a:t>The needs and expectations of the end user, be it patients or healthcare providers, should be considered within the planning process of every telemedicine innovation. </a:t>
            </a:r>
            <a:endParaRPr lang="en-IN" dirty="0"/>
          </a:p>
        </p:txBody>
      </p:sp>
    </p:spTree>
    <p:extLst>
      <p:ext uri="{BB962C8B-B14F-4D97-AF65-F5344CB8AC3E}">
        <p14:creationId xmlns:p14="http://schemas.microsoft.com/office/powerpoint/2010/main" val="2555671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250" y="495300"/>
            <a:ext cx="10877550" cy="4637417"/>
          </a:xfrm>
        </p:spPr>
        <p:txBody>
          <a:bodyPr/>
          <a:lstStyle/>
          <a:p>
            <a:pPr>
              <a:buFont typeface="Courier New" panose="02070309020205020404" pitchFamily="49" charset="0"/>
              <a:buChar char="o"/>
            </a:pPr>
            <a:r>
              <a:rPr lang="en-US" sz="2400" dirty="0" smtClean="0"/>
              <a:t>Process related Barriers</a:t>
            </a:r>
          </a:p>
          <a:p>
            <a:pPr marL="0" indent="0">
              <a:buNone/>
            </a:pPr>
            <a:r>
              <a:rPr lang="en-US" sz="2400" dirty="0" smtClean="0"/>
              <a:t>For telemedicine solutions to be integrated non-obstructively into everyday life conduct of patients and providers alike, easy to handle applications are of vital importance for both user-groups.</a:t>
            </a:r>
          </a:p>
          <a:p>
            <a:pPr>
              <a:buFont typeface="Courier New" panose="02070309020205020404" pitchFamily="49" charset="0"/>
              <a:buChar char="o"/>
            </a:pPr>
            <a:r>
              <a:rPr lang="en-US" sz="2400" dirty="0" smtClean="0"/>
              <a:t>Object related Barriers</a:t>
            </a:r>
          </a:p>
          <a:p>
            <a:pPr marL="0" indent="0">
              <a:buNone/>
            </a:pPr>
            <a:r>
              <a:rPr lang="en-US" sz="2400" dirty="0" smtClean="0"/>
              <a:t>It has to be fitting for the regional and local infrastructure and acceptable by patients and healthcare providers. Only then can a holistic telemedicine approach for rural and underserved areas be effective.</a:t>
            </a:r>
          </a:p>
          <a:p>
            <a:r>
              <a:rPr lang="en-US" sz="2400" dirty="0" smtClean="0"/>
              <a:t>Relationship</a:t>
            </a:r>
          </a:p>
          <a:p>
            <a:endParaRPr lang="en-IN"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3313" y="3830128"/>
            <a:ext cx="7617125" cy="3027871"/>
          </a:xfrm>
          <a:prstGeom prst="rect">
            <a:avLst/>
          </a:prstGeom>
        </p:spPr>
      </p:pic>
    </p:spTree>
    <p:extLst>
      <p:ext uri="{BB962C8B-B14F-4D97-AF65-F5344CB8AC3E}">
        <p14:creationId xmlns:p14="http://schemas.microsoft.com/office/powerpoint/2010/main" val="270905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9056</TotalTime>
  <Words>1287</Words>
  <Application>Microsoft Office PowerPoint</Application>
  <PresentationFormat>Widescreen</PresentationFormat>
  <Paragraphs>102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Courier New</vt:lpstr>
      <vt:lpstr>Trebuchet MS</vt:lpstr>
      <vt:lpstr>Wingdings 3</vt:lpstr>
      <vt:lpstr>Facet</vt:lpstr>
      <vt:lpstr>PowerPoint Presentation</vt:lpstr>
      <vt:lpstr>Introduction</vt:lpstr>
      <vt:lpstr>Objectives</vt:lpstr>
      <vt:lpstr>Literature Review</vt:lpstr>
      <vt:lpstr>PowerPoint Presentation</vt:lpstr>
      <vt:lpstr>Methodology</vt:lpstr>
      <vt:lpstr>   Total 45 studies were identified in this literature search and after applying the series of inclusion and exclusion criteria only 15 articles were found to be included in this review. </vt:lpstr>
      <vt:lpstr>Findings</vt:lpstr>
      <vt:lpstr>PowerPoint Presentation</vt:lpstr>
      <vt:lpstr>Conclusion</vt:lpstr>
      <vt:lpstr>Recommendations</vt:lpstr>
      <vt:lpstr>Program Outcomes – ‘Score-3’</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Hp</dc:creator>
  <cp:lastModifiedBy>Hp</cp:lastModifiedBy>
  <cp:revision>24</cp:revision>
  <dcterms:created xsi:type="dcterms:W3CDTF">2021-06-04T10:25:31Z</dcterms:created>
  <dcterms:modified xsi:type="dcterms:W3CDTF">2021-06-10T17:21:59Z</dcterms:modified>
</cp:coreProperties>
</file>