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65" r:id="rId2"/>
    <p:sldId id="257" r:id="rId3"/>
    <p:sldId id="258" r:id="rId4"/>
    <p:sldId id="260" r:id="rId5"/>
    <p:sldId id="262" r:id="rId6"/>
    <p:sldId id="263" r:id="rId7"/>
    <p:sldId id="272" r:id="rId8"/>
    <p:sldId id="274" r:id="rId9"/>
    <p:sldId id="268" r:id="rId10"/>
    <p:sldId id="273" r:id="rId11"/>
    <p:sldId id="269" r:id="rId12"/>
    <p:sldId id="270" r:id="rId13"/>
    <p:sldId id="27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441" autoAdjust="0"/>
    <p:restoredTop sz="97491" autoAdjust="0"/>
  </p:normalViewPr>
  <p:slideViewPr>
    <p:cSldViewPr snapToGrid="0">
      <p:cViewPr>
        <p:scale>
          <a:sx n="60" d="100"/>
          <a:sy n="60" d="100"/>
        </p:scale>
        <p:origin x="-1002" y="-24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7C8A1F-F0E1-4E3A-92B4-74752EB18079}" type="datetimeFigureOut">
              <a:rPr lang="en-IN" smtClean="0"/>
              <a:pPr/>
              <a:t>12-06-2021</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68DAAD-BE08-482E-A672-2D6A7A5AF183}" type="slidenum">
              <a:rPr lang="en-IN" smtClean="0"/>
              <a:pPr/>
              <a:t>‹#›</a:t>
            </a:fld>
            <a:endParaRPr lang="en-IN"/>
          </a:p>
        </p:txBody>
      </p:sp>
    </p:spTree>
    <p:extLst>
      <p:ext uri="{BB962C8B-B14F-4D97-AF65-F5344CB8AC3E}">
        <p14:creationId xmlns:p14="http://schemas.microsoft.com/office/powerpoint/2010/main" xmlns="" val="29378515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685800" y="5349903"/>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508000" y="4853412"/>
            <a:ext cx="112776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508000" y="3886200"/>
            <a:ext cx="112776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F67E373A-ED52-4C60-969C-E846F3D6767C}" type="datetimeFigureOut">
              <a:rPr lang="en-IN" smtClean="0"/>
              <a:pPr/>
              <a:t>12-06-2021</a:t>
            </a:fld>
            <a:endParaRPr lang="en-IN"/>
          </a:p>
        </p:txBody>
      </p:sp>
      <p:sp>
        <p:nvSpPr>
          <p:cNvPr id="2" name="Footer Placeholder 1"/>
          <p:cNvSpPr>
            <a:spLocks noGrp="1"/>
          </p:cNvSpPr>
          <p:nvPr>
            <p:ph type="ftr" sz="quarter" idx="11"/>
          </p:nvPr>
        </p:nvSpPr>
        <p:spPr/>
        <p:txBody>
          <a:bodyPr/>
          <a:lstStyle/>
          <a:p>
            <a:endParaRPr lang="en-IN"/>
          </a:p>
        </p:txBody>
      </p:sp>
      <p:sp>
        <p:nvSpPr>
          <p:cNvPr id="15" name="Slide Number Placeholder 14"/>
          <p:cNvSpPr>
            <a:spLocks noGrp="1"/>
          </p:cNvSpPr>
          <p:nvPr>
            <p:ph type="sldNum" sz="quarter" idx="12"/>
          </p:nvPr>
        </p:nvSpPr>
        <p:spPr>
          <a:xfrm>
            <a:off x="10972800" y="6473952"/>
            <a:ext cx="1011936" cy="246888"/>
          </a:xfrm>
        </p:spPr>
        <p:txBody>
          <a:bodyPr/>
          <a:lstStyle/>
          <a:p>
            <a:fld id="{B01A40E9-8988-408B-8655-9851A20ACC7A}"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67E373A-ED52-4C60-969C-E846F3D6767C}" type="datetimeFigureOut">
              <a:rPr lang="en-IN" smtClean="0"/>
              <a:pPr/>
              <a:t>12-06-2021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01A40E9-8988-408B-8655-9851A20ACC7A}"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549277"/>
            <a:ext cx="2438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549277"/>
            <a:ext cx="83312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67E373A-ED52-4C60-969C-E846F3D6767C}" type="datetimeFigureOut">
              <a:rPr lang="en-IN" smtClean="0"/>
              <a:pPr/>
              <a:t>12-06-2021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01A40E9-8988-408B-8655-9851A20ACC7A}"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F67E373A-ED52-4C60-969C-E846F3D6767C}" type="datetimeFigureOut">
              <a:rPr lang="en-IN" smtClean="0"/>
              <a:pPr/>
              <a:t>12-06-2021</a:t>
            </a:fld>
            <a:endParaRPr lang="en-IN"/>
          </a:p>
        </p:txBody>
      </p:sp>
      <p:sp>
        <p:nvSpPr>
          <p:cNvPr id="19" name="Footer Placeholder 18"/>
          <p:cNvSpPr>
            <a:spLocks noGrp="1"/>
          </p:cNvSpPr>
          <p:nvPr>
            <p:ph type="ftr" sz="quarter" idx="11"/>
          </p:nvPr>
        </p:nvSpPr>
        <p:spPr>
          <a:xfrm>
            <a:off x="4775200" y="76201"/>
            <a:ext cx="3860800" cy="288925"/>
          </a:xfrm>
        </p:spPr>
        <p:txBody>
          <a:bodyPr/>
          <a:lstStyle/>
          <a:p>
            <a:endParaRPr lang="en-IN"/>
          </a:p>
        </p:txBody>
      </p:sp>
      <p:sp>
        <p:nvSpPr>
          <p:cNvPr id="16" name="Slide Number Placeholder 15"/>
          <p:cNvSpPr>
            <a:spLocks noGrp="1"/>
          </p:cNvSpPr>
          <p:nvPr>
            <p:ph type="sldNum" sz="quarter" idx="12"/>
          </p:nvPr>
        </p:nvSpPr>
        <p:spPr>
          <a:xfrm>
            <a:off x="10972800" y="6473952"/>
            <a:ext cx="1011936" cy="246888"/>
          </a:xfrm>
        </p:spPr>
        <p:txBody>
          <a:bodyPr/>
          <a:lstStyle/>
          <a:p>
            <a:fld id="{B01A40E9-8988-408B-8655-9851A20ACC7A}"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685800" y="3444903"/>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508000" y="1676400"/>
            <a:ext cx="112776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F67E373A-ED52-4C60-969C-E846F3D6767C}" type="datetimeFigureOut">
              <a:rPr lang="en-IN" smtClean="0"/>
              <a:pPr/>
              <a:t>12-06-2021</a:t>
            </a:fld>
            <a:endParaRPr lang="en-IN"/>
          </a:p>
        </p:txBody>
      </p:sp>
      <p:sp>
        <p:nvSpPr>
          <p:cNvPr id="11" name="Footer Placeholder 10"/>
          <p:cNvSpPr>
            <a:spLocks noGrp="1"/>
          </p:cNvSpPr>
          <p:nvPr>
            <p:ph type="ftr" sz="quarter" idx="11"/>
          </p:nvPr>
        </p:nvSpPr>
        <p:spPr/>
        <p:txBody>
          <a:bodyPr/>
          <a:lstStyle/>
          <a:p>
            <a:endParaRPr lang="en-IN"/>
          </a:p>
        </p:txBody>
      </p:sp>
      <p:sp>
        <p:nvSpPr>
          <p:cNvPr id="16" name="Slide Number Placeholder 15"/>
          <p:cNvSpPr>
            <a:spLocks noGrp="1"/>
          </p:cNvSpPr>
          <p:nvPr>
            <p:ph type="sldNum" sz="quarter" idx="12"/>
          </p:nvPr>
        </p:nvSpPr>
        <p:spPr/>
        <p:txBody>
          <a:bodyPr/>
          <a:lstStyle/>
          <a:p>
            <a:fld id="{B01A40E9-8988-408B-8655-9851A20ACC7A}" type="slidenum">
              <a:rPr lang="en-IN" smtClean="0"/>
              <a:pPr/>
              <a:t>‹#›</a:t>
            </a:fld>
            <a:endParaRPr lang="en-IN"/>
          </a:p>
        </p:txBody>
      </p:sp>
      <p:sp>
        <p:nvSpPr>
          <p:cNvPr id="8" name="Title 7"/>
          <p:cNvSpPr>
            <a:spLocks noGrp="1"/>
          </p:cNvSpPr>
          <p:nvPr>
            <p:ph type="title"/>
          </p:nvPr>
        </p:nvSpPr>
        <p:spPr>
          <a:xfrm>
            <a:off x="240633" y="2947086"/>
            <a:ext cx="115824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402336" y="457200"/>
            <a:ext cx="115824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406400" y="1600200"/>
            <a:ext cx="5588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6197600" y="1600200"/>
            <a:ext cx="57912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F67E373A-ED52-4C60-969C-E846F3D6767C}" type="datetimeFigureOut">
              <a:rPr lang="en-IN" smtClean="0"/>
              <a:pPr/>
              <a:t>12-06-2021</a:t>
            </a:fld>
            <a:endParaRPr lang="en-IN"/>
          </a:p>
        </p:txBody>
      </p:sp>
      <p:sp>
        <p:nvSpPr>
          <p:cNvPr id="10" name="Footer Placeholder 9"/>
          <p:cNvSpPr>
            <a:spLocks noGrp="1"/>
          </p:cNvSpPr>
          <p:nvPr>
            <p:ph type="ftr" sz="quarter" idx="11"/>
          </p:nvPr>
        </p:nvSpPr>
        <p:spPr/>
        <p:txBody>
          <a:bodyPr/>
          <a:lstStyle/>
          <a:p>
            <a:endParaRPr lang="en-IN"/>
          </a:p>
        </p:txBody>
      </p:sp>
      <p:sp>
        <p:nvSpPr>
          <p:cNvPr id="31" name="Slide Number Placeholder 30"/>
          <p:cNvSpPr>
            <a:spLocks noGrp="1"/>
          </p:cNvSpPr>
          <p:nvPr>
            <p:ph type="sldNum" sz="quarter" idx="12"/>
          </p:nvPr>
        </p:nvSpPr>
        <p:spPr/>
        <p:txBody>
          <a:bodyPr/>
          <a:lstStyle/>
          <a:p>
            <a:fld id="{B01A40E9-8988-408B-8655-9851A20ACC7A}"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406400" y="5410200"/>
            <a:ext cx="114808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375259" y="666750"/>
            <a:ext cx="57207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6193367" y="666750"/>
            <a:ext cx="5722988"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375259" y="1316038"/>
            <a:ext cx="5720741"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6198307" y="1316038"/>
            <a:ext cx="571804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F67E373A-ED52-4C60-969C-E846F3D6767C}" type="datetimeFigureOut">
              <a:rPr lang="en-IN" smtClean="0"/>
              <a:pPr/>
              <a:t>12-06-2021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10972800" y="6477000"/>
            <a:ext cx="1016000" cy="246888"/>
          </a:xfrm>
        </p:spPr>
        <p:txBody>
          <a:bodyPr/>
          <a:lstStyle/>
          <a:p>
            <a:fld id="{B01A40E9-8988-408B-8655-9851A20ACC7A}" type="slidenum">
              <a:rPr lang="en-IN" smtClean="0"/>
              <a:pPr/>
              <a:t>‹#›</a:t>
            </a:fld>
            <a:endParaRPr lang="en-IN"/>
          </a:p>
        </p:txBody>
      </p:sp>
      <p:sp>
        <p:nvSpPr>
          <p:cNvPr id="11" name="Straight Connector 10"/>
          <p:cNvSpPr>
            <a:spLocks noChangeShapeType="1"/>
          </p:cNvSpPr>
          <p:nvPr/>
        </p:nvSpPr>
        <p:spPr bwMode="auto">
          <a:xfrm>
            <a:off x="685800" y="6019801"/>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402336" y="457200"/>
            <a:ext cx="115824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F67E373A-ED52-4C60-969C-E846F3D6767C}" type="datetimeFigureOut">
              <a:rPr lang="en-IN" smtClean="0"/>
              <a:pPr/>
              <a:t>12-06-2021</a:t>
            </a:fld>
            <a:endParaRPr lang="en-IN"/>
          </a:p>
        </p:txBody>
      </p:sp>
      <p:sp>
        <p:nvSpPr>
          <p:cNvPr id="21" name="Footer Placeholder 20"/>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01A40E9-8988-408B-8655-9851A20ACC7A}"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67E373A-ED52-4C60-969C-E846F3D6767C}" type="datetimeFigureOut">
              <a:rPr lang="en-IN" smtClean="0"/>
              <a:pPr/>
              <a:t>12-06-2021</a:t>
            </a:fld>
            <a:endParaRPr lang="en-IN"/>
          </a:p>
        </p:txBody>
      </p:sp>
      <p:sp>
        <p:nvSpPr>
          <p:cNvPr id="24" name="Footer Placeholder 23"/>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01A40E9-8988-408B-8655-9851A20ACC7A}"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685800" y="5849118"/>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609600" y="5486400"/>
            <a:ext cx="112776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609601" y="609600"/>
            <a:ext cx="4011084"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4766733" y="609600"/>
            <a:ext cx="7120467"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F67E373A-ED52-4C60-969C-E846F3D6767C}" type="datetimeFigureOut">
              <a:rPr lang="en-IN" smtClean="0"/>
              <a:pPr/>
              <a:t>12-06-2021</a:t>
            </a:fld>
            <a:endParaRPr lang="en-IN"/>
          </a:p>
        </p:txBody>
      </p:sp>
      <p:sp>
        <p:nvSpPr>
          <p:cNvPr id="29" name="Footer Placeholder 28"/>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01A40E9-8988-408B-8655-9851A20ACC7A}"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4673600" y="616634"/>
            <a:ext cx="67056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F67E373A-ED52-4C60-969C-E846F3D6767C}" type="datetimeFigureOut">
              <a:rPr lang="en-IN" smtClean="0"/>
              <a:pPr/>
              <a:t>12-06-2021</a:t>
            </a:fld>
            <a:endParaRPr lang="en-IN"/>
          </a:p>
        </p:txBody>
      </p:sp>
      <p:sp>
        <p:nvSpPr>
          <p:cNvPr id="5" name="Footer Placeholder 4"/>
          <p:cNvSpPr>
            <a:spLocks noGrp="1"/>
          </p:cNvSpPr>
          <p:nvPr>
            <p:ph type="ftr" sz="quarter" idx="11"/>
          </p:nvPr>
        </p:nvSpPr>
        <p:spPr/>
        <p:txBody>
          <a:bodyPr/>
          <a:lstStyle/>
          <a:p>
            <a:endParaRPr lang="en-IN"/>
          </a:p>
        </p:txBody>
      </p:sp>
      <p:sp>
        <p:nvSpPr>
          <p:cNvPr id="31" name="Slide Number Placeholder 30"/>
          <p:cNvSpPr>
            <a:spLocks noGrp="1"/>
          </p:cNvSpPr>
          <p:nvPr>
            <p:ph type="sldNum" sz="quarter" idx="12"/>
          </p:nvPr>
        </p:nvSpPr>
        <p:spPr/>
        <p:txBody>
          <a:bodyPr/>
          <a:lstStyle/>
          <a:p>
            <a:fld id="{B01A40E9-8988-408B-8655-9851A20ACC7A}" type="slidenum">
              <a:rPr lang="en-IN" smtClean="0"/>
              <a:pPr/>
              <a:t>‹#›</a:t>
            </a:fld>
            <a:endParaRPr lang="en-IN"/>
          </a:p>
        </p:txBody>
      </p:sp>
      <p:sp>
        <p:nvSpPr>
          <p:cNvPr id="17" name="Title 16"/>
          <p:cNvSpPr>
            <a:spLocks noGrp="1"/>
          </p:cNvSpPr>
          <p:nvPr>
            <p:ph type="title"/>
          </p:nvPr>
        </p:nvSpPr>
        <p:spPr>
          <a:xfrm>
            <a:off x="508000" y="4993760"/>
            <a:ext cx="78232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508000" y="5533218"/>
            <a:ext cx="78232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685800" y="1050899"/>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406400" y="1554163"/>
            <a:ext cx="115824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8636000" y="76201"/>
            <a:ext cx="3352800" cy="288925"/>
          </a:xfrm>
          <a:prstGeom prst="rect">
            <a:avLst/>
          </a:prstGeom>
        </p:spPr>
        <p:txBody>
          <a:bodyPr vert="horz"/>
          <a:lstStyle>
            <a:lvl1pPr algn="l" eaLnBrk="1" latinLnBrk="0" hangingPunct="1">
              <a:defRPr kumimoji="0" sz="1200">
                <a:solidFill>
                  <a:schemeClr val="accent1">
                    <a:shade val="75000"/>
                  </a:schemeClr>
                </a:solidFill>
              </a:defRPr>
            </a:lvl1pPr>
          </a:lstStyle>
          <a:p>
            <a:fld id="{F67E373A-ED52-4C60-969C-E846F3D6767C}" type="datetimeFigureOut">
              <a:rPr lang="en-IN" smtClean="0"/>
              <a:pPr/>
              <a:t>12-06-2021</a:t>
            </a:fld>
            <a:endParaRPr lang="en-IN"/>
          </a:p>
        </p:txBody>
      </p:sp>
      <p:sp>
        <p:nvSpPr>
          <p:cNvPr id="28" name="Footer Placeholder 27"/>
          <p:cNvSpPr>
            <a:spLocks noGrp="1"/>
          </p:cNvSpPr>
          <p:nvPr>
            <p:ph type="ftr" sz="quarter" idx="3"/>
          </p:nvPr>
        </p:nvSpPr>
        <p:spPr>
          <a:xfrm>
            <a:off x="4165600" y="76201"/>
            <a:ext cx="44704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IN"/>
          </a:p>
        </p:txBody>
      </p:sp>
      <p:sp>
        <p:nvSpPr>
          <p:cNvPr id="5" name="Slide Number Placeholder 4"/>
          <p:cNvSpPr>
            <a:spLocks noGrp="1"/>
          </p:cNvSpPr>
          <p:nvPr>
            <p:ph type="sldNum" sz="quarter" idx="4"/>
          </p:nvPr>
        </p:nvSpPr>
        <p:spPr>
          <a:xfrm>
            <a:off x="10972800" y="6477001"/>
            <a:ext cx="1016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01A40E9-8988-408B-8655-9851A20ACC7A}" type="slidenum">
              <a:rPr lang="en-IN" smtClean="0"/>
              <a:pPr/>
              <a:t>‹#›</a:t>
            </a:fld>
            <a:endParaRPr lang="en-IN"/>
          </a:p>
        </p:txBody>
      </p:sp>
      <p:sp>
        <p:nvSpPr>
          <p:cNvPr id="10" name="Title Placeholder 9"/>
          <p:cNvSpPr>
            <a:spLocks noGrp="1"/>
          </p:cNvSpPr>
          <p:nvPr>
            <p:ph type="title"/>
          </p:nvPr>
        </p:nvSpPr>
        <p:spPr>
          <a:xfrm>
            <a:off x="406400" y="457200"/>
            <a:ext cx="115824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685800" y="1050899"/>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685800" y="1057987"/>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3047" y="1387366"/>
            <a:ext cx="11694511" cy="5123793"/>
          </a:xfrm>
        </p:spPr>
        <p:txBody>
          <a:bodyPr>
            <a:normAutofit fontScale="90000"/>
          </a:bodyPr>
          <a:lstStyle/>
          <a:p>
            <a:r>
              <a:rPr lang="en-US" b="1" u="sng" dirty="0" smtClean="0">
                <a:solidFill>
                  <a:schemeClr val="tx1"/>
                </a:solidFill>
                <a:latin typeface="Times New Roman" pitchFamily="18" charset="0"/>
                <a:cs typeface="Times New Roman" pitchFamily="18" charset="0"/>
              </a:rPr>
              <a:t/>
            </a:r>
            <a:br>
              <a:rPr lang="en-US" b="1" u="sng" dirty="0" smtClean="0">
                <a:solidFill>
                  <a:schemeClr val="tx1"/>
                </a:solidFill>
                <a:latin typeface="Times New Roman" pitchFamily="18" charset="0"/>
                <a:cs typeface="Times New Roman" pitchFamily="18" charset="0"/>
              </a:rPr>
            </a:br>
            <a:r>
              <a:rPr lang="en-US" b="1" u="sng" dirty="0" smtClean="0">
                <a:solidFill>
                  <a:schemeClr val="tx1"/>
                </a:solidFill>
                <a:latin typeface="Times New Roman" pitchFamily="18" charset="0"/>
                <a:cs typeface="Times New Roman" pitchFamily="18" charset="0"/>
              </a:rPr>
              <a:t>Biomedical </a:t>
            </a:r>
            <a:r>
              <a:rPr lang="en-US" b="1" u="sng" dirty="0" smtClean="0">
                <a:solidFill>
                  <a:schemeClr val="tx1"/>
                </a:solidFill>
                <a:latin typeface="Times New Roman" pitchFamily="18" charset="0"/>
                <a:cs typeface="Times New Roman" pitchFamily="18" charset="0"/>
              </a:rPr>
              <a:t>Waste Management knowledge &amp; practices among Tertiary care Hospitals in Delhi.</a:t>
            </a:r>
            <a:br>
              <a:rPr lang="en-US" b="1" u="sng" dirty="0" smtClean="0">
                <a:solidFill>
                  <a:schemeClr val="tx1"/>
                </a:solidFill>
                <a:latin typeface="Times New Roman" pitchFamily="18" charset="0"/>
                <a:cs typeface="Times New Roman" pitchFamily="18" charset="0"/>
              </a:rPr>
            </a:br>
            <a:r>
              <a:rPr lang="en-US" b="1" u="sng" dirty="0" smtClean="0">
                <a:solidFill>
                  <a:schemeClr val="tx1"/>
                </a:solidFill>
                <a:latin typeface="Times New Roman" pitchFamily="18" charset="0"/>
                <a:cs typeface="Times New Roman" pitchFamily="18" charset="0"/>
              </a:rPr>
              <a:t/>
            </a:r>
            <a:br>
              <a:rPr lang="en-US" b="1" u="sng" dirty="0" smtClean="0">
                <a:solidFill>
                  <a:schemeClr val="tx1"/>
                </a:solidFill>
                <a:latin typeface="Times New Roman" pitchFamily="18" charset="0"/>
                <a:cs typeface="Times New Roman" pitchFamily="18" charset="0"/>
              </a:rPr>
            </a:br>
            <a:r>
              <a:rPr lang="en-US" b="1" u="sng" dirty="0" smtClean="0">
                <a:solidFill>
                  <a:schemeClr val="tx1"/>
                </a:solidFill>
                <a:latin typeface="Times New Roman" pitchFamily="18" charset="0"/>
                <a:cs typeface="Times New Roman" pitchFamily="18" charset="0"/>
              </a:rPr>
              <a:t/>
            </a:r>
            <a:br>
              <a:rPr lang="en-US" b="1" u="sng" dirty="0" smtClean="0">
                <a:solidFill>
                  <a:schemeClr val="tx1"/>
                </a:solidFill>
                <a:latin typeface="Times New Roman" pitchFamily="18" charset="0"/>
                <a:cs typeface="Times New Roman" pitchFamily="18" charset="0"/>
              </a:rPr>
            </a:br>
            <a:r>
              <a:rPr lang="en-US" sz="2400" dirty="0" smtClean="0">
                <a:solidFill>
                  <a:schemeClr val="tx1"/>
                </a:solidFill>
                <a:latin typeface="Times New Roman" pitchFamily="18" charset="0"/>
                <a:cs typeface="Times New Roman" pitchFamily="18" charset="0"/>
              </a:rPr>
              <a:t>UNDER GUIDANCE OF:                                                           by: Tanushri Dutta</a:t>
            </a:r>
            <a:br>
              <a:rPr lang="en-US" sz="2400" dirty="0" smtClean="0">
                <a:solidFill>
                  <a:schemeClr val="tx1"/>
                </a:solidFill>
                <a:latin typeface="Times New Roman" pitchFamily="18" charset="0"/>
                <a:cs typeface="Times New Roman" pitchFamily="18" charset="0"/>
              </a:rPr>
            </a:br>
            <a:r>
              <a:rPr lang="en-US" sz="2400" dirty="0" smtClean="0">
                <a:solidFill>
                  <a:schemeClr val="tx1"/>
                </a:solidFill>
                <a:latin typeface="Times New Roman" pitchFamily="18" charset="0"/>
                <a:cs typeface="Times New Roman" pitchFamily="18" charset="0"/>
              </a:rPr>
              <a:t>DR. Sutapa Bandyopadhyay                                           roll no: pg/19/094</a:t>
            </a:r>
            <a:br>
              <a:rPr lang="en-US" sz="2400" dirty="0" smtClean="0">
                <a:solidFill>
                  <a:schemeClr val="tx1"/>
                </a:solidFill>
                <a:latin typeface="Times New Roman" pitchFamily="18" charset="0"/>
                <a:cs typeface="Times New Roman" pitchFamily="18" charset="0"/>
              </a:rPr>
            </a:br>
            <a:r>
              <a:rPr lang="en-US" sz="2400" dirty="0" smtClean="0">
                <a:solidFill>
                  <a:schemeClr val="tx1"/>
                </a:solidFill>
                <a:latin typeface="Times New Roman" pitchFamily="18" charset="0"/>
                <a:cs typeface="Times New Roman" pitchFamily="18" charset="0"/>
              </a:rPr>
              <a:t>Director                                                                                  hospital management</a:t>
            </a:r>
            <a:br>
              <a:rPr lang="en-US" sz="2400" dirty="0" smtClean="0">
                <a:solidFill>
                  <a:schemeClr val="tx1"/>
                </a:solidFill>
                <a:latin typeface="Times New Roman" pitchFamily="18" charset="0"/>
                <a:cs typeface="Times New Roman" pitchFamily="18" charset="0"/>
              </a:rPr>
            </a:br>
            <a:r>
              <a:rPr lang="en-US" sz="2400" dirty="0" smtClean="0">
                <a:solidFill>
                  <a:schemeClr val="tx1"/>
                </a:solidFill>
                <a:latin typeface="Times New Roman" pitchFamily="18" charset="0"/>
                <a:cs typeface="Times New Roman" pitchFamily="18" charset="0"/>
              </a:rPr>
              <a:t>iihmr, delhi                                                                            batch- 2019-21</a:t>
            </a:r>
            <a:br>
              <a:rPr lang="en-US" sz="2400" dirty="0" smtClean="0">
                <a:solidFill>
                  <a:schemeClr val="tx1"/>
                </a:solidFill>
                <a:latin typeface="Times New Roman" pitchFamily="18" charset="0"/>
                <a:cs typeface="Times New Roman" pitchFamily="18" charset="0"/>
              </a:rPr>
            </a:br>
            <a:endParaRPr lang="en-US" sz="2400" dirty="0">
              <a:solidFill>
                <a:schemeClr val="tx1"/>
              </a:solidFill>
              <a:latin typeface="Times New Roman" pitchFamily="18" charset="0"/>
              <a:cs typeface="Times New Roman" pitchFamily="18" charset="0"/>
            </a:endParaRPr>
          </a:p>
        </p:txBody>
      </p:sp>
      <p:pic>
        <p:nvPicPr>
          <p:cNvPr id="12290" name="Picture 2" descr="Biomedical Waste Management in Delhi: Need of the Hour"/>
          <p:cNvPicPr>
            <a:picLocks noChangeAspect="1" noChangeArrowheads="1"/>
          </p:cNvPicPr>
          <p:nvPr/>
        </p:nvPicPr>
        <p:blipFill>
          <a:blip r:embed="rId2"/>
          <a:srcRect/>
          <a:stretch>
            <a:fillRect/>
          </a:stretch>
        </p:blipFill>
        <p:spPr bwMode="auto">
          <a:xfrm>
            <a:off x="6808623" y="1"/>
            <a:ext cx="4762500" cy="1387366"/>
          </a:xfrm>
          <a:prstGeom prst="rect">
            <a:avLst/>
          </a:prstGeom>
          <a:noFill/>
        </p:spPr>
      </p:pic>
      <p:pic>
        <p:nvPicPr>
          <p:cNvPr id="6" name="Picture 2" descr="Top | Best Health Care Management Insititute - IIHMR Delhi">
            <a:extLst>
              <a:ext uri="{FF2B5EF4-FFF2-40B4-BE49-F238E27FC236}">
                <a16:creationId xmlns="" xmlns:a16="http://schemas.microsoft.com/office/drawing/2014/main" id="{52BD41DE-14A4-4EEF-A076-90B2ED669445}"/>
              </a:ext>
            </a:extLst>
          </p:cNvPr>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331076" y="0"/>
            <a:ext cx="3137338" cy="1371600"/>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236483"/>
            <a:ext cx="11582400" cy="819807"/>
          </a:xfrm>
        </p:spPr>
        <p:txBody>
          <a:bodyPr/>
          <a:lstStyle/>
          <a:p>
            <a:pPr algn="ctr"/>
            <a:r>
              <a:rPr lang="en-US" dirty="0" smtClean="0">
                <a:solidFill>
                  <a:schemeClr val="tx1"/>
                </a:solidFill>
              </a:rPr>
              <a:t>conclusion</a:t>
            </a:r>
            <a:endParaRPr lang="en-US" dirty="0">
              <a:solidFill>
                <a:schemeClr val="tx1"/>
              </a:solidFill>
            </a:endParaRPr>
          </a:p>
        </p:txBody>
      </p:sp>
      <p:sp>
        <p:nvSpPr>
          <p:cNvPr id="3" name="Content Placeholder 2"/>
          <p:cNvSpPr>
            <a:spLocks noGrp="1"/>
          </p:cNvSpPr>
          <p:nvPr>
            <p:ph idx="1"/>
          </p:nvPr>
        </p:nvSpPr>
        <p:spPr>
          <a:xfrm>
            <a:off x="189186" y="1198179"/>
            <a:ext cx="11799614" cy="5470635"/>
          </a:xfrm>
        </p:spPr>
        <p:txBody>
          <a:bodyPr>
            <a:normAutofit fontScale="92500"/>
          </a:bodyPr>
          <a:lstStyle/>
          <a:p>
            <a:pPr algn="just">
              <a:buClrTx/>
              <a:buFont typeface="Wingdings" pitchFamily="2" charset="2"/>
              <a:buChar char="Ø"/>
            </a:pPr>
            <a:r>
              <a:rPr lang="en-US" dirty="0" smtClean="0">
                <a:solidFill>
                  <a:schemeClr val="tx1"/>
                </a:solidFill>
                <a:latin typeface="Times New Roman" pitchFamily="18" charset="0"/>
                <a:cs typeface="Times New Roman" pitchFamily="18" charset="0"/>
              </a:rPr>
              <a:t>By the study,</a:t>
            </a:r>
            <a:r>
              <a:rPr lang="en-IN" dirty="0" smtClean="0">
                <a:solidFill>
                  <a:schemeClr val="tx1"/>
                </a:solidFill>
                <a:latin typeface="Times New Roman" pitchFamily="18" charset="0"/>
                <a:cs typeface="Times New Roman" pitchFamily="18" charset="0"/>
              </a:rPr>
              <a:t> Segregation of waste is most important step of BMW management. </a:t>
            </a:r>
            <a:endParaRPr lang="en-IN" dirty="0" smtClean="0">
              <a:solidFill>
                <a:schemeClr val="tx1"/>
              </a:solidFill>
              <a:latin typeface="Times New Roman" pitchFamily="18" charset="0"/>
              <a:cs typeface="Times New Roman" pitchFamily="18" charset="0"/>
            </a:endParaRPr>
          </a:p>
          <a:p>
            <a:pPr algn="just">
              <a:buClrTx/>
              <a:buFont typeface="Wingdings" pitchFamily="2" charset="2"/>
              <a:buChar char="Ø"/>
            </a:pPr>
            <a:r>
              <a:rPr lang="en-IN" dirty="0" smtClean="0">
                <a:solidFill>
                  <a:schemeClr val="tx1"/>
                </a:solidFill>
                <a:latin typeface="Times New Roman" pitchFamily="18" charset="0"/>
                <a:cs typeface="Times New Roman" pitchFamily="18" charset="0"/>
              </a:rPr>
              <a:t>It</a:t>
            </a:r>
            <a:r>
              <a:rPr lang="en-US" dirty="0" smtClean="0">
                <a:solidFill>
                  <a:schemeClr val="tx1"/>
                </a:solidFill>
                <a:latin typeface="Times New Roman" pitchFamily="18" charset="0"/>
                <a:cs typeface="Times New Roman" pitchFamily="18" charset="0"/>
              </a:rPr>
              <a:t> </a:t>
            </a:r>
            <a:r>
              <a:rPr lang="en-US" dirty="0" smtClean="0">
                <a:solidFill>
                  <a:schemeClr val="tx1"/>
                </a:solidFill>
                <a:latin typeface="Times New Roman" pitchFamily="18" charset="0"/>
                <a:cs typeface="Times New Roman" pitchFamily="18" charset="0"/>
              </a:rPr>
              <a:t>has been found that the both government and private hospitals have some gaps for biomedical waste handling. Government hospitals whereas outsourced the CBWTF for treatment of Biomedical </a:t>
            </a:r>
            <a:r>
              <a:rPr lang="en-US" dirty="0" smtClean="0">
                <a:solidFill>
                  <a:schemeClr val="tx1"/>
                </a:solidFill>
                <a:latin typeface="Times New Roman" pitchFamily="18" charset="0"/>
                <a:cs typeface="Times New Roman" pitchFamily="18" charset="0"/>
              </a:rPr>
              <a:t>.</a:t>
            </a:r>
          </a:p>
          <a:p>
            <a:pPr algn="just">
              <a:buClrTx/>
              <a:buFont typeface="Wingdings" pitchFamily="2" charset="2"/>
              <a:buChar char="Ø"/>
            </a:pPr>
            <a:r>
              <a:rPr lang="en-US" dirty="0" smtClean="0">
                <a:solidFill>
                  <a:schemeClr val="tx1"/>
                </a:solidFill>
                <a:latin typeface="Times New Roman" pitchFamily="18" charset="0"/>
                <a:cs typeface="Times New Roman" pitchFamily="18" charset="0"/>
              </a:rPr>
              <a:t>Some </a:t>
            </a:r>
            <a:r>
              <a:rPr lang="en-US" dirty="0" smtClean="0">
                <a:solidFill>
                  <a:schemeClr val="tx1"/>
                </a:solidFill>
                <a:latin typeface="Times New Roman" pitchFamily="18" charset="0"/>
                <a:cs typeface="Times New Roman" pitchFamily="18" charset="0"/>
              </a:rPr>
              <a:t>private hospitals don’t have all treatment facilities available in their vicinity. </a:t>
            </a:r>
            <a:endParaRPr lang="en-US" dirty="0" smtClean="0">
              <a:solidFill>
                <a:schemeClr val="tx1"/>
              </a:solidFill>
              <a:latin typeface="Times New Roman" pitchFamily="18" charset="0"/>
              <a:cs typeface="Times New Roman" pitchFamily="18" charset="0"/>
            </a:endParaRPr>
          </a:p>
          <a:p>
            <a:pPr algn="just">
              <a:buClrTx/>
              <a:buFont typeface="Wingdings" pitchFamily="2" charset="2"/>
              <a:buChar char="Ø"/>
            </a:pPr>
            <a:r>
              <a:rPr lang="en-US" dirty="0" smtClean="0">
                <a:solidFill>
                  <a:schemeClr val="tx1"/>
                </a:solidFill>
                <a:latin typeface="Times New Roman" pitchFamily="18" charset="0"/>
                <a:cs typeface="Times New Roman" pitchFamily="18" charset="0"/>
              </a:rPr>
              <a:t>Maintaining </a:t>
            </a:r>
            <a:r>
              <a:rPr lang="en-US" dirty="0" smtClean="0">
                <a:solidFill>
                  <a:schemeClr val="tx1"/>
                </a:solidFill>
                <a:latin typeface="Times New Roman" pitchFamily="18" charset="0"/>
                <a:cs typeface="Times New Roman" pitchFamily="18" charset="0"/>
              </a:rPr>
              <a:t>of records  require more </a:t>
            </a:r>
            <a:r>
              <a:rPr lang="en-US" dirty="0" smtClean="0">
                <a:solidFill>
                  <a:schemeClr val="tx1"/>
                </a:solidFill>
                <a:latin typeface="Times New Roman" pitchFamily="18" charset="0"/>
                <a:cs typeface="Times New Roman" pitchFamily="18" charset="0"/>
              </a:rPr>
              <a:t>efficiency</a:t>
            </a:r>
            <a:r>
              <a:rPr lang="en-US" dirty="0" smtClean="0">
                <a:solidFill>
                  <a:schemeClr val="tx1"/>
                </a:solidFill>
                <a:latin typeface="Times New Roman" pitchFamily="18" charset="0"/>
                <a:cs typeface="Times New Roman" pitchFamily="18" charset="0"/>
              </a:rPr>
              <a:t> </a:t>
            </a:r>
            <a:r>
              <a:rPr lang="en-US" dirty="0" smtClean="0">
                <a:solidFill>
                  <a:schemeClr val="tx1"/>
                </a:solidFill>
                <a:latin typeface="Times New Roman" pitchFamily="18" charset="0"/>
                <a:cs typeface="Times New Roman" pitchFamily="18" charset="0"/>
              </a:rPr>
              <a:t>under the supervision.</a:t>
            </a:r>
            <a:endParaRPr lang="en-US" dirty="0" smtClean="0">
              <a:solidFill>
                <a:schemeClr val="tx1"/>
              </a:solidFill>
              <a:latin typeface="Times New Roman" pitchFamily="18" charset="0"/>
              <a:cs typeface="Times New Roman" pitchFamily="18" charset="0"/>
            </a:endParaRPr>
          </a:p>
          <a:p>
            <a:pPr algn="just">
              <a:buClrTx/>
              <a:buFont typeface="Wingdings" pitchFamily="2" charset="2"/>
              <a:buChar char="Ø"/>
            </a:pPr>
            <a:r>
              <a:rPr lang="en-US" dirty="0" smtClean="0">
                <a:solidFill>
                  <a:schemeClr val="tx1"/>
                </a:solidFill>
                <a:latin typeface="Times New Roman" pitchFamily="18" charset="0"/>
                <a:cs typeface="Times New Roman" pitchFamily="18" charset="0"/>
              </a:rPr>
              <a:t>Regular </a:t>
            </a:r>
            <a:r>
              <a:rPr lang="en-US" dirty="0" smtClean="0">
                <a:solidFill>
                  <a:schemeClr val="tx1"/>
                </a:solidFill>
                <a:latin typeface="Times New Roman" pitchFamily="18" charset="0"/>
                <a:cs typeface="Times New Roman" pitchFamily="18" charset="0"/>
              </a:rPr>
              <a:t>trainings of housekeep personals should be done. </a:t>
            </a:r>
            <a:endParaRPr lang="en-US" dirty="0" smtClean="0">
              <a:solidFill>
                <a:schemeClr val="tx1"/>
              </a:solidFill>
              <a:latin typeface="Times New Roman" pitchFamily="18" charset="0"/>
              <a:cs typeface="Times New Roman" pitchFamily="18" charset="0"/>
            </a:endParaRPr>
          </a:p>
          <a:p>
            <a:pPr algn="just">
              <a:buClrTx/>
              <a:buFont typeface="Wingdings" pitchFamily="2" charset="2"/>
              <a:buChar char="Ø"/>
            </a:pPr>
            <a:r>
              <a:rPr lang="en-US" dirty="0" smtClean="0">
                <a:solidFill>
                  <a:schemeClr val="tx1"/>
                </a:solidFill>
                <a:latin typeface="Times New Roman" pitchFamily="18" charset="0"/>
                <a:cs typeface="Times New Roman" pitchFamily="18" charset="0"/>
              </a:rPr>
              <a:t>Surveillance </a:t>
            </a:r>
            <a:r>
              <a:rPr lang="en-US" dirty="0" smtClean="0">
                <a:solidFill>
                  <a:schemeClr val="tx1"/>
                </a:solidFill>
                <a:latin typeface="Times New Roman" pitchFamily="18" charset="0"/>
                <a:cs typeface="Times New Roman" pitchFamily="18" charset="0"/>
              </a:rPr>
              <a:t>of HAI should be done in high risk areas.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220718"/>
            <a:ext cx="11582400" cy="867104"/>
          </a:xfrm>
        </p:spPr>
        <p:txBody>
          <a:bodyPr>
            <a:normAutofit/>
          </a:bodyPr>
          <a:lstStyle/>
          <a:p>
            <a:pPr algn="ctr"/>
            <a:r>
              <a:rPr lang="en-US" sz="4000" b="1" dirty="0" smtClean="0">
                <a:solidFill>
                  <a:schemeClr val="tx1"/>
                </a:solidFill>
                <a:latin typeface="Times New Roman" pitchFamily="18" charset="0"/>
                <a:cs typeface="Times New Roman" pitchFamily="18" charset="0"/>
              </a:rPr>
              <a:t>Recommendations</a:t>
            </a:r>
            <a:endParaRPr lang="en-US" sz="40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252248" y="1229711"/>
            <a:ext cx="11736552" cy="5407572"/>
          </a:xfrm>
        </p:spPr>
        <p:txBody>
          <a:bodyPr>
            <a:noAutofit/>
          </a:bodyPr>
          <a:lstStyle/>
          <a:p>
            <a:pPr>
              <a:buClrTx/>
              <a:buFont typeface="Wingdings" pitchFamily="2" charset="2"/>
              <a:buChar char="Ø"/>
            </a:pPr>
            <a:r>
              <a:rPr lang="en-US" sz="2800" dirty="0" smtClean="0">
                <a:solidFill>
                  <a:schemeClr val="tx1"/>
                </a:solidFill>
                <a:latin typeface="Times New Roman" pitchFamily="18" charset="0"/>
                <a:cs typeface="Times New Roman" pitchFamily="18" charset="0"/>
              </a:rPr>
              <a:t>Details of injury during BMW management mostly needle stick injury should be recorded.</a:t>
            </a:r>
          </a:p>
          <a:p>
            <a:pPr>
              <a:buClrTx/>
              <a:buFont typeface="Wingdings" pitchFamily="2" charset="2"/>
              <a:buChar char="Ø"/>
            </a:pPr>
            <a:r>
              <a:rPr lang="en-US" sz="2800" dirty="0" smtClean="0">
                <a:solidFill>
                  <a:schemeClr val="tx1"/>
                </a:solidFill>
                <a:latin typeface="Times New Roman" pitchFamily="18" charset="0"/>
                <a:cs typeface="Times New Roman" pitchFamily="18" charset="0"/>
              </a:rPr>
              <a:t>ETP should be constructed in each and every hospital</a:t>
            </a:r>
          </a:p>
          <a:p>
            <a:pPr>
              <a:buClrTx/>
              <a:buFont typeface="Wingdings" pitchFamily="2" charset="2"/>
              <a:buChar char="Ø"/>
            </a:pPr>
            <a:r>
              <a:rPr lang="en-US" sz="2800" dirty="0" smtClean="0">
                <a:solidFill>
                  <a:schemeClr val="tx1"/>
                </a:solidFill>
                <a:latin typeface="Times New Roman" pitchFamily="18" charset="0"/>
                <a:cs typeface="Times New Roman" pitchFamily="18" charset="0"/>
              </a:rPr>
              <a:t>Details of ETP sludge generated during treatment of waste should be recorded.</a:t>
            </a:r>
          </a:p>
          <a:p>
            <a:pPr>
              <a:buClrTx/>
              <a:buFont typeface="Wingdings" pitchFamily="2" charset="2"/>
              <a:buChar char="Ø"/>
            </a:pPr>
            <a:r>
              <a:rPr lang="en-US" sz="2800" dirty="0" smtClean="0">
                <a:solidFill>
                  <a:schemeClr val="tx1"/>
                </a:solidFill>
                <a:latin typeface="Times New Roman" pitchFamily="18" charset="0"/>
                <a:cs typeface="Times New Roman" pitchFamily="18" charset="0"/>
              </a:rPr>
              <a:t>Hospital staff should be vaccinated against hepatitis B and Tetanus</a:t>
            </a:r>
          </a:p>
          <a:p>
            <a:pPr>
              <a:buClrTx/>
              <a:buFont typeface="Wingdings" pitchFamily="2" charset="2"/>
              <a:buChar char="Ø"/>
            </a:pPr>
            <a:r>
              <a:rPr lang="en-US" sz="2800" dirty="0" smtClean="0">
                <a:solidFill>
                  <a:schemeClr val="tx1"/>
                </a:solidFill>
                <a:latin typeface="Times New Roman" pitchFamily="18" charset="0"/>
                <a:cs typeface="Times New Roman" pitchFamily="18" charset="0"/>
              </a:rPr>
              <a:t>BMW management committee should be made in each hospital so that they can monitor the disposal of waste closely</a:t>
            </a:r>
          </a:p>
          <a:p>
            <a:pPr>
              <a:buClrTx/>
              <a:buFont typeface="Wingdings" pitchFamily="2" charset="2"/>
              <a:buChar char="Ø"/>
            </a:pPr>
            <a:r>
              <a:rPr lang="en-US" sz="2800" dirty="0" smtClean="0">
                <a:solidFill>
                  <a:schemeClr val="tx1"/>
                </a:solidFill>
                <a:latin typeface="Times New Roman" pitchFamily="18" charset="0"/>
                <a:cs typeface="Times New Roman" pitchFamily="18" charset="0"/>
              </a:rPr>
              <a:t>Training on BMW at regular intervals should be made mandatory for all healthcare staff.</a:t>
            </a:r>
          </a:p>
          <a:p>
            <a:pPr>
              <a:buClrTx/>
              <a:buFont typeface="Wingdings" pitchFamily="2" charset="2"/>
              <a:buChar char="Ø"/>
            </a:pPr>
            <a:r>
              <a:rPr lang="en-US" sz="2800" dirty="0" smtClean="0">
                <a:solidFill>
                  <a:schemeClr val="tx1"/>
                </a:solidFill>
                <a:latin typeface="Times New Roman" pitchFamily="18" charset="0"/>
                <a:cs typeface="Times New Roman" pitchFamily="18" charset="0"/>
              </a:rPr>
              <a:t>Hoardings on segregation of waste in different containers should be placed in every department.</a:t>
            </a:r>
            <a:br>
              <a:rPr lang="en-US" sz="2800" dirty="0" smtClean="0">
                <a:solidFill>
                  <a:schemeClr val="tx1"/>
                </a:solidFill>
                <a:latin typeface="Times New Roman" pitchFamily="18" charset="0"/>
                <a:cs typeface="Times New Roman" pitchFamily="18" charset="0"/>
              </a:rPr>
            </a:br>
            <a:endParaRPr lang="en-US" sz="2800" dirty="0">
              <a:solidFill>
                <a:schemeClr val="tx1"/>
              </a:solidFill>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952" y="189186"/>
            <a:ext cx="11783848" cy="835573"/>
          </a:xfrm>
        </p:spPr>
        <p:txBody>
          <a:bodyPr>
            <a:normAutofit/>
          </a:bodyPr>
          <a:lstStyle/>
          <a:p>
            <a:pPr algn="ctr"/>
            <a:r>
              <a:rPr lang="en-US" sz="4000" b="1" dirty="0" smtClean="0">
                <a:solidFill>
                  <a:schemeClr val="tx1"/>
                </a:solidFill>
                <a:latin typeface="Times New Roman" pitchFamily="18" charset="0"/>
                <a:cs typeface="Times New Roman" pitchFamily="18" charset="0"/>
              </a:rPr>
              <a:t>Limitations</a:t>
            </a:r>
            <a:endParaRPr lang="en-US" sz="40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204952" y="1150883"/>
            <a:ext cx="11783848" cy="5517931"/>
          </a:xfrm>
        </p:spPr>
        <p:txBody>
          <a:bodyPr>
            <a:normAutofit/>
          </a:bodyPr>
          <a:lstStyle/>
          <a:p>
            <a:pPr>
              <a:buClrTx/>
              <a:buFont typeface="Wingdings" pitchFamily="2" charset="2"/>
              <a:buChar char="Ø"/>
            </a:pPr>
            <a:r>
              <a:rPr lang="en-US" dirty="0" smtClean="0">
                <a:solidFill>
                  <a:schemeClr val="tx1"/>
                </a:solidFill>
                <a:latin typeface="Times New Roman" pitchFamily="18" charset="0"/>
                <a:cs typeface="Times New Roman" pitchFamily="18" charset="0"/>
              </a:rPr>
              <a:t>The data used in this study is secondary and giving little or no knowledge about the process of data collection and accuracy of the report of hospitals.</a:t>
            </a:r>
          </a:p>
          <a:p>
            <a:pPr>
              <a:buClrTx/>
              <a:buFont typeface="Wingdings" pitchFamily="2" charset="2"/>
              <a:buChar char="Ø"/>
            </a:pPr>
            <a:endParaRPr lang="en-US" dirty="0" smtClean="0">
              <a:solidFill>
                <a:schemeClr val="tx1"/>
              </a:solidFill>
              <a:latin typeface="Times New Roman" pitchFamily="18" charset="0"/>
              <a:cs typeface="Times New Roman" pitchFamily="18" charset="0"/>
            </a:endParaRPr>
          </a:p>
          <a:p>
            <a:pPr>
              <a:buClrTx/>
              <a:buFont typeface="Wingdings" pitchFamily="2" charset="2"/>
              <a:buChar char="Ø"/>
            </a:pPr>
            <a:endParaRPr lang="en-US" dirty="0" smtClean="0">
              <a:solidFill>
                <a:schemeClr val="tx1"/>
              </a:solidFill>
              <a:latin typeface="Times New Roman" pitchFamily="18" charset="0"/>
              <a:cs typeface="Times New Roman" pitchFamily="18" charset="0"/>
            </a:endParaRPr>
          </a:p>
          <a:p>
            <a:pPr>
              <a:buClrTx/>
              <a:buFont typeface="Wingdings" pitchFamily="2" charset="2"/>
              <a:buChar char="Ø"/>
            </a:pPr>
            <a:endParaRPr lang="en-US" dirty="0" smtClean="0">
              <a:solidFill>
                <a:schemeClr val="tx1"/>
              </a:solidFill>
              <a:latin typeface="Times New Roman" pitchFamily="18" charset="0"/>
              <a:cs typeface="Times New Roman" pitchFamily="18" charset="0"/>
            </a:endParaRPr>
          </a:p>
          <a:p>
            <a:pPr>
              <a:buClrTx/>
              <a:buFont typeface="Wingdings" pitchFamily="2" charset="2"/>
              <a:buChar char="Ø"/>
            </a:pPr>
            <a:endParaRPr lang="en-US" dirty="0" smtClean="0">
              <a:solidFill>
                <a:schemeClr val="tx1"/>
              </a:solidFill>
              <a:latin typeface="Times New Roman" pitchFamily="18" charset="0"/>
              <a:cs typeface="Times New Roman" pitchFamily="18" charset="0"/>
            </a:endParaRPr>
          </a:p>
          <a:p>
            <a:pPr>
              <a:buClrTx/>
              <a:buFont typeface="Wingdings" pitchFamily="2" charset="2"/>
              <a:buChar char="Ø"/>
            </a:pPr>
            <a:endParaRPr lang="en-US" dirty="0" smtClean="0">
              <a:solidFill>
                <a:schemeClr val="tx1"/>
              </a:solidFill>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952" y="252248"/>
            <a:ext cx="11783848" cy="819807"/>
          </a:xfrm>
        </p:spPr>
        <p:txBody>
          <a:bodyPr>
            <a:normAutofit/>
          </a:bodyPr>
          <a:lstStyle/>
          <a:p>
            <a:pPr algn="ctr"/>
            <a:r>
              <a:rPr lang="en-US" sz="4000" b="1" dirty="0" smtClean="0">
                <a:solidFill>
                  <a:schemeClr val="tx1"/>
                </a:solidFill>
                <a:latin typeface="Times New Roman" pitchFamily="18" charset="0"/>
                <a:cs typeface="Times New Roman" pitchFamily="18" charset="0"/>
              </a:rPr>
              <a:t>Program</a:t>
            </a:r>
            <a:r>
              <a:rPr lang="en-US" sz="4000" b="1" dirty="0" smtClean="0">
                <a:latin typeface="Times New Roman" pitchFamily="18" charset="0"/>
                <a:cs typeface="Times New Roman" pitchFamily="18" charset="0"/>
              </a:rPr>
              <a:t> </a:t>
            </a:r>
            <a:r>
              <a:rPr lang="en-US" sz="4000" b="1" dirty="0" smtClean="0">
                <a:solidFill>
                  <a:schemeClr val="tx1"/>
                </a:solidFill>
                <a:latin typeface="Times New Roman" pitchFamily="18" charset="0"/>
                <a:cs typeface="Times New Roman" pitchFamily="18" charset="0"/>
              </a:rPr>
              <a:t>outcome</a:t>
            </a:r>
            <a:endParaRPr lang="en-US" sz="4000" b="1" dirty="0">
              <a:solidFill>
                <a:schemeClr val="tx1"/>
              </a:solidFill>
              <a:latin typeface="Times New Roman" pitchFamily="18" charset="0"/>
              <a:cs typeface="Times New Roman" pitchFamily="18" charset="0"/>
            </a:endParaRPr>
          </a:p>
        </p:txBody>
      </p:sp>
      <p:graphicFrame>
        <p:nvGraphicFramePr>
          <p:cNvPr id="11" name="Content Placeholder 10"/>
          <p:cNvGraphicFramePr>
            <a:graphicFrameLocks noGrp="1"/>
          </p:cNvGraphicFramePr>
          <p:nvPr>
            <p:ph idx="1"/>
          </p:nvPr>
        </p:nvGraphicFramePr>
        <p:xfrm>
          <a:off x="406400" y="1229711"/>
          <a:ext cx="8895255" cy="3200400"/>
        </p:xfrm>
        <a:graphic>
          <a:graphicData uri="http://schemas.openxmlformats.org/drawingml/2006/table">
            <a:tbl>
              <a:tblPr firstRow="1" bandRow="1">
                <a:tableStyleId>{5C22544A-7EE6-4342-B048-85BDC9FD1C3A}</a:tableStyleId>
              </a:tblPr>
              <a:tblGrid>
                <a:gridCol w="2496914"/>
                <a:gridCol w="2143095"/>
                <a:gridCol w="2312604"/>
                <a:gridCol w="1942642"/>
              </a:tblGrid>
              <a:tr h="344139">
                <a:tc gridSpan="4">
                  <a:txBody>
                    <a:bodyPr/>
                    <a:lstStyle/>
                    <a:p>
                      <a:pPr algn="ctr"/>
                      <a:r>
                        <a:rPr lang="en-US" sz="1800" b="1" dirty="0" smtClean="0"/>
                        <a:t>Program Outcomes   </a:t>
                      </a:r>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6670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t>1. Internalize the concepts of management such as healthcare delivery system, strategic planning, HR, marketing, finance and operations</a:t>
                      </a:r>
                      <a:endParaRPr lang="en-US" dirty="0" smtClean="0"/>
                    </a:p>
                    <a:p>
                      <a:endParaRPr lang="en-US" dirty="0" smtClean="0"/>
                    </a:p>
                    <a:p>
                      <a:r>
                        <a:rPr lang="en-US" dirty="0" smtClean="0">
                          <a:solidFill>
                            <a:srgbClr val="FF0000"/>
                          </a:solidFill>
                        </a:rPr>
                        <a:t>3</a:t>
                      </a:r>
                      <a:endParaRPr lang="en-US" dirty="0">
                        <a:solidFill>
                          <a:srgbClr val="FF0000"/>
                        </a:solidFill>
                      </a:endParaRPr>
                    </a:p>
                  </a:txBody>
                  <a:tcPr>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t>2.</a:t>
                      </a:r>
                      <a:r>
                        <a:rPr lang="en-US" sz="1800" b="1" baseline="0" dirty="0" smtClean="0"/>
                        <a:t> </a:t>
                      </a:r>
                      <a:r>
                        <a:rPr lang="en-US" sz="1800" b="1" dirty="0" smtClean="0"/>
                        <a:t>Apply knowledge of research and management techniques and functions in an integrated manner in healthcare set up</a:t>
                      </a:r>
                      <a:endParaRPr lang="en-US" b="1" dirty="0" smtClean="0"/>
                    </a:p>
                    <a:p>
                      <a:endParaRPr lang="en-US" b="1" dirty="0" smtClean="0"/>
                    </a:p>
                    <a:p>
                      <a:endParaRPr lang="en-US" b="1" dirty="0" smtClean="0"/>
                    </a:p>
                    <a:p>
                      <a:r>
                        <a:rPr lang="en-US" b="1" dirty="0" smtClean="0">
                          <a:solidFill>
                            <a:srgbClr val="FF0000"/>
                          </a:solidFill>
                        </a:rPr>
                        <a:t>3</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t>3. Use appropriate skills to support healthcare organizations to take informed decision in planning, building and managing healthcare organizations</a:t>
                      </a:r>
                      <a:endParaRPr lang="en-US" b="1" dirty="0" smtClean="0"/>
                    </a:p>
                    <a:p>
                      <a:r>
                        <a:rPr lang="en-US" b="1" dirty="0" smtClean="0">
                          <a:solidFill>
                            <a:srgbClr val="FF0000"/>
                          </a:solidFill>
                        </a:rPr>
                        <a:t>3</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t>4. Utilize learning acquired from trainings and practical exposures in real time situations.</a:t>
                      </a:r>
                      <a:endParaRPr lang="en-US" dirty="0" smtClean="0"/>
                    </a:p>
                    <a:p>
                      <a:endParaRPr lang="en-US" dirty="0" smtClean="0"/>
                    </a:p>
                    <a:p>
                      <a:endParaRPr lang="en-US" dirty="0" smtClean="0"/>
                    </a:p>
                    <a:p>
                      <a:endParaRPr lang="en-US" dirty="0" smtClean="0"/>
                    </a:p>
                    <a:p>
                      <a:r>
                        <a:rPr lang="en-US" b="1" dirty="0" smtClean="0">
                          <a:solidFill>
                            <a:srgbClr val="FF0000"/>
                          </a:solidFill>
                        </a:rPr>
                        <a:t>3</a:t>
                      </a:r>
                      <a:endParaRPr lang="en-US" b="1" dirty="0">
                        <a:solidFill>
                          <a:srgbClr val="FF0000"/>
                        </a:solidFill>
                      </a:endParaRPr>
                    </a:p>
                  </a:txBody>
                  <a:tcPr>
                    <a:lnL w="12700" cap="flat" cmpd="sng" algn="ctr">
                      <a:solidFill>
                        <a:schemeClr val="tx1"/>
                      </a:solidFill>
                      <a:prstDash val="solid"/>
                      <a:round/>
                      <a:headEnd type="none" w="med" len="med"/>
                      <a:tailEnd type="none" w="med" len="med"/>
                    </a:lnL>
                  </a:tcPr>
                </a:tc>
              </a:tr>
            </a:tbl>
          </a:graphicData>
        </a:graphic>
      </p:graphicFrame>
      <p:sp>
        <p:nvSpPr>
          <p:cNvPr id="12" name="Rectangle 11"/>
          <p:cNvSpPr/>
          <p:nvPr/>
        </p:nvSpPr>
        <p:spPr>
          <a:xfrm>
            <a:off x="8100006" y="5458287"/>
            <a:ext cx="3873176" cy="923330"/>
          </a:xfrm>
          <a:prstGeom prst="rect">
            <a:avLst/>
          </a:prstGeom>
          <a:ln/>
        </p:spPr>
        <p:style>
          <a:lnRef idx="2">
            <a:schemeClr val="dk1"/>
          </a:lnRef>
          <a:fillRef idx="1">
            <a:schemeClr val="lt1"/>
          </a:fillRef>
          <a:effectRef idx="0">
            <a:schemeClr val="dk1"/>
          </a:effectRef>
          <a:fontRef idx="minor">
            <a:schemeClr val="dk1"/>
          </a:fontRef>
        </p:style>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cap="none" spc="50" dirty="0" smtClean="0">
                <a:ln w="11430">
                  <a:solidFill>
                    <a:srgbClr val="FF0000"/>
                  </a:solidFill>
                </a:ln>
                <a:solidFill>
                  <a:srgbClr val="FF0000"/>
                </a:solidFill>
                <a:effectLst>
                  <a:glow rad="101600">
                    <a:schemeClr val="accent2">
                      <a:satMod val="175000"/>
                      <a:alpha val="40000"/>
                    </a:schemeClr>
                  </a:glow>
                  <a:outerShdw blurRad="76200" dist="50800" dir="5400000" algn="tl" rotWithShape="0">
                    <a:srgbClr val="000000">
                      <a:alpha val="65000"/>
                    </a:srgbClr>
                  </a:outerShdw>
                </a:effectLst>
                <a:latin typeface="Aharoni" pitchFamily="2" charset="-79"/>
                <a:cs typeface="Aharoni" pitchFamily="2" charset="-79"/>
              </a:rPr>
              <a:t>Thank you!</a:t>
            </a:r>
            <a:endParaRPr lang="en-US" sz="5400" cap="none" spc="50" dirty="0">
              <a:ln w="11430">
                <a:solidFill>
                  <a:srgbClr val="FF0000"/>
                </a:solidFill>
              </a:ln>
              <a:solidFill>
                <a:srgbClr val="FF0000"/>
              </a:solidFill>
              <a:effectLst>
                <a:glow rad="101600">
                  <a:schemeClr val="accent2">
                    <a:satMod val="175000"/>
                    <a:alpha val="40000"/>
                  </a:schemeClr>
                </a:glow>
                <a:outerShdw blurRad="76200" dist="50800" dir="5400000" algn="tl" rotWithShape="0">
                  <a:srgbClr val="000000">
                    <a:alpha val="65000"/>
                  </a:srgbClr>
                </a:outerShdw>
              </a:effectLst>
              <a:latin typeface="Aharoni" pitchFamily="2" charset="-79"/>
              <a:cs typeface="Aharoni" pitchFamily="2" charset="-79"/>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012" y="177421"/>
            <a:ext cx="11682484" cy="736979"/>
          </a:xfrm>
        </p:spPr>
        <p:txBody>
          <a:bodyPr>
            <a:noAutofit/>
          </a:bodyPr>
          <a:lstStyle/>
          <a:p>
            <a:pPr algn="ctr"/>
            <a:r>
              <a:rPr lang="en-IN" sz="4000" b="1" dirty="0" smtClean="0">
                <a:solidFill>
                  <a:schemeClr val="tx1"/>
                </a:solidFill>
                <a:latin typeface="Times New Roman" pitchFamily="18" charset="0"/>
                <a:cs typeface="Times New Roman" pitchFamily="18" charset="0"/>
              </a:rPr>
              <a:t/>
            </a:r>
            <a:br>
              <a:rPr lang="en-IN" sz="4000" b="1" dirty="0" smtClean="0">
                <a:solidFill>
                  <a:schemeClr val="tx1"/>
                </a:solidFill>
                <a:latin typeface="Times New Roman" pitchFamily="18" charset="0"/>
                <a:cs typeface="Times New Roman" pitchFamily="18" charset="0"/>
              </a:rPr>
            </a:br>
            <a:r>
              <a:rPr lang="en-IN" sz="4000" b="1" dirty="0" smtClean="0">
                <a:solidFill>
                  <a:schemeClr val="tx1"/>
                </a:solidFill>
                <a:latin typeface="Times New Roman" pitchFamily="18" charset="0"/>
                <a:cs typeface="Times New Roman" pitchFamily="18" charset="0"/>
              </a:rPr>
              <a:t>Introduction</a:t>
            </a:r>
            <a:br>
              <a:rPr lang="en-IN" sz="4000" b="1" dirty="0" smtClean="0">
                <a:solidFill>
                  <a:schemeClr val="tx1"/>
                </a:solidFill>
                <a:latin typeface="Times New Roman" pitchFamily="18" charset="0"/>
                <a:cs typeface="Times New Roman" pitchFamily="18" charset="0"/>
              </a:rPr>
            </a:br>
            <a:endParaRPr lang="en-US" sz="4000" dirty="0">
              <a:solidFill>
                <a:schemeClr val="tx1"/>
              </a:solidFill>
              <a:latin typeface="Times New Roman" pitchFamily="18" charset="0"/>
              <a:cs typeface="Times New Roman" pitchFamily="18" charset="0"/>
            </a:endParaRPr>
          </a:p>
        </p:txBody>
      </p:sp>
      <p:pic>
        <p:nvPicPr>
          <p:cNvPr id="11266" name="Picture 2" descr="8781c08c-fa5e-4155-8b5a-212881245f20 | Aurigene"/>
          <p:cNvPicPr>
            <a:picLocks noChangeAspect="1" noChangeArrowheads="1"/>
          </p:cNvPicPr>
          <p:nvPr/>
        </p:nvPicPr>
        <p:blipFill>
          <a:blip r:embed="rId2">
            <a:lum bright="45000" contrast="-80000"/>
          </a:blip>
          <a:srcRect/>
          <a:stretch>
            <a:fillRect/>
          </a:stretch>
        </p:blipFill>
        <p:spPr bwMode="auto">
          <a:xfrm>
            <a:off x="1087821" y="1181045"/>
            <a:ext cx="10562896" cy="4705351"/>
          </a:xfrm>
          <a:prstGeom prst="rect">
            <a:avLst/>
          </a:prstGeom>
          <a:noFill/>
        </p:spPr>
      </p:pic>
      <p:sp>
        <p:nvSpPr>
          <p:cNvPr id="3" name="Content Placeholder 2"/>
          <p:cNvSpPr>
            <a:spLocks noGrp="1"/>
          </p:cNvSpPr>
          <p:nvPr>
            <p:ph idx="1"/>
          </p:nvPr>
        </p:nvSpPr>
        <p:spPr>
          <a:xfrm>
            <a:off x="232011" y="977462"/>
            <a:ext cx="11734017" cy="5696293"/>
          </a:xfrm>
        </p:spPr>
        <p:txBody>
          <a:bodyPr>
            <a:normAutofit fontScale="92500" lnSpcReduction="10000"/>
          </a:bodyPr>
          <a:lstStyle/>
          <a:p>
            <a:pPr algn="just">
              <a:buClrTx/>
              <a:buFont typeface="Wingdings" pitchFamily="2" charset="2"/>
              <a:buChar char="Ø"/>
            </a:pPr>
            <a:r>
              <a:rPr lang="en-US" dirty="0" smtClean="0">
                <a:solidFill>
                  <a:schemeClr val="tx1"/>
                </a:solidFill>
                <a:latin typeface="Times New Roman" pitchFamily="18" charset="0"/>
                <a:cs typeface="Times New Roman" pitchFamily="18" charset="0"/>
              </a:rPr>
              <a:t>'Bio-medical waste' (BMW) implies any solid and liquid fluid waste including its container and any intermediate product, which is created during the diagnosis, treatment or vaccination of people or animals or in research relating .</a:t>
            </a:r>
          </a:p>
          <a:p>
            <a:pPr algn="just">
              <a:buClrTx/>
              <a:buFont typeface="Wingdings" pitchFamily="2" charset="2"/>
              <a:buChar char="Ø"/>
            </a:pPr>
            <a:r>
              <a:rPr lang="en-US" dirty="0" smtClean="0">
                <a:solidFill>
                  <a:schemeClr val="tx1"/>
                </a:solidFill>
                <a:latin typeface="Times New Roman" pitchFamily="18" charset="0"/>
                <a:cs typeface="Times New Roman" pitchFamily="18" charset="0"/>
              </a:rPr>
              <a:t>India approximately creates 2kg/bed/day and this biomedical waste incorporates wastes like anatomical waste, cytotoxic waste, sharps, which when inadequately segregated could cause various kinds of deadly infectious disease.</a:t>
            </a:r>
          </a:p>
          <a:p>
            <a:pPr algn="just">
              <a:buClrTx/>
              <a:buFont typeface="Wingdings" pitchFamily="2" charset="2"/>
              <a:buChar char="Ø"/>
            </a:pPr>
            <a:r>
              <a:rPr lang="en-US" dirty="0" smtClean="0">
                <a:solidFill>
                  <a:schemeClr val="tx1"/>
                </a:solidFill>
                <a:latin typeface="Times New Roman" pitchFamily="18" charset="0"/>
                <a:cs typeface="Times New Roman" pitchFamily="18" charset="0"/>
              </a:rPr>
              <a:t>Acceptable administration of biomedical waste management starts from the underlying phase of generation of waste, segregation at the source, storage at the vicinity, sterilization, and move to the terminal disposal site plays a basic part within the removal of waste.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188913" y="188913"/>
            <a:ext cx="11799887" cy="5439377"/>
          </a:xfrm>
        </p:spPr>
        <p:txBody>
          <a:bodyPr/>
          <a:lstStyle/>
          <a:p>
            <a:pPr algn="just">
              <a:buClrTx/>
              <a:buFont typeface="Wingdings" pitchFamily="2" charset="2"/>
              <a:buChar char="Ø"/>
            </a:pPr>
            <a:r>
              <a:rPr lang="en-US" dirty="0" smtClean="0">
                <a:solidFill>
                  <a:schemeClr val="tx1"/>
                </a:solidFill>
                <a:latin typeface="Times New Roman" pitchFamily="18" charset="0"/>
                <a:cs typeface="Times New Roman" pitchFamily="18" charset="0"/>
              </a:rPr>
              <a:t>Studies recorded from various parts of the nation; actually pass on that there are gaps within the Knowledge, lacunae within the attitudinal part and inconsistency within the practice aspects which are matters of concern among the health care services experts.</a:t>
            </a:r>
          </a:p>
          <a:p>
            <a:pPr algn="just">
              <a:buClrTx/>
              <a:buFont typeface="Wingdings" pitchFamily="2" charset="2"/>
              <a:buChar char="Ø"/>
            </a:pPr>
            <a:r>
              <a:rPr lang="en-US" dirty="0" smtClean="0">
                <a:solidFill>
                  <a:schemeClr val="tx1"/>
                </a:solidFill>
              </a:rPr>
              <a:t>Many hospitals don't go with biomedical waste management act (1998) and revised guidelines for common biomedical waste treatment facilities (2016).</a:t>
            </a:r>
          </a:p>
          <a:p>
            <a:pPr algn="just">
              <a:buClrTx/>
              <a:buFont typeface="Wingdings" pitchFamily="2" charset="2"/>
              <a:buChar char="Ø"/>
            </a:pPr>
            <a:endParaRPr lang="en-US" dirty="0" smtClean="0">
              <a:solidFill>
                <a:schemeClr val="tx1"/>
              </a:solidFill>
              <a:latin typeface="Times New Roman" pitchFamily="18" charset="0"/>
              <a:cs typeface="Times New Roman" pitchFamily="18" charset="0"/>
            </a:endParaRPr>
          </a:p>
        </p:txBody>
      </p:sp>
      <p:pic>
        <p:nvPicPr>
          <p:cNvPr id="10244" name="Picture 4" descr="What are Bio Medical Wastes?"/>
          <p:cNvPicPr>
            <a:picLocks noChangeAspect="1" noChangeArrowheads="1"/>
          </p:cNvPicPr>
          <p:nvPr/>
        </p:nvPicPr>
        <p:blipFill>
          <a:blip r:embed="rId2"/>
          <a:srcRect/>
          <a:stretch>
            <a:fillRect/>
          </a:stretch>
        </p:blipFill>
        <p:spPr bwMode="auto">
          <a:xfrm>
            <a:off x="1749972" y="3752193"/>
            <a:ext cx="9065173" cy="3105807"/>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0"/>
            <a:ext cx="11582400" cy="993228"/>
          </a:xfrm>
        </p:spPr>
        <p:txBody>
          <a:bodyPr>
            <a:normAutofit fontScale="90000"/>
          </a:bodyPr>
          <a:lstStyle/>
          <a:p>
            <a:pPr algn="ctr"/>
            <a:r>
              <a:rPr lang="en-US" b="1" dirty="0" smtClean="0">
                <a:solidFill>
                  <a:schemeClr val="tx1"/>
                </a:solidFill>
                <a:latin typeface="Times New Roman" pitchFamily="18" charset="0"/>
                <a:cs typeface="Times New Roman" pitchFamily="18" charset="0"/>
              </a:rPr>
              <a:t/>
            </a:r>
            <a:br>
              <a:rPr lang="en-US" b="1" dirty="0" smtClean="0">
                <a:solidFill>
                  <a:schemeClr val="tx1"/>
                </a:solidFill>
                <a:latin typeface="Times New Roman" pitchFamily="18" charset="0"/>
                <a:cs typeface="Times New Roman" pitchFamily="18" charset="0"/>
              </a:rPr>
            </a:br>
            <a:r>
              <a:rPr lang="en-US" sz="4400" b="1" dirty="0" smtClean="0">
                <a:solidFill>
                  <a:schemeClr val="tx1"/>
                </a:solidFill>
                <a:latin typeface="Times New Roman" pitchFamily="18" charset="0"/>
                <a:cs typeface="Times New Roman" pitchFamily="18" charset="0"/>
              </a:rPr>
              <a:t>OBJECTIVE</a:t>
            </a:r>
            <a:r>
              <a:rPr lang="en-US" b="1" dirty="0" smtClean="0">
                <a:solidFill>
                  <a:schemeClr val="tx1"/>
                </a:solidFill>
                <a:latin typeface="Times New Roman" pitchFamily="18" charset="0"/>
                <a:cs typeface="Times New Roman" pitchFamily="18" charset="0"/>
              </a:rPr>
              <a:t/>
            </a:r>
            <a:br>
              <a:rPr lang="en-US" b="1" dirty="0" smtClean="0">
                <a:solidFill>
                  <a:schemeClr val="tx1"/>
                </a:solidFill>
                <a:latin typeface="Times New Roman" pitchFamily="18" charset="0"/>
                <a:cs typeface="Times New Roman" pitchFamily="18" charset="0"/>
              </a:rPr>
            </a:br>
            <a:endParaRPr lang="en-US" dirty="0">
              <a:solidFill>
                <a:schemeClr val="tx1"/>
              </a:solidFill>
            </a:endParaRPr>
          </a:p>
        </p:txBody>
      </p:sp>
      <p:sp>
        <p:nvSpPr>
          <p:cNvPr id="3" name="Content Placeholder 2"/>
          <p:cNvSpPr>
            <a:spLocks noGrp="1"/>
          </p:cNvSpPr>
          <p:nvPr>
            <p:ph idx="1"/>
          </p:nvPr>
        </p:nvSpPr>
        <p:spPr>
          <a:xfrm>
            <a:off x="189186" y="1198179"/>
            <a:ext cx="11799614" cy="5344511"/>
          </a:xfrm>
        </p:spPr>
        <p:txBody>
          <a:bodyPr>
            <a:normAutofit fontScale="92500" lnSpcReduction="20000"/>
          </a:bodyPr>
          <a:lstStyle/>
          <a:p>
            <a:pPr>
              <a:buClrTx/>
              <a:buFont typeface="Wingdings" pitchFamily="2" charset="2"/>
              <a:buChar char="Ø"/>
            </a:pPr>
            <a:r>
              <a:rPr lang="en-US" dirty="0" smtClean="0">
                <a:solidFill>
                  <a:schemeClr val="tx1"/>
                </a:solidFill>
                <a:latin typeface="Times New Roman" pitchFamily="18" charset="0"/>
                <a:cs typeface="Times New Roman" pitchFamily="18" charset="0"/>
              </a:rPr>
              <a:t>The aim of this study is to assess and analyze the  prevailing biomedical waste management practices in recognized hospitals of Delhi.</a:t>
            </a:r>
          </a:p>
          <a:p>
            <a:pPr>
              <a:buNone/>
            </a:pPr>
            <a:r>
              <a:rPr lang="en-US" u="sng" dirty="0" smtClean="0">
                <a:solidFill>
                  <a:schemeClr val="tx1"/>
                </a:solidFill>
                <a:latin typeface="Times New Roman" pitchFamily="18" charset="0"/>
                <a:cs typeface="Times New Roman" pitchFamily="18" charset="0"/>
              </a:rPr>
              <a:t>SPECIFIC OBJECTIVES</a:t>
            </a:r>
            <a:br>
              <a:rPr lang="en-US" u="sng" dirty="0" smtClean="0">
                <a:solidFill>
                  <a:schemeClr val="tx1"/>
                </a:solidFill>
                <a:latin typeface="Times New Roman" pitchFamily="18" charset="0"/>
                <a:cs typeface="Times New Roman" pitchFamily="18" charset="0"/>
              </a:rPr>
            </a:br>
            <a:r>
              <a:rPr lang="en-US" dirty="0" smtClean="0">
                <a:solidFill>
                  <a:schemeClr val="tx1"/>
                </a:solidFill>
                <a:latin typeface="Times New Roman" pitchFamily="18" charset="0"/>
                <a:cs typeface="Times New Roman" pitchFamily="18" charset="0"/>
              </a:rPr>
              <a:t>• To analyze if wastes generated in each category are segregated properly in line with the color coding of bags.</a:t>
            </a:r>
            <a:br>
              <a:rPr lang="en-US" dirty="0" smtClean="0">
                <a:solidFill>
                  <a:schemeClr val="tx1"/>
                </a:solidFill>
                <a:latin typeface="Times New Roman" pitchFamily="18" charset="0"/>
                <a:cs typeface="Times New Roman" pitchFamily="18" charset="0"/>
              </a:rPr>
            </a:br>
            <a:r>
              <a:rPr lang="en-US" dirty="0" smtClean="0">
                <a:solidFill>
                  <a:schemeClr val="tx1"/>
                </a:solidFill>
                <a:latin typeface="Times New Roman" pitchFamily="18" charset="0"/>
                <a:cs typeface="Times New Roman" pitchFamily="18" charset="0"/>
              </a:rPr>
              <a:t>• To analyze if proper weight of biomedical waste generated in each bag is recorded on daily/monthly/yearly basis.</a:t>
            </a:r>
            <a:br>
              <a:rPr lang="en-US" dirty="0" smtClean="0">
                <a:solidFill>
                  <a:schemeClr val="tx1"/>
                </a:solidFill>
                <a:latin typeface="Times New Roman" pitchFamily="18" charset="0"/>
                <a:cs typeface="Times New Roman" pitchFamily="18" charset="0"/>
              </a:rPr>
            </a:br>
            <a:r>
              <a:rPr lang="en-US" dirty="0" smtClean="0">
                <a:solidFill>
                  <a:schemeClr val="tx1"/>
                </a:solidFill>
                <a:latin typeface="Times New Roman" pitchFamily="18" charset="0"/>
                <a:cs typeface="Times New Roman" pitchFamily="18" charset="0"/>
              </a:rPr>
              <a:t>• To explore if there are basic waste disposal facilities available like Incinerators, plasma pyrolysis, Autoclave, shredder, Needle tip cutter, deep burial pits and concrete pits, Chemical disinfection etc.</a:t>
            </a:r>
            <a:br>
              <a:rPr lang="en-US" dirty="0" smtClean="0">
                <a:solidFill>
                  <a:schemeClr val="tx1"/>
                </a:solidFill>
                <a:latin typeface="Times New Roman" pitchFamily="18" charset="0"/>
                <a:cs typeface="Times New Roman" pitchFamily="18" charset="0"/>
              </a:rPr>
            </a:br>
            <a:r>
              <a:rPr lang="en-US" dirty="0" smtClean="0">
                <a:solidFill>
                  <a:schemeClr val="tx1"/>
                </a:solidFill>
                <a:latin typeface="Times New Roman" pitchFamily="18" charset="0"/>
                <a:cs typeface="Times New Roman" pitchFamily="18" charset="0"/>
              </a:rPr>
              <a:t>• To explore if trainings regarding biomedical waste management is conducted for healthcare personnel at regular intervals.</a:t>
            </a:r>
            <a:br>
              <a:rPr lang="en-US" dirty="0" smtClean="0">
                <a:solidFill>
                  <a:schemeClr val="tx1"/>
                </a:solidFill>
                <a:latin typeface="Times New Roman" pitchFamily="18" charset="0"/>
                <a:cs typeface="Times New Roman" pitchFamily="18" charset="0"/>
              </a:rPr>
            </a:br>
            <a:r>
              <a:rPr lang="en-US" dirty="0" smtClean="0">
                <a:solidFill>
                  <a:schemeClr val="tx1"/>
                </a:solidFill>
                <a:latin typeface="Times New Roman" pitchFamily="18" charset="0"/>
                <a:cs typeface="Times New Roman" pitchFamily="18" charset="0"/>
              </a:rPr>
              <a:t>• To explore if biomedical waste management procedures are recorded on site.</a:t>
            </a:r>
          </a:p>
          <a:p>
            <a:endParaRPr lang="en-US"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189186"/>
            <a:ext cx="11582400" cy="961697"/>
          </a:xfrm>
        </p:spPr>
        <p:txBody>
          <a:bodyPr>
            <a:normAutofit/>
          </a:bodyPr>
          <a:lstStyle/>
          <a:p>
            <a:pPr algn="ctr"/>
            <a:r>
              <a:rPr lang="en-US" sz="4000" b="1" dirty="0" smtClean="0">
                <a:solidFill>
                  <a:schemeClr val="tx1"/>
                </a:solidFill>
                <a:latin typeface="Times New Roman" pitchFamily="18" charset="0"/>
                <a:cs typeface="Times New Roman" pitchFamily="18" charset="0"/>
              </a:rPr>
              <a:t>Methods and materials</a:t>
            </a:r>
            <a:endParaRPr lang="en-US" sz="40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189186" y="1324302"/>
            <a:ext cx="5770180" cy="5328745"/>
          </a:xfrm>
        </p:spPr>
        <p:txBody>
          <a:bodyPr>
            <a:normAutofit fontScale="85000" lnSpcReduction="20000"/>
          </a:bodyPr>
          <a:lstStyle/>
          <a:p>
            <a:pPr>
              <a:buClrTx/>
              <a:buFont typeface="Wingdings" pitchFamily="2" charset="2"/>
              <a:buChar char="Ø"/>
            </a:pPr>
            <a:r>
              <a:rPr lang="en-US" b="1" dirty="0" smtClean="0">
                <a:solidFill>
                  <a:schemeClr val="tx1"/>
                </a:solidFill>
                <a:latin typeface="Times New Roman" pitchFamily="18" charset="0"/>
                <a:cs typeface="Times New Roman" pitchFamily="18" charset="0"/>
              </a:rPr>
              <a:t>TYPE OF STUDY – </a:t>
            </a:r>
            <a:r>
              <a:rPr lang="en-US" b="1" u="sng" dirty="0" smtClean="0">
                <a:solidFill>
                  <a:schemeClr val="tx1"/>
                </a:solidFill>
                <a:latin typeface="Times New Roman" pitchFamily="18" charset="0"/>
                <a:cs typeface="Times New Roman" pitchFamily="18" charset="0"/>
              </a:rPr>
              <a:t>DESCRIPTIVE  STUDY</a:t>
            </a:r>
            <a:r>
              <a:rPr lang="en-US" b="1" dirty="0" smtClean="0">
                <a:solidFill>
                  <a:schemeClr val="tx1"/>
                </a:solidFill>
                <a:latin typeface="Times New Roman" pitchFamily="18" charset="0"/>
                <a:cs typeface="Times New Roman" pitchFamily="18" charset="0"/>
              </a:rPr>
              <a:t/>
            </a:r>
            <a:br>
              <a:rPr lang="en-US" b="1" dirty="0" smtClean="0">
                <a:solidFill>
                  <a:schemeClr val="tx1"/>
                </a:solidFill>
                <a:latin typeface="Times New Roman" pitchFamily="18" charset="0"/>
                <a:cs typeface="Times New Roman" pitchFamily="18" charset="0"/>
              </a:rPr>
            </a:br>
            <a:endParaRPr lang="en-US" dirty="0" smtClean="0">
              <a:solidFill>
                <a:schemeClr val="tx1"/>
              </a:solidFill>
              <a:latin typeface="Times New Roman" pitchFamily="18" charset="0"/>
              <a:cs typeface="Times New Roman" pitchFamily="18" charset="0"/>
            </a:endParaRPr>
          </a:p>
          <a:p>
            <a:pPr algn="just">
              <a:buClrTx/>
              <a:buFont typeface="Wingdings" pitchFamily="2" charset="2"/>
              <a:buChar char="Ø"/>
            </a:pPr>
            <a:r>
              <a:rPr lang="en-US" b="1" i="1" u="sng" dirty="0" smtClean="0">
                <a:solidFill>
                  <a:schemeClr val="tx1"/>
                </a:solidFill>
                <a:latin typeface="Times New Roman" pitchFamily="18" charset="0"/>
                <a:cs typeface="Times New Roman" pitchFamily="18" charset="0"/>
              </a:rPr>
              <a:t>Sources of data collection</a:t>
            </a:r>
            <a:br>
              <a:rPr lang="en-US" b="1" i="1" u="sng" dirty="0" smtClean="0">
                <a:solidFill>
                  <a:schemeClr val="tx1"/>
                </a:solidFill>
                <a:latin typeface="Times New Roman" pitchFamily="18" charset="0"/>
                <a:cs typeface="Times New Roman" pitchFamily="18" charset="0"/>
              </a:rPr>
            </a:br>
            <a:r>
              <a:rPr lang="en-US" dirty="0" smtClean="0">
                <a:solidFill>
                  <a:schemeClr val="tx1"/>
                </a:solidFill>
                <a:latin typeface="Times New Roman" pitchFamily="18" charset="0"/>
                <a:cs typeface="Times New Roman" pitchFamily="18" charset="0"/>
              </a:rPr>
              <a:t>The study involved Google search engine and data was collected from annual biomedical waste management reports of varied hospitals of Delhi (both government and private) including SOPs of hospitals. </a:t>
            </a:r>
          </a:p>
          <a:p>
            <a:pPr algn="just">
              <a:buClrTx/>
              <a:buFont typeface="Wingdings" pitchFamily="2" charset="2"/>
              <a:buChar char="Ø"/>
            </a:pPr>
            <a:r>
              <a:rPr lang="en-US" dirty="0" smtClean="0">
                <a:solidFill>
                  <a:schemeClr val="tx1"/>
                </a:solidFill>
                <a:latin typeface="Times New Roman" pitchFamily="18" charset="0"/>
                <a:cs typeface="Times New Roman" pitchFamily="18" charset="0"/>
              </a:rPr>
              <a:t>Statistical data and knowledge gathered are used as secondary database and a descriptive study base has been constructed.</a:t>
            </a:r>
          </a:p>
          <a:p>
            <a:pPr algn="just">
              <a:buClrTx/>
              <a:buFont typeface="Wingdings" pitchFamily="2" charset="2"/>
              <a:buChar char="Ø"/>
            </a:pPr>
            <a:endParaRPr lang="en-US" dirty="0">
              <a:solidFill>
                <a:schemeClr val="tx1"/>
              </a:solidFill>
              <a:latin typeface="Times New Roman" pitchFamily="18" charset="0"/>
              <a:cs typeface="Times New Roman" pitchFamily="18" charset="0"/>
            </a:endParaRPr>
          </a:p>
        </p:txBody>
      </p:sp>
      <p:sp>
        <p:nvSpPr>
          <p:cNvPr id="4" name="TextBox 3"/>
          <p:cNvSpPr txBox="1"/>
          <p:nvPr/>
        </p:nvSpPr>
        <p:spPr>
          <a:xfrm>
            <a:off x="6164317" y="1213945"/>
            <a:ext cx="5549462" cy="6247864"/>
          </a:xfrm>
          <a:prstGeom prst="rect">
            <a:avLst/>
          </a:prstGeom>
          <a:noFill/>
        </p:spPr>
        <p:txBody>
          <a:bodyPr wrap="square" rtlCol="0">
            <a:spAutoFit/>
          </a:bodyPr>
          <a:lstStyle/>
          <a:p>
            <a:r>
              <a:rPr lang="en-US" sz="3200" b="1" u="sng" dirty="0" smtClean="0">
                <a:latin typeface="Times New Roman" pitchFamily="18" charset="0"/>
                <a:cs typeface="Times New Roman" pitchFamily="18" charset="0"/>
              </a:rPr>
              <a:t>Inclusion Criteria:</a:t>
            </a:r>
          </a:p>
          <a:p>
            <a:pPr algn="just"/>
            <a:r>
              <a:rPr lang="en-US" sz="2200" dirty="0" smtClean="0">
                <a:latin typeface="Times New Roman" pitchFamily="18" charset="0"/>
                <a:cs typeface="Times New Roman" pitchFamily="18" charset="0"/>
              </a:rPr>
              <a:t>Annual biomedical waste management report of both government and private hospitals located in several regions of Delhi and those starting from 70 bedded to </a:t>
            </a:r>
            <a:r>
              <a:rPr lang="en-US" sz="2200" dirty="0" smtClean="0">
                <a:latin typeface="Times New Roman" pitchFamily="18" charset="0"/>
                <a:cs typeface="Times New Roman" pitchFamily="18" charset="0"/>
              </a:rPr>
              <a:t>2500 </a:t>
            </a:r>
            <a:r>
              <a:rPr lang="en-US" sz="2200" dirty="0" smtClean="0">
                <a:latin typeface="Times New Roman" pitchFamily="18" charset="0"/>
                <a:cs typeface="Times New Roman" pitchFamily="18" charset="0"/>
              </a:rPr>
              <a:t>bedded are included. Reports by hospitals of financial year 2017-18 onwards and report by NDMC and ministries of environment and climatic change are studied.</a:t>
            </a:r>
          </a:p>
          <a:p>
            <a:endParaRPr lang="en-US" dirty="0" smtClean="0"/>
          </a:p>
          <a:p>
            <a:r>
              <a:rPr lang="en-US" sz="3200" b="1" u="sng" dirty="0" smtClean="0">
                <a:latin typeface="Times New Roman" pitchFamily="18" charset="0"/>
                <a:cs typeface="Times New Roman" pitchFamily="18" charset="0"/>
              </a:rPr>
              <a:t>Exclusion Criteria:</a:t>
            </a:r>
          </a:p>
          <a:p>
            <a:pPr lvl="0" algn="just"/>
            <a:r>
              <a:rPr lang="en-US" sz="2200" dirty="0" smtClean="0">
                <a:latin typeface="Times New Roman" pitchFamily="18" charset="0"/>
                <a:ea typeface="Times New Roman" pitchFamily="18" charset="0"/>
                <a:cs typeface="Times New Roman" pitchFamily="18" charset="0"/>
              </a:rPr>
              <a:t>This had to be considered in case of hospital chains which has branches outside of India. Reports of financial year before 2016 were excluded.</a:t>
            </a:r>
            <a:endParaRPr lang="en-US" sz="2200" dirty="0" smtClean="0">
              <a:latin typeface="Times New Roman" pitchFamily="18" charset="0"/>
              <a:cs typeface="Times New Roman" pitchFamily="18" charset="0"/>
            </a:endParaRPr>
          </a:p>
          <a:p>
            <a:endParaRPr lang="en-US" dirty="0" smtClean="0"/>
          </a:p>
          <a:p>
            <a:r>
              <a:rPr lang="en-US" dirty="0" smtClean="0"/>
              <a:t/>
            </a:r>
            <a:br>
              <a:rPr lang="en-US" dirty="0" smtClean="0"/>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189186"/>
            <a:ext cx="11582400" cy="898635"/>
          </a:xfrm>
        </p:spPr>
        <p:txBody>
          <a:bodyPr>
            <a:normAutofit/>
          </a:bodyPr>
          <a:lstStyle/>
          <a:p>
            <a:pPr algn="ctr"/>
            <a:r>
              <a:rPr lang="en-US" sz="4000" b="1" dirty="0" smtClean="0">
                <a:solidFill>
                  <a:schemeClr val="tx1"/>
                </a:solidFill>
                <a:latin typeface="Times New Roman" pitchFamily="18" charset="0"/>
                <a:cs typeface="Times New Roman" pitchFamily="18" charset="0"/>
              </a:rPr>
              <a:t>result</a:t>
            </a:r>
            <a:endParaRPr lang="en-US" sz="40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189186" y="1324303"/>
            <a:ext cx="11799614" cy="5328745"/>
          </a:xfrm>
        </p:spPr>
        <p:txBody>
          <a:bodyPr>
            <a:normAutofit/>
          </a:bodyPr>
          <a:lstStyle/>
          <a:p>
            <a:pPr algn="just">
              <a:buClrTx/>
              <a:buFont typeface="Wingdings" pitchFamily="2" charset="2"/>
              <a:buChar char="Ø"/>
            </a:pPr>
            <a:r>
              <a:rPr lang="en-US" sz="2400" dirty="0" smtClean="0">
                <a:solidFill>
                  <a:schemeClr val="tx1"/>
                </a:solidFill>
                <a:latin typeface="Times New Roman" pitchFamily="18" charset="0"/>
                <a:cs typeface="Times New Roman" pitchFamily="18" charset="0"/>
              </a:rPr>
              <a:t>The biomedical waste is segregated according to color coding and generated waste is transported to central collection point of hospital. Proper onsite records are maintained. Treated or untreated waste is handed to CBMWTF provider may be public or private. Trainings have been held at regular intervals of time. Different facilities for waste disposal are present in every hospital.</a:t>
            </a:r>
          </a:p>
          <a:p>
            <a:pPr algn="just">
              <a:buClrTx/>
              <a:buFont typeface="Wingdings" pitchFamily="2" charset="2"/>
              <a:buChar char="Ø"/>
            </a:pPr>
            <a:r>
              <a:rPr lang="en-US" sz="2400" dirty="0" smtClean="0">
                <a:solidFill>
                  <a:schemeClr val="tx1"/>
                </a:solidFill>
                <a:latin typeface="Times New Roman" pitchFamily="18" charset="0"/>
                <a:cs typeface="Times New Roman" pitchFamily="18" charset="0"/>
              </a:rPr>
              <a:t>Total of </a:t>
            </a:r>
            <a:r>
              <a:rPr lang="en-US" sz="2400" b="1" dirty="0" smtClean="0">
                <a:solidFill>
                  <a:schemeClr val="tx1"/>
                </a:solidFill>
                <a:latin typeface="Times New Roman" pitchFamily="18" charset="0"/>
                <a:cs typeface="Times New Roman" pitchFamily="18" charset="0"/>
              </a:rPr>
              <a:t>5 hospitals </a:t>
            </a:r>
            <a:r>
              <a:rPr lang="en-US" sz="2400" dirty="0" smtClean="0">
                <a:solidFill>
                  <a:schemeClr val="tx1"/>
                </a:solidFill>
                <a:latin typeface="Times New Roman" pitchFamily="18" charset="0"/>
                <a:cs typeface="Times New Roman" pitchFamily="18" charset="0"/>
              </a:rPr>
              <a:t>have been taken and compared i.e. </a:t>
            </a:r>
          </a:p>
          <a:p>
            <a:pPr marL="800100" algn="just">
              <a:buClrTx/>
              <a:buFont typeface="Wingdings" pitchFamily="2" charset="2"/>
              <a:buChar char="§"/>
            </a:pPr>
            <a:r>
              <a:rPr lang="en-US" sz="2400" dirty="0" smtClean="0">
                <a:solidFill>
                  <a:schemeClr val="tx1"/>
                </a:solidFill>
                <a:latin typeface="Times New Roman" pitchFamily="18" charset="0"/>
                <a:cs typeface="Times New Roman" pitchFamily="18" charset="0"/>
              </a:rPr>
              <a:t>AIIMS, Delhi</a:t>
            </a:r>
          </a:p>
          <a:p>
            <a:pPr marL="800100" algn="just">
              <a:buClrTx/>
              <a:buFont typeface="Wingdings" pitchFamily="2" charset="2"/>
              <a:buChar char="§"/>
            </a:pPr>
            <a:r>
              <a:rPr lang="en-US" sz="2400" dirty="0" smtClean="0">
                <a:solidFill>
                  <a:schemeClr val="tx1"/>
                </a:solidFill>
                <a:latin typeface="Times New Roman" pitchFamily="18" charset="0"/>
                <a:cs typeface="Times New Roman" pitchFamily="18" charset="0"/>
              </a:rPr>
              <a:t>Sitaram Bhartia Institute of Medical Sciences</a:t>
            </a:r>
          </a:p>
          <a:p>
            <a:pPr marL="800100" algn="just">
              <a:buClrTx/>
              <a:buFont typeface="Wingdings" pitchFamily="2" charset="2"/>
              <a:buChar char="§"/>
            </a:pPr>
            <a:r>
              <a:rPr lang="en-US" sz="2400" dirty="0" smtClean="0">
                <a:solidFill>
                  <a:schemeClr val="tx1"/>
                </a:solidFill>
                <a:latin typeface="Times New Roman" pitchFamily="18" charset="0"/>
                <a:cs typeface="Times New Roman" pitchFamily="18" charset="0"/>
              </a:rPr>
              <a:t>Aakash Healthcare, Delhi</a:t>
            </a:r>
          </a:p>
          <a:p>
            <a:pPr marL="800100" algn="just">
              <a:buClrTx/>
              <a:buFont typeface="Wingdings" pitchFamily="2" charset="2"/>
              <a:buChar char="§"/>
            </a:pPr>
            <a:r>
              <a:rPr lang="en-US" sz="2400" dirty="0" smtClean="0">
                <a:solidFill>
                  <a:schemeClr val="tx1"/>
                </a:solidFill>
                <a:latin typeface="Times New Roman" pitchFamily="18" charset="0"/>
                <a:cs typeface="Times New Roman" pitchFamily="18" charset="0"/>
              </a:rPr>
              <a:t>Max, Shalimar Bagh</a:t>
            </a:r>
          </a:p>
          <a:p>
            <a:pPr marL="800100" algn="just">
              <a:buClrTx/>
              <a:buFont typeface="Wingdings" pitchFamily="2" charset="2"/>
              <a:buChar char="§"/>
            </a:pPr>
            <a:r>
              <a:rPr lang="en-US" sz="2400" dirty="0" smtClean="0">
                <a:solidFill>
                  <a:schemeClr val="tx1"/>
                </a:solidFill>
                <a:latin typeface="Times New Roman" pitchFamily="18" charset="0"/>
                <a:cs typeface="Times New Roman" pitchFamily="18" charset="0"/>
              </a:rPr>
              <a:t>Lady Hardinge Medical College</a:t>
            </a:r>
          </a:p>
          <a:p>
            <a:pPr>
              <a:buClrTx/>
              <a:buFont typeface="Wingdings" pitchFamily="2" charset="2"/>
              <a:buChar char="Ø"/>
            </a:pPr>
            <a:endParaRPr lang="en-US" sz="2400" b="1" dirty="0" smtClean="0">
              <a:solidFill>
                <a:schemeClr val="tx1"/>
              </a:solidFill>
              <a:latin typeface="Times New Roman" pitchFamily="18" charset="0"/>
              <a:cs typeface="Times New Roman" pitchFamily="18" charset="0"/>
            </a:endParaRPr>
          </a:p>
          <a:p>
            <a:pPr algn="just"/>
            <a:endParaRPr lang="en-US" sz="2400" dirty="0">
              <a:solidFill>
                <a:schemeClr val="tx1"/>
              </a:solidFill>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248" y="204952"/>
            <a:ext cx="11736552" cy="599089"/>
          </a:xfrm>
        </p:spPr>
        <p:txBody>
          <a:bodyPr>
            <a:noAutofit/>
          </a:bodyPr>
          <a:lstStyle/>
          <a:p>
            <a:pPr algn="ctr"/>
            <a:r>
              <a:rPr lang="en-US" sz="4000" b="1" dirty="0" smtClean="0">
                <a:latin typeface="Times New Roman" pitchFamily="18" charset="0"/>
                <a:cs typeface="Times New Roman" pitchFamily="18" charset="0"/>
              </a:rPr>
              <a:t>COMPARISION TABLE</a:t>
            </a:r>
            <a:endParaRPr lang="en-US" sz="4000" b="1" dirty="0">
              <a:latin typeface="Times New Roman" pitchFamily="18" charset="0"/>
              <a:cs typeface="Times New Roman" pitchFamily="18" charset="0"/>
            </a:endParaRPr>
          </a:p>
        </p:txBody>
      </p:sp>
      <p:pic>
        <p:nvPicPr>
          <p:cNvPr id="6" name="Content Placeholder 5" descr="Capture 1.JPG"/>
          <p:cNvPicPr>
            <a:picLocks noGrp="1" noChangeAspect="1"/>
          </p:cNvPicPr>
          <p:nvPr>
            <p:ph idx="1"/>
          </p:nvPr>
        </p:nvPicPr>
        <p:blipFill>
          <a:blip r:embed="rId2"/>
          <a:stretch>
            <a:fillRect/>
          </a:stretch>
        </p:blipFill>
        <p:spPr>
          <a:xfrm>
            <a:off x="0" y="882869"/>
            <a:ext cx="12192000" cy="5975131"/>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483" y="1"/>
            <a:ext cx="11752317" cy="646386"/>
          </a:xfrm>
        </p:spPr>
        <p:txBody>
          <a:bodyPr>
            <a:normAutofit fontScale="90000"/>
          </a:bodyPr>
          <a:lstStyle/>
          <a:p>
            <a:pPr algn="ctr"/>
            <a:r>
              <a:rPr lang="en-US" sz="4000" b="1" dirty="0" smtClean="0">
                <a:solidFill>
                  <a:schemeClr val="tx1"/>
                </a:solidFill>
                <a:latin typeface="Times New Roman" pitchFamily="18" charset="0"/>
                <a:cs typeface="Times New Roman" pitchFamily="18" charset="0"/>
              </a:rPr>
              <a:t>On basis of objectives</a:t>
            </a:r>
            <a:endParaRPr lang="en-US" sz="4000" b="1" dirty="0">
              <a:solidFill>
                <a:schemeClr val="tx1"/>
              </a:solidFill>
              <a:latin typeface="Times New Roman" pitchFamily="18" charset="0"/>
              <a:cs typeface="Times New Roman" pitchFamily="18" charset="0"/>
            </a:endParaRPr>
          </a:p>
        </p:txBody>
      </p:sp>
      <p:pic>
        <p:nvPicPr>
          <p:cNvPr id="4" name="Content Placeholder 3" descr="Capture 2.JPG"/>
          <p:cNvPicPr>
            <a:picLocks noGrp="1" noChangeAspect="1"/>
          </p:cNvPicPr>
          <p:nvPr>
            <p:ph idx="1"/>
          </p:nvPr>
        </p:nvPicPr>
        <p:blipFill>
          <a:blip r:embed="rId2"/>
          <a:stretch>
            <a:fillRect/>
          </a:stretch>
        </p:blipFill>
        <p:spPr>
          <a:xfrm>
            <a:off x="0" y="772510"/>
            <a:ext cx="12192000" cy="6085490"/>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483" y="189186"/>
            <a:ext cx="11752317" cy="898635"/>
          </a:xfrm>
        </p:spPr>
        <p:txBody>
          <a:bodyPr/>
          <a:lstStyle/>
          <a:p>
            <a:pPr algn="ctr"/>
            <a:r>
              <a:rPr lang="en-US" sz="4000" b="1" dirty="0" smtClean="0">
                <a:solidFill>
                  <a:schemeClr val="tx1"/>
                </a:solidFill>
                <a:latin typeface="Times New Roman" pitchFamily="18" charset="0"/>
                <a:cs typeface="Times New Roman" pitchFamily="18" charset="0"/>
              </a:rPr>
              <a:t>Discussion</a:t>
            </a:r>
            <a:endParaRPr lang="en-US" sz="40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189186" y="1213945"/>
            <a:ext cx="11799614" cy="5423338"/>
          </a:xfrm>
        </p:spPr>
        <p:txBody>
          <a:bodyPr>
            <a:normAutofit/>
          </a:bodyPr>
          <a:lstStyle/>
          <a:p>
            <a:pPr algn="just">
              <a:buClrTx/>
              <a:buFont typeface="Wingdings" pitchFamily="2" charset="2"/>
              <a:buChar char="Ø"/>
            </a:pPr>
            <a:r>
              <a:rPr lang="en-IN" sz="3000" dirty="0" smtClean="0">
                <a:solidFill>
                  <a:schemeClr val="tx1"/>
                </a:solidFill>
              </a:rPr>
              <a:t>General waste is separated from medical waste at the waste production sites. </a:t>
            </a:r>
            <a:endParaRPr lang="en-IN" sz="3000" dirty="0" smtClean="0">
              <a:solidFill>
                <a:schemeClr val="tx1"/>
              </a:solidFill>
            </a:endParaRPr>
          </a:p>
          <a:p>
            <a:pPr algn="just">
              <a:buClrTx/>
              <a:buFont typeface="Wingdings" pitchFamily="2" charset="2"/>
              <a:buChar char="Ø"/>
            </a:pPr>
            <a:r>
              <a:rPr lang="en-IN" sz="3000" dirty="0" smtClean="0">
                <a:solidFill>
                  <a:schemeClr val="tx1"/>
                </a:solidFill>
              </a:rPr>
              <a:t>Waste </a:t>
            </a:r>
            <a:r>
              <a:rPr lang="en-IN" sz="3000" dirty="0" smtClean="0">
                <a:solidFill>
                  <a:schemeClr val="tx1"/>
                </a:solidFill>
              </a:rPr>
              <a:t>is segregated into different colour coded containers/bins and disposed off accordingly. </a:t>
            </a:r>
            <a:endParaRPr lang="en-IN" sz="3000" dirty="0" smtClean="0">
              <a:solidFill>
                <a:schemeClr val="tx1"/>
              </a:solidFill>
            </a:endParaRPr>
          </a:p>
          <a:p>
            <a:pPr algn="just">
              <a:buClrTx/>
              <a:buFont typeface="Wingdings" pitchFamily="2" charset="2"/>
              <a:buChar char="Ø"/>
            </a:pPr>
            <a:r>
              <a:rPr lang="en-IN" sz="3000" dirty="0" smtClean="0">
                <a:solidFill>
                  <a:schemeClr val="tx1"/>
                </a:solidFill>
              </a:rPr>
              <a:t>Hospitals </a:t>
            </a:r>
            <a:r>
              <a:rPr lang="en-IN" sz="3000" dirty="0" smtClean="0">
                <a:solidFill>
                  <a:schemeClr val="tx1"/>
                </a:solidFill>
              </a:rPr>
              <a:t>should have basic infrastructure available for waste disposal. But, in most of the hospitals of India, Proper guidelines for BMW management are not followed because of lack of facilities available. </a:t>
            </a:r>
            <a:endParaRPr lang="en-IN" sz="3000" dirty="0" smtClean="0">
              <a:solidFill>
                <a:schemeClr val="tx1"/>
              </a:solidFill>
            </a:endParaRPr>
          </a:p>
          <a:p>
            <a:pPr algn="just">
              <a:buClrTx/>
              <a:buFont typeface="Wingdings" pitchFamily="2" charset="2"/>
              <a:buChar char="Ø"/>
            </a:pPr>
            <a:r>
              <a:rPr lang="en-IN" sz="3000" dirty="0" smtClean="0">
                <a:solidFill>
                  <a:schemeClr val="tx1"/>
                </a:solidFill>
              </a:rPr>
              <a:t>In </a:t>
            </a:r>
            <a:r>
              <a:rPr lang="en-IN" sz="3000" dirty="0" smtClean="0">
                <a:solidFill>
                  <a:schemeClr val="tx1"/>
                </a:solidFill>
              </a:rPr>
              <a:t>a study done at tertiary care teaching hospital, deficiency in supply of needle cutters in 40% of wards was found.</a:t>
            </a:r>
            <a:r>
              <a:rPr lang="en-US" sz="3000" dirty="0" smtClean="0">
                <a:solidFill>
                  <a:schemeClr val="tx1"/>
                </a:solidFill>
              </a:rPr>
              <a:t> </a:t>
            </a:r>
            <a:r>
              <a:rPr lang="en-IN" sz="3000" dirty="0" smtClean="0">
                <a:solidFill>
                  <a:schemeClr val="tx1"/>
                </a:solidFill>
              </a:rPr>
              <a:t>Hospitals should maintain records at time of onsite transportation also. </a:t>
            </a:r>
            <a:endParaRPr lang="en-US" sz="3000" dirty="0" smtClean="0">
              <a:solidFill>
                <a:schemeClr val="tx1"/>
              </a:solidFill>
            </a:endParaRP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Trek</Template>
  <TotalTime>1276</TotalTime>
  <Words>619</Words>
  <Application>Microsoft Office PowerPoint</Application>
  <PresentationFormat>Custom</PresentationFormat>
  <Paragraphs>73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Trek</vt:lpstr>
      <vt:lpstr> Biomedical Waste Management knowledge &amp; practices among Tertiary care Hospitals in Delhi.   UNDER GUIDANCE OF:                                                           by: Tanushri Dutta DR. Sutapa Bandyopadhyay                                           roll no: pg/19/094 Director                                                                                  hospital management iihmr, delhi                                                                            batch- 2019-21 </vt:lpstr>
      <vt:lpstr> Introduction </vt:lpstr>
      <vt:lpstr>Slide 3</vt:lpstr>
      <vt:lpstr> OBJECTIVE </vt:lpstr>
      <vt:lpstr>Methods and materials</vt:lpstr>
      <vt:lpstr>result</vt:lpstr>
      <vt:lpstr>COMPARISION TABLE</vt:lpstr>
      <vt:lpstr>On basis of objectives</vt:lpstr>
      <vt:lpstr>Discussion</vt:lpstr>
      <vt:lpstr>conclusion</vt:lpstr>
      <vt:lpstr>Recommendations</vt:lpstr>
      <vt:lpstr>Limitations</vt:lpstr>
      <vt:lpstr>Program outcome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Animesh Panda</dc:creator>
  <cp:lastModifiedBy>DELL</cp:lastModifiedBy>
  <cp:revision>115</cp:revision>
  <dcterms:created xsi:type="dcterms:W3CDTF">2020-06-30T05:10:29Z</dcterms:created>
  <dcterms:modified xsi:type="dcterms:W3CDTF">2021-06-12T08:07:50Z</dcterms:modified>
</cp:coreProperties>
</file>