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1" r:id="rId6"/>
    <p:sldId id="275" r:id="rId7"/>
    <p:sldId id="277" r:id="rId8"/>
    <p:sldId id="278" r:id="rId9"/>
    <p:sldId id="265" r:id="rId10"/>
    <p:sldId id="274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94680" autoAdjust="0"/>
  </p:normalViewPr>
  <p:slideViewPr>
    <p:cSldViewPr>
      <p:cViewPr varScale="1">
        <p:scale>
          <a:sx n="83" d="100"/>
          <a:sy n="83" d="100"/>
        </p:scale>
        <p:origin x="-152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132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CC845-77ED-4071-997A-0567A57BA70E}" type="datetimeFigureOut">
              <a:rPr lang="en-IN" smtClean="0"/>
              <a:t>30-06-2021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6D0D2-C847-4002-9F64-EFAB5FEFD5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255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04E86-BD43-4FF5-A55A-D6A04EC70443}" type="datetimeFigureOut">
              <a:rPr lang="en-IN" smtClean="0"/>
              <a:t>30-06-2021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F889D-7BFA-4897-970D-C841236CA6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9794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F889D-7BFA-4897-970D-C841236CA600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0627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F889D-7BFA-4897-970D-C841236CA600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4792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14399"/>
            <a:ext cx="8305800" cy="2362201"/>
          </a:xfrm>
        </p:spPr>
        <p:txBody>
          <a:bodyPr>
            <a:normAutofit/>
          </a:bodyPr>
          <a:lstStyle/>
          <a:p>
            <a:pPr algn="l"/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6800" y="5181600"/>
            <a:ext cx="4038600" cy="1447800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solidFill>
                  <a:schemeClr val="tx1"/>
                </a:solidFill>
              </a:rPr>
              <a:t>  By - </a:t>
            </a:r>
            <a:r>
              <a:rPr lang="en-IN" sz="2000" dirty="0" smtClean="0">
                <a:solidFill>
                  <a:schemeClr val="tx1"/>
                </a:solidFill>
              </a:rPr>
              <a:t>Dr. Kanika Wadhwa </a:t>
            </a:r>
          </a:p>
          <a:p>
            <a:r>
              <a:rPr lang="en-IN" sz="2000" b="1" dirty="0" smtClean="0">
                <a:solidFill>
                  <a:schemeClr val="tx1"/>
                </a:solidFill>
              </a:rPr>
              <a:t>  Enrollment No. – </a:t>
            </a:r>
            <a:r>
              <a:rPr lang="en-IN" sz="2000" dirty="0" smtClean="0">
                <a:solidFill>
                  <a:schemeClr val="tx1"/>
                </a:solidFill>
              </a:rPr>
              <a:t>PG/19/37 </a:t>
            </a:r>
          </a:p>
          <a:p>
            <a:r>
              <a:rPr lang="en-IN" sz="2000" b="1" dirty="0">
                <a:solidFill>
                  <a:schemeClr val="tx1"/>
                </a:solidFill>
              </a:rPr>
              <a:t> </a:t>
            </a:r>
            <a:r>
              <a:rPr lang="en-IN" sz="2000" b="1" dirty="0" smtClean="0">
                <a:solidFill>
                  <a:schemeClr val="tx1"/>
                </a:solidFill>
              </a:rPr>
              <a:t> Batch – </a:t>
            </a:r>
            <a:r>
              <a:rPr lang="en-IN" sz="2000" dirty="0" smtClean="0">
                <a:solidFill>
                  <a:schemeClr val="tx1"/>
                </a:solidFill>
              </a:rPr>
              <a:t>2019-21</a:t>
            </a:r>
          </a:p>
          <a:p>
            <a:pPr algn="l"/>
            <a:endParaRPr lang="en-IN" sz="2000" dirty="0"/>
          </a:p>
        </p:txBody>
      </p:sp>
      <p:sp>
        <p:nvSpPr>
          <p:cNvPr id="4" name="Rectangle 3"/>
          <p:cNvSpPr/>
          <p:nvPr/>
        </p:nvSpPr>
        <p:spPr>
          <a:xfrm>
            <a:off x="685800" y="1295400"/>
            <a:ext cx="7543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b="1" dirty="0" smtClean="0"/>
              <a:t>ROLE OF ANC IN REDUCING NEONATAL MORTALITY: A REVIEW OF SECONDARY DATA AND ANALYSIS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01813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534400" cy="533400"/>
          </a:xfrm>
        </p:spPr>
        <p:txBody>
          <a:bodyPr>
            <a:normAutofit/>
          </a:bodyPr>
          <a:lstStyle/>
          <a:p>
            <a:r>
              <a:rPr lang="en-IN" sz="2800" b="1" dirty="0"/>
              <a:t>LIMITATIONS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pPr marL="0" indent="0" algn="just">
              <a:buNone/>
            </a:pPr>
            <a:r>
              <a:rPr lang="en-IN" sz="2200" dirty="0" smtClean="0"/>
              <a:t>The </a:t>
            </a:r>
            <a:r>
              <a:rPr lang="en-IN" sz="2200" dirty="0"/>
              <a:t>study has not used the raw data of the NFHS round five and has relied on the data as published in different states reports of </a:t>
            </a:r>
            <a:r>
              <a:rPr lang="en-IN" sz="2200" dirty="0" smtClean="0"/>
              <a:t>17 states </a:t>
            </a:r>
            <a:r>
              <a:rPr lang="en-IN" sz="2200" dirty="0"/>
              <a:t>and 5 Union Territories. Therefore, the study could not undertake detailed analysis and limited itself to the basic descriptive analysis</a:t>
            </a:r>
            <a:r>
              <a:rPr lang="en-IN" dirty="0"/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5997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IN" sz="4800" b="1" dirty="0" smtClean="0"/>
          </a:p>
          <a:p>
            <a:pPr marL="0" indent="0" algn="ctr">
              <a:buNone/>
            </a:pPr>
            <a:endParaRPr lang="en-IN" sz="4800" b="1" dirty="0"/>
          </a:p>
          <a:p>
            <a:pPr marL="0" indent="0" algn="ctr">
              <a:buNone/>
            </a:pPr>
            <a:endParaRPr lang="en-IN" sz="4800" b="1" dirty="0" smtClean="0"/>
          </a:p>
          <a:p>
            <a:pPr marL="0" indent="0" algn="ctr">
              <a:buNone/>
            </a:pPr>
            <a:r>
              <a:rPr lang="en-IN" sz="4800" b="1" dirty="0" smtClean="0"/>
              <a:t>THANK YOU</a:t>
            </a:r>
            <a:endParaRPr lang="en-IN" sz="4800" b="1" dirty="0"/>
          </a:p>
        </p:txBody>
      </p:sp>
    </p:spTree>
    <p:extLst>
      <p:ext uri="{BB962C8B-B14F-4D97-AF65-F5344CB8AC3E}">
        <p14:creationId xmlns:p14="http://schemas.microsoft.com/office/powerpoint/2010/main" val="17200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534400" cy="685800"/>
          </a:xfrm>
        </p:spPr>
        <p:txBody>
          <a:bodyPr>
            <a:normAutofit/>
          </a:bodyPr>
          <a:lstStyle/>
          <a:p>
            <a:pPr algn="l"/>
            <a:r>
              <a:rPr lang="en-IN" sz="2800" b="1" dirty="0" smtClean="0"/>
              <a:t>INTRODUCTION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800600"/>
          </a:xfrm>
        </p:spPr>
        <p:txBody>
          <a:bodyPr>
            <a:normAutofit/>
          </a:bodyPr>
          <a:lstStyle/>
          <a:p>
            <a:pPr algn="just"/>
            <a:r>
              <a:rPr lang="en-IN" sz="1800" dirty="0"/>
              <a:t>Globally, more than 2.5 million </a:t>
            </a:r>
            <a:r>
              <a:rPr lang="en-IN" sz="1800" dirty="0" smtClean="0"/>
              <a:t>newborn </a:t>
            </a:r>
            <a:r>
              <a:rPr lang="en-IN" sz="1800" dirty="0"/>
              <a:t>died in 2017 out of which 0.6 million died in </a:t>
            </a:r>
            <a:r>
              <a:rPr lang="en-IN" sz="1800" dirty="0" smtClean="0"/>
              <a:t>India. </a:t>
            </a:r>
          </a:p>
          <a:p>
            <a:pPr marL="0" indent="0" algn="just">
              <a:buNone/>
            </a:pPr>
            <a:endParaRPr lang="en-IN" sz="1800" dirty="0"/>
          </a:p>
          <a:p>
            <a:pPr algn="just"/>
            <a:r>
              <a:rPr lang="en-IN" sz="1800" dirty="0"/>
              <a:t>As per SRS (2010 -13) prematurity, low birth weight (LBW), neonatal infections and birth asphyxia are the main causes of neonatal mortality in India, which can be minimized or prevented by Antenatal Care (ANC) interventions. </a:t>
            </a:r>
            <a:endParaRPr lang="en-IN" sz="1800" dirty="0" smtClean="0"/>
          </a:p>
          <a:p>
            <a:pPr marL="0" indent="0" algn="just">
              <a:buNone/>
            </a:pPr>
            <a:endParaRPr lang="en-IN" sz="1800" dirty="0" smtClean="0"/>
          </a:p>
          <a:p>
            <a:pPr algn="just"/>
            <a:r>
              <a:rPr lang="en-IN" sz="1800" dirty="0"/>
              <a:t>In this study, Role of </a:t>
            </a:r>
            <a:r>
              <a:rPr lang="en-IN" sz="1800" dirty="0" smtClean="0"/>
              <a:t>Antenatal Care Interventions [Antenatal visits, Iron Folic Acid tablet consumption and TT Immunization] </a:t>
            </a:r>
            <a:r>
              <a:rPr lang="en-IN" sz="1800" dirty="0"/>
              <a:t>in neonatal mortality reduction has been examined by undertaking the review of secondary data related to it as well as looking into the inter-state analysis.</a:t>
            </a:r>
          </a:p>
          <a:p>
            <a:endParaRPr lang="en-IN" sz="20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48400"/>
            <a:ext cx="5397500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632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534400" cy="609600"/>
          </a:xfrm>
        </p:spPr>
        <p:txBody>
          <a:bodyPr>
            <a:normAutofit/>
          </a:bodyPr>
          <a:lstStyle/>
          <a:p>
            <a:pPr algn="l"/>
            <a:r>
              <a:rPr lang="en-IN" sz="2800" b="1" dirty="0" smtClean="0"/>
              <a:t>OBJECTIVES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lvl="0" algn="just"/>
            <a:r>
              <a:rPr lang="en-IN" sz="1800" dirty="0"/>
              <a:t>To review different ANC interventions and examine their contribution in terms of reducing neonatal mortality</a:t>
            </a:r>
            <a:r>
              <a:rPr lang="en-IN" sz="1800" dirty="0" smtClean="0"/>
              <a:t>.</a:t>
            </a:r>
          </a:p>
          <a:p>
            <a:pPr algn="just"/>
            <a:endParaRPr lang="en-IN" sz="1800" dirty="0"/>
          </a:p>
          <a:p>
            <a:pPr lvl="0" algn="just"/>
            <a:r>
              <a:rPr lang="en-IN" sz="1800" dirty="0"/>
              <a:t>To examine the state wise variations between ANC interventions and neo-natal mortality in India.</a:t>
            </a: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74981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IN" sz="2800" b="1" dirty="0" smtClean="0"/>
              <a:t>METHODOLOGY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en-IN" sz="2600" b="1" dirty="0"/>
              <a:t>Selection Criteria – </a:t>
            </a:r>
            <a:r>
              <a:rPr lang="en-IN" sz="2600" dirty="0"/>
              <a:t>Full articles on Antenatal Care Interventions in reducing neonatal mortality has taken. Articles selected from 2007 to 2020 time period are selected for the study</a:t>
            </a:r>
            <a:r>
              <a:rPr lang="en-IN" sz="2600" dirty="0" smtClean="0"/>
              <a:t>.</a:t>
            </a:r>
          </a:p>
          <a:p>
            <a:pPr lvl="0" algn="just"/>
            <a:endParaRPr lang="en-IN" sz="2600" dirty="0"/>
          </a:p>
          <a:p>
            <a:pPr lvl="0" algn="just"/>
            <a:r>
              <a:rPr lang="en-IN" sz="2600" b="1" dirty="0"/>
              <a:t>Keywords -</a:t>
            </a:r>
            <a:r>
              <a:rPr lang="en-IN" sz="2600" dirty="0"/>
              <a:t> Antenatal Care (ANC) intervention, Antenatal Care Visits, TT Immunization, Iron Folic Acid (IFA) tablet</a:t>
            </a:r>
            <a:r>
              <a:rPr lang="en-IN" sz="2600" dirty="0" smtClean="0"/>
              <a:t>.</a:t>
            </a:r>
          </a:p>
          <a:p>
            <a:pPr lvl="0" algn="just"/>
            <a:endParaRPr lang="en-IN" sz="2600" dirty="0"/>
          </a:p>
          <a:p>
            <a:pPr lvl="0" algn="just"/>
            <a:r>
              <a:rPr lang="en-IN" sz="2600" b="1" dirty="0"/>
              <a:t>Search Engine –</a:t>
            </a:r>
            <a:r>
              <a:rPr lang="en-IN" sz="2600" dirty="0"/>
              <a:t> Google Scholar, PubMed</a:t>
            </a:r>
            <a:r>
              <a:rPr lang="en-IN" sz="2600" dirty="0" smtClean="0"/>
              <a:t>.</a:t>
            </a:r>
          </a:p>
          <a:p>
            <a:pPr lvl="0" algn="just"/>
            <a:endParaRPr lang="en-IN" sz="2600" dirty="0"/>
          </a:p>
          <a:p>
            <a:pPr algn="just"/>
            <a:r>
              <a:rPr lang="en-IN" sz="2600" b="1" dirty="0"/>
              <a:t>Study Design - </a:t>
            </a:r>
            <a:r>
              <a:rPr lang="en-IN" sz="2600" dirty="0" smtClean="0"/>
              <a:t>Descriptive Study</a:t>
            </a:r>
            <a:endParaRPr lang="en-IN" sz="2600" dirty="0"/>
          </a:p>
          <a:p>
            <a:pPr lvl="0" algn="just"/>
            <a:endParaRPr lang="en-IN" sz="2600" b="1" dirty="0" smtClean="0"/>
          </a:p>
          <a:p>
            <a:pPr lvl="0" algn="just"/>
            <a:r>
              <a:rPr lang="en-IN" sz="2600" b="1" dirty="0" smtClean="0"/>
              <a:t>Inclusion </a:t>
            </a:r>
            <a:r>
              <a:rPr lang="en-IN" sz="2600" b="1" dirty="0"/>
              <a:t>Criteria –</a:t>
            </a:r>
            <a:r>
              <a:rPr lang="en-IN" sz="2600" dirty="0"/>
              <a:t> The study includes</a:t>
            </a:r>
            <a:r>
              <a:rPr lang="en-IN" sz="2600" b="1" dirty="0"/>
              <a:t> </a:t>
            </a:r>
            <a:r>
              <a:rPr lang="en-IN" sz="2600" dirty="0"/>
              <a:t>women of reproductive age group (15 to 49 years age group</a:t>
            </a:r>
            <a:r>
              <a:rPr lang="en-IN" sz="2600" dirty="0" smtClean="0"/>
              <a:t>), </a:t>
            </a:r>
            <a:r>
              <a:rPr lang="en-IN" sz="2600" dirty="0"/>
              <a:t>pregnant women and new-borns. Articles in which Antenatal Care (ANC) interventions status and neonatal outcome present are included in the study</a:t>
            </a:r>
            <a:r>
              <a:rPr lang="en-IN" sz="2600" dirty="0" smtClean="0"/>
              <a:t>.</a:t>
            </a:r>
          </a:p>
          <a:p>
            <a:pPr lvl="0" algn="just"/>
            <a:endParaRPr lang="en-IN" sz="2600" dirty="0"/>
          </a:p>
          <a:p>
            <a:pPr lvl="0" algn="just"/>
            <a:r>
              <a:rPr lang="en-IN" sz="2600" b="1" dirty="0"/>
              <a:t>Exclusion Criteria - </a:t>
            </a:r>
            <a:r>
              <a:rPr lang="en-IN" sz="2600" dirty="0"/>
              <a:t>Articles in which </a:t>
            </a:r>
            <a:r>
              <a:rPr lang="en-IN" sz="2600" dirty="0" smtClean="0"/>
              <a:t>Antenatal </a:t>
            </a:r>
            <a:r>
              <a:rPr lang="en-IN" sz="2600" dirty="0"/>
              <a:t>Care (ANC) interventions status </a:t>
            </a:r>
            <a:r>
              <a:rPr lang="en-IN" sz="2600"/>
              <a:t>and </a:t>
            </a:r>
            <a:r>
              <a:rPr lang="en-IN" sz="2600" smtClean="0"/>
              <a:t>their neonatal </a:t>
            </a:r>
            <a:r>
              <a:rPr lang="en-IN" sz="2600" dirty="0"/>
              <a:t>outcome are not present has excluded in the study</a:t>
            </a:r>
            <a:r>
              <a:rPr lang="en-IN" sz="2600" dirty="0" smtClean="0"/>
              <a:t>.</a:t>
            </a:r>
          </a:p>
          <a:p>
            <a:pPr lvl="0" algn="just"/>
            <a:endParaRPr lang="en-IN" sz="2900" dirty="0"/>
          </a:p>
          <a:p>
            <a:pPr marL="0" lvl="0" indent="0" algn="just">
              <a:buNone/>
            </a:pPr>
            <a:r>
              <a:rPr lang="en-IN" sz="1900" b="1" dirty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2035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534400" cy="609600"/>
          </a:xfrm>
        </p:spPr>
        <p:txBody>
          <a:bodyPr>
            <a:normAutofit/>
          </a:bodyPr>
          <a:lstStyle/>
          <a:p>
            <a:pPr algn="l"/>
            <a:r>
              <a:rPr lang="en-IN" sz="2800" b="1" dirty="0" smtClean="0"/>
              <a:t>KEY FINDINGS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1800" b="1" u="sng" dirty="0" smtClean="0"/>
              <a:t>Antenatal Care (ANC) visits</a:t>
            </a:r>
            <a:r>
              <a:rPr lang="en-IN" sz="1800" b="1" dirty="0" smtClean="0"/>
              <a:t>:</a:t>
            </a:r>
          </a:p>
          <a:p>
            <a:pPr marL="0" indent="0">
              <a:buNone/>
            </a:pPr>
            <a:r>
              <a:rPr lang="en-IN" sz="1300" b="1" dirty="0"/>
              <a:t> </a:t>
            </a:r>
          </a:p>
          <a:p>
            <a:r>
              <a:rPr lang="en-IN" sz="1400" b="1" dirty="0" smtClean="0"/>
              <a:t>Women attended at least 4 ANC visits during pregnancy had reduced NMR by – </a:t>
            </a:r>
            <a:endParaRPr lang="en-IN" sz="1300" dirty="0" smtClean="0"/>
          </a:p>
          <a:p>
            <a:pPr marL="548640" lvl="2" indent="0">
              <a:buNone/>
            </a:pPr>
            <a:r>
              <a:rPr lang="en-IN" sz="1200" b="1" dirty="0" smtClean="0"/>
              <a:t>(NMR Range)</a:t>
            </a:r>
          </a:p>
          <a:p>
            <a:pPr marL="548640" lvl="2" indent="0">
              <a:buNone/>
            </a:pPr>
            <a:r>
              <a:rPr lang="en-IN" sz="1400" b="1" dirty="0" smtClean="0"/>
              <a:t>20%  -  30%     </a:t>
            </a:r>
            <a:r>
              <a:rPr lang="en-IN" sz="1400" dirty="0"/>
              <a:t>=</a:t>
            </a:r>
            <a:r>
              <a:rPr lang="en-IN" sz="1400" dirty="0" smtClean="0"/>
              <a:t>    34% </a:t>
            </a:r>
            <a:r>
              <a:rPr lang="en-IN" sz="1000" dirty="0" smtClean="0"/>
              <a:t> (3)</a:t>
            </a:r>
          </a:p>
          <a:p>
            <a:pPr marL="548640" lvl="2" indent="0">
              <a:buNone/>
            </a:pPr>
            <a:r>
              <a:rPr lang="en-IN" sz="1400" b="1" dirty="0" smtClean="0"/>
              <a:t>30%  -  40%  </a:t>
            </a:r>
            <a:r>
              <a:rPr lang="en-IN" sz="1400" dirty="0" smtClean="0"/>
              <a:t>   =    55%  </a:t>
            </a:r>
            <a:r>
              <a:rPr lang="en-IN" sz="1000" dirty="0" smtClean="0"/>
              <a:t>(4)</a:t>
            </a:r>
          </a:p>
          <a:p>
            <a:pPr marL="548640" lvl="2" indent="0">
              <a:buNone/>
            </a:pPr>
            <a:r>
              <a:rPr lang="en-IN" sz="1400" b="1" dirty="0" smtClean="0"/>
              <a:t>40%  -  50%     </a:t>
            </a:r>
            <a:r>
              <a:rPr lang="en-IN" sz="1400" dirty="0" smtClean="0"/>
              <a:t>=    42%  </a:t>
            </a:r>
            <a:r>
              <a:rPr lang="en-IN" sz="1000" dirty="0" smtClean="0"/>
              <a:t>(5)</a:t>
            </a:r>
          </a:p>
          <a:p>
            <a:pPr marL="548640" lvl="2" indent="0">
              <a:buNone/>
            </a:pPr>
            <a:r>
              <a:rPr lang="en-IN" sz="1400" b="1" dirty="0" smtClean="0"/>
              <a:t>70%  -  80%     </a:t>
            </a:r>
            <a:r>
              <a:rPr lang="en-IN" sz="1400" dirty="0" smtClean="0"/>
              <a:t>=    72%  </a:t>
            </a:r>
            <a:r>
              <a:rPr lang="en-IN" sz="1000" dirty="0" smtClean="0"/>
              <a:t>(6)</a:t>
            </a:r>
          </a:p>
          <a:p>
            <a:pPr marL="0" indent="0">
              <a:buNone/>
            </a:pPr>
            <a:endParaRPr lang="en-IN" sz="1300" dirty="0" smtClean="0"/>
          </a:p>
          <a:p>
            <a:pPr algn="just"/>
            <a:r>
              <a:rPr lang="en-IN" sz="1400" dirty="0"/>
              <a:t>EAG states of India, mothers received ANC visit starting from first trimester experienced least neonatal deaths. As number of antenatal visits increased the chance of dying decreases among the new-born </a:t>
            </a:r>
            <a:r>
              <a:rPr lang="en-IN" sz="1400" dirty="0" smtClean="0"/>
              <a:t>babies. </a:t>
            </a:r>
            <a:r>
              <a:rPr lang="en-IN" sz="1000" dirty="0" smtClean="0"/>
              <a:t>(7)</a:t>
            </a:r>
          </a:p>
          <a:p>
            <a:pPr algn="just"/>
            <a:endParaRPr lang="en-IN" sz="1000" b="1" dirty="0" smtClean="0"/>
          </a:p>
          <a:p>
            <a:pPr algn="just"/>
            <a:r>
              <a:rPr lang="en-IN" sz="1400" b="1" dirty="0" smtClean="0"/>
              <a:t>Women who have more ANC </a:t>
            </a:r>
            <a:r>
              <a:rPr lang="en-IN" sz="1400" b="1" dirty="0"/>
              <a:t>visits </a:t>
            </a:r>
            <a:r>
              <a:rPr lang="en-IN" sz="1400" b="1" dirty="0" smtClean="0"/>
              <a:t>during </a:t>
            </a:r>
            <a:r>
              <a:rPr lang="en-IN" sz="1400" b="1" dirty="0"/>
              <a:t>pregnancy  </a:t>
            </a:r>
            <a:r>
              <a:rPr lang="en-IN" sz="1400" b="1" dirty="0" smtClean="0"/>
              <a:t>reduce NMR by – </a:t>
            </a:r>
            <a:r>
              <a:rPr lang="en-IN" sz="1000" dirty="0" smtClean="0"/>
              <a:t>(8)</a:t>
            </a:r>
            <a:endParaRPr lang="en-IN" sz="1000" dirty="0"/>
          </a:p>
          <a:p>
            <a:pPr marL="274320" lvl="1" indent="0" algn="just">
              <a:buNone/>
            </a:pPr>
            <a:r>
              <a:rPr lang="en-IN" sz="1000" dirty="0" smtClean="0"/>
              <a:t> </a:t>
            </a:r>
            <a:r>
              <a:rPr lang="en-IN" sz="1400" dirty="0" smtClean="0"/>
              <a:t>2  –  3  ANC visits  =  OR (0.67)</a:t>
            </a:r>
          </a:p>
          <a:p>
            <a:pPr marL="274320" lvl="1" indent="0" algn="just">
              <a:buNone/>
            </a:pPr>
            <a:r>
              <a:rPr lang="en-IN" sz="1400" dirty="0" smtClean="0"/>
              <a:t> 7 –  9  ANC  visits  =  OR (0.62)</a:t>
            </a:r>
            <a:endParaRPr lang="en-IN" sz="1400" b="1" dirty="0" smtClean="0"/>
          </a:p>
          <a:p>
            <a:pPr marL="0" indent="0" algn="just">
              <a:buNone/>
            </a:pPr>
            <a:r>
              <a:rPr lang="en-IN" sz="1400" dirty="0" smtClean="0"/>
              <a:t>. </a:t>
            </a:r>
            <a:endParaRPr lang="en-IN" sz="1400" dirty="0"/>
          </a:p>
          <a:p>
            <a:pPr algn="just"/>
            <a:endParaRPr lang="en-IN" sz="1500" baseline="30000" dirty="0"/>
          </a:p>
          <a:p>
            <a:pPr marL="0" indent="0" algn="just">
              <a:buNone/>
            </a:pPr>
            <a:endParaRPr lang="en-IN" sz="1500" dirty="0"/>
          </a:p>
          <a:p>
            <a:pPr marL="0" indent="0" algn="just">
              <a:buNone/>
            </a:pPr>
            <a:endParaRPr lang="en-IN" sz="2000" dirty="0"/>
          </a:p>
          <a:p>
            <a:endParaRPr lang="en-IN" sz="20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410200"/>
            <a:ext cx="8229601" cy="1371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536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2971800"/>
          </a:xfrm>
        </p:spPr>
        <p:txBody>
          <a:bodyPr/>
          <a:lstStyle/>
          <a:p>
            <a:pPr marL="0" indent="0" algn="just">
              <a:buNone/>
            </a:pPr>
            <a:r>
              <a:rPr lang="en-IN" sz="1800" b="1" u="sng" dirty="0"/>
              <a:t>Consumption of IFA (Iron Folic Acid) Tablet</a:t>
            </a:r>
            <a:r>
              <a:rPr lang="en-IN" sz="1800" b="1" dirty="0"/>
              <a:t>:</a:t>
            </a:r>
          </a:p>
          <a:p>
            <a:pPr marL="0" indent="0" algn="just">
              <a:buNone/>
            </a:pPr>
            <a:endParaRPr lang="en-IN" sz="1400" b="1" dirty="0" smtClean="0"/>
          </a:p>
          <a:p>
            <a:pPr algn="just"/>
            <a:r>
              <a:rPr lang="en-IN" sz="1400" b="1" dirty="0" smtClean="0"/>
              <a:t>Women consumed IFA tablets had reduced  NMR by –</a:t>
            </a:r>
          </a:p>
          <a:p>
            <a:pPr marL="548640" lvl="2" indent="0">
              <a:buNone/>
            </a:pPr>
            <a:r>
              <a:rPr lang="en-IN" sz="1200" b="1" dirty="0"/>
              <a:t>(NMR Range)</a:t>
            </a:r>
          </a:p>
          <a:p>
            <a:pPr marL="548640" lvl="2" indent="0">
              <a:buNone/>
            </a:pPr>
            <a:r>
              <a:rPr lang="en-IN" sz="1400" b="1" dirty="0"/>
              <a:t>20%  -  30%     </a:t>
            </a:r>
            <a:r>
              <a:rPr lang="en-IN" sz="1400" dirty="0"/>
              <a:t>=    </a:t>
            </a:r>
            <a:r>
              <a:rPr lang="en-IN" sz="1400" dirty="0" smtClean="0"/>
              <a:t>24</a:t>
            </a:r>
            <a:r>
              <a:rPr lang="en-IN" sz="1400" dirty="0"/>
              <a:t>% </a:t>
            </a:r>
            <a:r>
              <a:rPr lang="en-IN" sz="1000" dirty="0"/>
              <a:t> </a:t>
            </a:r>
            <a:r>
              <a:rPr lang="en-IN" sz="1000" dirty="0" smtClean="0"/>
              <a:t>(9)</a:t>
            </a:r>
            <a:endParaRPr lang="en-IN" sz="1000" dirty="0"/>
          </a:p>
          <a:p>
            <a:pPr marL="548640" lvl="2" indent="0">
              <a:buNone/>
            </a:pPr>
            <a:r>
              <a:rPr lang="en-IN" sz="1400" b="1" dirty="0" smtClean="0"/>
              <a:t>40</a:t>
            </a:r>
            <a:r>
              <a:rPr lang="en-IN" sz="1400" b="1" dirty="0"/>
              <a:t>%  -  </a:t>
            </a:r>
            <a:r>
              <a:rPr lang="en-IN" sz="1400" b="1" dirty="0" smtClean="0"/>
              <a:t>50</a:t>
            </a:r>
            <a:r>
              <a:rPr lang="en-IN" sz="1400" b="1" dirty="0"/>
              <a:t>%  </a:t>
            </a:r>
            <a:r>
              <a:rPr lang="en-IN" sz="1400" dirty="0"/>
              <a:t>   =    </a:t>
            </a:r>
            <a:r>
              <a:rPr lang="en-IN" sz="1400" dirty="0" smtClean="0"/>
              <a:t>42%  </a:t>
            </a:r>
            <a:r>
              <a:rPr lang="en-IN" sz="1000" dirty="0" smtClean="0"/>
              <a:t>(10)</a:t>
            </a:r>
            <a:endParaRPr lang="en-IN" sz="1000" dirty="0"/>
          </a:p>
          <a:p>
            <a:pPr marL="548640" lvl="2" indent="0">
              <a:buNone/>
            </a:pPr>
            <a:r>
              <a:rPr lang="en-IN" sz="1400" b="1" dirty="0" smtClean="0"/>
              <a:t>50</a:t>
            </a:r>
            <a:r>
              <a:rPr lang="en-IN" sz="1400" b="1" dirty="0"/>
              <a:t>%  -  </a:t>
            </a:r>
            <a:r>
              <a:rPr lang="en-IN" sz="1400" b="1" dirty="0" smtClean="0"/>
              <a:t>60</a:t>
            </a:r>
            <a:r>
              <a:rPr lang="en-IN" sz="1400" b="1" dirty="0"/>
              <a:t>%     </a:t>
            </a:r>
            <a:r>
              <a:rPr lang="en-IN" sz="1400" dirty="0"/>
              <a:t>=    </a:t>
            </a:r>
            <a:r>
              <a:rPr lang="en-IN" sz="1400" dirty="0" smtClean="0"/>
              <a:t>54%  </a:t>
            </a:r>
            <a:r>
              <a:rPr lang="en-IN" sz="1000" dirty="0" smtClean="0"/>
              <a:t>(</a:t>
            </a:r>
            <a:r>
              <a:rPr lang="en-IN" sz="1000" dirty="0" smtClean="0"/>
              <a:t>11)</a:t>
            </a:r>
            <a:endParaRPr lang="en-US" sz="1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05400"/>
            <a:ext cx="8534400" cy="138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077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2819400"/>
          </a:xfrm>
        </p:spPr>
        <p:txBody>
          <a:bodyPr/>
          <a:lstStyle/>
          <a:p>
            <a:pPr marL="0" indent="0" algn="just">
              <a:buNone/>
            </a:pPr>
            <a:r>
              <a:rPr lang="en-IN" sz="1800" b="1" u="sng" dirty="0"/>
              <a:t>TT Immunization</a:t>
            </a:r>
            <a:r>
              <a:rPr lang="en-IN" sz="1800" b="1" dirty="0"/>
              <a:t>:</a:t>
            </a:r>
          </a:p>
          <a:p>
            <a:pPr marL="0" indent="0" algn="just">
              <a:buNone/>
            </a:pPr>
            <a:endParaRPr lang="en-IN" sz="1800" b="1" dirty="0"/>
          </a:p>
          <a:p>
            <a:r>
              <a:rPr lang="en-IN" sz="1400" b="1" dirty="0"/>
              <a:t>Women received two or more TT Injections during pregnancy had reduced NMR by – </a:t>
            </a:r>
            <a:endParaRPr lang="en-IN" sz="1300" dirty="0"/>
          </a:p>
          <a:p>
            <a:pPr marL="548640" lvl="2" indent="0">
              <a:buNone/>
            </a:pPr>
            <a:r>
              <a:rPr lang="en-IN" sz="1200" b="1" dirty="0"/>
              <a:t>(NMR Range)</a:t>
            </a:r>
          </a:p>
          <a:p>
            <a:pPr marL="548640" lvl="2" indent="0">
              <a:buNone/>
            </a:pPr>
            <a:r>
              <a:rPr lang="en-IN" sz="1400" b="1" dirty="0"/>
              <a:t>20%  -  30%     </a:t>
            </a:r>
            <a:r>
              <a:rPr lang="en-IN" sz="1400" dirty="0"/>
              <a:t>=    21% </a:t>
            </a:r>
            <a:r>
              <a:rPr lang="en-IN" sz="1000" dirty="0"/>
              <a:t> (</a:t>
            </a:r>
            <a:r>
              <a:rPr lang="en-IN" sz="1000" dirty="0" smtClean="0"/>
              <a:t>12)   </a:t>
            </a:r>
            <a:r>
              <a:rPr lang="en-IN" sz="1400" dirty="0"/>
              <a:t>, 30%  </a:t>
            </a:r>
            <a:r>
              <a:rPr lang="en-IN" sz="800" dirty="0"/>
              <a:t>(</a:t>
            </a:r>
            <a:r>
              <a:rPr lang="en-IN" sz="800" dirty="0" smtClean="0"/>
              <a:t>13)</a:t>
            </a:r>
            <a:endParaRPr lang="en-IN" b="1" dirty="0"/>
          </a:p>
          <a:p>
            <a:pPr algn="just"/>
            <a:endParaRPr lang="en-IN" sz="1000" dirty="0"/>
          </a:p>
          <a:p>
            <a:pPr algn="just"/>
            <a:r>
              <a:rPr lang="en-IN" sz="1400" dirty="0"/>
              <a:t>Women received two or more TT Injections has averted Neonatal Mortality by </a:t>
            </a:r>
            <a:r>
              <a:rPr lang="en-IN" sz="1400" dirty="0" smtClean="0"/>
              <a:t> </a:t>
            </a:r>
            <a:r>
              <a:rPr lang="en-IN" sz="1400" dirty="0"/>
              <a:t>10%  </a:t>
            </a:r>
            <a:r>
              <a:rPr lang="en-IN" sz="1000" dirty="0"/>
              <a:t>(</a:t>
            </a:r>
            <a:r>
              <a:rPr lang="en-IN" sz="1000" dirty="0" smtClean="0"/>
              <a:t>14) </a:t>
            </a:r>
            <a:r>
              <a:rPr lang="en-IN" sz="1000" dirty="0"/>
              <a:t>, </a:t>
            </a:r>
          </a:p>
          <a:p>
            <a:pPr marL="0" indent="0" algn="just">
              <a:buNone/>
            </a:pPr>
            <a:r>
              <a:rPr lang="en-IN" sz="1400" dirty="0"/>
              <a:t>      </a:t>
            </a:r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486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477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534400" cy="533400"/>
          </a:xfrm>
        </p:spPr>
        <p:txBody>
          <a:bodyPr>
            <a:normAutofit/>
          </a:bodyPr>
          <a:lstStyle/>
          <a:p>
            <a:r>
              <a:rPr lang="en-IN" sz="2800" b="1" dirty="0"/>
              <a:t>INTERSTATE ANALYSIS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IN" sz="2600" b="1" dirty="0"/>
              <a:t>NMR = 22.9%</a:t>
            </a:r>
            <a:r>
              <a:rPr lang="en-IN" sz="2600" dirty="0"/>
              <a:t> (Maximum NMR – Tripura)</a:t>
            </a:r>
          </a:p>
          <a:p>
            <a:pPr lvl="1"/>
            <a:r>
              <a:rPr lang="en-IN" sz="2500" dirty="0"/>
              <a:t>Percentage of women receive antenatal visits &lt; 60%</a:t>
            </a:r>
          </a:p>
          <a:p>
            <a:pPr lvl="1"/>
            <a:r>
              <a:rPr lang="en-IN" sz="2500" dirty="0"/>
              <a:t>Percentage of women receiving TT Immunization &gt; 90%  </a:t>
            </a:r>
          </a:p>
          <a:p>
            <a:pPr lvl="1"/>
            <a:r>
              <a:rPr lang="en-IN" sz="2500" dirty="0"/>
              <a:t>Percentage of women consuming IFA tablets &lt;10%</a:t>
            </a:r>
          </a:p>
          <a:p>
            <a:pPr marL="0" indent="0">
              <a:buNone/>
            </a:pPr>
            <a:endParaRPr lang="en-IN" sz="2600" dirty="0" smtClean="0"/>
          </a:p>
          <a:p>
            <a:pPr marL="0" indent="0">
              <a:buNone/>
            </a:pPr>
            <a:r>
              <a:rPr lang="en-IN" sz="2600" b="1" dirty="0" smtClean="0"/>
              <a:t>NMR = 0%</a:t>
            </a:r>
            <a:r>
              <a:rPr lang="en-IN" sz="2600" dirty="0" smtClean="0"/>
              <a:t> (Minimum NMR – Lakshadweep)</a:t>
            </a:r>
          </a:p>
          <a:p>
            <a:pPr lvl="1"/>
            <a:r>
              <a:rPr lang="en-IN" sz="2500" dirty="0" smtClean="0"/>
              <a:t>Percentage </a:t>
            </a:r>
            <a:r>
              <a:rPr lang="en-IN" sz="2500" dirty="0"/>
              <a:t>of women receive antenatal visits &gt;80%</a:t>
            </a:r>
          </a:p>
          <a:p>
            <a:pPr lvl="1"/>
            <a:r>
              <a:rPr lang="en-IN" sz="2500" dirty="0"/>
              <a:t>Percentage of women receiving TT Immunization &gt; 90%  </a:t>
            </a:r>
          </a:p>
          <a:p>
            <a:pPr lvl="1"/>
            <a:r>
              <a:rPr lang="en-IN" sz="2500" dirty="0"/>
              <a:t>Percentage of women consuming IFA tablets &gt; 60%</a:t>
            </a:r>
          </a:p>
          <a:p>
            <a:pPr marL="0" indent="0">
              <a:buNone/>
            </a:pPr>
            <a:r>
              <a:rPr lang="en-IN" sz="2500" dirty="0"/>
              <a:t> </a:t>
            </a:r>
          </a:p>
          <a:p>
            <a:pPr marL="0" indent="0">
              <a:buNone/>
            </a:pPr>
            <a:r>
              <a:rPr lang="en-IN" sz="2600" b="1" dirty="0" smtClean="0"/>
              <a:t>NMR </a:t>
            </a:r>
            <a:r>
              <a:rPr lang="en-IN" sz="2600" b="1" dirty="0"/>
              <a:t>&lt; 10%</a:t>
            </a:r>
            <a:r>
              <a:rPr lang="en-IN" sz="2600" dirty="0"/>
              <a:t> (Goa, Jammu &amp; Kashmir, Kerala, Sikkim and Lakshadweep)</a:t>
            </a:r>
          </a:p>
          <a:p>
            <a:pPr lvl="1"/>
            <a:r>
              <a:rPr lang="en-IN" sz="2500" dirty="0"/>
              <a:t>Percentage of women receive antenatal visits &gt;78%, except Sikkim (58.4%)</a:t>
            </a:r>
          </a:p>
          <a:p>
            <a:pPr lvl="1"/>
            <a:r>
              <a:rPr lang="en-IN" sz="2500" dirty="0"/>
              <a:t>Percentage of women receiving TT Immunization &gt; 90%  </a:t>
            </a:r>
          </a:p>
          <a:p>
            <a:pPr lvl="1"/>
            <a:r>
              <a:rPr lang="en-IN" sz="2500" dirty="0"/>
              <a:t>Percentage of women consuming IFA tablets &gt; 60%, except Sikkim (31.5%), Jammu &amp; Kashmir (15.9%)</a:t>
            </a:r>
          </a:p>
          <a:p>
            <a:pPr marL="274320" lvl="1" indent="0">
              <a:buNone/>
            </a:pPr>
            <a:r>
              <a:rPr lang="en-IN" sz="2500" b="1" dirty="0"/>
              <a:t> </a:t>
            </a:r>
            <a:endParaRPr lang="en-IN" sz="2500" dirty="0"/>
          </a:p>
          <a:p>
            <a:pPr marL="0" indent="0">
              <a:buNone/>
            </a:pPr>
            <a:r>
              <a:rPr lang="en-IN" sz="2500" b="1" dirty="0"/>
              <a:t>NMR &gt; 21% (</a:t>
            </a:r>
            <a:r>
              <a:rPr lang="en-IN" sz="2500" dirty="0"/>
              <a:t>Assam, Bihar, Gujarat, Daman &amp; Diu and Dadar &amp; Nagar Haveli and Tripura)</a:t>
            </a:r>
          </a:p>
          <a:p>
            <a:pPr lvl="1"/>
            <a:r>
              <a:rPr lang="en-IN" sz="2500" dirty="0"/>
              <a:t>Percentage of women receive antenatal visits &lt;53%, except Daman &amp; Diu and Dadar &amp; Nagar Haveli (86.2%) and Gujarat (76.9%). </a:t>
            </a:r>
          </a:p>
          <a:p>
            <a:pPr lvl="1"/>
            <a:r>
              <a:rPr lang="en-IN" sz="2500" dirty="0"/>
              <a:t>Percentage of women receiving TT immunization is Close to 90%.</a:t>
            </a:r>
          </a:p>
          <a:p>
            <a:pPr lvl="1"/>
            <a:r>
              <a:rPr lang="en-IN" sz="2500" dirty="0"/>
              <a:t>Percentage of women consuming IFA tablets &lt;20% except Daman &amp; Diu and Dadar &amp; Nagar Haveli (36.2%) and Gujarat (43.2%). </a:t>
            </a:r>
          </a:p>
          <a:p>
            <a:pPr marL="274320" lvl="1" indent="0">
              <a:buNone/>
            </a:pPr>
            <a:r>
              <a:rPr lang="en-IN" sz="2500" b="1" dirty="0"/>
              <a:t> </a:t>
            </a:r>
            <a:endParaRPr lang="en-IN" sz="2500" dirty="0"/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21. http:// Rchiips.org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61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458200" cy="609600"/>
          </a:xfrm>
        </p:spPr>
        <p:txBody>
          <a:bodyPr>
            <a:noAutofit/>
          </a:bodyPr>
          <a:lstStyle/>
          <a:p>
            <a:pPr algn="l"/>
            <a:r>
              <a:rPr lang="en-IN" sz="2800" b="1" dirty="0" smtClean="0"/>
              <a:t>CONCLUSION</a:t>
            </a: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/>
          </a:bodyPr>
          <a:lstStyle/>
          <a:p>
            <a:pPr algn="just"/>
            <a:r>
              <a:rPr lang="en-IN" sz="1900" dirty="0" smtClean="0"/>
              <a:t>The </a:t>
            </a:r>
            <a:r>
              <a:rPr lang="en-IN" sz="1900" dirty="0"/>
              <a:t>review of studies suggests that ANC intervention plays a role in reducing the neonatal </a:t>
            </a:r>
            <a:r>
              <a:rPr lang="en-IN" sz="1900" dirty="0" smtClean="0"/>
              <a:t>mortality. </a:t>
            </a:r>
          </a:p>
          <a:p>
            <a:pPr marL="0" indent="0" algn="just">
              <a:buNone/>
            </a:pPr>
            <a:endParaRPr lang="en-IN" sz="1900" dirty="0" smtClean="0"/>
          </a:p>
          <a:p>
            <a:pPr algn="just"/>
            <a:r>
              <a:rPr lang="en-IN" sz="1900" dirty="0" smtClean="0"/>
              <a:t>Data </a:t>
            </a:r>
            <a:r>
              <a:rPr lang="en-IN" sz="1900" dirty="0"/>
              <a:t>from recently held round of NFHS has also been used to examine the state-wise variations found in the utilization of these components of ANC and relate it to the neon-natal mortality. </a:t>
            </a:r>
            <a:r>
              <a:rPr lang="en-IN" sz="1900" dirty="0" smtClean="0"/>
              <a:t>The analysis shows that, </a:t>
            </a:r>
          </a:p>
          <a:p>
            <a:pPr algn="just"/>
            <a:endParaRPr lang="en-IN" sz="1800" dirty="0" smtClean="0"/>
          </a:p>
          <a:p>
            <a:pPr lvl="1" algn="just">
              <a:buFont typeface="Wingdings" pitchFamily="2" charset="2"/>
              <a:buChar char="§"/>
            </a:pPr>
            <a:r>
              <a:rPr lang="en-IN" sz="1800" b="1" dirty="0" smtClean="0"/>
              <a:t>States </a:t>
            </a:r>
            <a:r>
              <a:rPr lang="en-IN" sz="1800" b="1" dirty="0"/>
              <a:t>falling under the top </a:t>
            </a:r>
            <a:r>
              <a:rPr lang="en-IN" sz="1800" b="1" dirty="0" smtClean="0"/>
              <a:t>quintile</a:t>
            </a:r>
            <a:r>
              <a:rPr lang="en-IN" sz="1800" dirty="0" smtClean="0"/>
              <a:t>, where </a:t>
            </a:r>
            <a:r>
              <a:rPr lang="en-IN" sz="1800" dirty="0"/>
              <a:t>the neo-natal mortality is less than 10 per thousand live births, has a very high coverage of TT immunization (</a:t>
            </a:r>
            <a:r>
              <a:rPr lang="en-IN" sz="1800" b="1" dirty="0"/>
              <a:t>above 90%), </a:t>
            </a:r>
            <a:r>
              <a:rPr lang="en-IN" sz="1800" dirty="0"/>
              <a:t>ANC visits (above </a:t>
            </a:r>
            <a:r>
              <a:rPr lang="en-IN" sz="1800" b="1" dirty="0"/>
              <a:t>78</a:t>
            </a:r>
            <a:r>
              <a:rPr lang="en-IN" sz="1800" dirty="0"/>
              <a:t>%, except for Sikkim), and IFA consumption (</a:t>
            </a:r>
            <a:r>
              <a:rPr lang="en-IN" sz="1800" b="1" dirty="0"/>
              <a:t>above 60%, </a:t>
            </a:r>
            <a:r>
              <a:rPr lang="en-IN" sz="1800" dirty="0"/>
              <a:t>with the exception of Sikkim and J&amp;K). </a:t>
            </a:r>
            <a:endParaRPr lang="en-IN" sz="1800" dirty="0" smtClean="0"/>
          </a:p>
          <a:p>
            <a:pPr marL="274320" lvl="1" indent="0" algn="just">
              <a:buNone/>
            </a:pPr>
            <a:endParaRPr lang="en-IN" sz="1800" dirty="0"/>
          </a:p>
          <a:p>
            <a:pPr lvl="1" algn="just">
              <a:buFont typeface="Wingdings" pitchFamily="2" charset="2"/>
              <a:buChar char="§"/>
            </a:pPr>
            <a:r>
              <a:rPr lang="en-IN" sz="1800" b="1" dirty="0"/>
              <a:t>S</a:t>
            </a:r>
            <a:r>
              <a:rPr lang="en-IN" sz="1800" b="1" dirty="0" smtClean="0"/>
              <a:t>tates </a:t>
            </a:r>
            <a:r>
              <a:rPr lang="en-IN" sz="1800" b="1" dirty="0"/>
              <a:t>falling under the bottom </a:t>
            </a:r>
            <a:r>
              <a:rPr lang="en-IN" sz="1800" b="1" dirty="0" smtClean="0"/>
              <a:t>quintile</a:t>
            </a:r>
            <a:r>
              <a:rPr lang="en-IN" sz="1800" dirty="0" smtClean="0"/>
              <a:t>, where </a:t>
            </a:r>
            <a:r>
              <a:rPr lang="en-IN" sz="1800" dirty="0"/>
              <a:t>neonatal mortality more than 21 per thousand live births, have coverage of TT immunization (</a:t>
            </a:r>
            <a:r>
              <a:rPr lang="en-IN" sz="1800" b="1" dirty="0"/>
              <a:t>close to 90%</a:t>
            </a:r>
            <a:r>
              <a:rPr lang="en-IN" sz="1800" dirty="0"/>
              <a:t>), but low IFA consumption (</a:t>
            </a:r>
            <a:r>
              <a:rPr lang="en-IN" sz="1800" b="1" dirty="0"/>
              <a:t>less than 20%, </a:t>
            </a:r>
            <a:r>
              <a:rPr lang="en-IN" sz="1800" dirty="0"/>
              <a:t>except Daman &amp; Diu and Dadar &amp; Nagar Haveli; and Gujarat) and ANC visits (</a:t>
            </a:r>
            <a:r>
              <a:rPr lang="en-IN" sz="1800" b="1" dirty="0"/>
              <a:t>less than 53%, </a:t>
            </a:r>
            <a:r>
              <a:rPr lang="en-IN" sz="1800" dirty="0"/>
              <a:t>except Daman &amp; Diu and Dadar &amp; Nagar Haveli and Gujarat).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2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1754</TotalTime>
  <Words>823</Words>
  <Application>Microsoft Office PowerPoint</Application>
  <PresentationFormat>On-screen Show (4:3)</PresentationFormat>
  <Paragraphs>100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 </vt:lpstr>
      <vt:lpstr>INTRODUCTION</vt:lpstr>
      <vt:lpstr>OBJECTIVES</vt:lpstr>
      <vt:lpstr>METHODOLOGY</vt:lpstr>
      <vt:lpstr>KEY FINDINGS</vt:lpstr>
      <vt:lpstr>PowerPoint Presentation</vt:lpstr>
      <vt:lpstr>PowerPoint Presentation</vt:lpstr>
      <vt:lpstr>INTERSTATE ANALYSIS</vt:lpstr>
      <vt:lpstr>CONCLUSION</vt:lpstr>
      <vt:lpstr>LIMITATIONS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ANC in Reducing Neonatal Mortality: A Review of Secondary Data and Analysis</dc:title>
  <dc:creator>Kanika</dc:creator>
  <cp:lastModifiedBy>Kanika</cp:lastModifiedBy>
  <cp:revision>153</cp:revision>
  <dcterms:created xsi:type="dcterms:W3CDTF">2006-08-16T00:00:00Z</dcterms:created>
  <dcterms:modified xsi:type="dcterms:W3CDTF">2021-06-30T11:05:34Z</dcterms:modified>
</cp:coreProperties>
</file>