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swabasu Samantara" initials="BS" lastIdx="1" clrIdx="0">
    <p:extLst>
      <p:ext uri="{19B8F6BF-5375-455C-9EA6-DF929625EA0E}">
        <p15:presenceInfo xmlns:p15="http://schemas.microsoft.com/office/powerpoint/2012/main" userId="38bbd3a8020cb33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image" Target="../media/image1.jpeg"/><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dirty="0">
                <a:latin typeface="Times New Roman" panose="02020603050405020304" pitchFamily="18" charset="0"/>
                <a:cs typeface="Times New Roman" panose="02020603050405020304" pitchFamily="18" charset="0"/>
              </a:rPr>
              <a:t>Petty cash</a:t>
            </a:r>
          </a:p>
        </c:rich>
      </c:tx>
      <c:layout>
        <c:manualLayout>
          <c:xMode val="edge"/>
          <c:yMode val="edge"/>
          <c:x val="0.31765113388187743"/>
          <c:y val="0"/>
        </c:manualLayout>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2.9523660984682776E-2"/>
          <c:y val="0.29048231493415833"/>
          <c:w val="0.94095267803063443"/>
          <c:h val="0.58363768499187263"/>
        </c:manualLayout>
      </c:layout>
      <c:barChart>
        <c:barDir val="col"/>
        <c:grouping val="clustered"/>
        <c:varyColors val="0"/>
        <c:ser>
          <c:idx val="0"/>
          <c:order val="0"/>
          <c:tx>
            <c:strRef>
              <c:f>Sheet1!$B$1</c:f>
              <c:strCache>
                <c:ptCount val="1"/>
                <c:pt idx="0">
                  <c:v>Sales</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3"/>
                <c:pt idx="0">
                  <c:v>March</c:v>
                </c:pt>
                <c:pt idx="1">
                  <c:v>April</c:v>
                </c:pt>
                <c:pt idx="2">
                  <c:v>May</c:v>
                </c:pt>
              </c:strCache>
            </c:strRef>
          </c:cat>
          <c:val>
            <c:numRef>
              <c:f>Sheet1!$B$2:$B$5</c:f>
              <c:numCache>
                <c:formatCode>General</c:formatCode>
                <c:ptCount val="4"/>
                <c:pt idx="0">
                  <c:v>1000000</c:v>
                </c:pt>
                <c:pt idx="1">
                  <c:v>1070000</c:v>
                </c:pt>
                <c:pt idx="2">
                  <c:v>695000</c:v>
                </c:pt>
              </c:numCache>
            </c:numRef>
          </c:val>
          <c:extLst>
            <c:ext xmlns:c16="http://schemas.microsoft.com/office/drawing/2014/chart" uri="{C3380CC4-5D6E-409C-BE32-E72D297353CC}">
              <c16:uniqueId val="{00000000-42BA-465C-8410-77B957139F31}"/>
            </c:ext>
          </c:extLst>
        </c:ser>
        <c:dLbls>
          <c:dLblPos val="outEnd"/>
          <c:showLegendKey val="0"/>
          <c:showVal val="1"/>
          <c:showCatName val="0"/>
          <c:showSerName val="0"/>
          <c:showPercent val="0"/>
          <c:showBubbleSize val="0"/>
        </c:dLbls>
        <c:gapWidth val="444"/>
        <c:overlap val="-90"/>
        <c:axId val="807530128"/>
        <c:axId val="807526800"/>
      </c:barChart>
      <c:catAx>
        <c:axId val="8075301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807526800"/>
        <c:crosses val="autoZero"/>
        <c:auto val="1"/>
        <c:lblAlgn val="ctr"/>
        <c:lblOffset val="100"/>
        <c:noMultiLvlLbl val="0"/>
      </c:catAx>
      <c:valAx>
        <c:axId val="807526800"/>
        <c:scaling>
          <c:orientation val="minMax"/>
        </c:scaling>
        <c:delete val="1"/>
        <c:axPos val="l"/>
        <c:numFmt formatCode="General" sourceLinked="1"/>
        <c:majorTickMark val="none"/>
        <c:minorTickMark val="none"/>
        <c:tickLblPos val="nextTo"/>
        <c:crossAx val="807530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128586271256094E-2"/>
          <c:y val="5.1034329209410173E-2"/>
          <c:w val="0.91949431600379561"/>
          <c:h val="0.79993413836330163"/>
        </c:manualLayout>
      </c:layout>
      <c:barChart>
        <c:barDir val="col"/>
        <c:grouping val="clustered"/>
        <c:varyColors val="0"/>
        <c:ser>
          <c:idx val="0"/>
          <c:order val="0"/>
          <c:tx>
            <c:strRef>
              <c:f>Sheet1!$A$2</c:f>
              <c:strCache>
                <c:ptCount val="1"/>
                <c:pt idx="0">
                  <c:v>NORTH2_GURGAON_NRR</c:v>
                </c:pt>
              </c:strCache>
            </c:strRef>
          </c:tx>
          <c:spPr>
            <a:solidFill>
              <a:schemeClr val="accent1"/>
            </a:solidFill>
            <a:ln>
              <a:noFill/>
            </a:ln>
            <a:effectLst/>
          </c:spPr>
          <c:invertIfNegative val="0"/>
          <c:cat>
            <c:strRef>
              <c:f>Sheet1!$B$1:$D$1</c:f>
              <c:strCache>
                <c:ptCount val="3"/>
                <c:pt idx="0">
                  <c:v>March</c:v>
                </c:pt>
                <c:pt idx="1">
                  <c:v>April</c:v>
                </c:pt>
                <c:pt idx="2">
                  <c:v>May</c:v>
                </c:pt>
              </c:strCache>
            </c:strRef>
          </c:cat>
          <c:val>
            <c:numRef>
              <c:f>Sheet1!$B$2:$D$2</c:f>
              <c:numCache>
                <c:formatCode>General</c:formatCode>
                <c:ptCount val="3"/>
                <c:pt idx="0">
                  <c:v>-62310</c:v>
                </c:pt>
                <c:pt idx="1">
                  <c:v>-91265.839999999851</c:v>
                </c:pt>
                <c:pt idx="2">
                  <c:v>-146295.84000000008</c:v>
                </c:pt>
              </c:numCache>
            </c:numRef>
          </c:val>
          <c:extLst>
            <c:ext xmlns:c16="http://schemas.microsoft.com/office/drawing/2014/chart" uri="{C3380CC4-5D6E-409C-BE32-E72D297353CC}">
              <c16:uniqueId val="{00000000-ABAA-49D8-B530-FED46B3F63A5}"/>
            </c:ext>
          </c:extLst>
        </c:ser>
        <c:ser>
          <c:idx val="1"/>
          <c:order val="1"/>
          <c:tx>
            <c:strRef>
              <c:f>Sheet1!$A$3</c:f>
              <c:strCache>
                <c:ptCount val="1"/>
                <c:pt idx="0">
                  <c:v>NORTH2_GURGAON_DLF</c:v>
                </c:pt>
              </c:strCache>
            </c:strRef>
          </c:tx>
          <c:spPr>
            <a:solidFill>
              <a:schemeClr val="accent2"/>
            </a:solidFill>
            <a:ln>
              <a:noFill/>
            </a:ln>
            <a:effectLst/>
          </c:spPr>
          <c:invertIfNegative val="0"/>
          <c:cat>
            <c:strRef>
              <c:f>Sheet1!$B$1:$D$1</c:f>
              <c:strCache>
                <c:ptCount val="3"/>
                <c:pt idx="0">
                  <c:v>March</c:v>
                </c:pt>
                <c:pt idx="1">
                  <c:v>April</c:v>
                </c:pt>
                <c:pt idx="2">
                  <c:v>May</c:v>
                </c:pt>
              </c:strCache>
            </c:strRef>
          </c:cat>
          <c:val>
            <c:numRef>
              <c:f>Sheet1!$B$3:$D$3</c:f>
              <c:numCache>
                <c:formatCode>General</c:formatCode>
                <c:ptCount val="3"/>
                <c:pt idx="0">
                  <c:v>-70554.009999999951</c:v>
                </c:pt>
                <c:pt idx="1">
                  <c:v>-207728.46000000002</c:v>
                </c:pt>
                <c:pt idx="2">
                  <c:v>-198525.95999999996</c:v>
                </c:pt>
              </c:numCache>
            </c:numRef>
          </c:val>
          <c:extLst>
            <c:ext xmlns:c16="http://schemas.microsoft.com/office/drawing/2014/chart" uri="{C3380CC4-5D6E-409C-BE32-E72D297353CC}">
              <c16:uniqueId val="{00000001-ABAA-49D8-B530-FED46B3F63A5}"/>
            </c:ext>
          </c:extLst>
        </c:ser>
        <c:ser>
          <c:idx val="2"/>
          <c:order val="2"/>
          <c:tx>
            <c:strRef>
              <c:f>Sheet1!$A$4</c:f>
              <c:strCache>
                <c:ptCount val="1"/>
                <c:pt idx="0">
                  <c:v>NORTH2_REWARI_CIRCULARROAD</c:v>
                </c:pt>
              </c:strCache>
            </c:strRef>
          </c:tx>
          <c:spPr>
            <a:solidFill>
              <a:schemeClr val="accent3"/>
            </a:solidFill>
            <a:ln>
              <a:noFill/>
            </a:ln>
            <a:effectLst/>
          </c:spPr>
          <c:invertIfNegative val="0"/>
          <c:cat>
            <c:strRef>
              <c:f>Sheet1!$B$1:$D$1</c:f>
              <c:strCache>
                <c:ptCount val="3"/>
                <c:pt idx="0">
                  <c:v>March</c:v>
                </c:pt>
                <c:pt idx="1">
                  <c:v>April</c:v>
                </c:pt>
                <c:pt idx="2">
                  <c:v>May</c:v>
                </c:pt>
              </c:strCache>
            </c:strRef>
          </c:cat>
          <c:val>
            <c:numRef>
              <c:f>Sheet1!$B$4:$D$4</c:f>
              <c:numCache>
                <c:formatCode>General</c:formatCode>
                <c:ptCount val="3"/>
                <c:pt idx="0">
                  <c:v>-55618</c:v>
                </c:pt>
                <c:pt idx="1">
                  <c:v>-42029.560000000056</c:v>
                </c:pt>
                <c:pt idx="2">
                  <c:v>-145883.56</c:v>
                </c:pt>
              </c:numCache>
            </c:numRef>
          </c:val>
          <c:extLst>
            <c:ext xmlns:c16="http://schemas.microsoft.com/office/drawing/2014/chart" uri="{C3380CC4-5D6E-409C-BE32-E72D297353CC}">
              <c16:uniqueId val="{00000002-ABAA-49D8-B530-FED46B3F63A5}"/>
            </c:ext>
          </c:extLst>
        </c:ser>
        <c:ser>
          <c:idx val="3"/>
          <c:order val="3"/>
          <c:tx>
            <c:strRef>
              <c:f>Sheet1!$A$5</c:f>
              <c:strCache>
                <c:ptCount val="1"/>
                <c:pt idx="0">
                  <c:v>WEST1_BHARUCH_PAANCHBATTI</c:v>
                </c:pt>
              </c:strCache>
            </c:strRef>
          </c:tx>
          <c:spPr>
            <a:solidFill>
              <a:schemeClr val="accent4"/>
            </a:solidFill>
            <a:ln>
              <a:noFill/>
            </a:ln>
            <a:effectLst/>
          </c:spPr>
          <c:invertIfNegative val="0"/>
          <c:cat>
            <c:strRef>
              <c:f>Sheet1!$B$1:$D$1</c:f>
              <c:strCache>
                <c:ptCount val="3"/>
                <c:pt idx="0">
                  <c:v>March</c:v>
                </c:pt>
                <c:pt idx="1">
                  <c:v>April</c:v>
                </c:pt>
                <c:pt idx="2">
                  <c:v>May</c:v>
                </c:pt>
              </c:strCache>
            </c:strRef>
          </c:cat>
          <c:val>
            <c:numRef>
              <c:f>Sheet1!$B$5:$D$5</c:f>
              <c:numCache>
                <c:formatCode>General</c:formatCode>
                <c:ptCount val="3"/>
                <c:pt idx="0">
                  <c:v>-47742.260000000009</c:v>
                </c:pt>
                <c:pt idx="1">
                  <c:v>-6488.2600000000093</c:v>
                </c:pt>
                <c:pt idx="2">
                  <c:v>-58494.260000000009</c:v>
                </c:pt>
              </c:numCache>
            </c:numRef>
          </c:val>
          <c:extLst>
            <c:ext xmlns:c16="http://schemas.microsoft.com/office/drawing/2014/chart" uri="{C3380CC4-5D6E-409C-BE32-E72D297353CC}">
              <c16:uniqueId val="{00000003-ABAA-49D8-B530-FED46B3F63A5}"/>
            </c:ext>
          </c:extLst>
        </c:ser>
        <c:ser>
          <c:idx val="4"/>
          <c:order val="4"/>
          <c:tx>
            <c:strRef>
              <c:f>Sheet1!$A$6</c:f>
              <c:strCache>
                <c:ptCount val="1"/>
                <c:pt idx="0">
                  <c:v>NORTH2_BHIWANI_DADRIROAD</c:v>
                </c:pt>
              </c:strCache>
            </c:strRef>
          </c:tx>
          <c:spPr>
            <a:solidFill>
              <a:schemeClr val="accent5"/>
            </a:solidFill>
            <a:ln>
              <a:noFill/>
            </a:ln>
            <a:effectLst/>
          </c:spPr>
          <c:invertIfNegative val="0"/>
          <c:cat>
            <c:strRef>
              <c:f>Sheet1!$B$1:$D$1</c:f>
              <c:strCache>
                <c:ptCount val="3"/>
                <c:pt idx="0">
                  <c:v>March</c:v>
                </c:pt>
                <c:pt idx="1">
                  <c:v>April</c:v>
                </c:pt>
                <c:pt idx="2">
                  <c:v>May</c:v>
                </c:pt>
              </c:strCache>
            </c:strRef>
          </c:cat>
          <c:val>
            <c:numRef>
              <c:f>Sheet1!$B$6:$D$6</c:f>
              <c:numCache>
                <c:formatCode>General</c:formatCode>
                <c:ptCount val="3"/>
                <c:pt idx="0">
                  <c:v>21745</c:v>
                </c:pt>
                <c:pt idx="1">
                  <c:v>297</c:v>
                </c:pt>
                <c:pt idx="2">
                  <c:v>-56</c:v>
                </c:pt>
              </c:numCache>
            </c:numRef>
          </c:val>
          <c:extLst>
            <c:ext xmlns:c16="http://schemas.microsoft.com/office/drawing/2014/chart" uri="{C3380CC4-5D6E-409C-BE32-E72D297353CC}">
              <c16:uniqueId val="{00000004-ABAA-49D8-B530-FED46B3F63A5}"/>
            </c:ext>
          </c:extLst>
        </c:ser>
        <c:ser>
          <c:idx val="5"/>
          <c:order val="5"/>
          <c:tx>
            <c:strRef>
              <c:f>Sheet1!$A$7</c:f>
              <c:strCache>
                <c:ptCount val="1"/>
                <c:pt idx="0">
                  <c:v>WEST1_SURAT_RANDERROAD</c:v>
                </c:pt>
              </c:strCache>
            </c:strRef>
          </c:tx>
          <c:spPr>
            <a:solidFill>
              <a:schemeClr val="accent6"/>
            </a:solidFill>
            <a:ln>
              <a:noFill/>
            </a:ln>
            <a:effectLst/>
          </c:spPr>
          <c:invertIfNegative val="0"/>
          <c:cat>
            <c:strRef>
              <c:f>Sheet1!$B$1:$D$1</c:f>
              <c:strCache>
                <c:ptCount val="3"/>
                <c:pt idx="0">
                  <c:v>March</c:v>
                </c:pt>
                <c:pt idx="1">
                  <c:v>April</c:v>
                </c:pt>
                <c:pt idx="2">
                  <c:v>May</c:v>
                </c:pt>
              </c:strCache>
            </c:strRef>
          </c:cat>
          <c:val>
            <c:numRef>
              <c:f>Sheet1!$B$7:$D$7</c:f>
              <c:numCache>
                <c:formatCode>General</c:formatCode>
                <c:ptCount val="3"/>
                <c:pt idx="0">
                  <c:v>-37252</c:v>
                </c:pt>
                <c:pt idx="1">
                  <c:v>-40787</c:v>
                </c:pt>
                <c:pt idx="2">
                  <c:v>-1593</c:v>
                </c:pt>
              </c:numCache>
            </c:numRef>
          </c:val>
          <c:extLst>
            <c:ext xmlns:c16="http://schemas.microsoft.com/office/drawing/2014/chart" uri="{C3380CC4-5D6E-409C-BE32-E72D297353CC}">
              <c16:uniqueId val="{00000005-ABAA-49D8-B530-FED46B3F63A5}"/>
            </c:ext>
          </c:extLst>
        </c:ser>
        <c:ser>
          <c:idx val="6"/>
          <c:order val="6"/>
          <c:tx>
            <c:strRef>
              <c:f>Sheet1!$A$8</c:f>
              <c:strCache>
                <c:ptCount val="1"/>
                <c:pt idx="0">
                  <c:v>NORTH2_SONEPAT_ATLASROAD</c:v>
                </c:pt>
              </c:strCache>
            </c:strRef>
          </c:tx>
          <c:spPr>
            <a:solidFill>
              <a:schemeClr val="accent1">
                <a:lumMod val="60000"/>
              </a:schemeClr>
            </a:solidFill>
            <a:ln>
              <a:noFill/>
            </a:ln>
            <a:effectLst/>
          </c:spPr>
          <c:invertIfNegative val="0"/>
          <c:cat>
            <c:strRef>
              <c:f>Sheet1!$B$1:$D$1</c:f>
              <c:strCache>
                <c:ptCount val="3"/>
                <c:pt idx="0">
                  <c:v>March</c:v>
                </c:pt>
                <c:pt idx="1">
                  <c:v>April</c:v>
                </c:pt>
                <c:pt idx="2">
                  <c:v>May</c:v>
                </c:pt>
              </c:strCache>
            </c:strRef>
          </c:cat>
          <c:val>
            <c:numRef>
              <c:f>Sheet1!$B$8:$D$8</c:f>
              <c:numCache>
                <c:formatCode>General</c:formatCode>
                <c:ptCount val="3"/>
                <c:pt idx="0">
                  <c:v>-22799</c:v>
                </c:pt>
                <c:pt idx="1">
                  <c:v>-108281</c:v>
                </c:pt>
                <c:pt idx="2">
                  <c:v>-42571</c:v>
                </c:pt>
              </c:numCache>
            </c:numRef>
          </c:val>
          <c:extLst>
            <c:ext xmlns:c16="http://schemas.microsoft.com/office/drawing/2014/chart" uri="{C3380CC4-5D6E-409C-BE32-E72D297353CC}">
              <c16:uniqueId val="{00000006-ABAA-49D8-B530-FED46B3F63A5}"/>
            </c:ext>
          </c:extLst>
        </c:ser>
        <c:ser>
          <c:idx val="7"/>
          <c:order val="7"/>
          <c:tx>
            <c:strRef>
              <c:f>Sheet1!$A$9</c:f>
              <c:strCache>
                <c:ptCount val="1"/>
                <c:pt idx="0">
                  <c:v>NORTH1_LUCKNOW_RAJAJIPURAM</c:v>
                </c:pt>
              </c:strCache>
            </c:strRef>
          </c:tx>
          <c:spPr>
            <a:solidFill>
              <a:schemeClr val="accent2">
                <a:lumMod val="60000"/>
              </a:schemeClr>
            </a:solidFill>
            <a:ln>
              <a:noFill/>
            </a:ln>
            <a:effectLst/>
          </c:spPr>
          <c:invertIfNegative val="0"/>
          <c:cat>
            <c:strRef>
              <c:f>Sheet1!$B$1:$D$1</c:f>
              <c:strCache>
                <c:ptCount val="3"/>
                <c:pt idx="0">
                  <c:v>March</c:v>
                </c:pt>
                <c:pt idx="1">
                  <c:v>April</c:v>
                </c:pt>
                <c:pt idx="2">
                  <c:v>May</c:v>
                </c:pt>
              </c:strCache>
            </c:strRef>
          </c:cat>
          <c:val>
            <c:numRef>
              <c:f>Sheet1!$B$9:$D$9</c:f>
              <c:numCache>
                <c:formatCode>General</c:formatCode>
                <c:ptCount val="3"/>
                <c:pt idx="0">
                  <c:v>2557</c:v>
                </c:pt>
                <c:pt idx="1">
                  <c:v>-1851</c:v>
                </c:pt>
                <c:pt idx="2">
                  <c:v>-64950</c:v>
                </c:pt>
              </c:numCache>
            </c:numRef>
          </c:val>
          <c:extLst>
            <c:ext xmlns:c16="http://schemas.microsoft.com/office/drawing/2014/chart" uri="{C3380CC4-5D6E-409C-BE32-E72D297353CC}">
              <c16:uniqueId val="{00000007-ABAA-49D8-B530-FED46B3F63A5}"/>
            </c:ext>
          </c:extLst>
        </c:ser>
        <c:ser>
          <c:idx val="8"/>
          <c:order val="8"/>
          <c:tx>
            <c:strRef>
              <c:f>Sheet1!$A$10</c:f>
              <c:strCache>
                <c:ptCount val="1"/>
                <c:pt idx="0">
                  <c:v>NORTH2_HISAR_JINDALCHOWK</c:v>
                </c:pt>
              </c:strCache>
            </c:strRef>
          </c:tx>
          <c:spPr>
            <a:solidFill>
              <a:schemeClr val="accent3">
                <a:lumMod val="60000"/>
              </a:schemeClr>
            </a:solidFill>
            <a:ln>
              <a:noFill/>
            </a:ln>
            <a:effectLst/>
          </c:spPr>
          <c:invertIfNegative val="0"/>
          <c:cat>
            <c:strRef>
              <c:f>Sheet1!$B$1:$D$1</c:f>
              <c:strCache>
                <c:ptCount val="3"/>
                <c:pt idx="0">
                  <c:v>March</c:v>
                </c:pt>
                <c:pt idx="1">
                  <c:v>April</c:v>
                </c:pt>
                <c:pt idx="2">
                  <c:v>May</c:v>
                </c:pt>
              </c:strCache>
            </c:strRef>
          </c:cat>
          <c:val>
            <c:numRef>
              <c:f>Sheet1!$B$10:$D$10</c:f>
              <c:numCache>
                <c:formatCode>General</c:formatCode>
                <c:ptCount val="3"/>
                <c:pt idx="0">
                  <c:v>-15819.020000000019</c:v>
                </c:pt>
                <c:pt idx="1">
                  <c:v>-16699.020000000019</c:v>
                </c:pt>
                <c:pt idx="2">
                  <c:v>-31510.020000000019</c:v>
                </c:pt>
              </c:numCache>
            </c:numRef>
          </c:val>
          <c:extLst>
            <c:ext xmlns:c16="http://schemas.microsoft.com/office/drawing/2014/chart" uri="{C3380CC4-5D6E-409C-BE32-E72D297353CC}">
              <c16:uniqueId val="{00000008-ABAA-49D8-B530-FED46B3F63A5}"/>
            </c:ext>
          </c:extLst>
        </c:ser>
        <c:ser>
          <c:idx val="9"/>
          <c:order val="9"/>
          <c:tx>
            <c:strRef>
              <c:f>Sheet1!$A$11</c:f>
              <c:strCache>
                <c:ptCount val="1"/>
                <c:pt idx="0">
                  <c:v>NORTH2_JHAJJAR_ARYA NAGAR</c:v>
                </c:pt>
              </c:strCache>
            </c:strRef>
          </c:tx>
          <c:spPr>
            <a:solidFill>
              <a:schemeClr val="accent4">
                <a:lumMod val="60000"/>
              </a:schemeClr>
            </a:solidFill>
            <a:ln>
              <a:noFill/>
            </a:ln>
            <a:effectLst/>
          </c:spPr>
          <c:invertIfNegative val="0"/>
          <c:cat>
            <c:strRef>
              <c:f>Sheet1!$B$1:$D$1</c:f>
              <c:strCache>
                <c:ptCount val="3"/>
                <c:pt idx="0">
                  <c:v>March</c:v>
                </c:pt>
                <c:pt idx="1">
                  <c:v>April</c:v>
                </c:pt>
                <c:pt idx="2">
                  <c:v>May</c:v>
                </c:pt>
              </c:strCache>
            </c:strRef>
          </c:cat>
          <c:val>
            <c:numRef>
              <c:f>Sheet1!$B$11:$D$11</c:f>
              <c:numCache>
                <c:formatCode>General</c:formatCode>
                <c:ptCount val="3"/>
                <c:pt idx="0">
                  <c:v>-38399</c:v>
                </c:pt>
                <c:pt idx="1">
                  <c:v>-23129</c:v>
                </c:pt>
                <c:pt idx="2">
                  <c:v>-56992.989999999991</c:v>
                </c:pt>
              </c:numCache>
            </c:numRef>
          </c:val>
          <c:extLst>
            <c:ext xmlns:c16="http://schemas.microsoft.com/office/drawing/2014/chart" uri="{C3380CC4-5D6E-409C-BE32-E72D297353CC}">
              <c16:uniqueId val="{00000009-ABAA-49D8-B530-FED46B3F63A5}"/>
            </c:ext>
          </c:extLst>
        </c:ser>
        <c:ser>
          <c:idx val="10"/>
          <c:order val="10"/>
          <c:tx>
            <c:strRef>
              <c:f>Sheet1!$A$12</c:f>
              <c:strCache>
                <c:ptCount val="1"/>
                <c:pt idx="0">
                  <c:v>NORTH2_HISAR_BARWALAROAD</c:v>
                </c:pt>
              </c:strCache>
            </c:strRef>
          </c:tx>
          <c:spPr>
            <a:solidFill>
              <a:schemeClr val="accent5">
                <a:lumMod val="60000"/>
              </a:schemeClr>
            </a:solidFill>
            <a:ln>
              <a:noFill/>
            </a:ln>
            <a:effectLst/>
          </c:spPr>
          <c:invertIfNegative val="0"/>
          <c:cat>
            <c:strRef>
              <c:f>Sheet1!$B$1:$D$1</c:f>
              <c:strCache>
                <c:ptCount val="3"/>
                <c:pt idx="0">
                  <c:v>March</c:v>
                </c:pt>
                <c:pt idx="1">
                  <c:v>April</c:v>
                </c:pt>
                <c:pt idx="2">
                  <c:v>May</c:v>
                </c:pt>
              </c:strCache>
            </c:strRef>
          </c:cat>
          <c:val>
            <c:numRef>
              <c:f>Sheet1!$B$12:$D$12</c:f>
              <c:numCache>
                <c:formatCode>General</c:formatCode>
                <c:ptCount val="3"/>
                <c:pt idx="0">
                  <c:v>5273.0800000000745</c:v>
                </c:pt>
                <c:pt idx="1">
                  <c:v>-34800.919999999925</c:v>
                </c:pt>
                <c:pt idx="2">
                  <c:v>-26440.919999999925</c:v>
                </c:pt>
              </c:numCache>
            </c:numRef>
          </c:val>
          <c:extLst>
            <c:ext xmlns:c16="http://schemas.microsoft.com/office/drawing/2014/chart" uri="{C3380CC4-5D6E-409C-BE32-E72D297353CC}">
              <c16:uniqueId val="{0000000A-ABAA-49D8-B530-FED46B3F63A5}"/>
            </c:ext>
          </c:extLst>
        </c:ser>
        <c:ser>
          <c:idx val="11"/>
          <c:order val="11"/>
          <c:tx>
            <c:strRef>
              <c:f>Sheet1!$A$13</c:f>
              <c:strCache>
                <c:ptCount val="1"/>
                <c:pt idx="0">
                  <c:v>NORTH2_FATEHABAD_MODELTOWN</c:v>
                </c:pt>
              </c:strCache>
            </c:strRef>
          </c:tx>
          <c:spPr>
            <a:solidFill>
              <a:schemeClr val="accent6">
                <a:lumMod val="60000"/>
              </a:schemeClr>
            </a:solidFill>
            <a:ln>
              <a:noFill/>
            </a:ln>
            <a:effectLst/>
          </c:spPr>
          <c:invertIfNegative val="0"/>
          <c:cat>
            <c:strRef>
              <c:f>Sheet1!$B$1:$D$1</c:f>
              <c:strCache>
                <c:ptCount val="3"/>
                <c:pt idx="0">
                  <c:v>March</c:v>
                </c:pt>
                <c:pt idx="1">
                  <c:v>April</c:v>
                </c:pt>
                <c:pt idx="2">
                  <c:v>May</c:v>
                </c:pt>
              </c:strCache>
            </c:strRef>
          </c:cat>
          <c:val>
            <c:numRef>
              <c:f>Sheet1!$B$13:$D$13</c:f>
              <c:numCache>
                <c:formatCode>General</c:formatCode>
                <c:ptCount val="3"/>
                <c:pt idx="0">
                  <c:v>-30799</c:v>
                </c:pt>
                <c:pt idx="1">
                  <c:v>202</c:v>
                </c:pt>
                <c:pt idx="2">
                  <c:v>-30433</c:v>
                </c:pt>
              </c:numCache>
            </c:numRef>
          </c:val>
          <c:extLst>
            <c:ext xmlns:c16="http://schemas.microsoft.com/office/drawing/2014/chart" uri="{C3380CC4-5D6E-409C-BE32-E72D297353CC}">
              <c16:uniqueId val="{0000000B-ABAA-49D8-B530-FED46B3F63A5}"/>
            </c:ext>
          </c:extLst>
        </c:ser>
        <c:ser>
          <c:idx val="12"/>
          <c:order val="12"/>
          <c:tx>
            <c:strRef>
              <c:f>Sheet1!$A$14</c:f>
              <c:strCache>
                <c:ptCount val="1"/>
                <c:pt idx="0">
                  <c:v>NORTH1_YAMUNANAGAR_BANSALEYE</c:v>
                </c:pt>
              </c:strCache>
            </c:strRef>
          </c:tx>
          <c:spPr>
            <a:solidFill>
              <a:schemeClr val="accent1">
                <a:lumMod val="80000"/>
                <a:lumOff val="20000"/>
              </a:schemeClr>
            </a:solidFill>
            <a:ln>
              <a:noFill/>
            </a:ln>
            <a:effectLst/>
          </c:spPr>
          <c:invertIfNegative val="0"/>
          <c:cat>
            <c:strRef>
              <c:f>Sheet1!$B$1:$D$1</c:f>
              <c:strCache>
                <c:ptCount val="3"/>
                <c:pt idx="0">
                  <c:v>March</c:v>
                </c:pt>
                <c:pt idx="1">
                  <c:v>April</c:v>
                </c:pt>
                <c:pt idx="2">
                  <c:v>May</c:v>
                </c:pt>
              </c:strCache>
            </c:strRef>
          </c:cat>
          <c:val>
            <c:numRef>
              <c:f>Sheet1!$B$14:$D$14</c:f>
              <c:numCache>
                <c:formatCode>General</c:formatCode>
                <c:ptCount val="3"/>
                <c:pt idx="0">
                  <c:v>-476</c:v>
                </c:pt>
                <c:pt idx="1">
                  <c:v>3132</c:v>
                </c:pt>
                <c:pt idx="2">
                  <c:v>-8123</c:v>
                </c:pt>
              </c:numCache>
            </c:numRef>
          </c:val>
          <c:extLst>
            <c:ext xmlns:c16="http://schemas.microsoft.com/office/drawing/2014/chart" uri="{C3380CC4-5D6E-409C-BE32-E72D297353CC}">
              <c16:uniqueId val="{0000000C-ABAA-49D8-B530-FED46B3F63A5}"/>
            </c:ext>
          </c:extLst>
        </c:ser>
        <c:ser>
          <c:idx val="13"/>
          <c:order val="13"/>
          <c:tx>
            <c:strRef>
              <c:f>Sheet1!$A$15</c:f>
              <c:strCache>
                <c:ptCount val="1"/>
                <c:pt idx="0">
                  <c:v>NORTH1_KANPUR_JUHIKALAN</c:v>
                </c:pt>
              </c:strCache>
            </c:strRef>
          </c:tx>
          <c:spPr>
            <a:solidFill>
              <a:schemeClr val="accent2">
                <a:lumMod val="80000"/>
                <a:lumOff val="20000"/>
              </a:schemeClr>
            </a:solidFill>
            <a:ln>
              <a:noFill/>
            </a:ln>
            <a:effectLst/>
          </c:spPr>
          <c:invertIfNegative val="0"/>
          <c:cat>
            <c:strRef>
              <c:f>Sheet1!$B$1:$D$1</c:f>
              <c:strCache>
                <c:ptCount val="3"/>
                <c:pt idx="0">
                  <c:v>March</c:v>
                </c:pt>
                <c:pt idx="1">
                  <c:v>April</c:v>
                </c:pt>
                <c:pt idx="2">
                  <c:v>May</c:v>
                </c:pt>
              </c:strCache>
            </c:strRef>
          </c:cat>
          <c:val>
            <c:numRef>
              <c:f>Sheet1!$B$15:$D$15</c:f>
              <c:numCache>
                <c:formatCode>General</c:formatCode>
                <c:ptCount val="3"/>
                <c:pt idx="0">
                  <c:v>-390.01000000000931</c:v>
                </c:pt>
                <c:pt idx="1">
                  <c:v>-13507.010000000009</c:v>
                </c:pt>
                <c:pt idx="2">
                  <c:v>-13576.009999999995</c:v>
                </c:pt>
              </c:numCache>
            </c:numRef>
          </c:val>
          <c:extLst>
            <c:ext xmlns:c16="http://schemas.microsoft.com/office/drawing/2014/chart" uri="{C3380CC4-5D6E-409C-BE32-E72D297353CC}">
              <c16:uniqueId val="{0000000D-ABAA-49D8-B530-FED46B3F63A5}"/>
            </c:ext>
          </c:extLst>
        </c:ser>
        <c:ser>
          <c:idx val="14"/>
          <c:order val="14"/>
          <c:tx>
            <c:strRef>
              <c:f>Sheet1!$A$16</c:f>
              <c:strCache>
                <c:ptCount val="1"/>
                <c:pt idx="0">
                  <c:v>NORTH1_SAHARANPUR_SADARTHANAROAD</c:v>
                </c:pt>
              </c:strCache>
            </c:strRef>
          </c:tx>
          <c:spPr>
            <a:solidFill>
              <a:schemeClr val="accent3">
                <a:lumMod val="80000"/>
                <a:lumOff val="20000"/>
              </a:schemeClr>
            </a:solidFill>
            <a:ln>
              <a:noFill/>
            </a:ln>
            <a:effectLst/>
          </c:spPr>
          <c:invertIfNegative val="0"/>
          <c:cat>
            <c:strRef>
              <c:f>Sheet1!$B$1:$D$1</c:f>
              <c:strCache>
                <c:ptCount val="3"/>
                <c:pt idx="0">
                  <c:v>March</c:v>
                </c:pt>
                <c:pt idx="1">
                  <c:v>April</c:v>
                </c:pt>
                <c:pt idx="2">
                  <c:v>May</c:v>
                </c:pt>
              </c:strCache>
            </c:strRef>
          </c:cat>
          <c:val>
            <c:numRef>
              <c:f>Sheet1!$B$16:$D$16</c:f>
              <c:numCache>
                <c:formatCode>General</c:formatCode>
                <c:ptCount val="3"/>
                <c:pt idx="0">
                  <c:v>-11572.219999999972</c:v>
                </c:pt>
                <c:pt idx="1">
                  <c:v>-6940.2199999999721</c:v>
                </c:pt>
                <c:pt idx="2">
                  <c:v>-5747.2199999999721</c:v>
                </c:pt>
              </c:numCache>
            </c:numRef>
          </c:val>
          <c:extLst>
            <c:ext xmlns:c16="http://schemas.microsoft.com/office/drawing/2014/chart" uri="{C3380CC4-5D6E-409C-BE32-E72D297353CC}">
              <c16:uniqueId val="{0000000E-ABAA-49D8-B530-FED46B3F63A5}"/>
            </c:ext>
          </c:extLst>
        </c:ser>
        <c:ser>
          <c:idx val="15"/>
          <c:order val="15"/>
          <c:tx>
            <c:strRef>
              <c:f>Sheet1!$A$17</c:f>
              <c:strCache>
                <c:ptCount val="1"/>
                <c:pt idx="0">
                  <c:v>NORTH2_SIRSA_NEW ANAJ MANDI</c:v>
                </c:pt>
              </c:strCache>
            </c:strRef>
          </c:tx>
          <c:spPr>
            <a:solidFill>
              <a:schemeClr val="accent4">
                <a:lumMod val="80000"/>
                <a:lumOff val="20000"/>
              </a:schemeClr>
            </a:solidFill>
            <a:ln>
              <a:noFill/>
            </a:ln>
            <a:effectLst/>
          </c:spPr>
          <c:invertIfNegative val="0"/>
          <c:cat>
            <c:strRef>
              <c:f>Sheet1!$B$1:$D$1</c:f>
              <c:strCache>
                <c:ptCount val="3"/>
                <c:pt idx="0">
                  <c:v>March</c:v>
                </c:pt>
                <c:pt idx="1">
                  <c:v>April</c:v>
                </c:pt>
                <c:pt idx="2">
                  <c:v>May</c:v>
                </c:pt>
              </c:strCache>
            </c:strRef>
          </c:cat>
          <c:val>
            <c:numRef>
              <c:f>Sheet1!$B$17:$D$17</c:f>
              <c:numCache>
                <c:formatCode>General</c:formatCode>
                <c:ptCount val="3"/>
                <c:pt idx="0">
                  <c:v>52</c:v>
                </c:pt>
                <c:pt idx="1">
                  <c:v>62257.010000000009</c:v>
                </c:pt>
                <c:pt idx="2">
                  <c:v>-2712.9899999999907</c:v>
                </c:pt>
              </c:numCache>
            </c:numRef>
          </c:val>
          <c:extLst>
            <c:ext xmlns:c16="http://schemas.microsoft.com/office/drawing/2014/chart" uri="{C3380CC4-5D6E-409C-BE32-E72D297353CC}">
              <c16:uniqueId val="{0000000F-ABAA-49D8-B530-FED46B3F63A5}"/>
            </c:ext>
          </c:extLst>
        </c:ser>
        <c:ser>
          <c:idx val="16"/>
          <c:order val="16"/>
          <c:tx>
            <c:strRef>
              <c:f>Sheet1!$A$18</c:f>
              <c:strCache>
                <c:ptCount val="1"/>
                <c:pt idx="0">
                  <c:v>NORTH1_LUCKNOW_ALIGANJ</c:v>
                </c:pt>
              </c:strCache>
            </c:strRef>
          </c:tx>
          <c:spPr>
            <a:solidFill>
              <a:schemeClr val="accent5">
                <a:lumMod val="80000"/>
                <a:lumOff val="20000"/>
              </a:schemeClr>
            </a:solidFill>
            <a:ln>
              <a:noFill/>
            </a:ln>
            <a:effectLst/>
          </c:spPr>
          <c:invertIfNegative val="0"/>
          <c:cat>
            <c:strRef>
              <c:f>Sheet1!$B$1:$D$1</c:f>
              <c:strCache>
                <c:ptCount val="3"/>
                <c:pt idx="0">
                  <c:v>March</c:v>
                </c:pt>
                <c:pt idx="1">
                  <c:v>April</c:v>
                </c:pt>
                <c:pt idx="2">
                  <c:v>May</c:v>
                </c:pt>
              </c:strCache>
            </c:strRef>
          </c:cat>
          <c:val>
            <c:numRef>
              <c:f>Sheet1!$B$18:$D$18</c:f>
              <c:numCache>
                <c:formatCode>General</c:formatCode>
                <c:ptCount val="3"/>
                <c:pt idx="0">
                  <c:v>3431</c:v>
                </c:pt>
                <c:pt idx="1">
                  <c:v>33921</c:v>
                </c:pt>
                <c:pt idx="2">
                  <c:v>28840</c:v>
                </c:pt>
              </c:numCache>
            </c:numRef>
          </c:val>
          <c:extLst>
            <c:ext xmlns:c16="http://schemas.microsoft.com/office/drawing/2014/chart" uri="{C3380CC4-5D6E-409C-BE32-E72D297353CC}">
              <c16:uniqueId val="{00000010-ABAA-49D8-B530-FED46B3F63A5}"/>
            </c:ext>
          </c:extLst>
        </c:ser>
        <c:ser>
          <c:idx val="17"/>
          <c:order val="17"/>
          <c:tx>
            <c:strRef>
              <c:f>Sheet1!$A$19</c:f>
              <c:strCache>
                <c:ptCount val="1"/>
                <c:pt idx="0">
                  <c:v>NORTH1_SAHARANPUR_KHUMPRANPUL</c:v>
                </c:pt>
              </c:strCache>
            </c:strRef>
          </c:tx>
          <c:spPr>
            <a:solidFill>
              <a:schemeClr val="accent6">
                <a:lumMod val="80000"/>
                <a:lumOff val="20000"/>
              </a:schemeClr>
            </a:solidFill>
            <a:ln>
              <a:noFill/>
            </a:ln>
            <a:effectLst/>
          </c:spPr>
          <c:invertIfNegative val="0"/>
          <c:cat>
            <c:strRef>
              <c:f>Sheet1!$B$1:$D$1</c:f>
              <c:strCache>
                <c:ptCount val="3"/>
                <c:pt idx="0">
                  <c:v>March</c:v>
                </c:pt>
                <c:pt idx="1">
                  <c:v>April</c:v>
                </c:pt>
                <c:pt idx="2">
                  <c:v>May</c:v>
                </c:pt>
              </c:strCache>
            </c:strRef>
          </c:cat>
          <c:val>
            <c:numRef>
              <c:f>Sheet1!$B$19:$D$19</c:f>
              <c:numCache>
                <c:formatCode>General</c:formatCode>
                <c:ptCount val="3"/>
                <c:pt idx="0">
                  <c:v>-16101</c:v>
                </c:pt>
                <c:pt idx="1">
                  <c:v>-4881</c:v>
                </c:pt>
                <c:pt idx="2">
                  <c:v>-17101</c:v>
                </c:pt>
              </c:numCache>
            </c:numRef>
          </c:val>
          <c:extLst>
            <c:ext xmlns:c16="http://schemas.microsoft.com/office/drawing/2014/chart" uri="{C3380CC4-5D6E-409C-BE32-E72D297353CC}">
              <c16:uniqueId val="{00000011-ABAA-49D8-B530-FED46B3F63A5}"/>
            </c:ext>
          </c:extLst>
        </c:ser>
        <c:ser>
          <c:idx val="18"/>
          <c:order val="18"/>
          <c:tx>
            <c:strRef>
              <c:f>Sheet1!$A$20</c:f>
              <c:strCache>
                <c:ptCount val="1"/>
                <c:pt idx="0">
                  <c:v>NORTH1_MUZAFFARNAGAR_COURTROAD</c:v>
                </c:pt>
              </c:strCache>
            </c:strRef>
          </c:tx>
          <c:spPr>
            <a:solidFill>
              <a:schemeClr val="accent1">
                <a:lumMod val="80000"/>
              </a:schemeClr>
            </a:solidFill>
            <a:ln>
              <a:noFill/>
            </a:ln>
            <a:effectLst/>
          </c:spPr>
          <c:invertIfNegative val="0"/>
          <c:cat>
            <c:strRef>
              <c:f>Sheet1!$B$1:$D$1</c:f>
              <c:strCache>
                <c:ptCount val="3"/>
                <c:pt idx="0">
                  <c:v>March</c:v>
                </c:pt>
                <c:pt idx="1">
                  <c:v>April</c:v>
                </c:pt>
                <c:pt idx="2">
                  <c:v>May</c:v>
                </c:pt>
              </c:strCache>
            </c:strRef>
          </c:cat>
          <c:val>
            <c:numRef>
              <c:f>Sheet1!$B$20:$D$20</c:f>
              <c:numCache>
                <c:formatCode>General</c:formatCode>
                <c:ptCount val="3"/>
                <c:pt idx="0">
                  <c:v>-14442</c:v>
                </c:pt>
                <c:pt idx="1">
                  <c:v>-28959.049999999988</c:v>
                </c:pt>
                <c:pt idx="2">
                  <c:v>-18089.050000000003</c:v>
                </c:pt>
              </c:numCache>
            </c:numRef>
          </c:val>
          <c:extLst>
            <c:ext xmlns:c16="http://schemas.microsoft.com/office/drawing/2014/chart" uri="{C3380CC4-5D6E-409C-BE32-E72D297353CC}">
              <c16:uniqueId val="{00000012-ABAA-49D8-B530-FED46B3F63A5}"/>
            </c:ext>
          </c:extLst>
        </c:ser>
        <c:ser>
          <c:idx val="19"/>
          <c:order val="19"/>
          <c:tx>
            <c:strRef>
              <c:f>Sheet1!$A$21</c:f>
              <c:strCache>
                <c:ptCount val="1"/>
                <c:pt idx="0">
                  <c:v>NORTH1_KANPUR_SWAROOPNAGAR</c:v>
                </c:pt>
              </c:strCache>
            </c:strRef>
          </c:tx>
          <c:spPr>
            <a:solidFill>
              <a:schemeClr val="accent2">
                <a:lumMod val="80000"/>
              </a:schemeClr>
            </a:solidFill>
            <a:ln>
              <a:noFill/>
            </a:ln>
            <a:effectLst/>
          </c:spPr>
          <c:invertIfNegative val="0"/>
          <c:cat>
            <c:strRef>
              <c:f>Sheet1!$B$1:$D$1</c:f>
              <c:strCache>
                <c:ptCount val="3"/>
                <c:pt idx="0">
                  <c:v>March</c:v>
                </c:pt>
                <c:pt idx="1">
                  <c:v>April</c:v>
                </c:pt>
                <c:pt idx="2">
                  <c:v>May</c:v>
                </c:pt>
              </c:strCache>
            </c:strRef>
          </c:cat>
          <c:val>
            <c:numRef>
              <c:f>Sheet1!$B$21:$D$21</c:f>
              <c:numCache>
                <c:formatCode>General</c:formatCode>
                <c:ptCount val="3"/>
                <c:pt idx="0">
                  <c:v>-34982</c:v>
                </c:pt>
                <c:pt idx="1">
                  <c:v>-10547</c:v>
                </c:pt>
                <c:pt idx="2">
                  <c:v>-11950</c:v>
                </c:pt>
              </c:numCache>
            </c:numRef>
          </c:val>
          <c:extLst>
            <c:ext xmlns:c16="http://schemas.microsoft.com/office/drawing/2014/chart" uri="{C3380CC4-5D6E-409C-BE32-E72D297353CC}">
              <c16:uniqueId val="{00000013-ABAA-49D8-B530-FED46B3F63A5}"/>
            </c:ext>
          </c:extLst>
        </c:ser>
        <c:ser>
          <c:idx val="20"/>
          <c:order val="20"/>
          <c:tx>
            <c:strRef>
              <c:f>Sheet1!$A$22</c:f>
              <c:strCache>
                <c:ptCount val="1"/>
                <c:pt idx="0">
                  <c:v>NORTH2_ROHTAK_SONIPATROAD</c:v>
                </c:pt>
              </c:strCache>
            </c:strRef>
          </c:tx>
          <c:spPr>
            <a:solidFill>
              <a:schemeClr val="accent3">
                <a:lumMod val="80000"/>
              </a:schemeClr>
            </a:solidFill>
            <a:ln>
              <a:noFill/>
            </a:ln>
            <a:effectLst/>
          </c:spPr>
          <c:invertIfNegative val="0"/>
          <c:cat>
            <c:strRef>
              <c:f>Sheet1!$B$1:$D$1</c:f>
              <c:strCache>
                <c:ptCount val="3"/>
                <c:pt idx="0">
                  <c:v>March</c:v>
                </c:pt>
                <c:pt idx="1">
                  <c:v>April</c:v>
                </c:pt>
                <c:pt idx="2">
                  <c:v>May</c:v>
                </c:pt>
              </c:strCache>
            </c:strRef>
          </c:cat>
          <c:val>
            <c:numRef>
              <c:f>Sheet1!$B$22:$D$22</c:f>
              <c:numCache>
                <c:formatCode>General</c:formatCode>
                <c:ptCount val="3"/>
                <c:pt idx="0">
                  <c:v>-161</c:v>
                </c:pt>
                <c:pt idx="1">
                  <c:v>-1252</c:v>
                </c:pt>
                <c:pt idx="2">
                  <c:v>-598</c:v>
                </c:pt>
              </c:numCache>
            </c:numRef>
          </c:val>
          <c:extLst>
            <c:ext xmlns:c16="http://schemas.microsoft.com/office/drawing/2014/chart" uri="{C3380CC4-5D6E-409C-BE32-E72D297353CC}">
              <c16:uniqueId val="{00000014-ABAA-49D8-B530-FED46B3F63A5}"/>
            </c:ext>
          </c:extLst>
        </c:ser>
        <c:ser>
          <c:idx val="21"/>
          <c:order val="21"/>
          <c:tx>
            <c:strRef>
              <c:f>Sheet1!$A$23</c:f>
              <c:strCache>
                <c:ptCount val="1"/>
                <c:pt idx="0">
                  <c:v>NORTH1_HALDWANI_NAINITALROAD</c:v>
                </c:pt>
              </c:strCache>
            </c:strRef>
          </c:tx>
          <c:spPr>
            <a:solidFill>
              <a:schemeClr val="accent4">
                <a:lumMod val="80000"/>
              </a:schemeClr>
            </a:solidFill>
            <a:ln>
              <a:noFill/>
            </a:ln>
            <a:effectLst/>
          </c:spPr>
          <c:invertIfNegative val="0"/>
          <c:cat>
            <c:strRef>
              <c:f>Sheet1!$B$1:$D$1</c:f>
              <c:strCache>
                <c:ptCount val="3"/>
                <c:pt idx="0">
                  <c:v>March</c:v>
                </c:pt>
                <c:pt idx="1">
                  <c:v>April</c:v>
                </c:pt>
                <c:pt idx="2">
                  <c:v>May</c:v>
                </c:pt>
              </c:strCache>
            </c:strRef>
          </c:cat>
          <c:val>
            <c:numRef>
              <c:f>Sheet1!$B$23:$D$23</c:f>
              <c:numCache>
                <c:formatCode>General</c:formatCode>
                <c:ptCount val="3"/>
                <c:pt idx="0">
                  <c:v>210</c:v>
                </c:pt>
                <c:pt idx="1">
                  <c:v>-16493</c:v>
                </c:pt>
                <c:pt idx="2">
                  <c:v>-315</c:v>
                </c:pt>
              </c:numCache>
            </c:numRef>
          </c:val>
          <c:extLst>
            <c:ext xmlns:c16="http://schemas.microsoft.com/office/drawing/2014/chart" uri="{C3380CC4-5D6E-409C-BE32-E72D297353CC}">
              <c16:uniqueId val="{00000015-ABAA-49D8-B530-FED46B3F63A5}"/>
            </c:ext>
          </c:extLst>
        </c:ser>
        <c:ser>
          <c:idx val="22"/>
          <c:order val="22"/>
          <c:tx>
            <c:strRef>
              <c:f>Sheet1!$A$24</c:f>
              <c:strCache>
                <c:ptCount val="1"/>
                <c:pt idx="0">
                  <c:v>NORTH2_GURGAON_NH1</c:v>
                </c:pt>
              </c:strCache>
            </c:strRef>
          </c:tx>
          <c:spPr>
            <a:solidFill>
              <a:schemeClr val="accent5">
                <a:lumMod val="80000"/>
              </a:schemeClr>
            </a:solidFill>
            <a:ln>
              <a:noFill/>
            </a:ln>
            <a:effectLst/>
          </c:spPr>
          <c:invertIfNegative val="0"/>
          <c:cat>
            <c:strRef>
              <c:f>Sheet1!$B$1:$D$1</c:f>
              <c:strCache>
                <c:ptCount val="3"/>
                <c:pt idx="0">
                  <c:v>March</c:v>
                </c:pt>
                <c:pt idx="1">
                  <c:v>April</c:v>
                </c:pt>
                <c:pt idx="2">
                  <c:v>May</c:v>
                </c:pt>
              </c:strCache>
            </c:strRef>
          </c:cat>
          <c:val>
            <c:numRef>
              <c:f>Sheet1!$B$24:$D$24</c:f>
              <c:numCache>
                <c:formatCode>General</c:formatCode>
                <c:ptCount val="3"/>
                <c:pt idx="0">
                  <c:v>-85561</c:v>
                </c:pt>
                <c:pt idx="1">
                  <c:v>15390</c:v>
                </c:pt>
                <c:pt idx="2">
                  <c:v>6512</c:v>
                </c:pt>
              </c:numCache>
            </c:numRef>
          </c:val>
          <c:extLst>
            <c:ext xmlns:c16="http://schemas.microsoft.com/office/drawing/2014/chart" uri="{C3380CC4-5D6E-409C-BE32-E72D297353CC}">
              <c16:uniqueId val="{00000016-ABAA-49D8-B530-FED46B3F63A5}"/>
            </c:ext>
          </c:extLst>
        </c:ser>
        <c:ser>
          <c:idx val="23"/>
          <c:order val="23"/>
          <c:tx>
            <c:strRef>
              <c:f>Sheet1!$A$25</c:f>
              <c:strCache>
                <c:ptCount val="1"/>
                <c:pt idx="0">
                  <c:v>NORTH1_ROORKEE_CHANDERPURI</c:v>
                </c:pt>
              </c:strCache>
            </c:strRef>
          </c:tx>
          <c:spPr>
            <a:solidFill>
              <a:schemeClr val="accent6">
                <a:lumMod val="80000"/>
              </a:schemeClr>
            </a:solidFill>
            <a:ln>
              <a:noFill/>
            </a:ln>
            <a:effectLst/>
          </c:spPr>
          <c:invertIfNegative val="0"/>
          <c:cat>
            <c:strRef>
              <c:f>Sheet1!$B$1:$D$1</c:f>
              <c:strCache>
                <c:ptCount val="3"/>
                <c:pt idx="0">
                  <c:v>March</c:v>
                </c:pt>
                <c:pt idx="1">
                  <c:v>April</c:v>
                </c:pt>
                <c:pt idx="2">
                  <c:v>May</c:v>
                </c:pt>
              </c:strCache>
            </c:strRef>
          </c:cat>
          <c:val>
            <c:numRef>
              <c:f>Sheet1!$B$25:$D$25</c:f>
              <c:numCache>
                <c:formatCode>General</c:formatCode>
                <c:ptCount val="3"/>
                <c:pt idx="0">
                  <c:v>-920</c:v>
                </c:pt>
                <c:pt idx="1">
                  <c:v>-754</c:v>
                </c:pt>
                <c:pt idx="2">
                  <c:v>-721</c:v>
                </c:pt>
              </c:numCache>
            </c:numRef>
          </c:val>
          <c:extLst>
            <c:ext xmlns:c16="http://schemas.microsoft.com/office/drawing/2014/chart" uri="{C3380CC4-5D6E-409C-BE32-E72D297353CC}">
              <c16:uniqueId val="{00000017-ABAA-49D8-B530-FED46B3F63A5}"/>
            </c:ext>
          </c:extLst>
        </c:ser>
        <c:ser>
          <c:idx val="24"/>
          <c:order val="24"/>
          <c:tx>
            <c:strRef>
              <c:f>Sheet1!$A$26</c:f>
              <c:strCache>
                <c:ptCount val="1"/>
                <c:pt idx="0">
                  <c:v>WEST1_SURAT_UDHNA</c:v>
                </c:pt>
              </c:strCache>
            </c:strRef>
          </c:tx>
          <c:spPr>
            <a:solidFill>
              <a:schemeClr val="accent1">
                <a:lumMod val="60000"/>
                <a:lumOff val="40000"/>
              </a:schemeClr>
            </a:solidFill>
            <a:ln>
              <a:noFill/>
            </a:ln>
            <a:effectLst/>
          </c:spPr>
          <c:invertIfNegative val="0"/>
          <c:cat>
            <c:strRef>
              <c:f>Sheet1!$B$1:$D$1</c:f>
              <c:strCache>
                <c:ptCount val="3"/>
                <c:pt idx="0">
                  <c:v>March</c:v>
                </c:pt>
                <c:pt idx="1">
                  <c:v>April</c:v>
                </c:pt>
                <c:pt idx="2">
                  <c:v>May</c:v>
                </c:pt>
              </c:strCache>
            </c:strRef>
          </c:cat>
          <c:val>
            <c:numRef>
              <c:f>Sheet1!$B$26:$D$26</c:f>
              <c:numCache>
                <c:formatCode>General</c:formatCode>
                <c:ptCount val="3"/>
                <c:pt idx="0">
                  <c:v>160.72999999998137</c:v>
                </c:pt>
                <c:pt idx="1">
                  <c:v>-48878.270000000019</c:v>
                </c:pt>
                <c:pt idx="2">
                  <c:v>28495.729999999981</c:v>
                </c:pt>
              </c:numCache>
            </c:numRef>
          </c:val>
          <c:extLst>
            <c:ext xmlns:c16="http://schemas.microsoft.com/office/drawing/2014/chart" uri="{C3380CC4-5D6E-409C-BE32-E72D297353CC}">
              <c16:uniqueId val="{00000018-ABAA-49D8-B530-FED46B3F63A5}"/>
            </c:ext>
          </c:extLst>
        </c:ser>
        <c:ser>
          <c:idx val="25"/>
          <c:order val="25"/>
          <c:tx>
            <c:strRef>
              <c:f>Sheet1!$A$27</c:f>
              <c:strCache>
                <c:ptCount val="1"/>
                <c:pt idx="0">
                  <c:v>NORTH1_ALMORA_KARBALA</c:v>
                </c:pt>
              </c:strCache>
            </c:strRef>
          </c:tx>
          <c:spPr>
            <a:solidFill>
              <a:schemeClr val="accent2">
                <a:lumMod val="60000"/>
                <a:lumOff val="40000"/>
              </a:schemeClr>
            </a:solidFill>
            <a:ln>
              <a:noFill/>
            </a:ln>
            <a:effectLst/>
          </c:spPr>
          <c:invertIfNegative val="0"/>
          <c:cat>
            <c:strRef>
              <c:f>Sheet1!$B$1:$D$1</c:f>
              <c:strCache>
                <c:ptCount val="3"/>
                <c:pt idx="0">
                  <c:v>March</c:v>
                </c:pt>
                <c:pt idx="1">
                  <c:v>April</c:v>
                </c:pt>
                <c:pt idx="2">
                  <c:v>May</c:v>
                </c:pt>
              </c:strCache>
            </c:strRef>
          </c:cat>
          <c:val>
            <c:numRef>
              <c:f>Sheet1!$B$27:$D$27</c:f>
              <c:numCache>
                <c:formatCode>General</c:formatCode>
                <c:ptCount val="3"/>
                <c:pt idx="0">
                  <c:v>-12324</c:v>
                </c:pt>
                <c:pt idx="1">
                  <c:v>266</c:v>
                </c:pt>
                <c:pt idx="2">
                  <c:v>261</c:v>
                </c:pt>
              </c:numCache>
            </c:numRef>
          </c:val>
          <c:extLst>
            <c:ext xmlns:c16="http://schemas.microsoft.com/office/drawing/2014/chart" uri="{C3380CC4-5D6E-409C-BE32-E72D297353CC}">
              <c16:uniqueId val="{00000019-ABAA-49D8-B530-FED46B3F63A5}"/>
            </c:ext>
          </c:extLst>
        </c:ser>
        <c:ser>
          <c:idx val="26"/>
          <c:order val="26"/>
          <c:tx>
            <c:strRef>
              <c:f>Sheet1!$A$28</c:f>
              <c:strCache>
                <c:ptCount val="1"/>
                <c:pt idx="0">
                  <c:v>NORTH1_BAJPUR_VC RAMRAJROAD</c:v>
                </c:pt>
              </c:strCache>
            </c:strRef>
          </c:tx>
          <c:spPr>
            <a:solidFill>
              <a:schemeClr val="accent3">
                <a:lumMod val="60000"/>
                <a:lumOff val="40000"/>
              </a:schemeClr>
            </a:solidFill>
            <a:ln>
              <a:noFill/>
            </a:ln>
            <a:effectLst/>
          </c:spPr>
          <c:invertIfNegative val="0"/>
          <c:cat>
            <c:strRef>
              <c:f>Sheet1!$B$1:$D$1</c:f>
              <c:strCache>
                <c:ptCount val="3"/>
                <c:pt idx="0">
                  <c:v>March</c:v>
                </c:pt>
                <c:pt idx="1">
                  <c:v>April</c:v>
                </c:pt>
                <c:pt idx="2">
                  <c:v>May</c:v>
                </c:pt>
              </c:strCache>
            </c:strRef>
          </c:cat>
          <c:val>
            <c:numRef>
              <c:f>Sheet1!$B$28:$D$28</c:f>
              <c:numCache>
                <c:formatCode>General</c:formatCode>
                <c:ptCount val="3"/>
                <c:pt idx="0">
                  <c:v>0</c:v>
                </c:pt>
                <c:pt idx="1">
                  <c:v>-6438</c:v>
                </c:pt>
                <c:pt idx="2">
                  <c:v>-30</c:v>
                </c:pt>
              </c:numCache>
            </c:numRef>
          </c:val>
          <c:extLst>
            <c:ext xmlns:c16="http://schemas.microsoft.com/office/drawing/2014/chart" uri="{C3380CC4-5D6E-409C-BE32-E72D297353CC}">
              <c16:uniqueId val="{0000001A-ABAA-49D8-B530-FED46B3F63A5}"/>
            </c:ext>
          </c:extLst>
        </c:ser>
        <c:ser>
          <c:idx val="27"/>
          <c:order val="27"/>
          <c:tx>
            <c:strRef>
              <c:f>Sheet1!$A$29</c:f>
              <c:strCache>
                <c:ptCount val="1"/>
                <c:pt idx="0">
                  <c:v>NORTH2_FATEHABAD_VC BHUNA</c:v>
                </c:pt>
              </c:strCache>
            </c:strRef>
          </c:tx>
          <c:spPr>
            <a:solidFill>
              <a:schemeClr val="accent4">
                <a:lumMod val="60000"/>
                <a:lumOff val="40000"/>
              </a:schemeClr>
            </a:solidFill>
            <a:ln>
              <a:noFill/>
            </a:ln>
            <a:effectLst/>
          </c:spPr>
          <c:invertIfNegative val="0"/>
          <c:cat>
            <c:strRef>
              <c:f>Sheet1!$B$1:$D$1</c:f>
              <c:strCache>
                <c:ptCount val="3"/>
                <c:pt idx="0">
                  <c:v>March</c:v>
                </c:pt>
                <c:pt idx="1">
                  <c:v>April</c:v>
                </c:pt>
                <c:pt idx="2">
                  <c:v>May</c:v>
                </c:pt>
              </c:strCache>
            </c:strRef>
          </c:cat>
          <c:val>
            <c:numRef>
              <c:f>Sheet1!$B$29:$D$29</c:f>
              <c:numCache>
                <c:formatCode>General</c:formatCode>
                <c:ptCount val="3"/>
                <c:pt idx="0">
                  <c:v>-1440</c:v>
                </c:pt>
                <c:pt idx="1">
                  <c:v>-419</c:v>
                </c:pt>
                <c:pt idx="2">
                  <c:v>1</c:v>
                </c:pt>
              </c:numCache>
            </c:numRef>
          </c:val>
          <c:extLst>
            <c:ext xmlns:c16="http://schemas.microsoft.com/office/drawing/2014/chart" uri="{C3380CC4-5D6E-409C-BE32-E72D297353CC}">
              <c16:uniqueId val="{0000001B-ABAA-49D8-B530-FED46B3F63A5}"/>
            </c:ext>
          </c:extLst>
        </c:ser>
        <c:ser>
          <c:idx val="28"/>
          <c:order val="28"/>
          <c:tx>
            <c:strRef>
              <c:f>Sheet1!$A$30</c:f>
              <c:strCache>
                <c:ptCount val="1"/>
                <c:pt idx="0">
                  <c:v>WEST1_SURAT_PARLE_POINT</c:v>
                </c:pt>
              </c:strCache>
            </c:strRef>
          </c:tx>
          <c:spPr>
            <a:solidFill>
              <a:schemeClr val="accent5">
                <a:lumMod val="60000"/>
                <a:lumOff val="40000"/>
              </a:schemeClr>
            </a:solidFill>
            <a:ln>
              <a:noFill/>
            </a:ln>
            <a:effectLst/>
          </c:spPr>
          <c:invertIfNegative val="0"/>
          <c:cat>
            <c:strRef>
              <c:f>Sheet1!$B$1:$D$1</c:f>
              <c:strCache>
                <c:ptCount val="3"/>
                <c:pt idx="0">
                  <c:v>March</c:v>
                </c:pt>
                <c:pt idx="1">
                  <c:v>April</c:v>
                </c:pt>
                <c:pt idx="2">
                  <c:v>May</c:v>
                </c:pt>
              </c:strCache>
            </c:strRef>
          </c:cat>
          <c:val>
            <c:numRef>
              <c:f>Sheet1!$B$30:$D$30</c:f>
              <c:numCache>
                <c:formatCode>General</c:formatCode>
                <c:ptCount val="3"/>
                <c:pt idx="0">
                  <c:v>-26589</c:v>
                </c:pt>
                <c:pt idx="1">
                  <c:v>-3275</c:v>
                </c:pt>
                <c:pt idx="2">
                  <c:v>-465</c:v>
                </c:pt>
              </c:numCache>
            </c:numRef>
          </c:val>
          <c:extLst>
            <c:ext xmlns:c16="http://schemas.microsoft.com/office/drawing/2014/chart" uri="{C3380CC4-5D6E-409C-BE32-E72D297353CC}">
              <c16:uniqueId val="{0000001C-ABAA-49D8-B530-FED46B3F63A5}"/>
            </c:ext>
          </c:extLst>
        </c:ser>
        <c:ser>
          <c:idx val="29"/>
          <c:order val="29"/>
          <c:tx>
            <c:strRef>
              <c:f>Sheet1!$A$31</c:f>
              <c:strCache>
                <c:ptCount val="1"/>
                <c:pt idx="0">
                  <c:v>NORTH1_LUCKNOW_VIJAYNAGAR</c:v>
                </c:pt>
              </c:strCache>
            </c:strRef>
          </c:tx>
          <c:spPr>
            <a:solidFill>
              <a:schemeClr val="accent6">
                <a:lumMod val="60000"/>
                <a:lumOff val="40000"/>
              </a:schemeClr>
            </a:solidFill>
            <a:ln>
              <a:noFill/>
            </a:ln>
            <a:effectLst/>
          </c:spPr>
          <c:invertIfNegative val="0"/>
          <c:cat>
            <c:strRef>
              <c:f>Sheet1!$B$1:$D$1</c:f>
              <c:strCache>
                <c:ptCount val="3"/>
                <c:pt idx="0">
                  <c:v>March</c:v>
                </c:pt>
                <c:pt idx="1">
                  <c:v>April</c:v>
                </c:pt>
                <c:pt idx="2">
                  <c:v>May</c:v>
                </c:pt>
              </c:strCache>
            </c:strRef>
          </c:cat>
          <c:val>
            <c:numRef>
              <c:f>Sheet1!$B$31:$D$31</c:f>
              <c:numCache>
                <c:formatCode>General</c:formatCode>
                <c:ptCount val="3"/>
                <c:pt idx="0">
                  <c:v>-3059</c:v>
                </c:pt>
                <c:pt idx="1">
                  <c:v>-359</c:v>
                </c:pt>
                <c:pt idx="2">
                  <c:v>1</c:v>
                </c:pt>
              </c:numCache>
            </c:numRef>
          </c:val>
          <c:extLst>
            <c:ext xmlns:c16="http://schemas.microsoft.com/office/drawing/2014/chart" uri="{C3380CC4-5D6E-409C-BE32-E72D297353CC}">
              <c16:uniqueId val="{0000001D-ABAA-49D8-B530-FED46B3F63A5}"/>
            </c:ext>
          </c:extLst>
        </c:ser>
        <c:ser>
          <c:idx val="30"/>
          <c:order val="30"/>
          <c:tx>
            <c:strRef>
              <c:f>Sheet1!$A$32</c:f>
              <c:strCache>
                <c:ptCount val="1"/>
                <c:pt idx="0">
                  <c:v>NORTH1_LUCKNOW_GOMTINAGAR</c:v>
                </c:pt>
              </c:strCache>
            </c:strRef>
          </c:tx>
          <c:spPr>
            <a:solidFill>
              <a:schemeClr val="accent1">
                <a:lumMod val="50000"/>
              </a:schemeClr>
            </a:solidFill>
            <a:ln>
              <a:noFill/>
            </a:ln>
            <a:effectLst/>
          </c:spPr>
          <c:invertIfNegative val="0"/>
          <c:cat>
            <c:strRef>
              <c:f>Sheet1!$B$1:$D$1</c:f>
              <c:strCache>
                <c:ptCount val="3"/>
                <c:pt idx="0">
                  <c:v>March</c:v>
                </c:pt>
                <c:pt idx="1">
                  <c:v>April</c:v>
                </c:pt>
                <c:pt idx="2">
                  <c:v>May</c:v>
                </c:pt>
              </c:strCache>
            </c:strRef>
          </c:cat>
          <c:val>
            <c:numRef>
              <c:f>Sheet1!$B$32:$D$32</c:f>
              <c:numCache>
                <c:formatCode>General</c:formatCode>
                <c:ptCount val="3"/>
                <c:pt idx="0">
                  <c:v>-217</c:v>
                </c:pt>
                <c:pt idx="1">
                  <c:v>-4300</c:v>
                </c:pt>
                <c:pt idx="2">
                  <c:v>310</c:v>
                </c:pt>
              </c:numCache>
            </c:numRef>
          </c:val>
          <c:extLst>
            <c:ext xmlns:c16="http://schemas.microsoft.com/office/drawing/2014/chart" uri="{C3380CC4-5D6E-409C-BE32-E72D297353CC}">
              <c16:uniqueId val="{0000001E-ABAA-49D8-B530-FED46B3F63A5}"/>
            </c:ext>
          </c:extLst>
        </c:ser>
        <c:ser>
          <c:idx val="31"/>
          <c:order val="31"/>
          <c:tx>
            <c:strRef>
              <c:f>Sheet1!$A$33</c:f>
              <c:strCache>
                <c:ptCount val="1"/>
                <c:pt idx="0">
                  <c:v>WEST1_VADODRA_FATEHGUNJ</c:v>
                </c:pt>
              </c:strCache>
            </c:strRef>
          </c:tx>
          <c:spPr>
            <a:solidFill>
              <a:schemeClr val="accent2">
                <a:lumMod val="50000"/>
              </a:schemeClr>
            </a:solidFill>
            <a:ln>
              <a:noFill/>
            </a:ln>
            <a:effectLst/>
          </c:spPr>
          <c:invertIfNegative val="0"/>
          <c:cat>
            <c:strRef>
              <c:f>Sheet1!$B$1:$D$1</c:f>
              <c:strCache>
                <c:ptCount val="3"/>
                <c:pt idx="0">
                  <c:v>March</c:v>
                </c:pt>
                <c:pt idx="1">
                  <c:v>April</c:v>
                </c:pt>
                <c:pt idx="2">
                  <c:v>May</c:v>
                </c:pt>
              </c:strCache>
            </c:strRef>
          </c:cat>
          <c:val>
            <c:numRef>
              <c:f>Sheet1!$B$33:$D$33</c:f>
              <c:numCache>
                <c:formatCode>General</c:formatCode>
                <c:ptCount val="3"/>
                <c:pt idx="0">
                  <c:v>-21687</c:v>
                </c:pt>
                <c:pt idx="1">
                  <c:v>-15</c:v>
                </c:pt>
                <c:pt idx="2">
                  <c:v>43654</c:v>
                </c:pt>
              </c:numCache>
            </c:numRef>
          </c:val>
          <c:extLst>
            <c:ext xmlns:c16="http://schemas.microsoft.com/office/drawing/2014/chart" uri="{C3380CC4-5D6E-409C-BE32-E72D297353CC}">
              <c16:uniqueId val="{0000001F-ABAA-49D8-B530-FED46B3F63A5}"/>
            </c:ext>
          </c:extLst>
        </c:ser>
        <c:ser>
          <c:idx val="32"/>
          <c:order val="32"/>
          <c:tx>
            <c:strRef>
              <c:f>Sheet1!$A$34</c:f>
              <c:strCache>
                <c:ptCount val="1"/>
                <c:pt idx="0">
                  <c:v>Total</c:v>
                </c:pt>
              </c:strCache>
            </c:strRef>
          </c:tx>
          <c:spPr>
            <a:solidFill>
              <a:schemeClr val="accent3">
                <a:lumMod val="50000"/>
              </a:schemeClr>
            </a:solidFill>
            <a:ln>
              <a:noFill/>
            </a:ln>
            <a:effectLst/>
          </c:spPr>
          <c:invertIfNegative val="0"/>
          <c:cat>
            <c:strRef>
              <c:f>Sheet1!$B$1:$D$1</c:f>
              <c:strCache>
                <c:ptCount val="3"/>
                <c:pt idx="0">
                  <c:v>March</c:v>
                </c:pt>
                <c:pt idx="1">
                  <c:v>April</c:v>
                </c:pt>
                <c:pt idx="2">
                  <c:v>May</c:v>
                </c:pt>
              </c:strCache>
            </c:strRef>
          </c:cat>
          <c:val>
            <c:numRef>
              <c:f>Sheet1!$B$34:$D$34</c:f>
              <c:numCache>
                <c:formatCode>General</c:formatCode>
                <c:ptCount val="3"/>
                <c:pt idx="0">
                  <c:v>-577784.71</c:v>
                </c:pt>
                <c:pt idx="1">
                  <c:v>-604612.59999999986</c:v>
                </c:pt>
                <c:pt idx="2">
                  <c:v>-775100.09000000008</c:v>
                </c:pt>
              </c:numCache>
            </c:numRef>
          </c:val>
          <c:extLst>
            <c:ext xmlns:c16="http://schemas.microsoft.com/office/drawing/2014/chart" uri="{C3380CC4-5D6E-409C-BE32-E72D297353CC}">
              <c16:uniqueId val="{00000020-ABAA-49D8-B530-FED46B3F63A5}"/>
            </c:ext>
          </c:extLst>
        </c:ser>
        <c:dLbls>
          <c:showLegendKey val="0"/>
          <c:showVal val="0"/>
          <c:showCatName val="0"/>
          <c:showSerName val="0"/>
          <c:showPercent val="0"/>
          <c:showBubbleSize val="0"/>
        </c:dLbls>
        <c:gapWidth val="150"/>
        <c:axId val="18588287"/>
        <c:axId val="18588703"/>
      </c:barChart>
      <c:catAx>
        <c:axId val="1858828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88703"/>
        <c:crosses val="autoZero"/>
        <c:auto val="1"/>
        <c:lblAlgn val="ctr"/>
        <c:lblOffset val="100"/>
        <c:noMultiLvlLbl val="0"/>
      </c:catAx>
      <c:valAx>
        <c:axId val="185887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88287"/>
        <c:crosses val="autoZero"/>
        <c:crossBetween val="between"/>
      </c:valAx>
      <c:spPr>
        <a:noFill/>
        <a:ln>
          <a:noFill/>
        </a:ln>
        <a:effectLst/>
      </c:spPr>
    </c:plotArea>
    <c:legend>
      <c:legendPos val="b"/>
      <c:layout>
        <c:manualLayout>
          <c:xMode val="edge"/>
          <c:yMode val="edge"/>
          <c:x val="4.9559063496951147E-2"/>
          <c:y val="0.87224091158381312"/>
          <c:w val="0.93066592932866632"/>
          <c:h val="0.1186380869058034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blipFill rotWithShape="1">
                <a:blip xmlns:r="http://schemas.openxmlformats.org/officeDocument/2006/relationships" r:embed="rId3">
                  <a:duotone>
                    <a:schemeClr val="accent1">
                      <a:tint val="98000"/>
                      <a:lumMod val="102000"/>
                    </a:schemeClr>
                    <a:schemeClr val="accent1">
                      <a:shade val="98000"/>
                      <a:lumMod val="98000"/>
                    </a:schemeClr>
                  </a:duotone>
                </a:blip>
                <a:tile tx="0" ty="0" sx="100000" sy="100000" flip="none" algn="tl"/>
              </a:blipFill>
              <a:ln>
                <a:noFill/>
              </a:ln>
              <a:effectLst>
                <a:innerShdw blurRad="63500" dist="25400" dir="13500000">
                  <a:srgbClr val="000000">
                    <a:alpha val="75000"/>
                  </a:srgbClr>
                </a:innerShdw>
              </a:effectLst>
            </c:spPr>
            <c:extLst>
              <c:ext xmlns:c16="http://schemas.microsoft.com/office/drawing/2014/chart" uri="{C3380CC4-5D6E-409C-BE32-E72D297353CC}">
                <c16:uniqueId val="{00000001-2DAF-4DB0-A95F-55D25436658E}"/>
              </c:ext>
            </c:extLst>
          </c:dPt>
          <c:dPt>
            <c:idx val="1"/>
            <c:bubble3D val="0"/>
            <c:spPr>
              <a:blipFill rotWithShape="1">
                <a:blip xmlns:r="http://schemas.openxmlformats.org/officeDocument/2006/relationships" r:embed="rId3">
                  <a:duotone>
                    <a:schemeClr val="accent2">
                      <a:tint val="98000"/>
                      <a:lumMod val="102000"/>
                    </a:schemeClr>
                    <a:schemeClr val="accent2">
                      <a:shade val="98000"/>
                      <a:lumMod val="98000"/>
                    </a:schemeClr>
                  </a:duotone>
                </a:blip>
                <a:tile tx="0" ty="0" sx="100000" sy="100000" flip="none" algn="tl"/>
              </a:blipFill>
              <a:ln>
                <a:noFill/>
              </a:ln>
              <a:effectLst>
                <a:innerShdw blurRad="63500" dist="25400" dir="13500000">
                  <a:srgbClr val="000000">
                    <a:alpha val="75000"/>
                  </a:srgbClr>
                </a:innerShdw>
              </a:effectLst>
            </c:spPr>
            <c:extLst>
              <c:ext xmlns:c16="http://schemas.microsoft.com/office/drawing/2014/chart" uri="{C3380CC4-5D6E-409C-BE32-E72D297353CC}">
                <c16:uniqueId val="{00000003-2DAF-4DB0-A95F-55D25436658E}"/>
              </c:ext>
            </c:extLst>
          </c:dPt>
          <c:dPt>
            <c:idx val="2"/>
            <c:bubble3D val="0"/>
            <c:spPr>
              <a:blipFill rotWithShape="1">
                <a:blip xmlns:r="http://schemas.openxmlformats.org/officeDocument/2006/relationships" r:embed="rId3">
                  <a:duotone>
                    <a:schemeClr val="accent3">
                      <a:tint val="98000"/>
                      <a:lumMod val="102000"/>
                    </a:schemeClr>
                    <a:schemeClr val="accent3">
                      <a:shade val="98000"/>
                      <a:lumMod val="98000"/>
                    </a:schemeClr>
                  </a:duotone>
                </a:blip>
                <a:tile tx="0" ty="0" sx="100000" sy="100000" flip="none" algn="tl"/>
              </a:blipFill>
              <a:ln>
                <a:noFill/>
              </a:ln>
              <a:effectLst>
                <a:innerShdw blurRad="63500" dist="25400" dir="13500000">
                  <a:srgbClr val="000000">
                    <a:alpha val="75000"/>
                  </a:srgbClr>
                </a:innerShdw>
              </a:effectLst>
            </c:spPr>
            <c:extLst>
              <c:ext xmlns:c16="http://schemas.microsoft.com/office/drawing/2014/chart" uri="{C3380CC4-5D6E-409C-BE32-E72D297353CC}">
                <c16:uniqueId val="{00000005-2DAF-4DB0-A95F-55D25436658E}"/>
              </c:ext>
            </c:extLst>
          </c:dPt>
          <c:dLbls>
            <c:dLbl>
              <c:idx val="0"/>
              <c:tx>
                <c:rich>
                  <a:bodyPr/>
                  <a:lstStyle/>
                  <a:p>
                    <a:fld id="{4670A296-CEA4-4CB4-8B55-3B2139AF2A93}" type="CATEGORYNAME">
                      <a:rPr lang="en-US"/>
                      <a:pPr/>
                      <a:t>[CATEGORY NAME]</a:t>
                    </a:fld>
                    <a:r>
                      <a:rPr lang="en-US" baseline="0"/>
                      <a:t>
</a:t>
                    </a:r>
                    <a:fld id="{F4BD1FF2-FC3F-4350-A805-81946E99616F}" type="VALUE">
                      <a:rPr lang="en-US" baseline="0"/>
                      <a:pPr/>
                      <a:t>[VALUE]</a:t>
                    </a:fld>
                    <a:r>
                      <a:rPr lang="en-US" baseline="0"/>
                      <a:t>
</a:t>
                    </a:r>
                  </a:p>
                </c:rich>
              </c:tx>
              <c:dLblPos val="out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DAF-4DB0-A95F-55D25436658E}"/>
                </c:ext>
              </c:extLst>
            </c:dLbl>
            <c:dLbl>
              <c:idx val="1"/>
              <c:tx>
                <c:rich>
                  <a:bodyPr/>
                  <a:lstStyle/>
                  <a:p>
                    <a:fld id="{371C4459-AE3B-471E-8733-094438FE9893}" type="CATEGORYNAME">
                      <a:rPr lang="en-US"/>
                      <a:pPr/>
                      <a:t>[CATEGORY NAME]</a:t>
                    </a:fld>
                    <a:r>
                      <a:rPr lang="en-US" baseline="0"/>
                      <a:t>
</a:t>
                    </a:r>
                    <a:fld id="{AD6E1170-3E66-4ACB-A6AA-1902BFB2C241}" type="VALUE">
                      <a:rPr lang="en-US" baseline="0"/>
                      <a:pPr/>
                      <a:t>[VALUE]</a:t>
                    </a:fld>
                    <a:r>
                      <a:rPr lang="en-US" baseline="0"/>
                      <a:t>
</a:t>
                    </a:r>
                  </a:p>
                </c:rich>
              </c:tx>
              <c:dLblPos val="out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DAF-4DB0-A95F-55D25436658E}"/>
                </c:ext>
              </c:extLst>
            </c:dLbl>
            <c:dLbl>
              <c:idx val="2"/>
              <c:tx>
                <c:rich>
                  <a:bodyPr/>
                  <a:lstStyle/>
                  <a:p>
                    <a:fld id="{E8D45472-61C2-4701-97A1-C3E16D052F46}" type="CATEGORYNAME">
                      <a:rPr lang="en-US"/>
                      <a:pPr/>
                      <a:t>[CATEGORY NAME]</a:t>
                    </a:fld>
                    <a:r>
                      <a:rPr lang="en-US" baseline="0"/>
                      <a:t>
</a:t>
                    </a:r>
                    <a:fld id="{738016DC-E86F-483B-8DAA-EDE8BD3E1BD5}" type="VALUE">
                      <a:rPr lang="en-US" baseline="0"/>
                      <a:pPr/>
                      <a:t>[VALUE]</a:t>
                    </a:fld>
                    <a:r>
                      <a:rPr lang="en-US" baseline="0"/>
                      <a:t>
</a:t>
                    </a:r>
                  </a:p>
                </c:rich>
              </c:tx>
              <c:dLblPos val="out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DAF-4DB0-A95F-55D25436658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Sheet1!$A$1:$A$3</c:f>
              <c:strCache>
                <c:ptCount val="3"/>
                <c:pt idx="0">
                  <c:v>March</c:v>
                </c:pt>
                <c:pt idx="1">
                  <c:v>April</c:v>
                </c:pt>
                <c:pt idx="2">
                  <c:v>May</c:v>
                </c:pt>
              </c:strCache>
            </c:strRef>
          </c:cat>
          <c:val>
            <c:numRef>
              <c:f>Sheet1!$B$1:$B$3</c:f>
              <c:numCache>
                <c:formatCode>General</c:formatCode>
                <c:ptCount val="3"/>
                <c:pt idx="0">
                  <c:v>28067804</c:v>
                </c:pt>
                <c:pt idx="1">
                  <c:v>20656805</c:v>
                </c:pt>
                <c:pt idx="2">
                  <c:v>7546453</c:v>
                </c:pt>
              </c:numCache>
            </c:numRef>
          </c:val>
          <c:extLst>
            <c:ext xmlns:c16="http://schemas.microsoft.com/office/drawing/2014/chart" uri="{C3380CC4-5D6E-409C-BE32-E72D297353CC}">
              <c16:uniqueId val="{00000006-2DAF-4DB0-A95F-55D25436658E}"/>
            </c:ext>
          </c:extLst>
        </c:ser>
        <c:dLbls>
          <c:dLblPos val="out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4F910A-2D67-41AB-AADF-01978ED5F79D}" type="doc">
      <dgm:prSet loTypeId="urn:microsoft.com/office/officeart/2005/8/layout/cycle1" loCatId="cycle" qsTypeId="urn:microsoft.com/office/officeart/2005/8/quickstyle/simple3" qsCatId="simple" csTypeId="urn:microsoft.com/office/officeart/2005/8/colors/accent1_2" csCatId="accent1" phldr="1"/>
      <dgm:spPr/>
      <dgm:t>
        <a:bodyPr/>
        <a:lstStyle/>
        <a:p>
          <a:endParaRPr lang="en-IN"/>
        </a:p>
      </dgm:t>
    </dgm:pt>
    <dgm:pt modelId="{E77D1097-102C-4021-BD60-1BCFDBE9BAED}">
      <dgm:prSet phldrT="[Text]"/>
      <dgm:spPr/>
      <dgm:t>
        <a:bodyPr/>
        <a:lstStyle/>
        <a:p>
          <a:r>
            <a:rPr lang="en-IN" dirty="0">
              <a:solidFill>
                <a:schemeClr val="accent1"/>
              </a:solidFill>
            </a:rPr>
            <a:t>Resource allocation</a:t>
          </a:r>
        </a:p>
      </dgm:t>
    </dgm:pt>
    <dgm:pt modelId="{7FC43734-7A09-4681-880D-8FEC92353BB3}" type="parTrans" cxnId="{87818406-9D7B-4F24-9257-6FC7ACAAD168}">
      <dgm:prSet/>
      <dgm:spPr/>
      <dgm:t>
        <a:bodyPr/>
        <a:lstStyle/>
        <a:p>
          <a:endParaRPr lang="en-IN"/>
        </a:p>
      </dgm:t>
    </dgm:pt>
    <dgm:pt modelId="{CC1BC488-0DA3-4369-9256-C629AD019D14}" type="sibTrans" cxnId="{87818406-9D7B-4F24-9257-6FC7ACAAD168}">
      <dgm:prSet/>
      <dgm:spPr/>
      <dgm:t>
        <a:bodyPr/>
        <a:lstStyle/>
        <a:p>
          <a:endParaRPr lang="en-IN"/>
        </a:p>
      </dgm:t>
    </dgm:pt>
    <dgm:pt modelId="{A8955518-25D6-4DDC-913B-52448704EFE0}">
      <dgm:prSet phldrT="[Text]"/>
      <dgm:spPr/>
      <dgm:t>
        <a:bodyPr/>
        <a:lstStyle/>
        <a:p>
          <a:r>
            <a:rPr lang="en-IN" dirty="0">
              <a:solidFill>
                <a:schemeClr val="accent1"/>
              </a:solidFill>
            </a:rPr>
            <a:t>Operating, monitoring and safeguarding</a:t>
          </a:r>
        </a:p>
      </dgm:t>
    </dgm:pt>
    <dgm:pt modelId="{DC127CEC-0080-4D07-AFF2-EF06CD624801}" type="parTrans" cxnId="{04C23DB6-5702-4F24-88D8-BA92480A35EE}">
      <dgm:prSet/>
      <dgm:spPr/>
      <dgm:t>
        <a:bodyPr/>
        <a:lstStyle/>
        <a:p>
          <a:endParaRPr lang="en-IN"/>
        </a:p>
      </dgm:t>
    </dgm:pt>
    <dgm:pt modelId="{16A738EF-DEBE-49C6-A8BB-B825E0E0B6C5}" type="sibTrans" cxnId="{04C23DB6-5702-4F24-88D8-BA92480A35EE}">
      <dgm:prSet/>
      <dgm:spPr/>
      <dgm:t>
        <a:bodyPr/>
        <a:lstStyle/>
        <a:p>
          <a:endParaRPr lang="en-IN"/>
        </a:p>
      </dgm:t>
    </dgm:pt>
    <dgm:pt modelId="{6BCA9A4B-8406-47AF-BDE7-8B9EE9E05B65}">
      <dgm:prSet phldrT="[Text]"/>
      <dgm:spPr/>
      <dgm:t>
        <a:bodyPr/>
        <a:lstStyle/>
        <a:p>
          <a:r>
            <a:rPr lang="en-IN" dirty="0">
              <a:solidFill>
                <a:schemeClr val="accent1"/>
              </a:solidFill>
            </a:rPr>
            <a:t>Evaluation and reporting</a:t>
          </a:r>
        </a:p>
      </dgm:t>
    </dgm:pt>
    <dgm:pt modelId="{7A964BB4-9B37-4F7B-A0B6-CF6390387476}" type="parTrans" cxnId="{0E171A95-E209-4984-89F3-751955672839}">
      <dgm:prSet/>
      <dgm:spPr/>
      <dgm:t>
        <a:bodyPr/>
        <a:lstStyle/>
        <a:p>
          <a:endParaRPr lang="en-IN"/>
        </a:p>
      </dgm:t>
    </dgm:pt>
    <dgm:pt modelId="{CDFC1E49-AFE5-41E8-9D6B-F81B141EB5CC}" type="sibTrans" cxnId="{0E171A95-E209-4984-89F3-751955672839}">
      <dgm:prSet/>
      <dgm:spPr/>
      <dgm:t>
        <a:bodyPr/>
        <a:lstStyle/>
        <a:p>
          <a:endParaRPr lang="en-IN"/>
        </a:p>
      </dgm:t>
    </dgm:pt>
    <dgm:pt modelId="{5A5E4FFB-0DB0-48D7-850D-9FFF6A9D3EE2}">
      <dgm:prSet phldrT="[Text]"/>
      <dgm:spPr/>
      <dgm:t>
        <a:bodyPr/>
        <a:lstStyle/>
        <a:p>
          <a:r>
            <a:rPr lang="en-IN" dirty="0">
              <a:solidFill>
                <a:schemeClr val="accent1"/>
              </a:solidFill>
            </a:rPr>
            <a:t>Planning &amp; Budgeting</a:t>
          </a:r>
        </a:p>
      </dgm:t>
    </dgm:pt>
    <dgm:pt modelId="{E8A1E010-E27A-48E7-B976-0126D17960B3}" type="parTrans" cxnId="{A3AED015-4700-41E1-BEC9-024EE2FF6F48}">
      <dgm:prSet/>
      <dgm:spPr/>
      <dgm:t>
        <a:bodyPr/>
        <a:lstStyle/>
        <a:p>
          <a:endParaRPr lang="en-IN"/>
        </a:p>
      </dgm:t>
    </dgm:pt>
    <dgm:pt modelId="{93B95F0E-D274-47A2-AC11-5F2CEDA57FDD}" type="sibTrans" cxnId="{A3AED015-4700-41E1-BEC9-024EE2FF6F48}">
      <dgm:prSet/>
      <dgm:spPr/>
      <dgm:t>
        <a:bodyPr/>
        <a:lstStyle/>
        <a:p>
          <a:endParaRPr lang="en-IN"/>
        </a:p>
      </dgm:t>
    </dgm:pt>
    <dgm:pt modelId="{00DD7FAD-855D-4BF7-95EB-5B395AB29592}" type="pres">
      <dgm:prSet presAssocID="{C84F910A-2D67-41AB-AADF-01978ED5F79D}" presName="cycle" presStyleCnt="0">
        <dgm:presLayoutVars>
          <dgm:dir/>
          <dgm:resizeHandles val="exact"/>
        </dgm:presLayoutVars>
      </dgm:prSet>
      <dgm:spPr/>
    </dgm:pt>
    <dgm:pt modelId="{4954D88A-C9E5-479A-BA4C-AE3C5D67B074}" type="pres">
      <dgm:prSet presAssocID="{E77D1097-102C-4021-BD60-1BCFDBE9BAED}" presName="dummy" presStyleCnt="0"/>
      <dgm:spPr/>
    </dgm:pt>
    <dgm:pt modelId="{11466185-EB6B-4114-A08D-1F9D40A4CA8F}" type="pres">
      <dgm:prSet presAssocID="{E77D1097-102C-4021-BD60-1BCFDBE9BAED}" presName="node" presStyleLbl="revTx" presStyleIdx="0" presStyleCnt="4">
        <dgm:presLayoutVars>
          <dgm:bulletEnabled val="1"/>
        </dgm:presLayoutVars>
      </dgm:prSet>
      <dgm:spPr/>
    </dgm:pt>
    <dgm:pt modelId="{EA98D27E-96D6-4C53-8C5B-EA86174A19FA}" type="pres">
      <dgm:prSet presAssocID="{CC1BC488-0DA3-4369-9256-C629AD019D14}" presName="sibTrans" presStyleLbl="node1" presStyleIdx="0" presStyleCnt="4"/>
      <dgm:spPr/>
    </dgm:pt>
    <dgm:pt modelId="{B14CB918-88DD-4B26-B2E3-D12804C71C57}" type="pres">
      <dgm:prSet presAssocID="{A8955518-25D6-4DDC-913B-52448704EFE0}" presName="dummy" presStyleCnt="0"/>
      <dgm:spPr/>
    </dgm:pt>
    <dgm:pt modelId="{06ECF25F-21B0-4F2D-8F8B-AF20D7494765}" type="pres">
      <dgm:prSet presAssocID="{A8955518-25D6-4DDC-913B-52448704EFE0}" presName="node" presStyleLbl="revTx" presStyleIdx="1" presStyleCnt="4">
        <dgm:presLayoutVars>
          <dgm:bulletEnabled val="1"/>
        </dgm:presLayoutVars>
      </dgm:prSet>
      <dgm:spPr/>
    </dgm:pt>
    <dgm:pt modelId="{B62F8DDC-692F-4A3D-BF26-14DF7C17BD0C}" type="pres">
      <dgm:prSet presAssocID="{16A738EF-DEBE-49C6-A8BB-B825E0E0B6C5}" presName="sibTrans" presStyleLbl="node1" presStyleIdx="1" presStyleCnt="4"/>
      <dgm:spPr/>
    </dgm:pt>
    <dgm:pt modelId="{90E0AF78-8470-4B3C-9EC2-35C28DFB18A4}" type="pres">
      <dgm:prSet presAssocID="{6BCA9A4B-8406-47AF-BDE7-8B9EE9E05B65}" presName="dummy" presStyleCnt="0"/>
      <dgm:spPr/>
    </dgm:pt>
    <dgm:pt modelId="{3061B771-A1C2-451C-9E3D-29D8793C2772}" type="pres">
      <dgm:prSet presAssocID="{6BCA9A4B-8406-47AF-BDE7-8B9EE9E05B65}" presName="node" presStyleLbl="revTx" presStyleIdx="2" presStyleCnt="4">
        <dgm:presLayoutVars>
          <dgm:bulletEnabled val="1"/>
        </dgm:presLayoutVars>
      </dgm:prSet>
      <dgm:spPr/>
    </dgm:pt>
    <dgm:pt modelId="{AF5863B7-C646-4446-8E75-38AC3E9FE613}" type="pres">
      <dgm:prSet presAssocID="{CDFC1E49-AFE5-41E8-9D6B-F81B141EB5CC}" presName="sibTrans" presStyleLbl="node1" presStyleIdx="2" presStyleCnt="4"/>
      <dgm:spPr/>
    </dgm:pt>
    <dgm:pt modelId="{A4070EDC-4BF4-4E73-9D93-D9F9C9AFECDA}" type="pres">
      <dgm:prSet presAssocID="{5A5E4FFB-0DB0-48D7-850D-9FFF6A9D3EE2}" presName="dummy" presStyleCnt="0"/>
      <dgm:spPr/>
    </dgm:pt>
    <dgm:pt modelId="{F0F3F25B-3925-4B45-B218-4B5DE7DF4253}" type="pres">
      <dgm:prSet presAssocID="{5A5E4FFB-0DB0-48D7-850D-9FFF6A9D3EE2}" presName="node" presStyleLbl="revTx" presStyleIdx="3" presStyleCnt="4">
        <dgm:presLayoutVars>
          <dgm:bulletEnabled val="1"/>
        </dgm:presLayoutVars>
      </dgm:prSet>
      <dgm:spPr/>
    </dgm:pt>
    <dgm:pt modelId="{8CF24ACE-5B8C-4C7E-81D8-996788F2DF8D}" type="pres">
      <dgm:prSet presAssocID="{93B95F0E-D274-47A2-AC11-5F2CEDA57FDD}" presName="sibTrans" presStyleLbl="node1" presStyleIdx="3" presStyleCnt="4"/>
      <dgm:spPr/>
    </dgm:pt>
  </dgm:ptLst>
  <dgm:cxnLst>
    <dgm:cxn modelId="{75EFF801-B111-4C7D-92A6-37DD47F43202}" type="presOf" srcId="{5A5E4FFB-0DB0-48D7-850D-9FFF6A9D3EE2}" destId="{F0F3F25B-3925-4B45-B218-4B5DE7DF4253}" srcOrd="0" destOrd="0" presId="urn:microsoft.com/office/officeart/2005/8/layout/cycle1"/>
    <dgm:cxn modelId="{87818406-9D7B-4F24-9257-6FC7ACAAD168}" srcId="{C84F910A-2D67-41AB-AADF-01978ED5F79D}" destId="{E77D1097-102C-4021-BD60-1BCFDBE9BAED}" srcOrd="0" destOrd="0" parTransId="{7FC43734-7A09-4681-880D-8FEC92353BB3}" sibTransId="{CC1BC488-0DA3-4369-9256-C629AD019D14}"/>
    <dgm:cxn modelId="{A3AED015-4700-41E1-BEC9-024EE2FF6F48}" srcId="{C84F910A-2D67-41AB-AADF-01978ED5F79D}" destId="{5A5E4FFB-0DB0-48D7-850D-9FFF6A9D3EE2}" srcOrd="3" destOrd="0" parTransId="{E8A1E010-E27A-48E7-B976-0126D17960B3}" sibTransId="{93B95F0E-D274-47A2-AC11-5F2CEDA57FDD}"/>
    <dgm:cxn modelId="{7E1B4327-A19B-45A6-A76E-B77FDF4F8397}" type="presOf" srcId="{CDFC1E49-AFE5-41E8-9D6B-F81B141EB5CC}" destId="{AF5863B7-C646-4446-8E75-38AC3E9FE613}" srcOrd="0" destOrd="0" presId="urn:microsoft.com/office/officeart/2005/8/layout/cycle1"/>
    <dgm:cxn modelId="{B63C3453-E984-49E9-A265-C79506DE15E0}" type="presOf" srcId="{CC1BC488-0DA3-4369-9256-C629AD019D14}" destId="{EA98D27E-96D6-4C53-8C5B-EA86174A19FA}" srcOrd="0" destOrd="0" presId="urn:microsoft.com/office/officeart/2005/8/layout/cycle1"/>
    <dgm:cxn modelId="{AD77B359-C5A9-4A05-871B-9DFA37F07976}" type="presOf" srcId="{A8955518-25D6-4DDC-913B-52448704EFE0}" destId="{06ECF25F-21B0-4F2D-8F8B-AF20D7494765}" srcOrd="0" destOrd="0" presId="urn:microsoft.com/office/officeart/2005/8/layout/cycle1"/>
    <dgm:cxn modelId="{AC53D65A-C7F1-4110-AD26-EB6B405618A6}" type="presOf" srcId="{C84F910A-2D67-41AB-AADF-01978ED5F79D}" destId="{00DD7FAD-855D-4BF7-95EB-5B395AB29592}" srcOrd="0" destOrd="0" presId="urn:microsoft.com/office/officeart/2005/8/layout/cycle1"/>
    <dgm:cxn modelId="{5A42D792-08A3-443F-928B-AB3680999EC6}" type="presOf" srcId="{E77D1097-102C-4021-BD60-1BCFDBE9BAED}" destId="{11466185-EB6B-4114-A08D-1F9D40A4CA8F}" srcOrd="0" destOrd="0" presId="urn:microsoft.com/office/officeart/2005/8/layout/cycle1"/>
    <dgm:cxn modelId="{0E171A95-E209-4984-89F3-751955672839}" srcId="{C84F910A-2D67-41AB-AADF-01978ED5F79D}" destId="{6BCA9A4B-8406-47AF-BDE7-8B9EE9E05B65}" srcOrd="2" destOrd="0" parTransId="{7A964BB4-9B37-4F7B-A0B6-CF6390387476}" sibTransId="{CDFC1E49-AFE5-41E8-9D6B-F81B141EB5CC}"/>
    <dgm:cxn modelId="{FA32799A-C967-4BD2-8CAC-804F7D4F8FA5}" type="presOf" srcId="{16A738EF-DEBE-49C6-A8BB-B825E0E0B6C5}" destId="{B62F8DDC-692F-4A3D-BF26-14DF7C17BD0C}" srcOrd="0" destOrd="0" presId="urn:microsoft.com/office/officeart/2005/8/layout/cycle1"/>
    <dgm:cxn modelId="{D8F60AB3-0B0C-4C7F-88BB-352E398EEFAD}" type="presOf" srcId="{6BCA9A4B-8406-47AF-BDE7-8B9EE9E05B65}" destId="{3061B771-A1C2-451C-9E3D-29D8793C2772}" srcOrd="0" destOrd="0" presId="urn:microsoft.com/office/officeart/2005/8/layout/cycle1"/>
    <dgm:cxn modelId="{04C23DB6-5702-4F24-88D8-BA92480A35EE}" srcId="{C84F910A-2D67-41AB-AADF-01978ED5F79D}" destId="{A8955518-25D6-4DDC-913B-52448704EFE0}" srcOrd="1" destOrd="0" parTransId="{DC127CEC-0080-4D07-AFF2-EF06CD624801}" sibTransId="{16A738EF-DEBE-49C6-A8BB-B825E0E0B6C5}"/>
    <dgm:cxn modelId="{2E052FD3-2FA2-4B75-8FD5-A0D0B3055A67}" type="presOf" srcId="{93B95F0E-D274-47A2-AC11-5F2CEDA57FDD}" destId="{8CF24ACE-5B8C-4C7E-81D8-996788F2DF8D}" srcOrd="0" destOrd="0" presId="urn:microsoft.com/office/officeart/2005/8/layout/cycle1"/>
    <dgm:cxn modelId="{90465FDD-BE17-4A4C-AFCD-06C0F373D1CB}" type="presParOf" srcId="{00DD7FAD-855D-4BF7-95EB-5B395AB29592}" destId="{4954D88A-C9E5-479A-BA4C-AE3C5D67B074}" srcOrd="0" destOrd="0" presId="urn:microsoft.com/office/officeart/2005/8/layout/cycle1"/>
    <dgm:cxn modelId="{A6F01F2B-92B7-463C-A0C9-5A1A398E9A63}" type="presParOf" srcId="{00DD7FAD-855D-4BF7-95EB-5B395AB29592}" destId="{11466185-EB6B-4114-A08D-1F9D40A4CA8F}" srcOrd="1" destOrd="0" presId="urn:microsoft.com/office/officeart/2005/8/layout/cycle1"/>
    <dgm:cxn modelId="{B93E40D9-95FE-4C91-B395-0B1CEFE7F0A9}" type="presParOf" srcId="{00DD7FAD-855D-4BF7-95EB-5B395AB29592}" destId="{EA98D27E-96D6-4C53-8C5B-EA86174A19FA}" srcOrd="2" destOrd="0" presId="urn:microsoft.com/office/officeart/2005/8/layout/cycle1"/>
    <dgm:cxn modelId="{BE7B4658-432E-4180-9CC3-AC5F01ED9EDD}" type="presParOf" srcId="{00DD7FAD-855D-4BF7-95EB-5B395AB29592}" destId="{B14CB918-88DD-4B26-B2E3-D12804C71C57}" srcOrd="3" destOrd="0" presId="urn:microsoft.com/office/officeart/2005/8/layout/cycle1"/>
    <dgm:cxn modelId="{B4666251-BB9D-4D13-A234-CA57D0B335EC}" type="presParOf" srcId="{00DD7FAD-855D-4BF7-95EB-5B395AB29592}" destId="{06ECF25F-21B0-4F2D-8F8B-AF20D7494765}" srcOrd="4" destOrd="0" presId="urn:microsoft.com/office/officeart/2005/8/layout/cycle1"/>
    <dgm:cxn modelId="{0E24EEF3-3881-4931-994E-6E95E3FCB7AE}" type="presParOf" srcId="{00DD7FAD-855D-4BF7-95EB-5B395AB29592}" destId="{B62F8DDC-692F-4A3D-BF26-14DF7C17BD0C}" srcOrd="5" destOrd="0" presId="urn:microsoft.com/office/officeart/2005/8/layout/cycle1"/>
    <dgm:cxn modelId="{11220DBF-0E0B-407C-8B6D-3CF897B14460}" type="presParOf" srcId="{00DD7FAD-855D-4BF7-95EB-5B395AB29592}" destId="{90E0AF78-8470-4B3C-9EC2-35C28DFB18A4}" srcOrd="6" destOrd="0" presId="urn:microsoft.com/office/officeart/2005/8/layout/cycle1"/>
    <dgm:cxn modelId="{3D1C44EB-1F76-4B7F-A5B2-AB39F31380A0}" type="presParOf" srcId="{00DD7FAD-855D-4BF7-95EB-5B395AB29592}" destId="{3061B771-A1C2-451C-9E3D-29D8793C2772}" srcOrd="7" destOrd="0" presId="urn:microsoft.com/office/officeart/2005/8/layout/cycle1"/>
    <dgm:cxn modelId="{13D356E2-AB19-4763-ABC7-C3096B27DBC9}" type="presParOf" srcId="{00DD7FAD-855D-4BF7-95EB-5B395AB29592}" destId="{AF5863B7-C646-4446-8E75-38AC3E9FE613}" srcOrd="8" destOrd="0" presId="urn:microsoft.com/office/officeart/2005/8/layout/cycle1"/>
    <dgm:cxn modelId="{932468CE-7D6F-44EC-B030-11127A5C5511}" type="presParOf" srcId="{00DD7FAD-855D-4BF7-95EB-5B395AB29592}" destId="{A4070EDC-4BF4-4E73-9D93-D9F9C9AFECDA}" srcOrd="9" destOrd="0" presId="urn:microsoft.com/office/officeart/2005/8/layout/cycle1"/>
    <dgm:cxn modelId="{83B227EE-C438-4C0B-80C2-CA562D31B1DC}" type="presParOf" srcId="{00DD7FAD-855D-4BF7-95EB-5B395AB29592}" destId="{F0F3F25B-3925-4B45-B218-4B5DE7DF4253}" srcOrd="10" destOrd="0" presId="urn:microsoft.com/office/officeart/2005/8/layout/cycle1"/>
    <dgm:cxn modelId="{BE13D4B6-96ED-42B5-93B5-ADC7E9BBE37A}" type="presParOf" srcId="{00DD7FAD-855D-4BF7-95EB-5B395AB29592}" destId="{8CF24ACE-5B8C-4C7E-81D8-996788F2DF8D}"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466185-EB6B-4114-A08D-1F9D40A4CA8F}">
      <dsp:nvSpPr>
        <dsp:cNvPr id="0" name=""/>
        <dsp:cNvSpPr/>
      </dsp:nvSpPr>
      <dsp:spPr>
        <a:xfrm>
          <a:off x="2883083" y="62647"/>
          <a:ext cx="1003941" cy="1003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IN" sz="1100" kern="1200" dirty="0">
              <a:solidFill>
                <a:schemeClr val="accent1"/>
              </a:solidFill>
            </a:rPr>
            <a:t>Resource allocation</a:t>
          </a:r>
        </a:p>
      </dsp:txBody>
      <dsp:txXfrm>
        <a:off x="2883083" y="62647"/>
        <a:ext cx="1003941" cy="1003941"/>
      </dsp:txXfrm>
    </dsp:sp>
    <dsp:sp modelId="{EA98D27E-96D6-4C53-8C5B-EA86174A19FA}">
      <dsp:nvSpPr>
        <dsp:cNvPr id="0" name=""/>
        <dsp:cNvSpPr/>
      </dsp:nvSpPr>
      <dsp:spPr>
        <a:xfrm>
          <a:off x="1113778" y="-766"/>
          <a:ext cx="2836659" cy="2836659"/>
        </a:xfrm>
        <a:prstGeom prst="circularArrow">
          <a:avLst>
            <a:gd name="adj1" fmla="val 6901"/>
            <a:gd name="adj2" fmla="val 465298"/>
            <a:gd name="adj3" fmla="val 549644"/>
            <a:gd name="adj4" fmla="val 20585059"/>
            <a:gd name="adj5" fmla="val 8052"/>
          </a:avLst>
        </a:prstGeom>
        <a:gradFill rotWithShape="0">
          <a:gsLst>
            <a:gs pos="0">
              <a:schemeClr val="accent1">
                <a:hueOff val="0"/>
                <a:satOff val="0"/>
                <a:lumOff val="0"/>
                <a:alphaOff val="0"/>
                <a:tint val="80000"/>
                <a:lumMod val="105000"/>
              </a:schemeClr>
            </a:gs>
            <a:gs pos="100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6ECF25F-21B0-4F2D-8F8B-AF20D7494765}">
      <dsp:nvSpPr>
        <dsp:cNvPr id="0" name=""/>
        <dsp:cNvSpPr/>
      </dsp:nvSpPr>
      <dsp:spPr>
        <a:xfrm>
          <a:off x="2883083" y="1768538"/>
          <a:ext cx="1003941" cy="1003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IN" sz="1100" kern="1200" dirty="0">
              <a:solidFill>
                <a:schemeClr val="accent1"/>
              </a:solidFill>
            </a:rPr>
            <a:t>Operating, monitoring and safeguarding</a:t>
          </a:r>
        </a:p>
      </dsp:txBody>
      <dsp:txXfrm>
        <a:off x="2883083" y="1768538"/>
        <a:ext cx="1003941" cy="1003941"/>
      </dsp:txXfrm>
    </dsp:sp>
    <dsp:sp modelId="{B62F8DDC-692F-4A3D-BF26-14DF7C17BD0C}">
      <dsp:nvSpPr>
        <dsp:cNvPr id="0" name=""/>
        <dsp:cNvSpPr/>
      </dsp:nvSpPr>
      <dsp:spPr>
        <a:xfrm>
          <a:off x="1113778" y="-766"/>
          <a:ext cx="2836659" cy="2836659"/>
        </a:xfrm>
        <a:prstGeom prst="circularArrow">
          <a:avLst>
            <a:gd name="adj1" fmla="val 6901"/>
            <a:gd name="adj2" fmla="val 465298"/>
            <a:gd name="adj3" fmla="val 5949644"/>
            <a:gd name="adj4" fmla="val 4385059"/>
            <a:gd name="adj5" fmla="val 8052"/>
          </a:avLst>
        </a:prstGeom>
        <a:gradFill rotWithShape="0">
          <a:gsLst>
            <a:gs pos="0">
              <a:schemeClr val="accent1">
                <a:hueOff val="0"/>
                <a:satOff val="0"/>
                <a:lumOff val="0"/>
                <a:alphaOff val="0"/>
                <a:tint val="80000"/>
                <a:lumMod val="105000"/>
              </a:schemeClr>
            </a:gs>
            <a:gs pos="100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061B771-A1C2-451C-9E3D-29D8793C2772}">
      <dsp:nvSpPr>
        <dsp:cNvPr id="0" name=""/>
        <dsp:cNvSpPr/>
      </dsp:nvSpPr>
      <dsp:spPr>
        <a:xfrm>
          <a:off x="1177192" y="1768538"/>
          <a:ext cx="1003941" cy="1003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IN" sz="1100" kern="1200" dirty="0">
              <a:solidFill>
                <a:schemeClr val="accent1"/>
              </a:solidFill>
            </a:rPr>
            <a:t>Evaluation and reporting</a:t>
          </a:r>
        </a:p>
      </dsp:txBody>
      <dsp:txXfrm>
        <a:off x="1177192" y="1768538"/>
        <a:ext cx="1003941" cy="1003941"/>
      </dsp:txXfrm>
    </dsp:sp>
    <dsp:sp modelId="{AF5863B7-C646-4446-8E75-38AC3E9FE613}">
      <dsp:nvSpPr>
        <dsp:cNvPr id="0" name=""/>
        <dsp:cNvSpPr/>
      </dsp:nvSpPr>
      <dsp:spPr>
        <a:xfrm>
          <a:off x="1113778" y="-766"/>
          <a:ext cx="2836659" cy="2836659"/>
        </a:xfrm>
        <a:prstGeom prst="circularArrow">
          <a:avLst>
            <a:gd name="adj1" fmla="val 6901"/>
            <a:gd name="adj2" fmla="val 465298"/>
            <a:gd name="adj3" fmla="val 11349644"/>
            <a:gd name="adj4" fmla="val 9785059"/>
            <a:gd name="adj5" fmla="val 8052"/>
          </a:avLst>
        </a:prstGeom>
        <a:gradFill rotWithShape="0">
          <a:gsLst>
            <a:gs pos="0">
              <a:schemeClr val="accent1">
                <a:hueOff val="0"/>
                <a:satOff val="0"/>
                <a:lumOff val="0"/>
                <a:alphaOff val="0"/>
                <a:tint val="80000"/>
                <a:lumMod val="105000"/>
              </a:schemeClr>
            </a:gs>
            <a:gs pos="100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0F3F25B-3925-4B45-B218-4B5DE7DF4253}">
      <dsp:nvSpPr>
        <dsp:cNvPr id="0" name=""/>
        <dsp:cNvSpPr/>
      </dsp:nvSpPr>
      <dsp:spPr>
        <a:xfrm>
          <a:off x="1177192" y="62647"/>
          <a:ext cx="1003941" cy="1003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IN" sz="1100" kern="1200" dirty="0">
              <a:solidFill>
                <a:schemeClr val="accent1"/>
              </a:solidFill>
            </a:rPr>
            <a:t>Planning &amp; Budgeting</a:t>
          </a:r>
        </a:p>
      </dsp:txBody>
      <dsp:txXfrm>
        <a:off x="1177192" y="62647"/>
        <a:ext cx="1003941" cy="1003941"/>
      </dsp:txXfrm>
    </dsp:sp>
    <dsp:sp modelId="{8CF24ACE-5B8C-4C7E-81D8-996788F2DF8D}">
      <dsp:nvSpPr>
        <dsp:cNvPr id="0" name=""/>
        <dsp:cNvSpPr/>
      </dsp:nvSpPr>
      <dsp:spPr>
        <a:xfrm>
          <a:off x="1113778" y="-766"/>
          <a:ext cx="2836659" cy="2836659"/>
        </a:xfrm>
        <a:prstGeom prst="circularArrow">
          <a:avLst>
            <a:gd name="adj1" fmla="val 6901"/>
            <a:gd name="adj2" fmla="val 465298"/>
            <a:gd name="adj3" fmla="val 16749644"/>
            <a:gd name="adj4" fmla="val 15185059"/>
            <a:gd name="adj5" fmla="val 8052"/>
          </a:avLst>
        </a:prstGeom>
        <a:gradFill rotWithShape="0">
          <a:gsLst>
            <a:gs pos="0">
              <a:schemeClr val="accent1">
                <a:hueOff val="0"/>
                <a:satOff val="0"/>
                <a:lumOff val="0"/>
                <a:alphaOff val="0"/>
                <a:tint val="80000"/>
                <a:lumMod val="105000"/>
              </a:schemeClr>
            </a:gs>
            <a:gs pos="100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6/12/2021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6/12/2021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6/12/2021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6/12/2021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6/12/2021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6/12/2021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6/12/2021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28930-6B60-40C5-BC00-647A3E1DE8F4}"/>
              </a:ext>
            </a:extLst>
          </p:cNvPr>
          <p:cNvSpPr>
            <a:spLocks noGrp="1"/>
          </p:cNvSpPr>
          <p:nvPr>
            <p:ph type="ctrTitle"/>
          </p:nvPr>
        </p:nvSpPr>
        <p:spPr>
          <a:xfrm>
            <a:off x="810000" y="153007"/>
            <a:ext cx="10572000" cy="2971051"/>
          </a:xfrm>
        </p:spPr>
        <p:txBody>
          <a:bodyPr/>
          <a:lstStyle/>
          <a:p>
            <a:r>
              <a:rPr lang="en-IN" sz="3200" dirty="0">
                <a:effectLst/>
                <a:highlight>
                  <a:srgbClr val="008080"/>
                </a:highlight>
                <a:latin typeface="Times New Roman" panose="02020603050405020304" pitchFamily="18" charset="0"/>
                <a:ea typeface="Times New Roman" panose="02020603050405020304" pitchFamily="18" charset="0"/>
              </a:rPr>
              <a:t> </a:t>
            </a:r>
            <a:r>
              <a:rPr lang="en-US" sz="3200" dirty="0">
                <a:effectLst/>
                <a:highlight>
                  <a:srgbClr val="008080"/>
                </a:highlight>
                <a:latin typeface="Times New Roman" panose="02020603050405020304" pitchFamily="18" charset="0"/>
                <a:ea typeface="Times New Roman" panose="02020603050405020304" pitchFamily="18" charset="0"/>
              </a:rPr>
              <a:t>A DESCRIPTIVE ANALYSIS ON </a:t>
            </a:r>
            <a:r>
              <a:rPr lang="en-US" sz="3200" dirty="0">
                <a:highlight>
                  <a:srgbClr val="008080"/>
                </a:highlight>
                <a:latin typeface="Times New Roman" panose="02020603050405020304" pitchFamily="18" charset="0"/>
                <a:ea typeface="Times New Roman" panose="02020603050405020304" pitchFamily="18" charset="0"/>
              </a:rPr>
              <a:t>BUDGETING AND </a:t>
            </a:r>
            <a:r>
              <a:rPr lang="en-US" sz="3200" dirty="0">
                <a:effectLst/>
                <a:highlight>
                  <a:srgbClr val="008080"/>
                </a:highlight>
                <a:latin typeface="Times New Roman" panose="02020603050405020304" pitchFamily="18" charset="0"/>
                <a:ea typeface="Times New Roman" panose="02020603050405020304" pitchFamily="18" charset="0"/>
              </a:rPr>
              <a:t> FINANCIAL MANAGEMENT AT EYE-Q VISION PVT. LTD.</a:t>
            </a:r>
            <a:endParaRPr lang="en-IN" dirty="0">
              <a:highlight>
                <a:srgbClr val="008080"/>
              </a:highlight>
            </a:endParaRPr>
          </a:p>
        </p:txBody>
      </p:sp>
      <p:sp>
        <p:nvSpPr>
          <p:cNvPr id="3" name="Subtitle 2">
            <a:extLst>
              <a:ext uri="{FF2B5EF4-FFF2-40B4-BE49-F238E27FC236}">
                <a16:creationId xmlns:a16="http://schemas.microsoft.com/office/drawing/2014/main" id="{AD0C9D96-5763-40FF-A042-C476A2125A65}"/>
              </a:ext>
            </a:extLst>
          </p:cNvPr>
          <p:cNvSpPr>
            <a:spLocks noGrp="1"/>
          </p:cNvSpPr>
          <p:nvPr>
            <p:ph type="subTitle" idx="1"/>
          </p:nvPr>
        </p:nvSpPr>
        <p:spPr>
          <a:xfrm>
            <a:off x="7504590" y="5188999"/>
            <a:ext cx="4687410" cy="1669001"/>
          </a:xfrm>
        </p:spPr>
        <p:txBody>
          <a:bodyPr>
            <a:normAutofit/>
          </a:bodyPr>
          <a:lstStyle/>
          <a:p>
            <a:r>
              <a:rPr lang="en-IN" dirty="0">
                <a:latin typeface="Times New Roman" panose="02020603050405020304" pitchFamily="18" charset="0"/>
                <a:cs typeface="Times New Roman" panose="02020603050405020304" pitchFamily="18" charset="0"/>
              </a:rPr>
              <a:t>Submitted by: Biswabasu Samantara</a:t>
            </a:r>
          </a:p>
          <a:p>
            <a:r>
              <a:rPr lang="en-IN" dirty="0">
                <a:latin typeface="Times New Roman" panose="02020603050405020304" pitchFamily="18" charset="0"/>
                <a:cs typeface="Times New Roman" panose="02020603050405020304" pitchFamily="18" charset="0"/>
              </a:rPr>
              <a:t>Roll No: PG/19/022</a:t>
            </a:r>
          </a:p>
          <a:p>
            <a:r>
              <a:rPr lang="en-IN" dirty="0">
                <a:latin typeface="Times New Roman" panose="02020603050405020304" pitchFamily="18" charset="0"/>
                <a:cs typeface="Times New Roman" panose="02020603050405020304" pitchFamily="18" charset="0"/>
              </a:rPr>
              <a:t>Under Guidance Of: Dr Sumesh Kumar</a:t>
            </a:r>
          </a:p>
        </p:txBody>
      </p:sp>
    </p:spTree>
    <p:extLst>
      <p:ext uri="{BB962C8B-B14F-4D97-AF65-F5344CB8AC3E}">
        <p14:creationId xmlns:p14="http://schemas.microsoft.com/office/powerpoint/2010/main" val="2340425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06E6-4D4C-4B06-8EB2-DF02C8F216F9}"/>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AB020383-D7AE-408F-B63F-2D070E46D596}"/>
              </a:ext>
            </a:extLst>
          </p:cNvPr>
          <p:cNvSpPr>
            <a:spLocks noGrp="1"/>
          </p:cNvSpPr>
          <p:nvPr>
            <p:ph idx="1"/>
          </p:nvPr>
        </p:nvSpPr>
        <p:spPr>
          <a:xfrm>
            <a:off x="818712" y="2222287"/>
            <a:ext cx="7410888" cy="4267290"/>
          </a:xfrm>
        </p:spPr>
        <p:txBody>
          <a:bodyPr>
            <a:normAutofit/>
          </a:bodyPr>
          <a:lstStyle/>
          <a:p>
            <a:r>
              <a:rPr lang="en-IN" dirty="0">
                <a:latin typeface="Times New Roman" panose="02020603050405020304" pitchFamily="18" charset="0"/>
                <a:cs typeface="Times New Roman" panose="02020603050405020304" pitchFamily="18" charset="0"/>
              </a:rPr>
              <a:t>In the credit sales the company is able to track the credit business and the report helps the Credit team to recover the credit revenue. </a:t>
            </a:r>
          </a:p>
          <a:p>
            <a:endParaRPr lang="en-IN" dirty="0"/>
          </a:p>
          <a:p>
            <a:r>
              <a:rPr lang="en-IN" dirty="0">
                <a:latin typeface="Times New Roman" panose="02020603050405020304" pitchFamily="18" charset="0"/>
                <a:cs typeface="Times New Roman" panose="02020603050405020304" pitchFamily="18" charset="0"/>
              </a:rPr>
              <a:t>Challenges in Recording the financials in the books of accounts-</a:t>
            </a:r>
          </a:p>
          <a:p>
            <a:pPr lvl="1">
              <a:buFont typeface="Arial" panose="020B0604020202020204" pitchFamily="34" charset="0"/>
              <a:buChar char="•"/>
            </a:pPr>
            <a:r>
              <a:rPr lang="en-IN" sz="1800" dirty="0">
                <a:latin typeface="Times New Roman" panose="02020603050405020304" pitchFamily="18" charset="0"/>
                <a:cs typeface="Times New Roman" panose="02020603050405020304" pitchFamily="18" charset="0"/>
              </a:rPr>
              <a:t>Patient pending (Recovery)</a:t>
            </a:r>
          </a:p>
          <a:p>
            <a:pPr lvl="1">
              <a:buFont typeface="Arial" panose="020B0604020202020204" pitchFamily="34" charset="0"/>
              <a:buChar char="•"/>
            </a:pPr>
            <a:r>
              <a:rPr lang="en-IN" sz="1800" dirty="0">
                <a:latin typeface="Times New Roman" panose="02020603050405020304" pitchFamily="18" charset="0"/>
                <a:cs typeface="Times New Roman" panose="02020603050405020304" pitchFamily="18" charset="0"/>
              </a:rPr>
              <a:t>Bill cancellation (Wrong Category )</a:t>
            </a:r>
          </a:p>
          <a:p>
            <a:pPr lvl="1">
              <a:buFont typeface="Arial" panose="020B0604020202020204" pitchFamily="34" charset="0"/>
              <a:buChar char="•"/>
            </a:pPr>
            <a:r>
              <a:rPr lang="en-IN" sz="1800" dirty="0">
                <a:latin typeface="Times New Roman" panose="02020603050405020304" pitchFamily="18" charset="0"/>
                <a:cs typeface="Times New Roman" panose="02020603050405020304" pitchFamily="18" charset="0"/>
              </a:rPr>
              <a:t>Refund (Bill / advance )</a:t>
            </a:r>
          </a:p>
          <a:p>
            <a:pPr lvl="1">
              <a:buFont typeface="Arial" panose="020B0604020202020204" pitchFamily="34" charset="0"/>
              <a:buChar char="•"/>
            </a:pPr>
            <a:r>
              <a:rPr lang="en-IN" sz="1800" dirty="0">
                <a:latin typeface="Times New Roman" panose="02020603050405020304" pitchFamily="18" charset="0"/>
                <a:cs typeface="Times New Roman" panose="02020603050405020304" pitchFamily="18" charset="0"/>
              </a:rPr>
              <a:t>Waiver (Individual Creditors) </a:t>
            </a:r>
          </a:p>
          <a:p>
            <a:pPr lvl="1">
              <a:buFont typeface="Arial" panose="020B0604020202020204" pitchFamily="34" charset="0"/>
              <a:buChar char="•"/>
            </a:pPr>
            <a:r>
              <a:rPr lang="en-IN" sz="1800" dirty="0">
                <a:latin typeface="Times New Roman" panose="02020603050405020304" pitchFamily="18" charset="0"/>
                <a:cs typeface="Times New Roman" panose="02020603050405020304" pitchFamily="18" charset="0"/>
              </a:rPr>
              <a:t>Proper Bills Of vendors</a:t>
            </a:r>
          </a:p>
        </p:txBody>
      </p:sp>
      <p:graphicFrame>
        <p:nvGraphicFramePr>
          <p:cNvPr id="4" name="Chart 3">
            <a:extLst>
              <a:ext uri="{FF2B5EF4-FFF2-40B4-BE49-F238E27FC236}">
                <a16:creationId xmlns:a16="http://schemas.microsoft.com/office/drawing/2014/main" id="{4AE0FA91-8061-42B2-A8EA-7A9DA5E0CF46}"/>
              </a:ext>
            </a:extLst>
          </p:cNvPr>
          <p:cNvGraphicFramePr>
            <a:graphicFrameLocks/>
          </p:cNvGraphicFramePr>
          <p:nvPr>
            <p:extLst>
              <p:ext uri="{D42A27DB-BD31-4B8C-83A1-F6EECF244321}">
                <p14:modId xmlns:p14="http://schemas.microsoft.com/office/powerpoint/2010/main" val="452800058"/>
              </p:ext>
            </p:extLst>
          </p:nvPr>
        </p:nvGraphicFramePr>
        <p:xfrm>
          <a:off x="8661646" y="2029769"/>
          <a:ext cx="3351320" cy="22749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0090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AC706-0721-475C-8212-4FB6B4DBA650}"/>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Recommendation &amp; Limitations</a:t>
            </a:r>
          </a:p>
        </p:txBody>
      </p:sp>
      <p:sp>
        <p:nvSpPr>
          <p:cNvPr id="3" name="Content Placeholder 2">
            <a:extLst>
              <a:ext uri="{FF2B5EF4-FFF2-40B4-BE49-F238E27FC236}">
                <a16:creationId xmlns:a16="http://schemas.microsoft.com/office/drawing/2014/main" id="{014E670F-7A9A-4994-98E0-416E722AE9E0}"/>
              </a:ext>
            </a:extLst>
          </p:cNvPr>
          <p:cNvSpPr>
            <a:spLocks noGrp="1"/>
          </p:cNvSpPr>
          <p:nvPr>
            <p:ph idx="1"/>
          </p:nvPr>
        </p:nvSpPr>
        <p:spPr>
          <a:xfrm>
            <a:off x="703634" y="2130642"/>
            <a:ext cx="10554574" cy="4467688"/>
          </a:xfrm>
        </p:spPr>
        <p:txBody>
          <a:bodyPr>
            <a:normAutofit/>
          </a:bodyPr>
          <a:lstStyle/>
          <a:p>
            <a:pPr marL="0" indent="0">
              <a:buNone/>
            </a:pPr>
            <a:r>
              <a:rPr lang="en-IN" dirty="0">
                <a:solidFill>
                  <a:schemeClr val="accent1"/>
                </a:solidFill>
                <a:latin typeface="Times New Roman" panose="02020603050405020304" pitchFamily="18" charset="0"/>
                <a:cs typeface="Times New Roman" panose="02020603050405020304" pitchFamily="18" charset="0"/>
              </a:rPr>
              <a:t>Recommendation-</a:t>
            </a:r>
          </a:p>
          <a:p>
            <a:r>
              <a:rPr lang="en-IN" sz="1900" dirty="0">
                <a:latin typeface="Times New Roman" panose="02020603050405020304" pitchFamily="18" charset="0"/>
                <a:cs typeface="Times New Roman" panose="02020603050405020304" pitchFamily="18" charset="0"/>
              </a:rPr>
              <a:t>Proper training should be given to the OM about the financial entries in Operational software.</a:t>
            </a:r>
          </a:p>
          <a:p>
            <a:r>
              <a:rPr lang="en-IN" sz="1900" dirty="0">
                <a:latin typeface="Times New Roman" panose="02020603050405020304" pitchFamily="18" charset="0"/>
                <a:cs typeface="Times New Roman" panose="02020603050405020304" pitchFamily="18" charset="0"/>
              </a:rPr>
              <a:t>There should be a one single platform where the finance team can get all the related data to record in the books of accounts.</a:t>
            </a:r>
          </a:p>
          <a:p>
            <a:pPr marL="0" indent="0">
              <a:buNone/>
            </a:pPr>
            <a:r>
              <a:rPr lang="en-IN" sz="1900" dirty="0">
                <a:solidFill>
                  <a:schemeClr val="accent1"/>
                </a:solidFill>
                <a:latin typeface="Times New Roman" panose="02020603050405020304" pitchFamily="18" charset="0"/>
                <a:cs typeface="Times New Roman" panose="02020603050405020304" pitchFamily="18" charset="0"/>
              </a:rPr>
              <a:t>Limitations-</a:t>
            </a:r>
          </a:p>
          <a:p>
            <a:r>
              <a:rPr lang="en-IN" sz="1900" dirty="0">
                <a:latin typeface="Times New Roman" panose="02020603050405020304" pitchFamily="18" charset="0"/>
                <a:cs typeface="Times New Roman" panose="02020603050405020304" pitchFamily="18" charset="0"/>
              </a:rPr>
              <a:t>Accessible of financial data.</a:t>
            </a:r>
          </a:p>
          <a:p>
            <a:r>
              <a:rPr lang="en-IN" sz="1900" dirty="0">
                <a:latin typeface="Times New Roman" panose="02020603050405020304" pitchFamily="18" charset="0"/>
                <a:cs typeface="Times New Roman" panose="02020603050405020304" pitchFamily="18" charset="0"/>
              </a:rPr>
              <a:t>Time limitation because of the statutory audit.</a:t>
            </a:r>
          </a:p>
          <a:p>
            <a:pPr marL="0" indent="0">
              <a:buNone/>
            </a:pPr>
            <a:endParaRPr lang="en-IN" dirty="0">
              <a:latin typeface="Times New Roman" panose="02020603050405020304" pitchFamily="18" charset="0"/>
              <a:cs typeface="Times New Roman" panose="02020603050405020304" pitchFamily="18" charset="0"/>
            </a:endParaRPr>
          </a:p>
          <a:p>
            <a:pPr marL="0" indent="0">
              <a:buNone/>
            </a:pPr>
            <a:endParaRPr lang="en-IN"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7726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27C2F-D2A6-482F-B6C2-450BE487FD39}"/>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5EC63998-B046-48E9-ADDA-A64394FAAFF4}"/>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The study demonstrate that how proper financial management can control the operational cost and it helps the organization to make a flexible budget. And also it helps the organization to track its revenue so that the organization avoid any type of variance in revenue. And also avoid the unnecessary penalties on settlement of credit card transactions. The way to proper financial management it can also track its expenses and control it .</a:t>
            </a:r>
          </a:p>
          <a:p>
            <a:r>
              <a:rPr lang="en-IN" dirty="0">
                <a:latin typeface="Times New Roman" panose="02020603050405020304" pitchFamily="18" charset="0"/>
                <a:cs typeface="Times New Roman" panose="02020603050405020304" pitchFamily="18" charset="0"/>
              </a:rPr>
              <a:t>As a registered company under Indian companies Act,1956 it is mandatory to carry out the statutory audit in the financial year and the financial management is very useful in this process.</a:t>
            </a:r>
          </a:p>
        </p:txBody>
      </p:sp>
    </p:spTree>
    <p:extLst>
      <p:ext uri="{BB962C8B-B14F-4D97-AF65-F5344CB8AC3E}">
        <p14:creationId xmlns:p14="http://schemas.microsoft.com/office/powerpoint/2010/main" val="3060836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4">
            <a:extLst>
              <a:ext uri="{FF2B5EF4-FFF2-40B4-BE49-F238E27FC236}">
                <a16:creationId xmlns:a16="http://schemas.microsoft.com/office/drawing/2014/main" id="{07C9C615-F66A-45D3-A01C-2CC7170C2E60}"/>
              </a:ext>
            </a:extLst>
          </p:cNvPr>
          <p:cNvPicPr>
            <a:picLocks noChangeAspect="1"/>
          </p:cNvPicPr>
          <p:nvPr/>
        </p:nvPicPr>
        <p:blipFill>
          <a:blip r:embed="rId2"/>
          <a:stretch>
            <a:fillRect/>
          </a:stretch>
        </p:blipFill>
        <p:spPr>
          <a:xfrm>
            <a:off x="1305016" y="2222288"/>
            <a:ext cx="9090287" cy="3725752"/>
          </a:xfrm>
          <a:prstGeom prst="rect">
            <a:avLst/>
          </a:prstGeom>
          <a:effectLst>
            <a:outerShdw blurRad="50800" dir="14400000">
              <a:srgbClr val="000000">
                <a:alpha val="40000"/>
              </a:srgbClr>
            </a:outerShdw>
          </a:effectLst>
        </p:spPr>
      </p:pic>
    </p:spTree>
    <p:extLst>
      <p:ext uri="{BB962C8B-B14F-4D97-AF65-F5344CB8AC3E}">
        <p14:creationId xmlns:p14="http://schemas.microsoft.com/office/powerpoint/2010/main" val="680933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2A94E-BE84-4362-AF61-AB1D25EF3C0B}"/>
              </a:ext>
            </a:extLst>
          </p:cNvPr>
          <p:cNvSpPr>
            <a:spLocks noGrp="1"/>
          </p:cNvSpPr>
          <p:nvPr>
            <p:ph type="ctrTitle"/>
          </p:nvPr>
        </p:nvSpPr>
        <p:spPr/>
        <p:txBody>
          <a:bodyPr/>
          <a:lstStyle/>
          <a:p>
            <a:pPr algn="ctr"/>
            <a:r>
              <a:rPr lang="en-US" dirty="0">
                <a:latin typeface="Times New Roman" panose="02020603050405020304" pitchFamily="18" charset="0"/>
                <a:cs typeface="Times New Roman" panose="02020603050405020304" pitchFamily="18" charset="0"/>
              </a:rPr>
              <a:t>THANK YOU </a:t>
            </a:r>
          </a:p>
        </p:txBody>
      </p:sp>
    </p:spTree>
    <p:extLst>
      <p:ext uri="{BB962C8B-B14F-4D97-AF65-F5344CB8AC3E}">
        <p14:creationId xmlns:p14="http://schemas.microsoft.com/office/powerpoint/2010/main" val="2739070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2A9F6-246B-4486-A2B4-0CF00666D5C3}"/>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About Eye-Q Vision Pvt. Ltd.</a:t>
            </a:r>
          </a:p>
        </p:txBody>
      </p:sp>
      <p:sp>
        <p:nvSpPr>
          <p:cNvPr id="3" name="Content Placeholder 2">
            <a:extLst>
              <a:ext uri="{FF2B5EF4-FFF2-40B4-BE49-F238E27FC236}">
                <a16:creationId xmlns:a16="http://schemas.microsoft.com/office/drawing/2014/main" id="{B29CDBEF-12F0-4B88-AD37-C78DF10D1A8E}"/>
              </a:ext>
            </a:extLst>
          </p:cNvPr>
          <p:cNvSpPr>
            <a:spLocks noGrp="1"/>
          </p:cNvSpPr>
          <p:nvPr>
            <p:ph idx="1"/>
          </p:nvPr>
        </p:nvSpPr>
        <p:spPr>
          <a:xfrm>
            <a:off x="743153" y="2984410"/>
            <a:ext cx="11061577" cy="3000652"/>
          </a:xfrm>
        </p:spPr>
        <p:txBody>
          <a:bodyPr>
            <a:noAutofit/>
          </a:bodyPr>
          <a:lstStyle/>
          <a:p>
            <a:pPr>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Eye-Q hospital was established in 2007 by Dr Ajay Sharma.</a:t>
            </a:r>
          </a:p>
          <a:p>
            <a:r>
              <a:rPr lang="en-US" dirty="0">
                <a:latin typeface="Times New Roman" panose="02020603050405020304" pitchFamily="18" charset="0"/>
                <a:cs typeface="Times New Roman" panose="02020603050405020304" pitchFamily="18" charset="0"/>
              </a:rPr>
              <a:t>Committed to provide best quality eye care at affordable cost across India. </a:t>
            </a:r>
          </a:p>
          <a:p>
            <a:pPr fontAlgn="base"/>
            <a:r>
              <a:rPr lang="en-US" dirty="0">
                <a:latin typeface="Times New Roman" panose="02020603050405020304" pitchFamily="18" charset="0"/>
                <a:cs typeface="Times New Roman" panose="02020603050405020304" pitchFamily="18" charset="0"/>
              </a:rPr>
              <a:t>Eye-Q is today a chain of 38 super specialty eye hospitals with centers in Delhi-NCR, Haryana, Uttar Pradesh, Uttarakhand and Gujarat and in  Africa with a center in Lagos, Nigeria.</a:t>
            </a:r>
            <a:endParaRPr lang="en-US" b="1" dirty="0">
              <a:solidFill>
                <a:srgbClr val="0066FF"/>
              </a:solidFill>
              <a:latin typeface="Times New Roman" panose="02020603050405020304" pitchFamily="18" charset="0"/>
              <a:cs typeface="Times New Roman" panose="02020603050405020304" pitchFamily="18" charset="0"/>
            </a:endParaRPr>
          </a:p>
          <a:p>
            <a:pPr marL="0" lvl="0" indent="0" fontAlgn="base">
              <a:spcBef>
                <a:spcPct val="0"/>
              </a:spcBef>
              <a:spcAft>
                <a:spcPct val="0"/>
              </a:spcAft>
              <a:buNone/>
            </a:pPr>
            <a:r>
              <a:rPr kumimoji="0" lang="en-US" b="1" i="0" u="none" strike="noStrike" cap="none" normalizeH="0" baseline="0" dirty="0">
                <a:ln>
                  <a:noFill/>
                </a:ln>
                <a:solidFill>
                  <a:schemeClr val="accent1"/>
                </a:solidFill>
                <a:effectLst/>
                <a:latin typeface="Times New Roman" panose="02020603050405020304" pitchFamily="18" charset="0"/>
                <a:cs typeface="Times New Roman" panose="02020603050405020304" pitchFamily="18" charset="0"/>
              </a:rPr>
              <a:t>VISION-</a:t>
            </a:r>
            <a:endParaRPr kumimoji="0" lang="en-US" b="0" i="0" u="none" strike="noStrike" cap="none" normalizeH="0" baseline="0" dirty="0">
              <a:ln>
                <a:noFill/>
              </a:ln>
              <a:solidFill>
                <a:schemeClr val="accent1"/>
              </a:solidFill>
              <a:effectLst/>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endParaRPr kumimoji="0" lang="en-US"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kumimoji="0" lang="en-US" b="0" i="0" u="none" strike="noStrike" cap="none" normalizeH="0" baseline="0" dirty="0">
                <a:ln>
                  <a:noFill/>
                </a:ln>
                <a:effectLst/>
                <a:latin typeface="Times New Roman" panose="02020603050405020304" pitchFamily="18" charset="0"/>
                <a:cs typeface="Times New Roman" panose="02020603050405020304" pitchFamily="18" charset="0"/>
              </a:rPr>
              <a:t>To be India’s foremost chain of eye hospitals in terms of both Quality of eye care and the Number of patients handled</a:t>
            </a:r>
            <a:r>
              <a:rPr lang="en-US" dirty="0">
                <a:solidFill>
                  <a:srgbClr val="666666"/>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an affordable cost</a:t>
            </a:r>
            <a:endParaRPr kumimoji="0" lang="en-US"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endParaRPr kumimoji="0" lang="en-US" b="1" i="0" u="none" strike="noStrike" cap="none" normalizeH="0" baseline="0" dirty="0">
              <a:ln>
                <a:noFill/>
              </a:ln>
              <a:solidFill>
                <a:srgbClr val="0066CC"/>
              </a:solidFill>
              <a:effectLst/>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lang="en-US" b="1" dirty="0">
                <a:solidFill>
                  <a:schemeClr val="accent1"/>
                </a:solidFill>
                <a:latin typeface="Times New Roman" panose="02020603050405020304" pitchFamily="18" charset="0"/>
                <a:cs typeface="Times New Roman" panose="02020603050405020304" pitchFamily="18" charset="0"/>
              </a:rPr>
              <a:t>MISSION-</a:t>
            </a:r>
          </a:p>
          <a:p>
            <a:pPr marL="0" lvl="0" indent="0" eaLnBrk="0" fontAlgn="base" hangingPunct="0">
              <a:spcBef>
                <a:spcPct val="0"/>
              </a:spcBef>
              <a:spcAft>
                <a:spcPct val="0"/>
              </a:spcAft>
              <a:buNone/>
            </a:pPr>
            <a:endParaRPr lang="en-US" b="1" dirty="0">
              <a:solidFill>
                <a:schemeClr val="accent1"/>
              </a:solidFill>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None/>
            </a:pPr>
            <a:r>
              <a:rPr kumimoji="0" lang="en-US" b="0" i="0" u="none" strike="noStrike" cap="none" normalizeH="0" baseline="0" dirty="0">
                <a:ln>
                  <a:noFill/>
                </a:ln>
                <a:effectLst/>
                <a:latin typeface="Times New Roman" panose="02020603050405020304" pitchFamily="18" charset="0"/>
                <a:cs typeface="Times New Roman" panose="02020603050405020304" pitchFamily="18" charset="0"/>
              </a:rPr>
              <a:t>To make every patient an Ambassador for Eye-Q through a combination of-</a:t>
            </a:r>
          </a:p>
          <a:p>
            <a:pPr marL="0" lvl="0" indent="0" eaLnBrk="0" fontAlgn="base" hangingPunct="0">
              <a:spcBef>
                <a:spcPct val="0"/>
              </a:spcBef>
              <a:spcAft>
                <a:spcPct val="0"/>
              </a:spcAft>
              <a:buNone/>
            </a:pPr>
            <a:endParaRPr kumimoji="0" lang="en-US"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lvl="0" indent="0" eaLnBrk="0" fontAlgn="base" hangingPunct="0">
              <a:spcBef>
                <a:spcPct val="0"/>
              </a:spcBef>
              <a:spcAft>
                <a:spcPct val="0"/>
              </a:spcAft>
              <a:buFontTx/>
              <a:buChar char="•"/>
            </a:pPr>
            <a:r>
              <a:rPr kumimoji="0" lang="en-US" b="0" i="0" u="none" strike="noStrike" cap="none" normalizeH="0" baseline="0" dirty="0">
                <a:ln>
                  <a:noFill/>
                </a:ln>
                <a:effectLst/>
                <a:latin typeface="Times New Roman" panose="02020603050405020304" pitchFamily="18" charset="0"/>
                <a:cs typeface="Times New Roman" panose="02020603050405020304" pitchFamily="18" charset="0"/>
              </a:rPr>
              <a:t>Highest level of quality and technology in eye care.</a:t>
            </a:r>
          </a:p>
          <a:p>
            <a:pPr marL="0" lvl="0" indent="0" eaLnBrk="0" fontAlgn="base" hangingPunct="0">
              <a:spcBef>
                <a:spcPct val="0"/>
              </a:spcBef>
              <a:spcAft>
                <a:spcPct val="0"/>
              </a:spcAft>
              <a:buFontTx/>
              <a:buChar char="•"/>
            </a:pPr>
            <a:r>
              <a:rPr kumimoji="0" lang="en-US" b="0" i="0" u="none" strike="noStrike" cap="none" normalizeH="0" baseline="0" dirty="0">
                <a:ln>
                  <a:noFill/>
                </a:ln>
                <a:effectLst/>
                <a:latin typeface="Times New Roman" panose="02020603050405020304" pitchFamily="18" charset="0"/>
                <a:cs typeface="Times New Roman" panose="02020603050405020304" pitchFamily="18" charset="0"/>
              </a:rPr>
              <a:t>Exceptional personal care.</a:t>
            </a:r>
          </a:p>
          <a:p>
            <a:pPr marL="0" lvl="0" indent="0" eaLnBrk="0" fontAlgn="base" hangingPunct="0">
              <a:spcBef>
                <a:spcPct val="0"/>
              </a:spcBef>
              <a:spcAft>
                <a:spcPct val="0"/>
              </a:spcAft>
              <a:buFontTx/>
              <a:buChar char="•"/>
            </a:pPr>
            <a:r>
              <a:rPr kumimoji="0" lang="en-US" b="0" i="0" u="none" strike="noStrike" cap="none" normalizeH="0" baseline="0" dirty="0">
                <a:ln>
                  <a:noFill/>
                </a:ln>
                <a:effectLst/>
                <a:latin typeface="Times New Roman" panose="02020603050405020304" pitchFamily="18" charset="0"/>
                <a:cs typeface="Times New Roman" panose="02020603050405020304" pitchFamily="18" charset="0"/>
              </a:rPr>
              <a:t>Complete integrity to the patient and his/her needs.</a:t>
            </a:r>
          </a:p>
          <a:p>
            <a:pPr fontAlgn="base"/>
            <a:endParaRPr lang="en-US"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pic>
        <p:nvPicPr>
          <p:cNvPr id="5" name="Picture 5">
            <a:extLst>
              <a:ext uri="{FF2B5EF4-FFF2-40B4-BE49-F238E27FC236}">
                <a16:creationId xmlns:a16="http://schemas.microsoft.com/office/drawing/2014/main" id="{B232F1E0-0131-41AC-9573-3CAA80AEC153}"/>
              </a:ext>
            </a:extLst>
          </p:cNvPr>
          <p:cNvPicPr>
            <a:picLocks noChangeAspect="1" noChangeArrowheads="1"/>
          </p:cNvPicPr>
          <p:nvPr/>
        </p:nvPicPr>
        <p:blipFill>
          <a:blip r:embed="rId2"/>
          <a:srcRect/>
          <a:stretch>
            <a:fillRect/>
          </a:stretch>
        </p:blipFill>
        <p:spPr bwMode="auto">
          <a:xfrm>
            <a:off x="8791025" y="5069335"/>
            <a:ext cx="821538" cy="855461"/>
          </a:xfrm>
          <a:prstGeom prst="rect">
            <a:avLst/>
          </a:prstGeom>
          <a:noFill/>
          <a:ln w="9525">
            <a:noFill/>
            <a:miter lim="800000"/>
            <a:headEnd/>
            <a:tailEnd/>
          </a:ln>
          <a:effectLst/>
        </p:spPr>
      </p:pic>
      <p:pic>
        <p:nvPicPr>
          <p:cNvPr id="6" name="Picture 6">
            <a:extLst>
              <a:ext uri="{FF2B5EF4-FFF2-40B4-BE49-F238E27FC236}">
                <a16:creationId xmlns:a16="http://schemas.microsoft.com/office/drawing/2014/main" id="{900AB184-1145-4D2E-809C-00167573BC8A}"/>
              </a:ext>
            </a:extLst>
          </p:cNvPr>
          <p:cNvPicPr>
            <a:picLocks noChangeAspect="1" noChangeArrowheads="1"/>
          </p:cNvPicPr>
          <p:nvPr/>
        </p:nvPicPr>
        <p:blipFill>
          <a:blip r:embed="rId3"/>
          <a:srcRect/>
          <a:stretch>
            <a:fillRect/>
          </a:stretch>
        </p:blipFill>
        <p:spPr bwMode="auto">
          <a:xfrm>
            <a:off x="9920805" y="5069335"/>
            <a:ext cx="796643" cy="863168"/>
          </a:xfrm>
          <a:prstGeom prst="rect">
            <a:avLst/>
          </a:prstGeom>
          <a:noFill/>
          <a:ln w="9525">
            <a:noFill/>
            <a:miter lim="800000"/>
            <a:headEnd/>
            <a:tailEnd/>
          </a:ln>
          <a:effectLst/>
        </p:spPr>
      </p:pic>
      <p:pic>
        <p:nvPicPr>
          <p:cNvPr id="7" name="Picture 7">
            <a:extLst>
              <a:ext uri="{FF2B5EF4-FFF2-40B4-BE49-F238E27FC236}">
                <a16:creationId xmlns:a16="http://schemas.microsoft.com/office/drawing/2014/main" id="{F175878C-744E-4806-923E-E310DB692215}"/>
              </a:ext>
            </a:extLst>
          </p:cNvPr>
          <p:cNvPicPr>
            <a:picLocks noChangeAspect="1" noChangeArrowheads="1"/>
          </p:cNvPicPr>
          <p:nvPr/>
        </p:nvPicPr>
        <p:blipFill>
          <a:blip r:embed="rId4"/>
          <a:srcRect/>
          <a:stretch>
            <a:fillRect/>
          </a:stretch>
        </p:blipFill>
        <p:spPr bwMode="auto">
          <a:xfrm>
            <a:off x="11063805" y="5069335"/>
            <a:ext cx="796643" cy="855461"/>
          </a:xfrm>
          <a:prstGeom prst="rect">
            <a:avLst/>
          </a:prstGeom>
          <a:noFill/>
          <a:ln w="9525">
            <a:noFill/>
            <a:miter lim="800000"/>
            <a:headEnd/>
            <a:tailEnd/>
          </a:ln>
          <a:effectLst/>
        </p:spPr>
      </p:pic>
      <p:pic>
        <p:nvPicPr>
          <p:cNvPr id="8" name="Picture 8">
            <a:extLst>
              <a:ext uri="{FF2B5EF4-FFF2-40B4-BE49-F238E27FC236}">
                <a16:creationId xmlns:a16="http://schemas.microsoft.com/office/drawing/2014/main" id="{527E321F-3EC4-4F5B-BD49-D3705B3D2BC0}"/>
              </a:ext>
            </a:extLst>
          </p:cNvPr>
          <p:cNvPicPr>
            <a:picLocks noChangeAspect="1" noChangeArrowheads="1"/>
          </p:cNvPicPr>
          <p:nvPr/>
        </p:nvPicPr>
        <p:blipFill>
          <a:blip r:embed="rId5"/>
          <a:srcRect/>
          <a:stretch>
            <a:fillRect/>
          </a:stretch>
        </p:blipFill>
        <p:spPr bwMode="auto">
          <a:xfrm>
            <a:off x="7840262" y="5069335"/>
            <a:ext cx="796642" cy="855460"/>
          </a:xfrm>
          <a:prstGeom prst="rect">
            <a:avLst/>
          </a:prstGeom>
          <a:noFill/>
          <a:ln w="9525">
            <a:noFill/>
            <a:miter lim="800000"/>
            <a:headEnd/>
            <a:tailEnd/>
          </a:ln>
          <a:effectLst/>
        </p:spPr>
      </p:pic>
      <p:pic>
        <p:nvPicPr>
          <p:cNvPr id="9" name="Picture 9">
            <a:extLst>
              <a:ext uri="{FF2B5EF4-FFF2-40B4-BE49-F238E27FC236}">
                <a16:creationId xmlns:a16="http://schemas.microsoft.com/office/drawing/2014/main" id="{76C59920-9BC2-4DCA-996B-8B3B399BD6DE}"/>
              </a:ext>
            </a:extLst>
          </p:cNvPr>
          <p:cNvPicPr>
            <a:picLocks noChangeAspect="1" noChangeArrowheads="1"/>
          </p:cNvPicPr>
          <p:nvPr/>
        </p:nvPicPr>
        <p:blipFill>
          <a:blip r:embed="rId6"/>
          <a:srcRect/>
          <a:stretch>
            <a:fillRect/>
          </a:stretch>
        </p:blipFill>
        <p:spPr bwMode="auto">
          <a:xfrm>
            <a:off x="7840262" y="6057071"/>
            <a:ext cx="796643" cy="782543"/>
          </a:xfrm>
          <a:prstGeom prst="rect">
            <a:avLst/>
          </a:prstGeom>
          <a:noFill/>
          <a:ln w="9525">
            <a:noFill/>
            <a:miter lim="800000"/>
            <a:headEnd/>
            <a:tailEnd/>
          </a:ln>
          <a:effectLst/>
        </p:spPr>
      </p:pic>
      <p:pic>
        <p:nvPicPr>
          <p:cNvPr id="10" name="Picture 10">
            <a:extLst>
              <a:ext uri="{FF2B5EF4-FFF2-40B4-BE49-F238E27FC236}">
                <a16:creationId xmlns:a16="http://schemas.microsoft.com/office/drawing/2014/main" id="{5842DD0F-C70D-4B7E-829D-1D78B64A995F}"/>
              </a:ext>
            </a:extLst>
          </p:cNvPr>
          <p:cNvPicPr>
            <a:picLocks noChangeAspect="1" noChangeArrowheads="1"/>
          </p:cNvPicPr>
          <p:nvPr/>
        </p:nvPicPr>
        <p:blipFill>
          <a:blip r:embed="rId7"/>
          <a:srcRect/>
          <a:stretch>
            <a:fillRect/>
          </a:stretch>
        </p:blipFill>
        <p:spPr bwMode="auto">
          <a:xfrm>
            <a:off x="8791026" y="6019540"/>
            <a:ext cx="796643" cy="796771"/>
          </a:xfrm>
          <a:prstGeom prst="rect">
            <a:avLst/>
          </a:prstGeom>
          <a:noFill/>
          <a:ln w="9525">
            <a:noFill/>
            <a:miter lim="800000"/>
            <a:headEnd/>
            <a:tailEnd/>
          </a:ln>
          <a:effectLst/>
        </p:spPr>
      </p:pic>
      <p:pic>
        <p:nvPicPr>
          <p:cNvPr id="11" name="Picture 11">
            <a:extLst>
              <a:ext uri="{FF2B5EF4-FFF2-40B4-BE49-F238E27FC236}">
                <a16:creationId xmlns:a16="http://schemas.microsoft.com/office/drawing/2014/main" id="{3E93C9E0-58BC-4DC4-9F11-C42C35AC5625}"/>
              </a:ext>
            </a:extLst>
          </p:cNvPr>
          <p:cNvPicPr>
            <a:picLocks noChangeAspect="1" noChangeArrowheads="1"/>
          </p:cNvPicPr>
          <p:nvPr/>
        </p:nvPicPr>
        <p:blipFill>
          <a:blip r:embed="rId8"/>
          <a:srcRect/>
          <a:stretch>
            <a:fillRect/>
          </a:stretch>
        </p:blipFill>
        <p:spPr bwMode="auto">
          <a:xfrm>
            <a:off x="9934026" y="6019540"/>
            <a:ext cx="796643" cy="796771"/>
          </a:xfrm>
          <a:prstGeom prst="rect">
            <a:avLst/>
          </a:prstGeom>
          <a:noFill/>
          <a:ln w="9525">
            <a:noFill/>
            <a:miter lim="800000"/>
            <a:headEnd/>
            <a:tailEnd/>
          </a:ln>
          <a:effectLst/>
        </p:spPr>
      </p:pic>
      <p:pic>
        <p:nvPicPr>
          <p:cNvPr id="12" name="Picture 12">
            <a:extLst>
              <a:ext uri="{FF2B5EF4-FFF2-40B4-BE49-F238E27FC236}">
                <a16:creationId xmlns:a16="http://schemas.microsoft.com/office/drawing/2014/main" id="{87BDA9C3-EA31-4529-A3C6-2A2C4BDE29D4}"/>
              </a:ext>
            </a:extLst>
          </p:cNvPr>
          <p:cNvPicPr>
            <a:picLocks noChangeAspect="1" noChangeArrowheads="1"/>
          </p:cNvPicPr>
          <p:nvPr/>
        </p:nvPicPr>
        <p:blipFill>
          <a:blip r:embed="rId9"/>
          <a:srcRect/>
          <a:stretch>
            <a:fillRect/>
          </a:stretch>
        </p:blipFill>
        <p:spPr bwMode="auto">
          <a:xfrm>
            <a:off x="11077027" y="6019540"/>
            <a:ext cx="727703" cy="796771"/>
          </a:xfrm>
          <a:prstGeom prst="rect">
            <a:avLst/>
          </a:prstGeom>
          <a:noFill/>
          <a:ln w="9525">
            <a:noFill/>
            <a:miter lim="800000"/>
            <a:headEnd/>
            <a:tailEnd/>
          </a:ln>
          <a:effectLst/>
        </p:spPr>
      </p:pic>
    </p:spTree>
    <p:extLst>
      <p:ext uri="{BB962C8B-B14F-4D97-AF65-F5344CB8AC3E}">
        <p14:creationId xmlns:p14="http://schemas.microsoft.com/office/powerpoint/2010/main" val="1296218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F8E51-7889-4F5D-90A0-C66F59FBC89C}"/>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Objective</a:t>
            </a:r>
          </a:p>
        </p:txBody>
      </p:sp>
      <p:sp>
        <p:nvSpPr>
          <p:cNvPr id="3" name="Content Placeholder 2">
            <a:extLst>
              <a:ext uri="{FF2B5EF4-FFF2-40B4-BE49-F238E27FC236}">
                <a16:creationId xmlns:a16="http://schemas.microsoft.com/office/drawing/2014/main" id="{8EE79656-C520-4D01-90C0-93759CF04E25}"/>
              </a:ext>
            </a:extLst>
          </p:cNvPr>
          <p:cNvSpPr>
            <a:spLocks noGrp="1"/>
          </p:cNvSpPr>
          <p:nvPr>
            <p:ph idx="1"/>
          </p:nvPr>
        </p:nvSpPr>
        <p:spPr>
          <a:xfrm>
            <a:off x="818712" y="2222287"/>
            <a:ext cx="10554574" cy="4267290"/>
          </a:xfrm>
        </p:spPr>
        <p:txBody>
          <a:bodyPr/>
          <a:lstStyle/>
          <a:p>
            <a:r>
              <a:rPr lang="en-US" sz="1800" dirty="0">
                <a:solidFill>
                  <a:schemeClr val="accent1"/>
                </a:solidFill>
                <a:effectLst/>
                <a:latin typeface="Times New Roman" panose="02020603050405020304" pitchFamily="18" charset="0"/>
                <a:ea typeface="Times New Roman" panose="02020603050405020304" pitchFamily="18" charset="0"/>
              </a:rPr>
              <a:t>The objective of the study  –</a:t>
            </a:r>
            <a:endParaRPr lang="en-IN" sz="1800" dirty="0">
              <a:solidFill>
                <a:schemeClr val="accent1"/>
              </a:solidFill>
              <a:effectLst/>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To analyze the financial control points at Eye-Q Vision Pvt. Ltd.</a:t>
            </a:r>
          </a:p>
          <a:p>
            <a:pPr marL="685800" lvl="1">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To analyze the financial management system in the organization.</a:t>
            </a:r>
          </a:p>
          <a:p>
            <a:pPr marL="685800" lvl="1">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To find out challenges in recording the financials in the books of accounts.</a:t>
            </a:r>
            <a:endParaRPr lang="en-IN" sz="1800" dirty="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555499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58C7F-396B-4872-9C4C-223415C6C3AF}"/>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Methodology</a:t>
            </a:r>
          </a:p>
        </p:txBody>
      </p:sp>
      <p:sp>
        <p:nvSpPr>
          <p:cNvPr id="3" name="Content Placeholder 2">
            <a:extLst>
              <a:ext uri="{FF2B5EF4-FFF2-40B4-BE49-F238E27FC236}">
                <a16:creationId xmlns:a16="http://schemas.microsoft.com/office/drawing/2014/main" id="{6A7A58A5-234F-4E6A-ADD7-EB20A0BB3FB8}"/>
              </a:ext>
            </a:extLst>
          </p:cNvPr>
          <p:cNvSpPr>
            <a:spLocks noGrp="1"/>
          </p:cNvSpPr>
          <p:nvPr>
            <p:ph idx="1"/>
          </p:nvPr>
        </p:nvSpPr>
        <p:spPr>
          <a:xfrm>
            <a:off x="818712" y="2426473"/>
            <a:ext cx="10554574" cy="4178513"/>
          </a:xfrm>
        </p:spPr>
        <p:txBody>
          <a:bodyPr>
            <a:noAutofit/>
          </a:bodyPr>
          <a:lstStyle/>
          <a:p>
            <a:r>
              <a:rPr lang="en-US" b="1" dirty="0">
                <a:solidFill>
                  <a:schemeClr val="accent1"/>
                </a:solidFill>
                <a:effectLst/>
                <a:latin typeface="Times New Roman" panose="02020603050405020304" pitchFamily="18" charset="0"/>
                <a:ea typeface="Times New Roman" panose="02020603050405020304" pitchFamily="18" charset="0"/>
              </a:rPr>
              <a:t>Study Design:</a:t>
            </a:r>
            <a:r>
              <a:rPr lang="en-US" dirty="0">
                <a:solidFill>
                  <a:schemeClr val="accent1"/>
                </a:solidFill>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Quantitative, Descriptive analysis based on data collected from the MIS reports of Eye-Q Vision Pvt. Ltd. from 15th March 2021 to 31</a:t>
            </a:r>
            <a:r>
              <a:rPr lang="en-US" baseline="30000" dirty="0">
                <a:effectLst/>
                <a:latin typeface="Times New Roman" panose="02020603050405020304" pitchFamily="18" charset="0"/>
                <a:ea typeface="Times New Roman" panose="02020603050405020304" pitchFamily="18" charset="0"/>
              </a:rPr>
              <a:t>st</a:t>
            </a:r>
            <a:r>
              <a:rPr lang="en-US" dirty="0">
                <a:effectLst/>
                <a:latin typeface="Times New Roman" panose="02020603050405020304" pitchFamily="18" charset="0"/>
                <a:ea typeface="Times New Roman" panose="02020603050405020304" pitchFamily="18" charset="0"/>
              </a:rPr>
              <a:t> May 2021. </a:t>
            </a:r>
            <a:endParaRPr lang="en-IN" dirty="0">
              <a:effectLst/>
              <a:latin typeface="Times New Roman" panose="02020603050405020304" pitchFamily="18" charset="0"/>
              <a:ea typeface="Times New Roman" panose="02020603050405020304" pitchFamily="18" charset="0"/>
            </a:endParaRPr>
          </a:p>
          <a:p>
            <a:r>
              <a:rPr lang="en-US" b="1" dirty="0">
                <a:solidFill>
                  <a:schemeClr val="accent1"/>
                </a:solidFill>
                <a:latin typeface="Times New Roman" panose="02020603050405020304" pitchFamily="18" charset="0"/>
              </a:rPr>
              <a:t>Study</a:t>
            </a:r>
            <a:r>
              <a:rPr lang="en-US" b="1" dirty="0">
                <a:effectLst/>
                <a:latin typeface="Times New Roman" panose="02020603050405020304" pitchFamily="18" charset="0"/>
                <a:ea typeface="Times New Roman" panose="02020603050405020304" pitchFamily="18" charset="0"/>
              </a:rPr>
              <a:t> </a:t>
            </a:r>
            <a:r>
              <a:rPr lang="en-US" b="1" dirty="0">
                <a:solidFill>
                  <a:schemeClr val="accent1"/>
                </a:solidFill>
                <a:latin typeface="Times New Roman" panose="02020603050405020304" pitchFamily="18" charset="0"/>
              </a:rPr>
              <a:t>Involve</a:t>
            </a:r>
            <a:r>
              <a:rPr lang="en-US" b="1" dirty="0">
                <a:solidFill>
                  <a:schemeClr val="accent1"/>
                </a:solidFill>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 MIS reports, Eye-tech Data , Navision data and Bank statements of 32 centers. </a:t>
            </a:r>
            <a:endParaRPr lang="en-IN" dirty="0">
              <a:effectLst/>
              <a:latin typeface="Times New Roman" panose="02020603050405020304" pitchFamily="18" charset="0"/>
              <a:ea typeface="Times New Roman" panose="02020603050405020304" pitchFamily="18" charset="0"/>
            </a:endParaRPr>
          </a:p>
          <a:p>
            <a:r>
              <a:rPr lang="en-US" b="1" dirty="0">
                <a:solidFill>
                  <a:schemeClr val="accent1"/>
                </a:solidFill>
                <a:effectLst/>
                <a:latin typeface="Times New Roman" panose="02020603050405020304" pitchFamily="18" charset="0"/>
                <a:ea typeface="Times New Roman" panose="02020603050405020304" pitchFamily="18" charset="0"/>
              </a:rPr>
              <a:t>Study Inclusion:</a:t>
            </a:r>
            <a:r>
              <a:rPr lang="en-US" dirty="0">
                <a:effectLst/>
                <a:latin typeface="Times New Roman" panose="02020603050405020304" pitchFamily="18" charset="0"/>
                <a:ea typeface="Times New Roman" panose="02020603050405020304" pitchFamily="18" charset="0"/>
              </a:rPr>
              <a:t> Data of the month 15</a:t>
            </a:r>
            <a:r>
              <a:rPr lang="en-US" baseline="30000" dirty="0">
                <a:effectLst/>
                <a:latin typeface="Times New Roman" panose="02020603050405020304" pitchFamily="18" charset="0"/>
                <a:ea typeface="Times New Roman" panose="02020603050405020304" pitchFamily="18" charset="0"/>
              </a:rPr>
              <a:t>th</a:t>
            </a:r>
            <a:r>
              <a:rPr lang="en-US" dirty="0">
                <a:effectLst/>
                <a:latin typeface="Times New Roman" panose="02020603050405020304" pitchFamily="18" charset="0"/>
                <a:ea typeface="Times New Roman" panose="02020603050405020304" pitchFamily="18" charset="0"/>
              </a:rPr>
              <a:t> March 2021 to 31</a:t>
            </a:r>
            <a:r>
              <a:rPr lang="en-US" baseline="30000" dirty="0">
                <a:effectLst/>
                <a:latin typeface="Times New Roman" panose="02020603050405020304" pitchFamily="18" charset="0"/>
                <a:ea typeface="Times New Roman" panose="02020603050405020304" pitchFamily="18" charset="0"/>
              </a:rPr>
              <a:t>st</a:t>
            </a:r>
            <a:r>
              <a:rPr lang="en-US" dirty="0">
                <a:effectLst/>
                <a:latin typeface="Times New Roman" panose="02020603050405020304" pitchFamily="18" charset="0"/>
                <a:ea typeface="Times New Roman" panose="02020603050405020304" pitchFamily="18" charset="0"/>
              </a:rPr>
              <a:t> May 2021 should be included and 32 centers are included which are divided into 3 regions &amp; 4 clusters.</a:t>
            </a:r>
          </a:p>
          <a:p>
            <a:r>
              <a:rPr lang="en-IN" b="1" dirty="0">
                <a:solidFill>
                  <a:schemeClr val="accent1"/>
                </a:solidFill>
                <a:effectLst/>
                <a:latin typeface="Times New Roman" panose="02020603050405020304" pitchFamily="18" charset="0"/>
                <a:ea typeface="Times New Roman" panose="02020603050405020304" pitchFamily="18" charset="0"/>
              </a:rPr>
              <a:t>Sample Size: </a:t>
            </a:r>
            <a:r>
              <a:rPr lang="en-IN" dirty="0">
                <a:effectLst/>
                <a:latin typeface="Times New Roman" panose="02020603050405020304" pitchFamily="18" charset="0"/>
                <a:ea typeface="Times New Roman" panose="02020603050405020304" pitchFamily="18" charset="0"/>
              </a:rPr>
              <a:t>120 reports.</a:t>
            </a:r>
            <a:endParaRPr lang="en-IN" b="1" dirty="0">
              <a:solidFill>
                <a:schemeClr val="accent1"/>
              </a:solidFill>
              <a:effectLst/>
              <a:latin typeface="Times New Roman" panose="02020603050405020304" pitchFamily="18" charset="0"/>
              <a:ea typeface="Times New Roman" panose="02020603050405020304" pitchFamily="18" charset="0"/>
            </a:endParaRPr>
          </a:p>
          <a:p>
            <a:r>
              <a:rPr lang="en-US" b="1" dirty="0">
                <a:solidFill>
                  <a:schemeClr val="accent1"/>
                </a:solidFill>
                <a:effectLst/>
                <a:latin typeface="Times New Roman" panose="02020603050405020304" pitchFamily="18" charset="0"/>
                <a:ea typeface="Times New Roman" panose="02020603050405020304" pitchFamily="18" charset="0"/>
              </a:rPr>
              <a:t>Study Exclusion:</a:t>
            </a:r>
            <a:r>
              <a:rPr lang="en-US" dirty="0">
                <a:solidFill>
                  <a:schemeClr val="accent1"/>
                </a:solidFill>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Data of January &amp; February are not been included and 6 centers are not included in the study because 2 of them are outside India (we don’t do its accounting in the corporate) and the remaining 4 are under strategic partnership with Max healthcare. We generally raise monthly bills as per our pre-agreed percentage on the total revenue. </a:t>
            </a:r>
            <a:endParaRPr lang="en-IN" dirty="0">
              <a:effectLst/>
              <a:latin typeface="Times New Roman" panose="02020603050405020304" pitchFamily="18" charset="0"/>
              <a:ea typeface="Times New Roman" panose="02020603050405020304" pitchFamily="18" charset="0"/>
            </a:endParaRPr>
          </a:p>
          <a:p>
            <a:r>
              <a:rPr lang="en-US" b="1" dirty="0">
                <a:solidFill>
                  <a:schemeClr val="accent1"/>
                </a:solidFill>
                <a:effectLst/>
                <a:latin typeface="Times New Roman" panose="02020603050405020304" pitchFamily="18" charset="0"/>
                <a:ea typeface="Times New Roman" panose="02020603050405020304" pitchFamily="18" charset="0"/>
              </a:rPr>
              <a:t>Study method:</a:t>
            </a:r>
            <a:r>
              <a:rPr lang="en-US" dirty="0">
                <a:effectLst/>
                <a:latin typeface="Times New Roman" panose="02020603050405020304" pitchFamily="18" charset="0"/>
                <a:ea typeface="Times New Roman" panose="02020603050405020304" pitchFamily="18" charset="0"/>
              </a:rPr>
              <a:t> Primary data analysis.</a:t>
            </a:r>
          </a:p>
          <a:p>
            <a:r>
              <a:rPr lang="en-US" b="1" dirty="0">
                <a:solidFill>
                  <a:schemeClr val="accent1"/>
                </a:solidFill>
                <a:latin typeface="Times New Roman" panose="02020603050405020304" pitchFamily="18" charset="0"/>
                <a:ea typeface="Times New Roman" panose="02020603050405020304" pitchFamily="18" charset="0"/>
              </a:rPr>
              <a:t>Analysis Tool:</a:t>
            </a:r>
            <a:r>
              <a:rPr lang="en-US" b="1"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Excel</a:t>
            </a:r>
            <a:endParaRPr lang="en-IN" dirty="0">
              <a:solidFill>
                <a:schemeClr val="accent1"/>
              </a:solidFill>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4227459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680DD-E4A7-420E-A799-C8D46B13A911}"/>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Discussion</a:t>
            </a:r>
          </a:p>
        </p:txBody>
      </p:sp>
      <p:sp>
        <p:nvSpPr>
          <p:cNvPr id="3" name="Content Placeholder 2">
            <a:extLst>
              <a:ext uri="{FF2B5EF4-FFF2-40B4-BE49-F238E27FC236}">
                <a16:creationId xmlns:a16="http://schemas.microsoft.com/office/drawing/2014/main" id="{5FCF9FBD-F386-4333-A2A5-F4504EF7E051}"/>
              </a:ext>
            </a:extLst>
          </p:cNvPr>
          <p:cNvSpPr>
            <a:spLocks noGrp="1"/>
          </p:cNvSpPr>
          <p:nvPr>
            <p:ph idx="1"/>
          </p:nvPr>
        </p:nvSpPr>
        <p:spPr>
          <a:xfrm>
            <a:off x="873461" y="1721483"/>
            <a:ext cx="11080323" cy="3415033"/>
          </a:xfrm>
        </p:spPr>
        <p:txBody>
          <a:bodyPr>
            <a:normAutofit/>
          </a:bodyPr>
          <a:lstStyle/>
          <a:p>
            <a:r>
              <a:rPr lang="en-IN" dirty="0">
                <a:solidFill>
                  <a:schemeClr val="accent1"/>
                </a:solidFill>
              </a:rPr>
              <a:t>What is Financial Management-</a:t>
            </a:r>
          </a:p>
          <a:p>
            <a:pPr lvl="1">
              <a:buFont typeface="Arial" panose="020B0604020202020204" pitchFamily="34" charset="0"/>
              <a:buChar char="•"/>
            </a:pPr>
            <a:r>
              <a:rPr lang="en-IN" dirty="0"/>
              <a:t>It means to plan and control the finance of the company and it is done to achieve the objectives of the company.</a:t>
            </a:r>
          </a:p>
          <a:p>
            <a:pPr lvl="1">
              <a:buFont typeface="Arial" panose="020B0604020202020204" pitchFamily="34" charset="0"/>
              <a:buChar char="•"/>
            </a:pPr>
            <a:r>
              <a:rPr lang="en-IN" dirty="0"/>
              <a:t>Financial management is concerned with raising and their effective utilization towards achieving the organizational Goals.</a:t>
            </a:r>
          </a:p>
          <a:p>
            <a:r>
              <a:rPr lang="en-IN" dirty="0">
                <a:solidFill>
                  <a:schemeClr val="accent1"/>
                </a:solidFill>
              </a:rPr>
              <a:t>Financial</a:t>
            </a:r>
            <a:r>
              <a:rPr lang="en-IN" dirty="0">
                <a:solidFill>
                  <a:schemeClr val="accent2"/>
                </a:solidFill>
              </a:rPr>
              <a:t> </a:t>
            </a:r>
            <a:r>
              <a:rPr lang="en-IN" dirty="0">
                <a:solidFill>
                  <a:schemeClr val="accent1"/>
                </a:solidFill>
              </a:rPr>
              <a:t>Management</a:t>
            </a:r>
            <a:r>
              <a:rPr lang="en-IN" dirty="0">
                <a:solidFill>
                  <a:schemeClr val="accent2"/>
                </a:solidFill>
              </a:rPr>
              <a:t> </a:t>
            </a:r>
            <a:r>
              <a:rPr lang="en-IN" dirty="0">
                <a:solidFill>
                  <a:schemeClr val="accent1"/>
                </a:solidFill>
              </a:rPr>
              <a:t>Cycle-</a:t>
            </a:r>
          </a:p>
          <a:p>
            <a:pPr marL="400050" lvl="1" indent="0">
              <a:buNone/>
            </a:pPr>
            <a:endParaRPr lang="en-IN" dirty="0">
              <a:solidFill>
                <a:schemeClr val="accent1"/>
              </a:solidFill>
            </a:endParaRPr>
          </a:p>
        </p:txBody>
      </p:sp>
      <p:graphicFrame>
        <p:nvGraphicFramePr>
          <p:cNvPr id="4" name="Diagram 3">
            <a:extLst>
              <a:ext uri="{FF2B5EF4-FFF2-40B4-BE49-F238E27FC236}">
                <a16:creationId xmlns:a16="http://schemas.microsoft.com/office/drawing/2014/main" id="{86C5D713-8E6F-412A-AF34-5E0D1C36233E}"/>
              </a:ext>
            </a:extLst>
          </p:cNvPr>
          <p:cNvGraphicFramePr/>
          <p:nvPr>
            <p:extLst>
              <p:ext uri="{D42A27DB-BD31-4B8C-83A1-F6EECF244321}">
                <p14:modId xmlns:p14="http://schemas.microsoft.com/office/powerpoint/2010/main" val="2568423940"/>
              </p:ext>
            </p:extLst>
          </p:nvPr>
        </p:nvGraphicFramePr>
        <p:xfrm>
          <a:off x="3071672" y="3959441"/>
          <a:ext cx="5064217" cy="2835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3481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85718-778A-4E67-A67D-E94127CF2811}"/>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D573F3B4-3D6E-4147-8F36-700BD9ACE947}"/>
              </a:ext>
            </a:extLst>
          </p:cNvPr>
          <p:cNvSpPr>
            <a:spLocks noGrp="1"/>
          </p:cNvSpPr>
          <p:nvPr>
            <p:ph idx="1"/>
          </p:nvPr>
        </p:nvSpPr>
        <p:spPr>
          <a:xfrm>
            <a:off x="818712" y="2222287"/>
            <a:ext cx="10554574" cy="4435965"/>
          </a:xfrm>
        </p:spPr>
        <p:txBody>
          <a:bodyPr>
            <a:normAutofit lnSpcReduction="10000"/>
          </a:bodyPr>
          <a:lstStyle/>
          <a:p>
            <a:r>
              <a:rPr lang="en-US" dirty="0"/>
              <a:t>Eye-Q Vision Pvt. Ltd. is dealing with two types of revenue one is cash (cash, credit &amp; debit card, e-wallets and another one is credit (CGHS,ECHS,TPA &amp; Ayushman Bharat) revenue.</a:t>
            </a:r>
          </a:p>
          <a:p>
            <a:r>
              <a:rPr lang="en-US" dirty="0"/>
              <a:t>As a 80cr plus turnover registered company under companies Act, 1956, Eye-Q is doing the accounting for 32 centers, arranging the funds to meet the day-to-day expenses (Petty cash) and tracking its funds &amp; revenue.</a:t>
            </a:r>
          </a:p>
          <a:p>
            <a:r>
              <a:rPr lang="en-US" dirty="0"/>
              <a:t>To track the petty expenses of centers , the company is maintaining petty cash account on the basis of Petty cash report from the operational software (Eye-tech). Various expenses head such as travelling, water, campus forum, water, staff welfare, repair &amp; maintenance, OT/OPD consumables etc. And it will help the organization to analyze, control &amp; Budget the petty cash for centers.</a:t>
            </a:r>
          </a:p>
          <a:p>
            <a:r>
              <a:rPr lang="en-US" dirty="0"/>
              <a:t>Every Organization is focused towards its revenue and collection to know the trend and growth. So to track the revenue they adopt so may financial control tools, here in Eye-Q they track their revenue my preparing the MIS reports (Eye-tech vs Bank, Phoneme, Credit card, CMS Statement). So that they can avoid any mis representation in the revenue and mis management in cash collection of the company.</a:t>
            </a:r>
          </a:p>
        </p:txBody>
      </p:sp>
    </p:spTree>
    <p:extLst>
      <p:ext uri="{BB962C8B-B14F-4D97-AF65-F5344CB8AC3E}">
        <p14:creationId xmlns:p14="http://schemas.microsoft.com/office/powerpoint/2010/main" val="948719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002AF-9C91-4E21-8929-FCA8966A6717}"/>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5AC3DB04-5F3E-465F-93DD-4A61678CC31D}"/>
              </a:ext>
            </a:extLst>
          </p:cNvPr>
          <p:cNvSpPr>
            <a:spLocks noGrp="1"/>
          </p:cNvSpPr>
          <p:nvPr>
            <p:ph idx="1"/>
          </p:nvPr>
        </p:nvSpPr>
        <p:spPr/>
        <p:txBody>
          <a:bodyPr/>
          <a:lstStyle/>
          <a:p>
            <a:r>
              <a:rPr lang="en-IN" dirty="0"/>
              <a:t>Proper Financial management can also helps in budgeting mostly in the petty cash budget for the financial year, so that the treasury team can arrange the funds and the CCMs can control their centers expenses within the limit. Generally the petty cash budgeting is based on 3years trends.</a:t>
            </a:r>
          </a:p>
          <a:p>
            <a:r>
              <a:rPr lang="en-IN" dirty="0"/>
              <a:t>To track the credit business ,Eye-Q is preparing credit sales report and it will help the credit team to track which bills were fall under the company pending. They are responsible for converting those credit bills into cash.</a:t>
            </a:r>
          </a:p>
          <a:p>
            <a:r>
              <a:rPr lang="en-IN" dirty="0"/>
              <a:t>To avoid the unnecessary credit card settlement penalties its Prepare Credit card reports and give reminder to those centers who forgot to settle their transaction.</a:t>
            </a:r>
          </a:p>
          <a:p>
            <a:r>
              <a:rPr lang="en-IN" dirty="0"/>
              <a:t>Its track the holding cash position by preparing the collection reports of each centers.</a:t>
            </a:r>
          </a:p>
          <a:p>
            <a:endParaRPr lang="en-IN" dirty="0"/>
          </a:p>
        </p:txBody>
      </p:sp>
    </p:spTree>
    <p:extLst>
      <p:ext uri="{BB962C8B-B14F-4D97-AF65-F5344CB8AC3E}">
        <p14:creationId xmlns:p14="http://schemas.microsoft.com/office/powerpoint/2010/main" val="1607689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3A6E5-E491-48F8-AEBD-C85DB7D374D0}"/>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Results</a:t>
            </a:r>
          </a:p>
        </p:txBody>
      </p:sp>
      <p:graphicFrame>
        <p:nvGraphicFramePr>
          <p:cNvPr id="6" name="Content Placeholder 5">
            <a:extLst>
              <a:ext uri="{FF2B5EF4-FFF2-40B4-BE49-F238E27FC236}">
                <a16:creationId xmlns:a16="http://schemas.microsoft.com/office/drawing/2014/main" id="{504D9235-62EE-497B-9204-B479854B95CD}"/>
              </a:ext>
            </a:extLst>
          </p:cNvPr>
          <p:cNvGraphicFramePr>
            <a:graphicFrameLocks noGrp="1"/>
          </p:cNvGraphicFramePr>
          <p:nvPr>
            <p:ph idx="1"/>
            <p:extLst>
              <p:ext uri="{D42A27DB-BD31-4B8C-83A1-F6EECF244321}">
                <p14:modId xmlns:p14="http://schemas.microsoft.com/office/powerpoint/2010/main" val="627870494"/>
              </p:ext>
            </p:extLst>
          </p:nvPr>
        </p:nvGraphicFramePr>
        <p:xfrm>
          <a:off x="7910004" y="2018315"/>
          <a:ext cx="4208014" cy="2070246"/>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8902183E-5E27-4649-B589-AEE359E68119}"/>
              </a:ext>
            </a:extLst>
          </p:cNvPr>
          <p:cNvSpPr txBox="1"/>
          <p:nvPr/>
        </p:nvSpPr>
        <p:spPr>
          <a:xfrm>
            <a:off x="810000" y="2280431"/>
            <a:ext cx="7079942" cy="4896725"/>
          </a:xfrm>
          <a:prstGeom prst="rect">
            <a:avLst/>
          </a:prstGeom>
          <a:noFill/>
        </p:spPr>
        <p:txBody>
          <a:bodyPr wrap="square">
            <a:spAutoFit/>
          </a:bodyPr>
          <a:lstStyle/>
          <a:p>
            <a:pPr marL="342900" marR="0" lvl="0" indent="-342900" algn="l" defTabSz="457200" rtl="0" eaLnBrk="1" fontAlgn="auto" latinLnBrk="0" hangingPunct="1">
              <a:lnSpc>
                <a:spcPct val="100000"/>
              </a:lnSpc>
              <a:spcBef>
                <a:spcPct val="20000"/>
              </a:spcBef>
              <a:spcAft>
                <a:spcPts val="600"/>
              </a:spcAft>
              <a:buClr>
                <a:srgbClr val="00C6BB"/>
              </a:buClr>
              <a:buSzTx/>
              <a:buFont typeface="Wingdings 2" charset="2"/>
              <a:buChar char=""/>
              <a:tabLst/>
              <a:defRPr/>
            </a:pPr>
            <a:r>
              <a:rPr kumimoji="0" lang="en-IN" sz="1800" b="0" i="0"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rPr>
              <a:t>In the petty cash budget it is seen that there may be a 5% to 10% variation. </a:t>
            </a:r>
          </a:p>
          <a:p>
            <a:pPr marL="342900" marR="0" lvl="0" indent="-342900" algn="l" defTabSz="457200" rtl="0" eaLnBrk="1" fontAlgn="auto" latinLnBrk="0" hangingPunct="1">
              <a:lnSpc>
                <a:spcPct val="100000"/>
              </a:lnSpc>
              <a:spcBef>
                <a:spcPct val="20000"/>
              </a:spcBef>
              <a:spcAft>
                <a:spcPts val="600"/>
              </a:spcAft>
              <a:buClr>
                <a:srgbClr val="00C6BB"/>
              </a:buClr>
              <a:buSzTx/>
              <a:buFont typeface="Wingdings 2" charset="2"/>
              <a:buChar char=""/>
              <a:tabLst/>
              <a:defRPr/>
            </a:pPr>
            <a:endParaRPr lang="en-IN" dirty="0">
              <a:solidFill>
                <a:prstClr val="white"/>
              </a:solidFill>
              <a:latin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ct val="20000"/>
              </a:spcBef>
              <a:spcAft>
                <a:spcPts val="600"/>
              </a:spcAft>
              <a:buClr>
                <a:srgbClr val="00C6BB"/>
              </a:buClr>
              <a:buSzTx/>
              <a:buFont typeface="Wingdings 2" charset="2"/>
              <a:buChar char=""/>
              <a:tabLst/>
              <a:defRPr/>
            </a:pPr>
            <a:r>
              <a:rPr lang="en-IN" dirty="0">
                <a:solidFill>
                  <a:prstClr val="white"/>
                </a:solidFill>
                <a:latin typeface="Times New Roman" panose="02020603050405020304" pitchFamily="18" charset="0"/>
                <a:cs typeface="Times New Roman" panose="02020603050405020304" pitchFamily="18" charset="0"/>
              </a:rPr>
              <a:t>There is a significant decrease (5%-7%) in the staff welfare expenses, Printing &amp; stationery expenses.</a:t>
            </a:r>
            <a:endParaRPr kumimoji="0" lang="en-IN" sz="1800" b="0" i="0"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ct val="20000"/>
              </a:spcBef>
              <a:spcAft>
                <a:spcPts val="600"/>
              </a:spcAft>
              <a:buClr>
                <a:srgbClr val="00C6BB"/>
              </a:buClr>
              <a:buSzTx/>
              <a:buFont typeface="Wingdings 2" charset="2"/>
              <a:buChar char=""/>
              <a:tabLst/>
              <a:defRPr/>
            </a:pPr>
            <a:endParaRPr lang="en-IN" dirty="0">
              <a:solidFill>
                <a:prstClr val="white"/>
              </a:solidFill>
              <a:latin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ct val="20000"/>
              </a:spcBef>
              <a:spcAft>
                <a:spcPts val="600"/>
              </a:spcAft>
              <a:buClr>
                <a:srgbClr val="00C6BB"/>
              </a:buClr>
              <a:buSzTx/>
              <a:buFont typeface="Wingdings 2" charset="2"/>
              <a:buChar char=""/>
              <a:tabLst/>
              <a:defRPr/>
            </a:pPr>
            <a:r>
              <a:rPr lang="en-IN" dirty="0">
                <a:solidFill>
                  <a:prstClr val="white"/>
                </a:solidFill>
                <a:latin typeface="Times New Roman" panose="02020603050405020304" pitchFamily="18" charset="0"/>
                <a:cs typeface="Times New Roman" panose="02020603050405020304" pitchFamily="18" charset="0"/>
              </a:rPr>
              <a:t>The IP bill pending report shows the number of bill still pending to be billed in the operational software and it also shows about the pending revenue of Rs.22,83,000.</a:t>
            </a:r>
          </a:p>
          <a:p>
            <a:pPr marL="342900" marR="0" lvl="0" indent="-342900" algn="l" defTabSz="457200" rtl="0" eaLnBrk="1" fontAlgn="auto" latinLnBrk="0" hangingPunct="1">
              <a:lnSpc>
                <a:spcPct val="100000"/>
              </a:lnSpc>
              <a:spcBef>
                <a:spcPct val="20000"/>
              </a:spcBef>
              <a:spcAft>
                <a:spcPts val="600"/>
              </a:spcAft>
              <a:buClr>
                <a:srgbClr val="00C6BB"/>
              </a:buClr>
              <a:buSzTx/>
              <a:buFont typeface="Wingdings 2" charset="2"/>
              <a:buChar char=""/>
              <a:tabLst/>
              <a:defRPr/>
            </a:pPr>
            <a:endParaRPr lang="en-IN" dirty="0">
              <a:solidFill>
                <a:prstClr val="white"/>
              </a:solidFill>
              <a:latin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ct val="20000"/>
              </a:spcBef>
              <a:spcAft>
                <a:spcPts val="600"/>
              </a:spcAft>
              <a:buClr>
                <a:srgbClr val="00C6BB"/>
              </a:buClr>
              <a:buSzTx/>
              <a:buFont typeface="Wingdings 2" charset="2"/>
              <a:buChar char=""/>
              <a:tabLst/>
              <a:defRPr/>
            </a:pPr>
            <a:r>
              <a:rPr lang="en-IN" dirty="0">
                <a:solidFill>
                  <a:prstClr val="white"/>
                </a:solidFill>
                <a:latin typeface="Times New Roman" panose="02020603050405020304" pitchFamily="18" charset="0"/>
                <a:cs typeface="Times New Roman" panose="02020603050405020304" pitchFamily="18" charset="0"/>
              </a:rPr>
              <a:t>In the Credit card report it is seen that the company can able to avoid the unnecessary penalties of Rs.15000 in March, Rs.20000 in April and Rs.8000 in May’2021.  </a:t>
            </a:r>
            <a:r>
              <a:rPr kumimoji="0" lang="en-IN" sz="1800" b="0" i="0"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rPr>
              <a:t> </a:t>
            </a:r>
          </a:p>
          <a:p>
            <a:pPr marR="0" lvl="0" algn="l" defTabSz="457200" rtl="0" eaLnBrk="1" fontAlgn="auto" latinLnBrk="0" hangingPunct="1">
              <a:lnSpc>
                <a:spcPct val="100000"/>
              </a:lnSpc>
              <a:spcBef>
                <a:spcPct val="20000"/>
              </a:spcBef>
              <a:spcAft>
                <a:spcPts val="600"/>
              </a:spcAft>
              <a:buClr>
                <a:srgbClr val="00C6BB"/>
              </a:buClr>
              <a:buSzTx/>
              <a:tabLst/>
              <a:defRPr/>
            </a:pPr>
            <a:endParaRPr kumimoji="0" lang="en-IN" sz="1800" b="0" i="0"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0DC91A05-0B07-488A-9708-E7368801FB87}"/>
              </a:ext>
            </a:extLst>
          </p:cNvPr>
          <p:cNvPicPr>
            <a:picLocks noChangeAspect="1"/>
          </p:cNvPicPr>
          <p:nvPr/>
        </p:nvPicPr>
        <p:blipFill>
          <a:blip r:embed="rId3"/>
          <a:stretch>
            <a:fillRect/>
          </a:stretch>
        </p:blipFill>
        <p:spPr>
          <a:xfrm>
            <a:off x="7821974" y="4340566"/>
            <a:ext cx="4296045" cy="2070246"/>
          </a:xfrm>
          <a:prstGeom prst="rect">
            <a:avLst/>
          </a:prstGeom>
        </p:spPr>
      </p:pic>
    </p:spTree>
    <p:extLst>
      <p:ext uri="{BB962C8B-B14F-4D97-AF65-F5344CB8AC3E}">
        <p14:creationId xmlns:p14="http://schemas.microsoft.com/office/powerpoint/2010/main" val="4219771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B6D8B-1540-4D71-8B5C-AA9501450E47}"/>
              </a:ext>
            </a:extLst>
          </p:cNvPr>
          <p:cNvSpPr>
            <a:spLocks noGrp="1"/>
          </p:cNvSpPr>
          <p:nvPr>
            <p:ph type="title" idx="4294967295"/>
          </p:nvPr>
        </p:nvSpPr>
        <p:spPr>
          <a:xfrm>
            <a:off x="594804" y="20772"/>
            <a:ext cx="10572750" cy="969962"/>
          </a:xfrm>
        </p:spPr>
        <p:txBody>
          <a:bodyPr/>
          <a:lstStyle/>
          <a:p>
            <a:r>
              <a:rPr lang="en-IN"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FBB173B4-64DA-466E-A9A3-7AB009E2EAB6}"/>
              </a:ext>
            </a:extLst>
          </p:cNvPr>
          <p:cNvSpPr>
            <a:spLocks noGrp="1"/>
          </p:cNvSpPr>
          <p:nvPr>
            <p:ph idx="4294967295"/>
          </p:nvPr>
        </p:nvSpPr>
        <p:spPr>
          <a:xfrm>
            <a:off x="761491" y="920519"/>
            <a:ext cx="10406063" cy="1076325"/>
          </a:xfrm>
        </p:spPr>
        <p:txBody>
          <a:bodyPr/>
          <a:lstStyle/>
          <a:p>
            <a:r>
              <a:rPr lang="en-IN" dirty="0">
                <a:latin typeface="Times New Roman" panose="02020603050405020304" pitchFamily="18" charset="0"/>
                <a:cs typeface="Times New Roman" panose="02020603050405020304" pitchFamily="18" charset="0"/>
              </a:rPr>
              <a:t>In the collection report it is seen that the company tracking the daily cash collection of the centers, holding position of cash, Closing balances of centers and total revenue of the company daily.</a:t>
            </a:r>
          </a:p>
        </p:txBody>
      </p:sp>
      <p:graphicFrame>
        <p:nvGraphicFramePr>
          <p:cNvPr id="4" name="Chart 3">
            <a:extLst>
              <a:ext uri="{FF2B5EF4-FFF2-40B4-BE49-F238E27FC236}">
                <a16:creationId xmlns:a16="http://schemas.microsoft.com/office/drawing/2014/main" id="{D763B223-2A41-4BD9-9FE7-F46E01B057B4}"/>
              </a:ext>
            </a:extLst>
          </p:cNvPr>
          <p:cNvGraphicFramePr>
            <a:graphicFrameLocks/>
          </p:cNvGraphicFramePr>
          <p:nvPr>
            <p:extLst>
              <p:ext uri="{D42A27DB-BD31-4B8C-83A1-F6EECF244321}">
                <p14:modId xmlns:p14="http://schemas.microsoft.com/office/powerpoint/2010/main" val="48762343"/>
              </p:ext>
            </p:extLst>
          </p:nvPr>
        </p:nvGraphicFramePr>
        <p:xfrm>
          <a:off x="0" y="1704050"/>
          <a:ext cx="11940466" cy="51331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4659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Integral</Template>
  <TotalTime>415</TotalTime>
  <Words>1201</Words>
  <Application>Microsoft Office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Times New Roman</vt:lpstr>
      <vt:lpstr>Wingdings 2</vt:lpstr>
      <vt:lpstr>Quotable</vt:lpstr>
      <vt:lpstr> A DESCRIPTIVE ANALYSIS ON BUDGETING AND  FINANCIAL MANAGEMENT AT EYE-Q VISION PVT. LTD.</vt:lpstr>
      <vt:lpstr>About Eye-Q Vision Pvt. Ltd.</vt:lpstr>
      <vt:lpstr>Objective</vt:lpstr>
      <vt:lpstr>Methodology</vt:lpstr>
      <vt:lpstr>Discussion</vt:lpstr>
      <vt:lpstr>Cont..</vt:lpstr>
      <vt:lpstr>Cont..</vt:lpstr>
      <vt:lpstr>Results</vt:lpstr>
      <vt:lpstr>Cont..</vt:lpstr>
      <vt:lpstr>Cont..</vt:lpstr>
      <vt:lpstr>Recommendation &amp; Limitations</vt:lpstr>
      <vt:lpstr>Conclusion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DESCRIPTIVE ANALYSIS ON HOW FINANCIAL MANAGEMENT HELP THE ORGANIZATION IN TRACKING THE REVENUE &amp; FUNDS AND ALSO IN BUDGETING </dc:title>
  <dc:creator>Biswabasu Samantara</dc:creator>
  <cp:lastModifiedBy>Biswabasu Samantara</cp:lastModifiedBy>
  <cp:revision>45</cp:revision>
  <dcterms:created xsi:type="dcterms:W3CDTF">2021-06-08T13:49:43Z</dcterms:created>
  <dcterms:modified xsi:type="dcterms:W3CDTF">2021-06-12T04:52:48Z</dcterms:modified>
</cp:coreProperties>
</file>