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DD5DDE-23B8-4135-97CA-713641954ECE}" type="doc">
      <dgm:prSet loTypeId="urn:microsoft.com/office/officeart/2005/8/layout/radial1" loCatId="relationship" qsTypeId="urn:microsoft.com/office/officeart/2005/8/quickstyle/simple5" qsCatId="simple" csTypeId="urn:microsoft.com/office/officeart/2005/8/colors/accent4_1" csCatId="accent4" phldr="1"/>
      <dgm:spPr/>
      <dgm:t>
        <a:bodyPr/>
        <a:lstStyle/>
        <a:p>
          <a:endParaRPr lang="en-US"/>
        </a:p>
      </dgm:t>
    </dgm:pt>
    <dgm:pt modelId="{B3145914-659F-4B20-AFD8-184A5BFAF000}">
      <dgm:prSet phldrT="[Text]"/>
      <dgm:spPr/>
      <dgm:t>
        <a:bodyPr/>
        <a:lstStyle/>
        <a:p>
          <a:r>
            <a:rPr lang="en-US" b="0" cap="none" spc="0">
              <a:ln w="0"/>
              <a:effectLst>
                <a:outerShdw blurRad="38100" dist="19050" dir="2700000" algn="tl" rotWithShape="0">
                  <a:schemeClr val="dk1">
                    <a:alpha val="40000"/>
                  </a:schemeClr>
                </a:outerShdw>
              </a:effectLst>
            </a:rPr>
            <a:t>PSP services</a:t>
          </a:r>
          <a:endParaRPr lang="en-US" b="0" cap="none" spc="0" dirty="0">
            <a:ln w="0"/>
            <a:effectLst>
              <a:outerShdw blurRad="38100" dist="19050" dir="2700000" algn="tl" rotWithShape="0">
                <a:schemeClr val="dk1">
                  <a:alpha val="40000"/>
                </a:schemeClr>
              </a:outerShdw>
            </a:effectLst>
          </a:endParaRPr>
        </a:p>
      </dgm:t>
    </dgm:pt>
    <dgm:pt modelId="{3885C688-959A-4C5F-867A-D573AEAE4740}" type="parTrans" cxnId="{6555DE95-B5C7-4F68-B125-E0720A0ACAA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128EC613-7D7C-48F0-B7AD-FBEE80EEAD16}" type="sibTrans" cxnId="{6555DE95-B5C7-4F68-B125-E0720A0ACAA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138C4D38-1A89-4890-8B44-B1B12F6D4E30}">
      <dgm:prSet phldrT="[Text]" custT="1"/>
      <dgm:spPr/>
      <dgm:t>
        <a:bodyPr/>
        <a:lstStyle/>
        <a:p>
          <a:r>
            <a:rPr lang="en-US" sz="1600" b="0" cap="none" spc="0">
              <a:ln w="0"/>
              <a:effectLst>
                <a:outerShdw blurRad="38100" dist="19050" dir="2700000" algn="tl" rotWithShape="0">
                  <a:schemeClr val="dk1">
                    <a:alpha val="40000"/>
                  </a:schemeClr>
                </a:outerShdw>
              </a:effectLst>
            </a:rPr>
            <a:t>Financial</a:t>
          </a:r>
          <a:endParaRPr lang="en-US" sz="1600" b="0" cap="none" spc="0" dirty="0">
            <a:ln w="0"/>
            <a:effectLst>
              <a:outerShdw blurRad="38100" dist="19050" dir="2700000" algn="tl" rotWithShape="0">
                <a:schemeClr val="dk1">
                  <a:alpha val="40000"/>
                </a:schemeClr>
              </a:outerShdw>
            </a:effectLst>
          </a:endParaRPr>
        </a:p>
      </dgm:t>
    </dgm:pt>
    <dgm:pt modelId="{03008AA3-0C58-4C65-89AF-2C96F2E5851F}" type="parTrans" cxnId="{F1DC0E4E-8F4F-44CF-97C7-6AC3ECD4ECB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DDA540E-392B-4A47-8A21-3514B93A819F}" type="sibTrans" cxnId="{F1DC0E4E-8F4F-44CF-97C7-6AC3ECD4ECB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098F552-D87C-4B35-AF5B-12F284F2048E}">
      <dgm:prSet phldrT="[Text]" custT="1"/>
      <dgm:spPr/>
      <dgm:t>
        <a:bodyPr/>
        <a:lstStyle/>
        <a:p>
          <a:r>
            <a:rPr lang="en-US" sz="1200" b="0" cap="none" spc="0">
              <a:ln w="0"/>
              <a:effectLst>
                <a:outerShdw blurRad="38100" dist="19050" dir="2700000" algn="tl" rotWithShape="0">
                  <a:schemeClr val="dk1">
                    <a:alpha val="40000"/>
                  </a:schemeClr>
                </a:outerShdw>
              </a:effectLst>
            </a:rPr>
            <a:t>Education and Counselling</a:t>
          </a:r>
          <a:endParaRPr lang="en-US" sz="1200" b="0" cap="none" spc="0" dirty="0">
            <a:ln w="0"/>
            <a:effectLst>
              <a:outerShdw blurRad="38100" dist="19050" dir="2700000" algn="tl" rotWithShape="0">
                <a:schemeClr val="dk1">
                  <a:alpha val="40000"/>
                </a:schemeClr>
              </a:outerShdw>
            </a:effectLst>
          </a:endParaRPr>
        </a:p>
      </dgm:t>
    </dgm:pt>
    <dgm:pt modelId="{06CEFC1B-0D41-420B-BBD6-2387B9B5F555}" type="parTrans" cxnId="{C01AC33E-F2D4-45F1-9184-BFA67815FA6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BE2E945-1AA4-422C-ABA5-DF97134C8B2F}" type="sibTrans" cxnId="{C01AC33E-F2D4-45F1-9184-BFA67815FA6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9B40886-069A-462B-A452-A2D827EEB3ED}">
      <dgm:prSet phldrT="[Text]" custT="1"/>
      <dgm:spPr/>
      <dgm:t>
        <a:bodyPr/>
        <a:lstStyle/>
        <a:p>
          <a:r>
            <a:rPr lang="en-US" sz="1100" b="0" cap="none" spc="0">
              <a:ln w="0"/>
              <a:effectLst>
                <a:outerShdw blurRad="38100" dist="19050" dir="2700000" algn="tl" rotWithShape="0">
                  <a:schemeClr val="dk1">
                    <a:alpha val="40000"/>
                  </a:schemeClr>
                </a:outerShdw>
              </a:effectLst>
            </a:rPr>
            <a:t>Technology engagement</a:t>
          </a:r>
          <a:endParaRPr lang="en-US" sz="1100" b="0" cap="none" spc="0" dirty="0">
            <a:ln w="0"/>
            <a:effectLst>
              <a:outerShdw blurRad="38100" dist="19050" dir="2700000" algn="tl" rotWithShape="0">
                <a:schemeClr val="dk1">
                  <a:alpha val="40000"/>
                </a:schemeClr>
              </a:outerShdw>
            </a:effectLst>
          </a:endParaRPr>
        </a:p>
      </dgm:t>
    </dgm:pt>
    <dgm:pt modelId="{67A29848-EA0F-4F22-BBA9-CF6F98136ED2}" type="parTrans" cxnId="{AE128E46-7190-4C5A-BDD2-66BBD389C20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D6F5C2D-4E0A-416F-809E-479EA287043B}" type="sibTrans" cxnId="{AE128E46-7190-4C5A-BDD2-66BBD389C20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AD7E740-2D55-4249-AE30-1D5C231850B0}">
      <dgm:prSet phldrT="[Text]" custT="1"/>
      <dgm:spPr/>
      <dgm:t>
        <a:bodyPr/>
        <a:lstStyle/>
        <a:p>
          <a:r>
            <a:rPr lang="en-US" sz="1400" b="0" cap="none" spc="0" dirty="0">
              <a:ln w="0"/>
              <a:effectLst>
                <a:outerShdw blurRad="38100" dist="19050" dir="2700000" algn="tl" rotWithShape="0">
                  <a:schemeClr val="dk1">
                    <a:alpha val="40000"/>
                  </a:schemeClr>
                </a:outerShdw>
              </a:effectLst>
            </a:rPr>
            <a:t>Clinical services</a:t>
          </a:r>
        </a:p>
      </dgm:t>
    </dgm:pt>
    <dgm:pt modelId="{64D3785B-D904-4811-A26B-76A1864E5C11}" type="parTrans" cxnId="{EFA3D747-7375-41C3-AE95-CEC41F06DCA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F45ACF5-9DA7-4A7E-87DC-2593AA3B5CF8}" type="sibTrans" cxnId="{EFA3D747-7375-41C3-AE95-CEC41F06DCA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072C10B-0E56-4CBA-AF26-BF3F9D3B0538}" type="pres">
      <dgm:prSet presAssocID="{95DD5DDE-23B8-4135-97CA-713641954ECE}" presName="cycle" presStyleCnt="0">
        <dgm:presLayoutVars>
          <dgm:chMax val="1"/>
          <dgm:dir/>
          <dgm:animLvl val="ctr"/>
          <dgm:resizeHandles val="exact"/>
        </dgm:presLayoutVars>
      </dgm:prSet>
      <dgm:spPr/>
    </dgm:pt>
    <dgm:pt modelId="{8FA3091E-11C3-4C28-93C6-007FA2153275}" type="pres">
      <dgm:prSet presAssocID="{B3145914-659F-4B20-AFD8-184A5BFAF000}" presName="centerShape" presStyleLbl="node0" presStyleIdx="0" presStyleCnt="1"/>
      <dgm:spPr/>
    </dgm:pt>
    <dgm:pt modelId="{6473766F-D5BB-4AE7-8D49-41F7B5EC9184}" type="pres">
      <dgm:prSet presAssocID="{03008AA3-0C58-4C65-89AF-2C96F2E5851F}" presName="Name9" presStyleLbl="parChTrans1D2" presStyleIdx="0" presStyleCnt="4"/>
      <dgm:spPr/>
    </dgm:pt>
    <dgm:pt modelId="{9FD02A50-1CCC-413E-9F71-859F2467C0F8}" type="pres">
      <dgm:prSet presAssocID="{03008AA3-0C58-4C65-89AF-2C96F2E5851F}" presName="connTx" presStyleLbl="parChTrans1D2" presStyleIdx="0" presStyleCnt="4"/>
      <dgm:spPr/>
    </dgm:pt>
    <dgm:pt modelId="{61FDE03F-3C16-497D-9A05-7116FB551B0A}" type="pres">
      <dgm:prSet presAssocID="{138C4D38-1A89-4890-8B44-B1B12F6D4E30}" presName="node" presStyleLbl="node1" presStyleIdx="0" presStyleCnt="4">
        <dgm:presLayoutVars>
          <dgm:bulletEnabled val="1"/>
        </dgm:presLayoutVars>
      </dgm:prSet>
      <dgm:spPr/>
    </dgm:pt>
    <dgm:pt modelId="{C3D9051B-70B9-4E38-B64C-6DCC57C662B2}" type="pres">
      <dgm:prSet presAssocID="{06CEFC1B-0D41-420B-BBD6-2387B9B5F555}" presName="Name9" presStyleLbl="parChTrans1D2" presStyleIdx="1" presStyleCnt="4"/>
      <dgm:spPr/>
    </dgm:pt>
    <dgm:pt modelId="{959C7133-99EB-443B-B7FC-F220661DC183}" type="pres">
      <dgm:prSet presAssocID="{06CEFC1B-0D41-420B-BBD6-2387B9B5F555}" presName="connTx" presStyleLbl="parChTrans1D2" presStyleIdx="1" presStyleCnt="4"/>
      <dgm:spPr/>
    </dgm:pt>
    <dgm:pt modelId="{66C546D1-7AD7-4292-B886-8612BD06DEE1}" type="pres">
      <dgm:prSet presAssocID="{2098F552-D87C-4B35-AF5B-12F284F2048E}" presName="node" presStyleLbl="node1" presStyleIdx="1" presStyleCnt="4">
        <dgm:presLayoutVars>
          <dgm:bulletEnabled val="1"/>
        </dgm:presLayoutVars>
      </dgm:prSet>
      <dgm:spPr/>
    </dgm:pt>
    <dgm:pt modelId="{FE0328AB-C1AD-45F1-9FEA-2EE73D0AA0CC}" type="pres">
      <dgm:prSet presAssocID="{67A29848-EA0F-4F22-BBA9-CF6F98136ED2}" presName="Name9" presStyleLbl="parChTrans1D2" presStyleIdx="2" presStyleCnt="4"/>
      <dgm:spPr/>
    </dgm:pt>
    <dgm:pt modelId="{E0B987E3-A637-435D-8C9D-3B7A4C3486EE}" type="pres">
      <dgm:prSet presAssocID="{67A29848-EA0F-4F22-BBA9-CF6F98136ED2}" presName="connTx" presStyleLbl="parChTrans1D2" presStyleIdx="2" presStyleCnt="4"/>
      <dgm:spPr/>
    </dgm:pt>
    <dgm:pt modelId="{72FA130B-D0D8-4166-A7DA-5A2C7F4D35FE}" type="pres">
      <dgm:prSet presAssocID="{99B40886-069A-462B-A452-A2D827EEB3ED}" presName="node" presStyleLbl="node1" presStyleIdx="2" presStyleCnt="4">
        <dgm:presLayoutVars>
          <dgm:bulletEnabled val="1"/>
        </dgm:presLayoutVars>
      </dgm:prSet>
      <dgm:spPr/>
    </dgm:pt>
    <dgm:pt modelId="{C0749F6B-9EA5-422B-A5E1-94354CADBDC3}" type="pres">
      <dgm:prSet presAssocID="{64D3785B-D904-4811-A26B-76A1864E5C11}" presName="Name9" presStyleLbl="parChTrans1D2" presStyleIdx="3" presStyleCnt="4"/>
      <dgm:spPr/>
    </dgm:pt>
    <dgm:pt modelId="{35E50EA8-70EB-4835-BD3B-7F39C3064A84}" type="pres">
      <dgm:prSet presAssocID="{64D3785B-D904-4811-A26B-76A1864E5C11}" presName="connTx" presStyleLbl="parChTrans1D2" presStyleIdx="3" presStyleCnt="4"/>
      <dgm:spPr/>
    </dgm:pt>
    <dgm:pt modelId="{D6E1D431-9BE1-4445-B613-0D3AB07A26BC}" type="pres">
      <dgm:prSet presAssocID="{4AD7E740-2D55-4249-AE30-1D5C231850B0}" presName="node" presStyleLbl="node1" presStyleIdx="3" presStyleCnt="4">
        <dgm:presLayoutVars>
          <dgm:bulletEnabled val="1"/>
        </dgm:presLayoutVars>
      </dgm:prSet>
      <dgm:spPr/>
    </dgm:pt>
  </dgm:ptLst>
  <dgm:cxnLst>
    <dgm:cxn modelId="{C01AC33E-F2D4-45F1-9184-BFA67815FA6B}" srcId="{B3145914-659F-4B20-AFD8-184A5BFAF000}" destId="{2098F552-D87C-4B35-AF5B-12F284F2048E}" srcOrd="1" destOrd="0" parTransId="{06CEFC1B-0D41-420B-BBD6-2387B9B5F555}" sibTransId="{EBE2E945-1AA4-422C-ABA5-DF97134C8B2F}"/>
    <dgm:cxn modelId="{BA6C0662-318E-464B-B604-C633B6309449}" type="presOf" srcId="{2098F552-D87C-4B35-AF5B-12F284F2048E}" destId="{66C546D1-7AD7-4292-B886-8612BD06DEE1}" srcOrd="0" destOrd="0" presId="urn:microsoft.com/office/officeart/2005/8/layout/radial1"/>
    <dgm:cxn modelId="{AE128E46-7190-4C5A-BDD2-66BBD389C200}" srcId="{B3145914-659F-4B20-AFD8-184A5BFAF000}" destId="{99B40886-069A-462B-A452-A2D827EEB3ED}" srcOrd="2" destOrd="0" parTransId="{67A29848-EA0F-4F22-BBA9-CF6F98136ED2}" sibTransId="{2D6F5C2D-4E0A-416F-809E-479EA287043B}"/>
    <dgm:cxn modelId="{6A3FD766-97A2-4F27-9CF9-D4A2C1BCA9F5}" type="presOf" srcId="{64D3785B-D904-4811-A26B-76A1864E5C11}" destId="{C0749F6B-9EA5-422B-A5E1-94354CADBDC3}" srcOrd="0" destOrd="0" presId="urn:microsoft.com/office/officeart/2005/8/layout/radial1"/>
    <dgm:cxn modelId="{EFA3D747-7375-41C3-AE95-CEC41F06DCA0}" srcId="{B3145914-659F-4B20-AFD8-184A5BFAF000}" destId="{4AD7E740-2D55-4249-AE30-1D5C231850B0}" srcOrd="3" destOrd="0" parTransId="{64D3785B-D904-4811-A26B-76A1864E5C11}" sibTransId="{AF45ACF5-9DA7-4A7E-87DC-2593AA3B5CF8}"/>
    <dgm:cxn modelId="{1E414A4B-A0A8-49BF-992A-96CA123613A8}" type="presOf" srcId="{99B40886-069A-462B-A452-A2D827EEB3ED}" destId="{72FA130B-D0D8-4166-A7DA-5A2C7F4D35FE}" srcOrd="0" destOrd="0" presId="urn:microsoft.com/office/officeart/2005/8/layout/radial1"/>
    <dgm:cxn modelId="{F1DC0E4E-8F4F-44CF-97C7-6AC3ECD4ECB0}" srcId="{B3145914-659F-4B20-AFD8-184A5BFAF000}" destId="{138C4D38-1A89-4890-8B44-B1B12F6D4E30}" srcOrd="0" destOrd="0" parTransId="{03008AA3-0C58-4C65-89AF-2C96F2E5851F}" sibTransId="{2DDA540E-392B-4A47-8A21-3514B93A819F}"/>
    <dgm:cxn modelId="{A2813C50-440A-4B26-8824-5890AFA00A57}" type="presOf" srcId="{4AD7E740-2D55-4249-AE30-1D5C231850B0}" destId="{D6E1D431-9BE1-4445-B613-0D3AB07A26BC}" srcOrd="0" destOrd="0" presId="urn:microsoft.com/office/officeart/2005/8/layout/radial1"/>
    <dgm:cxn modelId="{A7893553-5232-4F23-A399-723440282951}" type="presOf" srcId="{67A29848-EA0F-4F22-BBA9-CF6F98136ED2}" destId="{FE0328AB-C1AD-45F1-9FEA-2EE73D0AA0CC}" srcOrd="0" destOrd="0" presId="urn:microsoft.com/office/officeart/2005/8/layout/radial1"/>
    <dgm:cxn modelId="{8BD40176-10FB-4FAC-A795-F6EAAEA395C6}" type="presOf" srcId="{03008AA3-0C58-4C65-89AF-2C96F2E5851F}" destId="{6473766F-D5BB-4AE7-8D49-41F7B5EC9184}" srcOrd="0" destOrd="0" presId="urn:microsoft.com/office/officeart/2005/8/layout/radial1"/>
    <dgm:cxn modelId="{6555DE95-B5C7-4F68-B125-E0720A0ACAAB}" srcId="{95DD5DDE-23B8-4135-97CA-713641954ECE}" destId="{B3145914-659F-4B20-AFD8-184A5BFAF000}" srcOrd="0" destOrd="0" parTransId="{3885C688-959A-4C5F-867A-D573AEAE4740}" sibTransId="{128EC613-7D7C-48F0-B7AD-FBEE80EEAD16}"/>
    <dgm:cxn modelId="{9A88A7A6-009A-45E2-925F-97D7FB2DFC64}" type="presOf" srcId="{06CEFC1B-0D41-420B-BBD6-2387B9B5F555}" destId="{959C7133-99EB-443B-B7FC-F220661DC183}" srcOrd="1" destOrd="0" presId="urn:microsoft.com/office/officeart/2005/8/layout/radial1"/>
    <dgm:cxn modelId="{A8920CA7-7DAC-4E32-A2C8-5B439BE886AA}" type="presOf" srcId="{06CEFC1B-0D41-420B-BBD6-2387B9B5F555}" destId="{C3D9051B-70B9-4E38-B64C-6DCC57C662B2}" srcOrd="0" destOrd="0" presId="urn:microsoft.com/office/officeart/2005/8/layout/radial1"/>
    <dgm:cxn modelId="{4BD20DA8-E8E7-4889-9773-62550C939C4C}" type="presOf" srcId="{95DD5DDE-23B8-4135-97CA-713641954ECE}" destId="{E072C10B-0E56-4CBA-AF26-BF3F9D3B0538}" srcOrd="0" destOrd="0" presId="urn:microsoft.com/office/officeart/2005/8/layout/radial1"/>
    <dgm:cxn modelId="{4FF76BB7-8363-4DE9-AF2E-6A061895767B}" type="presOf" srcId="{67A29848-EA0F-4F22-BBA9-CF6F98136ED2}" destId="{E0B987E3-A637-435D-8C9D-3B7A4C3486EE}" srcOrd="1" destOrd="0" presId="urn:microsoft.com/office/officeart/2005/8/layout/radial1"/>
    <dgm:cxn modelId="{AE61F5CD-0E66-49CE-A868-7BC1F7A8B9EE}" type="presOf" srcId="{B3145914-659F-4B20-AFD8-184A5BFAF000}" destId="{8FA3091E-11C3-4C28-93C6-007FA2153275}" srcOrd="0" destOrd="0" presId="urn:microsoft.com/office/officeart/2005/8/layout/radial1"/>
    <dgm:cxn modelId="{D8116FDA-F70A-4CAB-8958-EB08093B091E}" type="presOf" srcId="{64D3785B-D904-4811-A26B-76A1864E5C11}" destId="{35E50EA8-70EB-4835-BD3B-7F39C3064A84}" srcOrd="1" destOrd="0" presId="urn:microsoft.com/office/officeart/2005/8/layout/radial1"/>
    <dgm:cxn modelId="{2D2938DB-24AC-4E3B-B66B-789C450D3907}" type="presOf" srcId="{138C4D38-1A89-4890-8B44-B1B12F6D4E30}" destId="{61FDE03F-3C16-497D-9A05-7116FB551B0A}" srcOrd="0" destOrd="0" presId="urn:microsoft.com/office/officeart/2005/8/layout/radial1"/>
    <dgm:cxn modelId="{EDA6B7E9-3A78-4131-A3FF-977B50CF8370}" type="presOf" srcId="{03008AA3-0C58-4C65-89AF-2C96F2E5851F}" destId="{9FD02A50-1CCC-413E-9F71-859F2467C0F8}" srcOrd="1" destOrd="0" presId="urn:microsoft.com/office/officeart/2005/8/layout/radial1"/>
    <dgm:cxn modelId="{5508C6A4-11BD-4611-87F4-6FBD48492C6D}" type="presParOf" srcId="{E072C10B-0E56-4CBA-AF26-BF3F9D3B0538}" destId="{8FA3091E-11C3-4C28-93C6-007FA2153275}" srcOrd="0" destOrd="0" presId="urn:microsoft.com/office/officeart/2005/8/layout/radial1"/>
    <dgm:cxn modelId="{C6AE053B-DE40-4738-A679-99623000ECC0}" type="presParOf" srcId="{E072C10B-0E56-4CBA-AF26-BF3F9D3B0538}" destId="{6473766F-D5BB-4AE7-8D49-41F7B5EC9184}" srcOrd="1" destOrd="0" presId="urn:microsoft.com/office/officeart/2005/8/layout/radial1"/>
    <dgm:cxn modelId="{A8FFB29E-FA1D-4722-84C2-E35B655985DD}" type="presParOf" srcId="{6473766F-D5BB-4AE7-8D49-41F7B5EC9184}" destId="{9FD02A50-1CCC-413E-9F71-859F2467C0F8}" srcOrd="0" destOrd="0" presId="urn:microsoft.com/office/officeart/2005/8/layout/radial1"/>
    <dgm:cxn modelId="{6ED4D3D1-1518-43F0-82E1-A570817AF072}" type="presParOf" srcId="{E072C10B-0E56-4CBA-AF26-BF3F9D3B0538}" destId="{61FDE03F-3C16-497D-9A05-7116FB551B0A}" srcOrd="2" destOrd="0" presId="urn:microsoft.com/office/officeart/2005/8/layout/radial1"/>
    <dgm:cxn modelId="{10758F8A-DD45-408B-87EB-CCC637178EC1}" type="presParOf" srcId="{E072C10B-0E56-4CBA-AF26-BF3F9D3B0538}" destId="{C3D9051B-70B9-4E38-B64C-6DCC57C662B2}" srcOrd="3" destOrd="0" presId="urn:microsoft.com/office/officeart/2005/8/layout/radial1"/>
    <dgm:cxn modelId="{AEFAA5A8-3E66-4F15-93E1-86E7D3C7AFBC}" type="presParOf" srcId="{C3D9051B-70B9-4E38-B64C-6DCC57C662B2}" destId="{959C7133-99EB-443B-B7FC-F220661DC183}" srcOrd="0" destOrd="0" presId="urn:microsoft.com/office/officeart/2005/8/layout/radial1"/>
    <dgm:cxn modelId="{CF564809-F90F-4B44-81D2-1131EA7D69B9}" type="presParOf" srcId="{E072C10B-0E56-4CBA-AF26-BF3F9D3B0538}" destId="{66C546D1-7AD7-4292-B886-8612BD06DEE1}" srcOrd="4" destOrd="0" presId="urn:microsoft.com/office/officeart/2005/8/layout/radial1"/>
    <dgm:cxn modelId="{BDFEC831-F15B-44B8-B695-34D1DB56BB46}" type="presParOf" srcId="{E072C10B-0E56-4CBA-AF26-BF3F9D3B0538}" destId="{FE0328AB-C1AD-45F1-9FEA-2EE73D0AA0CC}" srcOrd="5" destOrd="0" presId="urn:microsoft.com/office/officeart/2005/8/layout/radial1"/>
    <dgm:cxn modelId="{290252DF-2D3C-4E60-97A0-9EDE983BB264}" type="presParOf" srcId="{FE0328AB-C1AD-45F1-9FEA-2EE73D0AA0CC}" destId="{E0B987E3-A637-435D-8C9D-3B7A4C3486EE}" srcOrd="0" destOrd="0" presId="urn:microsoft.com/office/officeart/2005/8/layout/radial1"/>
    <dgm:cxn modelId="{48A38783-391F-42BF-B157-413A50C5849C}" type="presParOf" srcId="{E072C10B-0E56-4CBA-AF26-BF3F9D3B0538}" destId="{72FA130B-D0D8-4166-A7DA-5A2C7F4D35FE}" srcOrd="6" destOrd="0" presId="urn:microsoft.com/office/officeart/2005/8/layout/radial1"/>
    <dgm:cxn modelId="{DF64E37E-3C7A-41F5-B371-3847A387286B}" type="presParOf" srcId="{E072C10B-0E56-4CBA-AF26-BF3F9D3B0538}" destId="{C0749F6B-9EA5-422B-A5E1-94354CADBDC3}" srcOrd="7" destOrd="0" presId="urn:microsoft.com/office/officeart/2005/8/layout/radial1"/>
    <dgm:cxn modelId="{E029AF04-CABC-48F4-B4C5-935721A82602}" type="presParOf" srcId="{C0749F6B-9EA5-422B-A5E1-94354CADBDC3}" destId="{35E50EA8-70EB-4835-BD3B-7F39C3064A84}" srcOrd="0" destOrd="0" presId="urn:microsoft.com/office/officeart/2005/8/layout/radial1"/>
    <dgm:cxn modelId="{DDE4A6EE-CF4A-4AAE-80A5-467F95385D7C}" type="presParOf" srcId="{E072C10B-0E56-4CBA-AF26-BF3F9D3B0538}" destId="{D6E1D431-9BE1-4445-B613-0D3AB07A26B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DD5DDE-23B8-4135-97CA-713641954ECE}" type="doc">
      <dgm:prSet loTypeId="urn:microsoft.com/office/officeart/2005/8/layout/radial1" loCatId="relationship" qsTypeId="urn:microsoft.com/office/officeart/2005/8/quickstyle/simple5" qsCatId="simple" csTypeId="urn:microsoft.com/office/officeart/2005/8/colors/accent2_1" csCatId="accent2" phldr="1"/>
      <dgm:spPr/>
      <dgm:t>
        <a:bodyPr/>
        <a:lstStyle/>
        <a:p>
          <a:endParaRPr lang="en-US"/>
        </a:p>
      </dgm:t>
    </dgm:pt>
    <dgm:pt modelId="{B3145914-659F-4B20-AFD8-184A5BFAF000}">
      <dgm:prSet phldrT="[Text]"/>
      <dgm:spPr/>
      <dgm:t>
        <a:bodyPr/>
        <a:lstStyle/>
        <a:p>
          <a:r>
            <a:rPr lang="en-US" b="0" cap="none" spc="0">
              <a:ln w="0"/>
              <a:effectLst>
                <a:outerShdw blurRad="38100" dist="19050" dir="2700000" algn="tl" rotWithShape="0">
                  <a:schemeClr val="dk1">
                    <a:alpha val="40000"/>
                  </a:schemeClr>
                </a:outerShdw>
              </a:effectLst>
            </a:rPr>
            <a:t>Potential stakeholders</a:t>
          </a:r>
          <a:endParaRPr lang="en-US" b="0" cap="none" spc="0" dirty="0">
            <a:ln w="0"/>
            <a:effectLst>
              <a:outerShdw blurRad="38100" dist="19050" dir="2700000" algn="tl" rotWithShape="0">
                <a:schemeClr val="dk1">
                  <a:alpha val="40000"/>
                </a:schemeClr>
              </a:outerShdw>
            </a:effectLst>
          </a:endParaRPr>
        </a:p>
      </dgm:t>
    </dgm:pt>
    <dgm:pt modelId="{3885C688-959A-4C5F-867A-D573AEAE4740}" type="parTrans" cxnId="{6555DE95-B5C7-4F68-B125-E0720A0ACAA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128EC613-7D7C-48F0-B7AD-FBEE80EEAD16}" type="sibTrans" cxnId="{6555DE95-B5C7-4F68-B125-E0720A0ACAA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138C4D38-1A89-4890-8B44-B1B12F6D4E30}">
      <dgm:prSet phldrT="[Text]" custT="1"/>
      <dgm:spPr/>
      <dgm:t>
        <a:bodyPr/>
        <a:lstStyle/>
        <a:p>
          <a:r>
            <a:rPr lang="en-US" sz="1400" b="0" cap="none" spc="0">
              <a:ln w="0"/>
              <a:effectLst>
                <a:outerShdw blurRad="38100" dist="19050" dir="2700000" algn="tl" rotWithShape="0">
                  <a:schemeClr val="dk1">
                    <a:alpha val="40000"/>
                  </a:schemeClr>
                </a:outerShdw>
              </a:effectLst>
            </a:rPr>
            <a:t>Payers</a:t>
          </a:r>
          <a:endParaRPr lang="en-US" sz="1400" b="0" cap="none" spc="0" dirty="0">
            <a:ln w="0"/>
            <a:effectLst>
              <a:outerShdw blurRad="38100" dist="19050" dir="2700000" algn="tl" rotWithShape="0">
                <a:schemeClr val="dk1">
                  <a:alpha val="40000"/>
                </a:schemeClr>
              </a:outerShdw>
            </a:effectLst>
          </a:endParaRPr>
        </a:p>
      </dgm:t>
    </dgm:pt>
    <dgm:pt modelId="{03008AA3-0C58-4C65-89AF-2C96F2E5851F}" type="parTrans" cxnId="{F1DC0E4E-8F4F-44CF-97C7-6AC3ECD4ECB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DDA540E-392B-4A47-8A21-3514B93A819F}" type="sibTrans" cxnId="{F1DC0E4E-8F4F-44CF-97C7-6AC3ECD4ECB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098F552-D87C-4B35-AF5B-12F284F2048E}">
      <dgm:prSet phldrT="[Text]" custT="1"/>
      <dgm:spPr/>
      <dgm:t>
        <a:bodyPr/>
        <a:lstStyle/>
        <a:p>
          <a:r>
            <a:rPr lang="en-US" sz="1400" b="0" cap="none" spc="0">
              <a:ln w="0"/>
              <a:effectLst>
                <a:outerShdw blurRad="38100" dist="19050" dir="2700000" algn="tl" rotWithShape="0">
                  <a:schemeClr val="dk1">
                    <a:alpha val="40000"/>
                  </a:schemeClr>
                </a:outerShdw>
              </a:effectLst>
            </a:rPr>
            <a:t>Patients</a:t>
          </a:r>
          <a:endParaRPr lang="en-US" sz="1400" b="0" cap="none" spc="0" dirty="0">
            <a:ln w="0"/>
            <a:effectLst>
              <a:outerShdw blurRad="38100" dist="19050" dir="2700000" algn="tl" rotWithShape="0">
                <a:schemeClr val="dk1">
                  <a:alpha val="40000"/>
                </a:schemeClr>
              </a:outerShdw>
            </a:effectLst>
          </a:endParaRPr>
        </a:p>
      </dgm:t>
    </dgm:pt>
    <dgm:pt modelId="{06CEFC1B-0D41-420B-BBD6-2387B9B5F555}" type="parTrans" cxnId="{C01AC33E-F2D4-45F1-9184-BFA67815FA6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BE2E945-1AA4-422C-ABA5-DF97134C8B2F}" type="sibTrans" cxnId="{C01AC33E-F2D4-45F1-9184-BFA67815FA6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9B40886-069A-462B-A452-A2D827EEB3ED}">
      <dgm:prSet phldrT="[Text]" custT="1"/>
      <dgm:spPr/>
      <dgm:t>
        <a:bodyPr/>
        <a:lstStyle/>
        <a:p>
          <a:r>
            <a:rPr lang="en-US" sz="1200" b="0" cap="none" spc="0">
              <a:ln w="0"/>
              <a:effectLst>
                <a:outerShdw blurRad="38100" dist="19050" dir="2700000" algn="tl" rotWithShape="0">
                  <a:schemeClr val="dk1">
                    <a:alpha val="40000"/>
                  </a:schemeClr>
                </a:outerShdw>
              </a:effectLst>
            </a:rPr>
            <a:t>Technology partners</a:t>
          </a:r>
          <a:endParaRPr lang="en-US" sz="1200" b="0" cap="none" spc="0" dirty="0">
            <a:ln w="0"/>
            <a:effectLst>
              <a:outerShdw blurRad="38100" dist="19050" dir="2700000" algn="tl" rotWithShape="0">
                <a:schemeClr val="dk1">
                  <a:alpha val="40000"/>
                </a:schemeClr>
              </a:outerShdw>
            </a:effectLst>
          </a:endParaRPr>
        </a:p>
      </dgm:t>
    </dgm:pt>
    <dgm:pt modelId="{67A29848-EA0F-4F22-BBA9-CF6F98136ED2}" type="parTrans" cxnId="{AE128E46-7190-4C5A-BDD2-66BBD389C20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D6F5C2D-4E0A-416F-809E-479EA287043B}" type="sibTrans" cxnId="{AE128E46-7190-4C5A-BDD2-66BBD389C20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AD7E740-2D55-4249-AE30-1D5C231850B0}">
      <dgm:prSet phldrT="[Text]" custT="1"/>
      <dgm:spPr/>
      <dgm:t>
        <a:bodyPr/>
        <a:lstStyle/>
        <a:p>
          <a:r>
            <a:rPr lang="en-US" sz="1100" b="0" cap="none" spc="0">
              <a:ln w="0"/>
              <a:effectLst>
                <a:outerShdw blurRad="38100" dist="19050" dir="2700000" algn="tl" rotWithShape="0">
                  <a:schemeClr val="dk1">
                    <a:alpha val="40000"/>
                  </a:schemeClr>
                </a:outerShdw>
              </a:effectLst>
            </a:rPr>
            <a:t>Healthcare professional</a:t>
          </a:r>
          <a:endParaRPr lang="en-US" sz="1100" b="0" cap="none" spc="0" dirty="0">
            <a:ln w="0"/>
            <a:effectLst>
              <a:outerShdw blurRad="38100" dist="19050" dir="2700000" algn="tl" rotWithShape="0">
                <a:schemeClr val="dk1">
                  <a:alpha val="40000"/>
                </a:schemeClr>
              </a:outerShdw>
            </a:effectLst>
          </a:endParaRPr>
        </a:p>
      </dgm:t>
    </dgm:pt>
    <dgm:pt modelId="{64D3785B-D904-4811-A26B-76A1864E5C11}" type="parTrans" cxnId="{EFA3D747-7375-41C3-AE95-CEC41F06DCA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F45ACF5-9DA7-4A7E-87DC-2593AA3B5CF8}" type="sibTrans" cxnId="{EFA3D747-7375-41C3-AE95-CEC41F06DCA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072C10B-0E56-4CBA-AF26-BF3F9D3B0538}" type="pres">
      <dgm:prSet presAssocID="{95DD5DDE-23B8-4135-97CA-713641954ECE}" presName="cycle" presStyleCnt="0">
        <dgm:presLayoutVars>
          <dgm:chMax val="1"/>
          <dgm:dir/>
          <dgm:animLvl val="ctr"/>
          <dgm:resizeHandles val="exact"/>
        </dgm:presLayoutVars>
      </dgm:prSet>
      <dgm:spPr/>
    </dgm:pt>
    <dgm:pt modelId="{8FA3091E-11C3-4C28-93C6-007FA2153275}" type="pres">
      <dgm:prSet presAssocID="{B3145914-659F-4B20-AFD8-184A5BFAF000}" presName="centerShape" presStyleLbl="node0" presStyleIdx="0" presStyleCnt="1"/>
      <dgm:spPr/>
    </dgm:pt>
    <dgm:pt modelId="{6473766F-D5BB-4AE7-8D49-41F7B5EC9184}" type="pres">
      <dgm:prSet presAssocID="{03008AA3-0C58-4C65-89AF-2C96F2E5851F}" presName="Name9" presStyleLbl="parChTrans1D2" presStyleIdx="0" presStyleCnt="4"/>
      <dgm:spPr/>
    </dgm:pt>
    <dgm:pt modelId="{9FD02A50-1CCC-413E-9F71-859F2467C0F8}" type="pres">
      <dgm:prSet presAssocID="{03008AA3-0C58-4C65-89AF-2C96F2E5851F}" presName="connTx" presStyleLbl="parChTrans1D2" presStyleIdx="0" presStyleCnt="4"/>
      <dgm:spPr/>
    </dgm:pt>
    <dgm:pt modelId="{61FDE03F-3C16-497D-9A05-7116FB551B0A}" type="pres">
      <dgm:prSet presAssocID="{138C4D38-1A89-4890-8B44-B1B12F6D4E30}" presName="node" presStyleLbl="node1" presStyleIdx="0" presStyleCnt="4">
        <dgm:presLayoutVars>
          <dgm:bulletEnabled val="1"/>
        </dgm:presLayoutVars>
      </dgm:prSet>
      <dgm:spPr/>
    </dgm:pt>
    <dgm:pt modelId="{C3D9051B-70B9-4E38-B64C-6DCC57C662B2}" type="pres">
      <dgm:prSet presAssocID="{06CEFC1B-0D41-420B-BBD6-2387B9B5F555}" presName="Name9" presStyleLbl="parChTrans1D2" presStyleIdx="1" presStyleCnt="4"/>
      <dgm:spPr/>
    </dgm:pt>
    <dgm:pt modelId="{959C7133-99EB-443B-B7FC-F220661DC183}" type="pres">
      <dgm:prSet presAssocID="{06CEFC1B-0D41-420B-BBD6-2387B9B5F555}" presName="connTx" presStyleLbl="parChTrans1D2" presStyleIdx="1" presStyleCnt="4"/>
      <dgm:spPr/>
    </dgm:pt>
    <dgm:pt modelId="{66C546D1-7AD7-4292-B886-8612BD06DEE1}" type="pres">
      <dgm:prSet presAssocID="{2098F552-D87C-4B35-AF5B-12F284F2048E}" presName="node" presStyleLbl="node1" presStyleIdx="1" presStyleCnt="4">
        <dgm:presLayoutVars>
          <dgm:bulletEnabled val="1"/>
        </dgm:presLayoutVars>
      </dgm:prSet>
      <dgm:spPr/>
    </dgm:pt>
    <dgm:pt modelId="{FE0328AB-C1AD-45F1-9FEA-2EE73D0AA0CC}" type="pres">
      <dgm:prSet presAssocID="{67A29848-EA0F-4F22-BBA9-CF6F98136ED2}" presName="Name9" presStyleLbl="parChTrans1D2" presStyleIdx="2" presStyleCnt="4"/>
      <dgm:spPr/>
    </dgm:pt>
    <dgm:pt modelId="{E0B987E3-A637-435D-8C9D-3B7A4C3486EE}" type="pres">
      <dgm:prSet presAssocID="{67A29848-EA0F-4F22-BBA9-CF6F98136ED2}" presName="connTx" presStyleLbl="parChTrans1D2" presStyleIdx="2" presStyleCnt="4"/>
      <dgm:spPr/>
    </dgm:pt>
    <dgm:pt modelId="{72FA130B-D0D8-4166-A7DA-5A2C7F4D35FE}" type="pres">
      <dgm:prSet presAssocID="{99B40886-069A-462B-A452-A2D827EEB3ED}" presName="node" presStyleLbl="node1" presStyleIdx="2" presStyleCnt="4">
        <dgm:presLayoutVars>
          <dgm:bulletEnabled val="1"/>
        </dgm:presLayoutVars>
      </dgm:prSet>
      <dgm:spPr/>
    </dgm:pt>
    <dgm:pt modelId="{C0749F6B-9EA5-422B-A5E1-94354CADBDC3}" type="pres">
      <dgm:prSet presAssocID="{64D3785B-D904-4811-A26B-76A1864E5C11}" presName="Name9" presStyleLbl="parChTrans1D2" presStyleIdx="3" presStyleCnt="4"/>
      <dgm:spPr/>
    </dgm:pt>
    <dgm:pt modelId="{35E50EA8-70EB-4835-BD3B-7F39C3064A84}" type="pres">
      <dgm:prSet presAssocID="{64D3785B-D904-4811-A26B-76A1864E5C11}" presName="connTx" presStyleLbl="parChTrans1D2" presStyleIdx="3" presStyleCnt="4"/>
      <dgm:spPr/>
    </dgm:pt>
    <dgm:pt modelId="{D6E1D431-9BE1-4445-B613-0D3AB07A26BC}" type="pres">
      <dgm:prSet presAssocID="{4AD7E740-2D55-4249-AE30-1D5C231850B0}" presName="node" presStyleLbl="node1" presStyleIdx="3" presStyleCnt="4">
        <dgm:presLayoutVars>
          <dgm:bulletEnabled val="1"/>
        </dgm:presLayoutVars>
      </dgm:prSet>
      <dgm:spPr/>
    </dgm:pt>
  </dgm:ptLst>
  <dgm:cxnLst>
    <dgm:cxn modelId="{C01AC33E-F2D4-45F1-9184-BFA67815FA6B}" srcId="{B3145914-659F-4B20-AFD8-184A5BFAF000}" destId="{2098F552-D87C-4B35-AF5B-12F284F2048E}" srcOrd="1" destOrd="0" parTransId="{06CEFC1B-0D41-420B-BBD6-2387B9B5F555}" sibTransId="{EBE2E945-1AA4-422C-ABA5-DF97134C8B2F}"/>
    <dgm:cxn modelId="{BA6C0662-318E-464B-B604-C633B6309449}" type="presOf" srcId="{2098F552-D87C-4B35-AF5B-12F284F2048E}" destId="{66C546D1-7AD7-4292-B886-8612BD06DEE1}" srcOrd="0" destOrd="0" presId="urn:microsoft.com/office/officeart/2005/8/layout/radial1"/>
    <dgm:cxn modelId="{AE128E46-7190-4C5A-BDD2-66BBD389C200}" srcId="{B3145914-659F-4B20-AFD8-184A5BFAF000}" destId="{99B40886-069A-462B-A452-A2D827EEB3ED}" srcOrd="2" destOrd="0" parTransId="{67A29848-EA0F-4F22-BBA9-CF6F98136ED2}" sibTransId="{2D6F5C2D-4E0A-416F-809E-479EA287043B}"/>
    <dgm:cxn modelId="{6A3FD766-97A2-4F27-9CF9-D4A2C1BCA9F5}" type="presOf" srcId="{64D3785B-D904-4811-A26B-76A1864E5C11}" destId="{C0749F6B-9EA5-422B-A5E1-94354CADBDC3}" srcOrd="0" destOrd="0" presId="urn:microsoft.com/office/officeart/2005/8/layout/radial1"/>
    <dgm:cxn modelId="{EFA3D747-7375-41C3-AE95-CEC41F06DCA0}" srcId="{B3145914-659F-4B20-AFD8-184A5BFAF000}" destId="{4AD7E740-2D55-4249-AE30-1D5C231850B0}" srcOrd="3" destOrd="0" parTransId="{64D3785B-D904-4811-A26B-76A1864E5C11}" sibTransId="{AF45ACF5-9DA7-4A7E-87DC-2593AA3B5CF8}"/>
    <dgm:cxn modelId="{1E414A4B-A0A8-49BF-992A-96CA123613A8}" type="presOf" srcId="{99B40886-069A-462B-A452-A2D827EEB3ED}" destId="{72FA130B-D0D8-4166-A7DA-5A2C7F4D35FE}" srcOrd="0" destOrd="0" presId="urn:microsoft.com/office/officeart/2005/8/layout/radial1"/>
    <dgm:cxn modelId="{F1DC0E4E-8F4F-44CF-97C7-6AC3ECD4ECB0}" srcId="{B3145914-659F-4B20-AFD8-184A5BFAF000}" destId="{138C4D38-1A89-4890-8B44-B1B12F6D4E30}" srcOrd="0" destOrd="0" parTransId="{03008AA3-0C58-4C65-89AF-2C96F2E5851F}" sibTransId="{2DDA540E-392B-4A47-8A21-3514B93A819F}"/>
    <dgm:cxn modelId="{A2813C50-440A-4B26-8824-5890AFA00A57}" type="presOf" srcId="{4AD7E740-2D55-4249-AE30-1D5C231850B0}" destId="{D6E1D431-9BE1-4445-B613-0D3AB07A26BC}" srcOrd="0" destOrd="0" presId="urn:microsoft.com/office/officeart/2005/8/layout/radial1"/>
    <dgm:cxn modelId="{A7893553-5232-4F23-A399-723440282951}" type="presOf" srcId="{67A29848-EA0F-4F22-BBA9-CF6F98136ED2}" destId="{FE0328AB-C1AD-45F1-9FEA-2EE73D0AA0CC}" srcOrd="0" destOrd="0" presId="urn:microsoft.com/office/officeart/2005/8/layout/radial1"/>
    <dgm:cxn modelId="{8BD40176-10FB-4FAC-A795-F6EAAEA395C6}" type="presOf" srcId="{03008AA3-0C58-4C65-89AF-2C96F2E5851F}" destId="{6473766F-D5BB-4AE7-8D49-41F7B5EC9184}" srcOrd="0" destOrd="0" presId="urn:microsoft.com/office/officeart/2005/8/layout/radial1"/>
    <dgm:cxn modelId="{6555DE95-B5C7-4F68-B125-E0720A0ACAAB}" srcId="{95DD5DDE-23B8-4135-97CA-713641954ECE}" destId="{B3145914-659F-4B20-AFD8-184A5BFAF000}" srcOrd="0" destOrd="0" parTransId="{3885C688-959A-4C5F-867A-D573AEAE4740}" sibTransId="{128EC613-7D7C-48F0-B7AD-FBEE80EEAD16}"/>
    <dgm:cxn modelId="{9A88A7A6-009A-45E2-925F-97D7FB2DFC64}" type="presOf" srcId="{06CEFC1B-0D41-420B-BBD6-2387B9B5F555}" destId="{959C7133-99EB-443B-B7FC-F220661DC183}" srcOrd="1" destOrd="0" presId="urn:microsoft.com/office/officeart/2005/8/layout/radial1"/>
    <dgm:cxn modelId="{A8920CA7-7DAC-4E32-A2C8-5B439BE886AA}" type="presOf" srcId="{06CEFC1B-0D41-420B-BBD6-2387B9B5F555}" destId="{C3D9051B-70B9-4E38-B64C-6DCC57C662B2}" srcOrd="0" destOrd="0" presId="urn:microsoft.com/office/officeart/2005/8/layout/radial1"/>
    <dgm:cxn modelId="{4BD20DA8-E8E7-4889-9773-62550C939C4C}" type="presOf" srcId="{95DD5DDE-23B8-4135-97CA-713641954ECE}" destId="{E072C10B-0E56-4CBA-AF26-BF3F9D3B0538}" srcOrd="0" destOrd="0" presId="urn:microsoft.com/office/officeart/2005/8/layout/radial1"/>
    <dgm:cxn modelId="{4FF76BB7-8363-4DE9-AF2E-6A061895767B}" type="presOf" srcId="{67A29848-EA0F-4F22-BBA9-CF6F98136ED2}" destId="{E0B987E3-A637-435D-8C9D-3B7A4C3486EE}" srcOrd="1" destOrd="0" presId="urn:microsoft.com/office/officeart/2005/8/layout/radial1"/>
    <dgm:cxn modelId="{AE61F5CD-0E66-49CE-A868-7BC1F7A8B9EE}" type="presOf" srcId="{B3145914-659F-4B20-AFD8-184A5BFAF000}" destId="{8FA3091E-11C3-4C28-93C6-007FA2153275}" srcOrd="0" destOrd="0" presId="urn:microsoft.com/office/officeart/2005/8/layout/radial1"/>
    <dgm:cxn modelId="{D8116FDA-F70A-4CAB-8958-EB08093B091E}" type="presOf" srcId="{64D3785B-D904-4811-A26B-76A1864E5C11}" destId="{35E50EA8-70EB-4835-BD3B-7F39C3064A84}" srcOrd="1" destOrd="0" presId="urn:microsoft.com/office/officeart/2005/8/layout/radial1"/>
    <dgm:cxn modelId="{2D2938DB-24AC-4E3B-B66B-789C450D3907}" type="presOf" srcId="{138C4D38-1A89-4890-8B44-B1B12F6D4E30}" destId="{61FDE03F-3C16-497D-9A05-7116FB551B0A}" srcOrd="0" destOrd="0" presId="urn:microsoft.com/office/officeart/2005/8/layout/radial1"/>
    <dgm:cxn modelId="{EDA6B7E9-3A78-4131-A3FF-977B50CF8370}" type="presOf" srcId="{03008AA3-0C58-4C65-89AF-2C96F2E5851F}" destId="{9FD02A50-1CCC-413E-9F71-859F2467C0F8}" srcOrd="1" destOrd="0" presId="urn:microsoft.com/office/officeart/2005/8/layout/radial1"/>
    <dgm:cxn modelId="{5508C6A4-11BD-4611-87F4-6FBD48492C6D}" type="presParOf" srcId="{E072C10B-0E56-4CBA-AF26-BF3F9D3B0538}" destId="{8FA3091E-11C3-4C28-93C6-007FA2153275}" srcOrd="0" destOrd="0" presId="urn:microsoft.com/office/officeart/2005/8/layout/radial1"/>
    <dgm:cxn modelId="{C6AE053B-DE40-4738-A679-99623000ECC0}" type="presParOf" srcId="{E072C10B-0E56-4CBA-AF26-BF3F9D3B0538}" destId="{6473766F-D5BB-4AE7-8D49-41F7B5EC9184}" srcOrd="1" destOrd="0" presId="urn:microsoft.com/office/officeart/2005/8/layout/radial1"/>
    <dgm:cxn modelId="{A8FFB29E-FA1D-4722-84C2-E35B655985DD}" type="presParOf" srcId="{6473766F-D5BB-4AE7-8D49-41F7B5EC9184}" destId="{9FD02A50-1CCC-413E-9F71-859F2467C0F8}" srcOrd="0" destOrd="0" presId="urn:microsoft.com/office/officeart/2005/8/layout/radial1"/>
    <dgm:cxn modelId="{6ED4D3D1-1518-43F0-82E1-A570817AF072}" type="presParOf" srcId="{E072C10B-0E56-4CBA-AF26-BF3F9D3B0538}" destId="{61FDE03F-3C16-497D-9A05-7116FB551B0A}" srcOrd="2" destOrd="0" presId="urn:microsoft.com/office/officeart/2005/8/layout/radial1"/>
    <dgm:cxn modelId="{10758F8A-DD45-408B-87EB-CCC637178EC1}" type="presParOf" srcId="{E072C10B-0E56-4CBA-AF26-BF3F9D3B0538}" destId="{C3D9051B-70B9-4E38-B64C-6DCC57C662B2}" srcOrd="3" destOrd="0" presId="urn:microsoft.com/office/officeart/2005/8/layout/radial1"/>
    <dgm:cxn modelId="{AEFAA5A8-3E66-4F15-93E1-86E7D3C7AFBC}" type="presParOf" srcId="{C3D9051B-70B9-4E38-B64C-6DCC57C662B2}" destId="{959C7133-99EB-443B-B7FC-F220661DC183}" srcOrd="0" destOrd="0" presId="urn:microsoft.com/office/officeart/2005/8/layout/radial1"/>
    <dgm:cxn modelId="{CF564809-F90F-4B44-81D2-1131EA7D69B9}" type="presParOf" srcId="{E072C10B-0E56-4CBA-AF26-BF3F9D3B0538}" destId="{66C546D1-7AD7-4292-B886-8612BD06DEE1}" srcOrd="4" destOrd="0" presId="urn:microsoft.com/office/officeart/2005/8/layout/radial1"/>
    <dgm:cxn modelId="{BDFEC831-F15B-44B8-B695-34D1DB56BB46}" type="presParOf" srcId="{E072C10B-0E56-4CBA-AF26-BF3F9D3B0538}" destId="{FE0328AB-C1AD-45F1-9FEA-2EE73D0AA0CC}" srcOrd="5" destOrd="0" presId="urn:microsoft.com/office/officeart/2005/8/layout/radial1"/>
    <dgm:cxn modelId="{290252DF-2D3C-4E60-97A0-9EDE983BB264}" type="presParOf" srcId="{FE0328AB-C1AD-45F1-9FEA-2EE73D0AA0CC}" destId="{E0B987E3-A637-435D-8C9D-3B7A4C3486EE}" srcOrd="0" destOrd="0" presId="urn:microsoft.com/office/officeart/2005/8/layout/radial1"/>
    <dgm:cxn modelId="{48A38783-391F-42BF-B157-413A50C5849C}" type="presParOf" srcId="{E072C10B-0E56-4CBA-AF26-BF3F9D3B0538}" destId="{72FA130B-D0D8-4166-A7DA-5A2C7F4D35FE}" srcOrd="6" destOrd="0" presId="urn:microsoft.com/office/officeart/2005/8/layout/radial1"/>
    <dgm:cxn modelId="{DF64E37E-3C7A-41F5-B371-3847A387286B}" type="presParOf" srcId="{E072C10B-0E56-4CBA-AF26-BF3F9D3B0538}" destId="{C0749F6B-9EA5-422B-A5E1-94354CADBDC3}" srcOrd="7" destOrd="0" presId="urn:microsoft.com/office/officeart/2005/8/layout/radial1"/>
    <dgm:cxn modelId="{E029AF04-CABC-48F4-B4C5-935721A82602}" type="presParOf" srcId="{C0749F6B-9EA5-422B-A5E1-94354CADBDC3}" destId="{35E50EA8-70EB-4835-BD3B-7F39C3064A84}" srcOrd="0" destOrd="0" presId="urn:microsoft.com/office/officeart/2005/8/layout/radial1"/>
    <dgm:cxn modelId="{DDE4A6EE-CF4A-4AAE-80A5-467F95385D7C}" type="presParOf" srcId="{E072C10B-0E56-4CBA-AF26-BF3F9D3B0538}" destId="{D6E1D431-9BE1-4445-B613-0D3AB07A26BC}" srcOrd="8"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3091E-11C3-4C28-93C6-007FA2153275}">
      <dsp:nvSpPr>
        <dsp:cNvPr id="0" name=""/>
        <dsp:cNvSpPr/>
      </dsp:nvSpPr>
      <dsp:spPr>
        <a:xfrm>
          <a:off x="2974067"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b="0" kern="1200" cap="none" spc="0">
              <a:ln w="0"/>
              <a:effectLst>
                <a:outerShdw blurRad="38100" dist="19050" dir="2700000" algn="tl" rotWithShape="0">
                  <a:schemeClr val="dk1">
                    <a:alpha val="40000"/>
                  </a:schemeClr>
                </a:outerShdw>
              </a:effectLst>
            </a:rPr>
            <a:t>PSP services</a:t>
          </a:r>
          <a:endParaRPr lang="en-US" sz="1700" b="0" kern="1200" cap="none" spc="0" dirty="0">
            <a:ln w="0"/>
            <a:effectLst>
              <a:outerShdw blurRad="38100" dist="19050" dir="2700000" algn="tl" rotWithShape="0">
                <a:schemeClr val="dk1">
                  <a:alpha val="40000"/>
                </a:schemeClr>
              </a:outerShdw>
            </a:effectLst>
          </a:endParaRPr>
        </a:p>
      </dsp:txBody>
      <dsp:txXfrm>
        <a:off x="3131510" y="1557162"/>
        <a:ext cx="760202" cy="760202"/>
      </dsp:txXfrm>
    </dsp:sp>
    <dsp:sp modelId="{6473766F-D5BB-4AE7-8D49-41F7B5EC9184}">
      <dsp:nvSpPr>
        <dsp:cNvPr id="0" name=""/>
        <dsp:cNvSpPr/>
      </dsp:nvSpPr>
      <dsp:spPr>
        <a:xfrm rot="16200000">
          <a:off x="3350306" y="1224637"/>
          <a:ext cx="322610" cy="27553"/>
        </a:xfrm>
        <a:custGeom>
          <a:avLst/>
          <a:gdLst/>
          <a:ahLst/>
          <a:cxnLst/>
          <a:rect l="0" t="0" r="0" b="0"/>
          <a:pathLst>
            <a:path>
              <a:moveTo>
                <a:pt x="0" y="13776"/>
              </a:moveTo>
              <a:lnTo>
                <a:pt x="322610" y="13776"/>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3503546" y="1230348"/>
        <a:ext cx="16130" cy="16130"/>
      </dsp:txXfrm>
    </dsp:sp>
    <dsp:sp modelId="{61FDE03F-3C16-497D-9A05-7116FB551B0A}">
      <dsp:nvSpPr>
        <dsp:cNvPr id="0" name=""/>
        <dsp:cNvSpPr/>
      </dsp:nvSpPr>
      <dsp:spPr>
        <a:xfrm>
          <a:off x="2974067" y="2020"/>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0" kern="1200" cap="none" spc="0">
              <a:ln w="0"/>
              <a:effectLst>
                <a:outerShdw blurRad="38100" dist="19050" dir="2700000" algn="tl" rotWithShape="0">
                  <a:schemeClr val="dk1">
                    <a:alpha val="40000"/>
                  </a:schemeClr>
                </a:outerShdw>
              </a:effectLst>
            </a:rPr>
            <a:t>Financial</a:t>
          </a:r>
          <a:endParaRPr lang="en-US" sz="1600" b="0" kern="1200" cap="none" spc="0" dirty="0">
            <a:ln w="0"/>
            <a:effectLst>
              <a:outerShdw blurRad="38100" dist="19050" dir="2700000" algn="tl" rotWithShape="0">
                <a:schemeClr val="dk1">
                  <a:alpha val="40000"/>
                </a:schemeClr>
              </a:outerShdw>
            </a:effectLst>
          </a:endParaRPr>
        </a:p>
      </dsp:txBody>
      <dsp:txXfrm>
        <a:off x="3131510" y="159463"/>
        <a:ext cx="760202" cy="760202"/>
      </dsp:txXfrm>
    </dsp:sp>
    <dsp:sp modelId="{C3D9051B-70B9-4E38-B64C-6DCC57C662B2}">
      <dsp:nvSpPr>
        <dsp:cNvPr id="0" name=""/>
        <dsp:cNvSpPr/>
      </dsp:nvSpPr>
      <dsp:spPr>
        <a:xfrm>
          <a:off x="4049155" y="1923486"/>
          <a:ext cx="322610" cy="27553"/>
        </a:xfrm>
        <a:custGeom>
          <a:avLst/>
          <a:gdLst/>
          <a:ahLst/>
          <a:cxnLst/>
          <a:rect l="0" t="0" r="0" b="0"/>
          <a:pathLst>
            <a:path>
              <a:moveTo>
                <a:pt x="0" y="13776"/>
              </a:moveTo>
              <a:lnTo>
                <a:pt x="322610" y="13776"/>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4202395" y="1929198"/>
        <a:ext cx="16130" cy="16130"/>
      </dsp:txXfrm>
    </dsp:sp>
    <dsp:sp modelId="{66C546D1-7AD7-4292-B886-8612BD06DEE1}">
      <dsp:nvSpPr>
        <dsp:cNvPr id="0" name=""/>
        <dsp:cNvSpPr/>
      </dsp:nvSpPr>
      <dsp:spPr>
        <a:xfrm>
          <a:off x="4371766"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Education and Counselling</a:t>
          </a:r>
          <a:endParaRPr lang="en-US" sz="1200" b="0" kern="1200" cap="none" spc="0" dirty="0">
            <a:ln w="0"/>
            <a:effectLst>
              <a:outerShdw blurRad="38100" dist="19050" dir="2700000" algn="tl" rotWithShape="0">
                <a:schemeClr val="dk1">
                  <a:alpha val="40000"/>
                </a:schemeClr>
              </a:outerShdw>
            </a:effectLst>
          </a:endParaRPr>
        </a:p>
      </dsp:txBody>
      <dsp:txXfrm>
        <a:off x="4529209" y="1557162"/>
        <a:ext cx="760202" cy="760202"/>
      </dsp:txXfrm>
    </dsp:sp>
    <dsp:sp modelId="{FE0328AB-C1AD-45F1-9FEA-2EE73D0AA0CC}">
      <dsp:nvSpPr>
        <dsp:cNvPr id="0" name=""/>
        <dsp:cNvSpPr/>
      </dsp:nvSpPr>
      <dsp:spPr>
        <a:xfrm rot="5400000">
          <a:off x="3350306" y="2622335"/>
          <a:ext cx="322610" cy="27553"/>
        </a:xfrm>
        <a:custGeom>
          <a:avLst/>
          <a:gdLst/>
          <a:ahLst/>
          <a:cxnLst/>
          <a:rect l="0" t="0" r="0" b="0"/>
          <a:pathLst>
            <a:path>
              <a:moveTo>
                <a:pt x="0" y="13776"/>
              </a:moveTo>
              <a:lnTo>
                <a:pt x="322610" y="13776"/>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3503546" y="2628047"/>
        <a:ext cx="16130" cy="16130"/>
      </dsp:txXfrm>
    </dsp:sp>
    <dsp:sp modelId="{72FA130B-D0D8-4166-A7DA-5A2C7F4D35FE}">
      <dsp:nvSpPr>
        <dsp:cNvPr id="0" name=""/>
        <dsp:cNvSpPr/>
      </dsp:nvSpPr>
      <dsp:spPr>
        <a:xfrm>
          <a:off x="2974067" y="2797418"/>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cap="none" spc="0">
              <a:ln w="0"/>
              <a:effectLst>
                <a:outerShdw blurRad="38100" dist="19050" dir="2700000" algn="tl" rotWithShape="0">
                  <a:schemeClr val="dk1">
                    <a:alpha val="40000"/>
                  </a:schemeClr>
                </a:outerShdw>
              </a:effectLst>
            </a:rPr>
            <a:t>Technology engagement</a:t>
          </a:r>
          <a:endParaRPr lang="en-US" sz="1100" b="0" kern="1200" cap="none" spc="0" dirty="0">
            <a:ln w="0"/>
            <a:effectLst>
              <a:outerShdw blurRad="38100" dist="19050" dir="2700000" algn="tl" rotWithShape="0">
                <a:schemeClr val="dk1">
                  <a:alpha val="40000"/>
                </a:schemeClr>
              </a:outerShdw>
            </a:effectLst>
          </a:endParaRPr>
        </a:p>
      </dsp:txBody>
      <dsp:txXfrm>
        <a:off x="3131510" y="2954861"/>
        <a:ext cx="760202" cy="760202"/>
      </dsp:txXfrm>
    </dsp:sp>
    <dsp:sp modelId="{C0749F6B-9EA5-422B-A5E1-94354CADBDC3}">
      <dsp:nvSpPr>
        <dsp:cNvPr id="0" name=""/>
        <dsp:cNvSpPr/>
      </dsp:nvSpPr>
      <dsp:spPr>
        <a:xfrm rot="10800000">
          <a:off x="2651456" y="1923486"/>
          <a:ext cx="322610" cy="27553"/>
        </a:xfrm>
        <a:custGeom>
          <a:avLst/>
          <a:gdLst/>
          <a:ahLst/>
          <a:cxnLst/>
          <a:rect l="0" t="0" r="0" b="0"/>
          <a:pathLst>
            <a:path>
              <a:moveTo>
                <a:pt x="0" y="13776"/>
              </a:moveTo>
              <a:lnTo>
                <a:pt x="322610" y="13776"/>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rot="10800000">
        <a:off x="2804696" y="1929198"/>
        <a:ext cx="16130" cy="16130"/>
      </dsp:txXfrm>
    </dsp:sp>
    <dsp:sp modelId="{D6E1D431-9BE1-4445-B613-0D3AB07A26BC}">
      <dsp:nvSpPr>
        <dsp:cNvPr id="0" name=""/>
        <dsp:cNvSpPr/>
      </dsp:nvSpPr>
      <dsp:spPr>
        <a:xfrm>
          <a:off x="1576368"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0" kern="1200" cap="none" spc="0" dirty="0">
              <a:ln w="0"/>
              <a:effectLst>
                <a:outerShdw blurRad="38100" dist="19050" dir="2700000" algn="tl" rotWithShape="0">
                  <a:schemeClr val="dk1">
                    <a:alpha val="40000"/>
                  </a:schemeClr>
                </a:outerShdw>
              </a:effectLst>
            </a:rPr>
            <a:t>Clinical services</a:t>
          </a:r>
        </a:p>
      </dsp:txBody>
      <dsp:txXfrm>
        <a:off x="1733811" y="1557162"/>
        <a:ext cx="760202" cy="760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3091E-11C3-4C28-93C6-007FA2153275}">
      <dsp:nvSpPr>
        <dsp:cNvPr id="0" name=""/>
        <dsp:cNvSpPr/>
      </dsp:nvSpPr>
      <dsp:spPr>
        <a:xfrm>
          <a:off x="2974067"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cap="none" spc="0">
              <a:ln w="0"/>
              <a:effectLst>
                <a:outerShdw blurRad="38100" dist="19050" dir="2700000" algn="tl" rotWithShape="0">
                  <a:schemeClr val="dk1">
                    <a:alpha val="40000"/>
                  </a:schemeClr>
                </a:outerShdw>
              </a:effectLst>
            </a:rPr>
            <a:t>Potential stakeholders</a:t>
          </a:r>
          <a:endParaRPr lang="en-US" sz="1100" b="0" kern="1200" cap="none" spc="0" dirty="0">
            <a:ln w="0"/>
            <a:effectLst>
              <a:outerShdw blurRad="38100" dist="19050" dir="2700000" algn="tl" rotWithShape="0">
                <a:schemeClr val="dk1">
                  <a:alpha val="40000"/>
                </a:schemeClr>
              </a:outerShdw>
            </a:effectLst>
          </a:endParaRPr>
        </a:p>
      </dsp:txBody>
      <dsp:txXfrm>
        <a:off x="3131510" y="1557162"/>
        <a:ext cx="760202" cy="760202"/>
      </dsp:txXfrm>
    </dsp:sp>
    <dsp:sp modelId="{6473766F-D5BB-4AE7-8D49-41F7B5EC9184}">
      <dsp:nvSpPr>
        <dsp:cNvPr id="0" name=""/>
        <dsp:cNvSpPr/>
      </dsp:nvSpPr>
      <dsp:spPr>
        <a:xfrm rot="16200000">
          <a:off x="3350306" y="1224637"/>
          <a:ext cx="322610" cy="27553"/>
        </a:xfrm>
        <a:custGeom>
          <a:avLst/>
          <a:gdLst/>
          <a:ahLst/>
          <a:cxnLst/>
          <a:rect l="0" t="0" r="0" b="0"/>
          <a:pathLst>
            <a:path>
              <a:moveTo>
                <a:pt x="0" y="13776"/>
              </a:moveTo>
              <a:lnTo>
                <a:pt x="322610" y="1377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3503546" y="1230348"/>
        <a:ext cx="16130" cy="16130"/>
      </dsp:txXfrm>
    </dsp:sp>
    <dsp:sp modelId="{61FDE03F-3C16-497D-9A05-7116FB551B0A}">
      <dsp:nvSpPr>
        <dsp:cNvPr id="0" name=""/>
        <dsp:cNvSpPr/>
      </dsp:nvSpPr>
      <dsp:spPr>
        <a:xfrm>
          <a:off x="2974067" y="2020"/>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0" kern="1200" cap="none" spc="0">
              <a:ln w="0"/>
              <a:effectLst>
                <a:outerShdw blurRad="38100" dist="19050" dir="2700000" algn="tl" rotWithShape="0">
                  <a:schemeClr val="dk1">
                    <a:alpha val="40000"/>
                  </a:schemeClr>
                </a:outerShdw>
              </a:effectLst>
            </a:rPr>
            <a:t>Payers</a:t>
          </a:r>
          <a:endParaRPr lang="en-US" sz="1400" b="0" kern="1200" cap="none" spc="0" dirty="0">
            <a:ln w="0"/>
            <a:effectLst>
              <a:outerShdw blurRad="38100" dist="19050" dir="2700000" algn="tl" rotWithShape="0">
                <a:schemeClr val="dk1">
                  <a:alpha val="40000"/>
                </a:schemeClr>
              </a:outerShdw>
            </a:effectLst>
          </a:endParaRPr>
        </a:p>
      </dsp:txBody>
      <dsp:txXfrm>
        <a:off x="3131510" y="159463"/>
        <a:ext cx="760202" cy="760202"/>
      </dsp:txXfrm>
    </dsp:sp>
    <dsp:sp modelId="{C3D9051B-70B9-4E38-B64C-6DCC57C662B2}">
      <dsp:nvSpPr>
        <dsp:cNvPr id="0" name=""/>
        <dsp:cNvSpPr/>
      </dsp:nvSpPr>
      <dsp:spPr>
        <a:xfrm>
          <a:off x="4049155" y="1923486"/>
          <a:ext cx="322610" cy="27553"/>
        </a:xfrm>
        <a:custGeom>
          <a:avLst/>
          <a:gdLst/>
          <a:ahLst/>
          <a:cxnLst/>
          <a:rect l="0" t="0" r="0" b="0"/>
          <a:pathLst>
            <a:path>
              <a:moveTo>
                <a:pt x="0" y="13776"/>
              </a:moveTo>
              <a:lnTo>
                <a:pt x="322610" y="1377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4202395" y="1929198"/>
        <a:ext cx="16130" cy="16130"/>
      </dsp:txXfrm>
    </dsp:sp>
    <dsp:sp modelId="{66C546D1-7AD7-4292-B886-8612BD06DEE1}">
      <dsp:nvSpPr>
        <dsp:cNvPr id="0" name=""/>
        <dsp:cNvSpPr/>
      </dsp:nvSpPr>
      <dsp:spPr>
        <a:xfrm>
          <a:off x="4371766"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0" kern="1200" cap="none" spc="0">
              <a:ln w="0"/>
              <a:effectLst>
                <a:outerShdw blurRad="38100" dist="19050" dir="2700000" algn="tl" rotWithShape="0">
                  <a:schemeClr val="dk1">
                    <a:alpha val="40000"/>
                  </a:schemeClr>
                </a:outerShdw>
              </a:effectLst>
            </a:rPr>
            <a:t>Patients</a:t>
          </a:r>
          <a:endParaRPr lang="en-US" sz="1400" b="0" kern="1200" cap="none" spc="0" dirty="0">
            <a:ln w="0"/>
            <a:effectLst>
              <a:outerShdw blurRad="38100" dist="19050" dir="2700000" algn="tl" rotWithShape="0">
                <a:schemeClr val="dk1">
                  <a:alpha val="40000"/>
                </a:schemeClr>
              </a:outerShdw>
            </a:effectLst>
          </a:endParaRPr>
        </a:p>
      </dsp:txBody>
      <dsp:txXfrm>
        <a:off x="4529209" y="1557162"/>
        <a:ext cx="760202" cy="760202"/>
      </dsp:txXfrm>
    </dsp:sp>
    <dsp:sp modelId="{FE0328AB-C1AD-45F1-9FEA-2EE73D0AA0CC}">
      <dsp:nvSpPr>
        <dsp:cNvPr id="0" name=""/>
        <dsp:cNvSpPr/>
      </dsp:nvSpPr>
      <dsp:spPr>
        <a:xfrm rot="5400000">
          <a:off x="3350306" y="2622335"/>
          <a:ext cx="322610" cy="27553"/>
        </a:xfrm>
        <a:custGeom>
          <a:avLst/>
          <a:gdLst/>
          <a:ahLst/>
          <a:cxnLst/>
          <a:rect l="0" t="0" r="0" b="0"/>
          <a:pathLst>
            <a:path>
              <a:moveTo>
                <a:pt x="0" y="13776"/>
              </a:moveTo>
              <a:lnTo>
                <a:pt x="322610" y="1377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3503546" y="2628047"/>
        <a:ext cx="16130" cy="16130"/>
      </dsp:txXfrm>
    </dsp:sp>
    <dsp:sp modelId="{72FA130B-D0D8-4166-A7DA-5A2C7F4D35FE}">
      <dsp:nvSpPr>
        <dsp:cNvPr id="0" name=""/>
        <dsp:cNvSpPr/>
      </dsp:nvSpPr>
      <dsp:spPr>
        <a:xfrm>
          <a:off x="2974067" y="2797418"/>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Technology partners</a:t>
          </a:r>
          <a:endParaRPr lang="en-US" sz="1200" b="0" kern="1200" cap="none" spc="0" dirty="0">
            <a:ln w="0"/>
            <a:effectLst>
              <a:outerShdw blurRad="38100" dist="19050" dir="2700000" algn="tl" rotWithShape="0">
                <a:schemeClr val="dk1">
                  <a:alpha val="40000"/>
                </a:schemeClr>
              </a:outerShdw>
            </a:effectLst>
          </a:endParaRPr>
        </a:p>
      </dsp:txBody>
      <dsp:txXfrm>
        <a:off x="3131510" y="2954861"/>
        <a:ext cx="760202" cy="760202"/>
      </dsp:txXfrm>
    </dsp:sp>
    <dsp:sp modelId="{C0749F6B-9EA5-422B-A5E1-94354CADBDC3}">
      <dsp:nvSpPr>
        <dsp:cNvPr id="0" name=""/>
        <dsp:cNvSpPr/>
      </dsp:nvSpPr>
      <dsp:spPr>
        <a:xfrm rot="10800000">
          <a:off x="2651456" y="1923486"/>
          <a:ext cx="322610" cy="27553"/>
        </a:xfrm>
        <a:custGeom>
          <a:avLst/>
          <a:gdLst/>
          <a:ahLst/>
          <a:cxnLst/>
          <a:rect l="0" t="0" r="0" b="0"/>
          <a:pathLst>
            <a:path>
              <a:moveTo>
                <a:pt x="0" y="13776"/>
              </a:moveTo>
              <a:lnTo>
                <a:pt x="322610" y="1377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rot="10800000">
        <a:off x="2804696" y="1929198"/>
        <a:ext cx="16130" cy="16130"/>
      </dsp:txXfrm>
    </dsp:sp>
    <dsp:sp modelId="{D6E1D431-9BE1-4445-B613-0D3AB07A26BC}">
      <dsp:nvSpPr>
        <dsp:cNvPr id="0" name=""/>
        <dsp:cNvSpPr/>
      </dsp:nvSpPr>
      <dsp:spPr>
        <a:xfrm>
          <a:off x="1576368" y="1399719"/>
          <a:ext cx="1075088" cy="1075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0" kern="1200" cap="none" spc="0">
              <a:ln w="0"/>
              <a:effectLst>
                <a:outerShdw blurRad="38100" dist="19050" dir="2700000" algn="tl" rotWithShape="0">
                  <a:schemeClr val="dk1">
                    <a:alpha val="40000"/>
                  </a:schemeClr>
                </a:outerShdw>
              </a:effectLst>
            </a:rPr>
            <a:t>Healthcare professional</a:t>
          </a:r>
          <a:endParaRPr lang="en-US" sz="1100" b="0" kern="1200" cap="none" spc="0" dirty="0">
            <a:ln w="0"/>
            <a:effectLst>
              <a:outerShdw blurRad="38100" dist="19050" dir="2700000" algn="tl" rotWithShape="0">
                <a:schemeClr val="dk1">
                  <a:alpha val="40000"/>
                </a:schemeClr>
              </a:outerShdw>
            </a:effectLst>
          </a:endParaRPr>
        </a:p>
      </dsp:txBody>
      <dsp:txXfrm>
        <a:off x="1733811" y="1557162"/>
        <a:ext cx="760202" cy="76020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466E-F8F2-488D-BAB7-24AD3D21C4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D2CE67-6F14-479B-A61B-CD4E06A351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3A9014-CA37-4964-B07C-003831A0B3B3}"/>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CCAF9976-2242-43E7-9943-5103C23146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537F9-8B74-4A7A-9FB9-6CB87CF93934}"/>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371898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BA5A-B954-46F2-B390-8645821344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BC602D-D7D9-4B50-8B6F-83F593646C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B2512-FB8A-47B2-A15B-19FD9E90FD6F}"/>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815D7BA2-E833-43A3-BE3F-60FA53186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C2C60-0AAA-4E4E-BD66-D66994EBA0BD}"/>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352942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5DA51F-27EC-406E-B23B-237E1E96D8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26F188-BEF3-4A5E-A046-7047DCC6D2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8530F2-544D-4A29-B24F-CC331C6BE66C}"/>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E5A8B3F8-D5F4-4370-B68A-6DA62D7CD2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27228-7875-4828-AD10-3236ED0EDD00}"/>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1052017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62146-91F1-4093-8A1D-44199EC358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8C3273-F25D-4590-A0E0-C7DE1BDDB6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839FD-CF30-4B2C-965B-10A406BF719A}"/>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6294288E-5392-420A-B785-205F09A09D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2F6B2-DDD8-45C8-A33B-3473433CA5D0}"/>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214375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CCC5-6C13-4378-AD69-F4F55CAF7E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D02845-913C-412A-A8B8-4CBCEDA006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CB9293-154C-4FFD-A92C-5AE3DA566BED}"/>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57865115-74A8-473B-986B-B5DCA05AC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18F4-9451-4450-8257-11D6C0DDE449}"/>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404290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96AE0-F50F-4F73-B25A-366207F84E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90CFD0-F834-4F5C-B562-7371D0FA06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1B5547-EB5B-4252-825E-5BF60F28C2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4C283-B1E3-44FD-BF7D-ABF1124DACBD}"/>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6" name="Footer Placeholder 5">
            <a:extLst>
              <a:ext uri="{FF2B5EF4-FFF2-40B4-BE49-F238E27FC236}">
                <a16:creationId xmlns:a16="http://schemas.microsoft.com/office/drawing/2014/main" id="{378942FA-60BC-4E85-8EE3-29810B3688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7F647-8EBF-47B8-921A-69AEF50DABC3}"/>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421166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402C-9F99-49AC-9C72-794BE455AA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083738-19D8-403C-9ED9-68C1C3F315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C77DE6-7534-4D00-AF07-1A2E2C2852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34E1E0-E48F-47DA-9442-7DA3357081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AEA651-C698-4904-85EF-4A84FB55FA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E0A2CF-7429-4A3F-B94E-89F9AE2C3C4C}"/>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8" name="Footer Placeholder 7">
            <a:extLst>
              <a:ext uri="{FF2B5EF4-FFF2-40B4-BE49-F238E27FC236}">
                <a16:creationId xmlns:a16="http://schemas.microsoft.com/office/drawing/2014/main" id="{DADD18BA-1EEE-4081-B02F-809751CD04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344F87-CBBC-4370-86CA-248D0C48CF27}"/>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228466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9231-7F23-4D21-AB4D-4C07B72C2F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47C8DE-5461-4B37-9B76-91641332D2E5}"/>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4" name="Footer Placeholder 3">
            <a:extLst>
              <a:ext uri="{FF2B5EF4-FFF2-40B4-BE49-F238E27FC236}">
                <a16:creationId xmlns:a16="http://schemas.microsoft.com/office/drawing/2014/main" id="{181EFB37-25DE-456B-831B-44C03BEC46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AC87A3-9744-492F-A8CE-01DD22F16462}"/>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309962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05E00-1B52-494C-A380-6C06A68475F8}"/>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3" name="Footer Placeholder 2">
            <a:extLst>
              <a:ext uri="{FF2B5EF4-FFF2-40B4-BE49-F238E27FC236}">
                <a16:creationId xmlns:a16="http://schemas.microsoft.com/office/drawing/2014/main" id="{FB538923-7672-421D-8F44-4D3ECA8356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C14E93-B399-4C4B-9E40-DAD8D74A53C4}"/>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2997480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8C6CE-8799-494E-8D1B-EF299C4745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288575-19C7-4E2B-B165-DC8E0A0BB5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83BB54-F3C6-4E85-8556-3DF08C050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C2F2C4-C53B-4301-AF6B-8EBBDD1D5F00}"/>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6" name="Footer Placeholder 5">
            <a:extLst>
              <a:ext uri="{FF2B5EF4-FFF2-40B4-BE49-F238E27FC236}">
                <a16:creationId xmlns:a16="http://schemas.microsoft.com/office/drawing/2014/main" id="{714F7847-52B3-43E3-AFA9-1457CFE0C5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4A666C-191A-445D-BAD4-E8CA8DB8E9F2}"/>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3030586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CC89-DAE3-44FF-B67D-7761DE019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48AEAC-8EE8-4FE3-8055-ABF9FC351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00C315-7AC5-4794-843E-2EF0BFBF2F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220CC9-BE7C-4A1B-A8F3-EEB7236FF10C}"/>
              </a:ext>
            </a:extLst>
          </p:cNvPr>
          <p:cNvSpPr>
            <a:spLocks noGrp="1"/>
          </p:cNvSpPr>
          <p:nvPr>
            <p:ph type="dt" sz="half" idx="10"/>
          </p:nvPr>
        </p:nvSpPr>
        <p:spPr/>
        <p:txBody>
          <a:bodyPr/>
          <a:lstStyle/>
          <a:p>
            <a:fld id="{8BC84253-BE1F-497A-9BF6-CD26D5A1BABC}" type="datetimeFigureOut">
              <a:rPr lang="en-US" smtClean="0"/>
              <a:t>6/12/2021</a:t>
            </a:fld>
            <a:endParaRPr lang="en-US"/>
          </a:p>
        </p:txBody>
      </p:sp>
      <p:sp>
        <p:nvSpPr>
          <p:cNvPr id="6" name="Footer Placeholder 5">
            <a:extLst>
              <a:ext uri="{FF2B5EF4-FFF2-40B4-BE49-F238E27FC236}">
                <a16:creationId xmlns:a16="http://schemas.microsoft.com/office/drawing/2014/main" id="{8D27DB32-3B70-48CB-A6D2-8083D6BC4C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B39460-FD10-42D6-9B9A-DC557BB18BFA}"/>
              </a:ext>
            </a:extLst>
          </p:cNvPr>
          <p:cNvSpPr>
            <a:spLocks noGrp="1"/>
          </p:cNvSpPr>
          <p:nvPr>
            <p:ph type="sldNum" sz="quarter" idx="12"/>
          </p:nvPr>
        </p:nvSpPr>
        <p:spPr/>
        <p:txBody>
          <a:bodyPr/>
          <a:lstStyle/>
          <a:p>
            <a:fld id="{02493EF4-3E98-4BCF-9309-D1F6C2B91E6A}" type="slidenum">
              <a:rPr lang="en-US" smtClean="0"/>
              <a:t>‹#›</a:t>
            </a:fld>
            <a:endParaRPr lang="en-US"/>
          </a:p>
        </p:txBody>
      </p:sp>
    </p:spTree>
    <p:extLst>
      <p:ext uri="{BB962C8B-B14F-4D97-AF65-F5344CB8AC3E}">
        <p14:creationId xmlns:p14="http://schemas.microsoft.com/office/powerpoint/2010/main" val="204417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7821D4-F122-46F8-9D49-C697345E19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7F618-4AF8-4BA8-87D2-BAB5A22256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AF3D44-2E11-46AD-8F73-24AD6C1ABA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84253-BE1F-497A-9BF6-CD26D5A1BABC}" type="datetimeFigureOut">
              <a:rPr lang="en-US" smtClean="0"/>
              <a:t>6/12/2021</a:t>
            </a:fld>
            <a:endParaRPr lang="en-US"/>
          </a:p>
        </p:txBody>
      </p:sp>
      <p:sp>
        <p:nvSpPr>
          <p:cNvPr id="5" name="Footer Placeholder 4">
            <a:extLst>
              <a:ext uri="{FF2B5EF4-FFF2-40B4-BE49-F238E27FC236}">
                <a16:creationId xmlns:a16="http://schemas.microsoft.com/office/drawing/2014/main" id="{516398CB-A04F-493F-8FCE-A6D7737629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6B280A-0434-4DAB-835F-0F58D8A45B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93EF4-3E98-4BCF-9309-D1F6C2B91E6A}" type="slidenum">
              <a:rPr lang="en-US" smtClean="0"/>
              <a:t>‹#›</a:t>
            </a:fld>
            <a:endParaRPr lang="en-US"/>
          </a:p>
        </p:txBody>
      </p:sp>
    </p:spTree>
    <p:extLst>
      <p:ext uri="{BB962C8B-B14F-4D97-AF65-F5344CB8AC3E}">
        <p14:creationId xmlns:p14="http://schemas.microsoft.com/office/powerpoint/2010/main" val="108918207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ncbi.nlm.nih.gov/books/NBK207234/" TargetMode="External"/><Relationship Id="rId13" Type="http://schemas.openxmlformats.org/officeDocument/2006/relationships/hyperlink" Target="https://e90500d9-7681-482e-9c89-8f60b201e903.filesusr.com/ugd/37a51e_3158448a75db44eb89d76c875f1538d7.pdf" TargetMode="External"/><Relationship Id="rId18" Type="http://schemas.openxmlformats.org/officeDocument/2006/relationships/hyperlink" Target="https://aaopenplatform.accessaccelerated.org/south-east-asia-countries/india" TargetMode="External"/><Relationship Id="rId26" Type="http://schemas.openxmlformats.org/officeDocument/2006/relationships/hyperlink" Target="https://www.abbott.in/media-center/press-releases/acare-pressrelease-india.html" TargetMode="External"/><Relationship Id="rId39" Type="http://schemas.openxmlformats.org/officeDocument/2006/relationships/hyperlink" Target="https://link.springer.com/article/10.1057/s41271-021-00287-w" TargetMode="External"/><Relationship Id="rId3" Type="http://schemas.openxmlformats.org/officeDocument/2006/relationships/hyperlink" Target="https://www.linkedin.com/pulse/doctors-views-patient-support-programs-india-survey-report-chandra/" TargetMode="External"/><Relationship Id="rId21" Type="http://schemas.openxmlformats.org/officeDocument/2006/relationships/hyperlink" Target="https://www.ncbi.nlm.nih.gov/pmc/articles/PMC4222027/" TargetMode="External"/><Relationship Id="rId34" Type="http://schemas.openxmlformats.org/officeDocument/2006/relationships/hyperlink" Target="https://bmcpublichealth.biomedcentral.com/articles/10.1186/s12889-021-10708-w" TargetMode="External"/><Relationship Id="rId7" Type="http://schemas.openxmlformats.org/officeDocument/2006/relationships/hyperlink" Target="https://www2.deloitte.com/content/dam/Deloitte/uk/Documents/life-sciences-health-care/deloitte-uk-patient-support-programmes.pdf" TargetMode="External"/><Relationship Id="rId12" Type="http://schemas.openxmlformats.org/officeDocument/2006/relationships/hyperlink" Target="https://globalhealthprogress.org/collaboration/the-blue-tree-india/" TargetMode="External"/><Relationship Id="rId17" Type="http://schemas.openxmlformats.org/officeDocument/2006/relationships/hyperlink" Target="https://aaopenplatform.accessaccelerated.org/program-profile/sparsh-healthline" TargetMode="External"/><Relationship Id="rId25" Type="http://schemas.openxmlformats.org/officeDocument/2006/relationships/hyperlink" Target="https://37a51efb-7fb0-40a4-9b88-8ae3372fff59.usrfiles.com/ugd/37a51e_9f34e24f760b4d36849a1bc80febed2f.pdf" TargetMode="External"/><Relationship Id="rId33" Type="http://schemas.openxmlformats.org/officeDocument/2006/relationships/hyperlink" Target="https://www.who.int/publications/i/item/9789240010291" TargetMode="External"/><Relationship Id="rId38" Type="http://schemas.openxmlformats.org/officeDocument/2006/relationships/hyperlink" Target="https://esanjeevaniopd.in/About" TargetMode="External"/><Relationship Id="rId2" Type="http://schemas.openxmlformats.org/officeDocument/2006/relationships/hyperlink" Target="https://www.domedica.com/en/treating-chronic-diseases-through-patient-support-program/" TargetMode="External"/><Relationship Id="rId16" Type="http://schemas.openxmlformats.org/officeDocument/2006/relationships/hyperlink" Target="https://www.winforpatients.com/" TargetMode="External"/><Relationship Id="rId20" Type="http://schemas.openxmlformats.org/officeDocument/2006/relationships/hyperlink" Target="https://aaopenplatform.accessaccelerated.org/sites/default/files/SMARThealth%20Extend.pdf" TargetMode="External"/><Relationship Id="rId29" Type="http://schemas.openxmlformats.org/officeDocument/2006/relationships/hyperlink" Target="https://www.acare.co.in/en/faq/" TargetMode="External"/><Relationship Id="rId1" Type="http://schemas.openxmlformats.org/officeDocument/2006/relationships/slideLayout" Target="../slideLayouts/slideLayout4.xml"/><Relationship Id="rId6" Type="http://schemas.openxmlformats.org/officeDocument/2006/relationships/hyperlink" Target="https://www.anjusoftware.com/about/all-news/insights/patient-advocacy-groups" TargetMode="External"/><Relationship Id="rId11" Type="http://schemas.openxmlformats.org/officeDocument/2006/relationships/hyperlink" Target="https://saarathihealthcare.com/about/" TargetMode="External"/><Relationship Id="rId24" Type="http://schemas.openxmlformats.org/officeDocument/2006/relationships/hyperlink" Target="https://e90500d9-7681-482e-9c89-8f60b201e903.filesusr.com/ugd/37a51e_56cc739a96824a83a3e51a2bcc83f747.pdf" TargetMode="External"/><Relationship Id="rId32" Type="http://schemas.openxmlformats.org/officeDocument/2006/relationships/hyperlink" Target="https://www.ncbi.nlm.nih.gov/pmc/articles/PMC4854257/" TargetMode="External"/><Relationship Id="rId37" Type="http://schemas.openxmlformats.org/officeDocument/2006/relationships/hyperlink" Target="https://pib.gov.in/PressReleasePage.aspx?PRID=1646913" TargetMode="External"/><Relationship Id="rId5" Type="http://schemas.openxmlformats.org/officeDocument/2006/relationships/hyperlink" Target="https://tincture.io/patient-support-programs-a-patient-driven-concept-a4ab8dfdb51b" TargetMode="External"/><Relationship Id="rId15" Type="http://schemas.openxmlformats.org/officeDocument/2006/relationships/hyperlink" Target="https://www.novartis.com/news/advancing-diabetes-awareness-and-adherence-india" TargetMode="External"/><Relationship Id="rId23" Type="http://schemas.openxmlformats.org/officeDocument/2006/relationships/hyperlink" Target="http://ctri.nic.in/Clinicaltrials/showallp.php?mid1=16655&amp;EncHid=&amp;userName=smarthealth%20extend" TargetMode="External"/><Relationship Id="rId28" Type="http://schemas.openxmlformats.org/officeDocument/2006/relationships/hyperlink" Target="https://www.acare.co.in/en/" TargetMode="External"/><Relationship Id="rId36" Type="http://schemas.openxmlformats.org/officeDocument/2006/relationships/hyperlink" Target="https://health.economictimes.indiatimes.com/news/health-it/covid-19-lockdown-2-0-telemedicine-in-india-to-see-continued-growth/75172147" TargetMode="External"/><Relationship Id="rId10" Type="http://schemas.openxmlformats.org/officeDocument/2006/relationships/hyperlink" Target="https://www.roche.com/sustainability/access-to-healthcare/cancer-care-india.htm" TargetMode="External"/><Relationship Id="rId19" Type="http://schemas.openxmlformats.org/officeDocument/2006/relationships/hyperlink" Target="https://link.springer.com/article/10.1007/s13410-017-0602-1?shared-article-renderer" TargetMode="External"/><Relationship Id="rId31" Type="http://schemas.openxmlformats.org/officeDocument/2006/relationships/hyperlink" Target="https://www.ncbi.nlm.nih.gov/pmc/articles/PMC4966497/" TargetMode="External"/><Relationship Id="rId4" Type="http://schemas.openxmlformats.org/officeDocument/2006/relationships/hyperlink" Target="https://www.iqvia.com/locations/middle-east-and-africa/solutions/contract-sales-and-medical-solutions/patient-support-programs" TargetMode="External"/><Relationship Id="rId9" Type="http://schemas.openxmlformats.org/officeDocument/2006/relationships/hyperlink" Target="https://www.ajmc.com/view/pharma-payer-partnerships-seek-to-prove-effectiveness-of-care" TargetMode="External"/><Relationship Id="rId14" Type="http://schemas.openxmlformats.org/officeDocument/2006/relationships/hyperlink" Target="https://www.pfizerindia.com/eNewsWebsite/csr.aspx" TargetMode="External"/><Relationship Id="rId22" Type="http://schemas.openxmlformats.org/officeDocument/2006/relationships/hyperlink" Target="http://www.ctri.nic.in/Clinicaltrials/pdf_generate.php?trialid=16655&amp;EncHid=&amp;modid=&amp;compid=%27,%2716655det%27" TargetMode="External"/><Relationship Id="rId27" Type="http://schemas.openxmlformats.org/officeDocument/2006/relationships/hyperlink" Target="https://health.economictimes.indiatimes.com/news/industry/abbott-launches-acare-program/68506542" TargetMode="External"/><Relationship Id="rId30" Type="http://schemas.openxmlformats.org/officeDocument/2006/relationships/hyperlink" Target="https://www.ncbi.nlm.nih.gov/pmc/articles/PMC5648412/" TargetMode="External"/><Relationship Id="rId35" Type="http://schemas.openxmlformats.org/officeDocument/2006/relationships/hyperlink" Target="https://www.mohfw.gov.in/pdf/Telemedicine.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ACE6C7-4420-4351-8798-0D3CE67F0F49}"/>
              </a:ext>
            </a:extLst>
          </p:cNvPr>
          <p:cNvSpPr>
            <a:spLocks noGrp="1"/>
          </p:cNvSpPr>
          <p:nvPr>
            <p:ph type="ctrTitle"/>
          </p:nvPr>
        </p:nvSpPr>
        <p:spPr>
          <a:xfrm>
            <a:off x="1218566" y="2365273"/>
            <a:ext cx="9231410" cy="1941188"/>
          </a:xfrm>
        </p:spPr>
        <p:txBody>
          <a:bodyPr anchor="b">
            <a:normAutofit/>
          </a:bodyPr>
          <a:lstStyle/>
          <a:p>
            <a:pPr algn="l"/>
            <a:r>
              <a:rPr lang="en-US" sz="2800" b="1" dirty="0">
                <a:latin typeface="Times New Roman" panose="02020603050405020304" pitchFamily="18" charset="0"/>
                <a:cs typeface="Times New Roman" panose="02020603050405020304" pitchFamily="18" charset="0"/>
              </a:rPr>
              <a:t>The role of Pharmaceutical Industry in Patient Support Programs in India-  A narrative report  </a:t>
            </a:r>
            <a:br>
              <a:rPr lang="en-US" sz="5500" dirty="0"/>
            </a:br>
            <a:endParaRPr lang="en-US" sz="5500" dirty="0"/>
          </a:p>
        </p:txBody>
      </p:sp>
      <p:sp>
        <p:nvSpPr>
          <p:cNvPr id="3" name="Subtitle 2">
            <a:extLst>
              <a:ext uri="{FF2B5EF4-FFF2-40B4-BE49-F238E27FC236}">
                <a16:creationId xmlns:a16="http://schemas.microsoft.com/office/drawing/2014/main" id="{06C3A3F6-F929-428A-BEA8-994702D75C80}"/>
              </a:ext>
            </a:extLst>
          </p:cNvPr>
          <p:cNvSpPr>
            <a:spLocks noGrp="1"/>
          </p:cNvSpPr>
          <p:nvPr>
            <p:ph type="subTitle" idx="1"/>
          </p:nvPr>
        </p:nvSpPr>
        <p:spPr>
          <a:xfrm>
            <a:off x="5276216" y="5298366"/>
            <a:ext cx="5763259" cy="1085346"/>
          </a:xfrm>
        </p:spPr>
        <p:txBody>
          <a:bodyPr anchor="t">
            <a:normAutofit/>
          </a:bodyPr>
          <a:lstStyle/>
          <a:p>
            <a:pPr algn="l"/>
            <a:r>
              <a:rPr lang="en-US"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Presented by Simran Mehrotra- PG/19/084</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Under the guidance of Dr. </a:t>
            </a:r>
            <a:r>
              <a:rPr lang="en-US" sz="1600" dirty="0" err="1">
                <a:latin typeface="Times New Roman" panose="02020603050405020304" pitchFamily="18" charset="0"/>
                <a:cs typeface="Times New Roman" panose="02020603050405020304" pitchFamily="18" charset="0"/>
              </a:rPr>
              <a:t>Anandhi</a:t>
            </a:r>
            <a:r>
              <a:rPr lang="en-US" sz="1600" dirty="0">
                <a:latin typeface="Times New Roman" panose="02020603050405020304" pitchFamily="18" charset="0"/>
                <a:cs typeface="Times New Roman" panose="02020603050405020304" pitchFamily="18" charset="0"/>
              </a:rPr>
              <a:t> Ramachandran</a:t>
            </a:r>
          </a:p>
        </p:txBody>
      </p:sp>
    </p:spTree>
    <p:extLst>
      <p:ext uri="{BB962C8B-B14F-4D97-AF65-F5344CB8AC3E}">
        <p14:creationId xmlns:p14="http://schemas.microsoft.com/office/powerpoint/2010/main" val="9274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References</a:t>
            </a:r>
          </a:p>
        </p:txBody>
      </p:sp>
      <p:sp>
        <p:nvSpPr>
          <p:cNvPr id="4" name="Content Placeholder 3">
            <a:extLst>
              <a:ext uri="{FF2B5EF4-FFF2-40B4-BE49-F238E27FC236}">
                <a16:creationId xmlns:a16="http://schemas.microsoft.com/office/drawing/2014/main" id="{FC9CE56F-6441-4590-8F11-A8471C603311}"/>
              </a:ext>
            </a:extLst>
          </p:cNvPr>
          <p:cNvSpPr>
            <a:spLocks noGrp="1"/>
          </p:cNvSpPr>
          <p:nvPr>
            <p:ph sz="half" idx="1"/>
          </p:nvPr>
        </p:nvSpPr>
        <p:spPr/>
        <p:txBody>
          <a:bodyPr>
            <a:normAutofit fontScale="25000" lnSpcReduction="20000"/>
          </a:bodyPr>
          <a:lstStyle/>
          <a:p>
            <a:r>
              <a:rPr lang="en-US" dirty="0"/>
              <a:t>[1] </a:t>
            </a:r>
            <a:r>
              <a:rPr lang="en-US" u="sng" dirty="0">
                <a:hlinkClick r:id="rId2"/>
              </a:rPr>
              <a:t>https://www.domedica.com/en/treating-chronic-diseases-through-patient-support-program/</a:t>
            </a:r>
            <a:endParaRPr lang="en-US" dirty="0"/>
          </a:p>
          <a:p>
            <a:r>
              <a:rPr lang="en-US" dirty="0"/>
              <a:t>[2] </a:t>
            </a:r>
            <a:r>
              <a:rPr lang="en-US" u="sng" dirty="0">
                <a:hlinkClick r:id="rId3"/>
              </a:rPr>
              <a:t>https://www.linkedin.com/pulse/doctors-views-patient-support-programs-india-survey-report-chandra/</a:t>
            </a:r>
            <a:endParaRPr lang="en-US" dirty="0"/>
          </a:p>
          <a:p>
            <a:r>
              <a:rPr lang="en-US" u="sng" dirty="0"/>
              <a:t>[3] </a:t>
            </a:r>
            <a:r>
              <a:rPr lang="en-US" u="sng" dirty="0">
                <a:hlinkClick r:id="rId4"/>
              </a:rPr>
              <a:t>https://www.iqvia.com/locations/middle-east-and-africa/solutions/contract-sales-and-medical-solutions/patient-support-programs</a:t>
            </a:r>
            <a:endParaRPr lang="en-US" dirty="0"/>
          </a:p>
          <a:p>
            <a:r>
              <a:rPr lang="en-US" dirty="0"/>
              <a:t>[4] </a:t>
            </a:r>
            <a:r>
              <a:rPr lang="en-US" u="sng" dirty="0">
                <a:hlinkClick r:id="rId5"/>
              </a:rPr>
              <a:t>https://tincture.io/patient-support-programs-a-patient-driven-concept-a4ab8dfdb51b</a:t>
            </a:r>
            <a:endParaRPr lang="en-US" dirty="0"/>
          </a:p>
          <a:p>
            <a:r>
              <a:rPr lang="en-US" dirty="0"/>
              <a:t>[5] </a:t>
            </a:r>
            <a:r>
              <a:rPr lang="en-US" u="sng" dirty="0">
                <a:hlinkClick r:id="rId6"/>
              </a:rPr>
              <a:t>Partnering with Patient Advocacy Groups Benefits Pharma and Patients (anjusoftware.com)</a:t>
            </a:r>
            <a:endParaRPr lang="en-US" dirty="0"/>
          </a:p>
          <a:p>
            <a:r>
              <a:rPr lang="en-US" dirty="0"/>
              <a:t>[6] </a:t>
            </a:r>
            <a:r>
              <a:rPr lang="en-US" u="sng" dirty="0">
                <a:hlinkClick r:id="rId7"/>
              </a:rPr>
              <a:t>https://www2.deloitte.com/content/dam/Deloitte/uk/Documents/life-sciences-health-care/deloitte-uk-patient-support-programmes.pdf</a:t>
            </a:r>
            <a:endParaRPr lang="en-US" dirty="0"/>
          </a:p>
          <a:p>
            <a:r>
              <a:rPr lang="en-US" dirty="0"/>
              <a:t>[7] </a:t>
            </a:r>
            <a:r>
              <a:rPr lang="en-US" u="sng" dirty="0">
                <a:hlinkClick r:id="rId8"/>
              </a:rPr>
              <a:t>https://www.ncbi.nlm.nih.gov/books/NBK207234/</a:t>
            </a:r>
            <a:endParaRPr lang="en-US" dirty="0"/>
          </a:p>
          <a:p>
            <a:r>
              <a:rPr lang="en-US" dirty="0"/>
              <a:t>[8] </a:t>
            </a:r>
            <a:r>
              <a:rPr lang="en-US" u="sng" dirty="0">
                <a:hlinkClick r:id="rId9"/>
              </a:rPr>
              <a:t>Pharma-Payer Partnerships Seek to Prove Effectiveness of Care (ajmc.com)</a:t>
            </a:r>
            <a:endParaRPr lang="en-US" dirty="0"/>
          </a:p>
          <a:p>
            <a:r>
              <a:rPr lang="en-US" dirty="0"/>
              <a:t>[9] </a:t>
            </a:r>
            <a:r>
              <a:rPr lang="en-US" u="sng" dirty="0">
                <a:hlinkClick r:id="rId10"/>
              </a:rPr>
              <a:t>Roche - A platform for supporting cancer patients in India</a:t>
            </a:r>
            <a:endParaRPr lang="en-US" dirty="0"/>
          </a:p>
          <a:p>
            <a:r>
              <a:rPr lang="en-US" dirty="0"/>
              <a:t>[10] </a:t>
            </a:r>
            <a:r>
              <a:rPr lang="en-US" u="sng" dirty="0">
                <a:hlinkClick r:id="rId11"/>
              </a:rPr>
              <a:t>https://saarathihealthcare.com/about/</a:t>
            </a:r>
            <a:endParaRPr lang="en-US" dirty="0"/>
          </a:p>
          <a:p>
            <a:r>
              <a:rPr lang="en-US" dirty="0"/>
              <a:t>[11] </a:t>
            </a:r>
            <a:r>
              <a:rPr lang="en-US" u="sng" dirty="0">
                <a:hlinkClick r:id="rId12"/>
              </a:rPr>
              <a:t>The Blue Tree, India – Global Health Progress</a:t>
            </a:r>
            <a:endParaRPr lang="en-US" dirty="0"/>
          </a:p>
          <a:p>
            <a:r>
              <a:rPr lang="en-US" dirty="0"/>
              <a:t>[12] </a:t>
            </a:r>
            <a:r>
              <a:rPr lang="en-US" u="sng" dirty="0">
                <a:hlinkClick r:id="rId13"/>
              </a:rPr>
              <a:t>37a51e_3158448a75db44eb89d76c875f1538d7.pdf (filesusr.com)</a:t>
            </a:r>
            <a:endParaRPr lang="en-US" dirty="0"/>
          </a:p>
          <a:p>
            <a:r>
              <a:rPr lang="en-US" dirty="0"/>
              <a:t>[13] </a:t>
            </a:r>
            <a:r>
              <a:rPr lang="en-US" u="sng" dirty="0">
                <a:hlinkClick r:id="rId14"/>
              </a:rPr>
              <a:t>Pfizer India - Corporate Social Responsibility</a:t>
            </a:r>
            <a:endParaRPr lang="en-US" dirty="0"/>
          </a:p>
          <a:p>
            <a:r>
              <a:rPr lang="en-US" dirty="0"/>
              <a:t>[14] </a:t>
            </a:r>
            <a:r>
              <a:rPr lang="en-US" u="sng" dirty="0">
                <a:hlinkClick r:id="rId15"/>
              </a:rPr>
              <a:t>Improving diabetes awareness and treatment adherence in India | Novartis</a:t>
            </a:r>
            <a:endParaRPr lang="en-US" dirty="0"/>
          </a:p>
          <a:p>
            <a:r>
              <a:rPr lang="en-US" dirty="0"/>
              <a:t>[15] </a:t>
            </a:r>
            <a:r>
              <a:rPr lang="en-US" u="sng" dirty="0">
                <a:hlinkClick r:id="rId16"/>
              </a:rPr>
              <a:t>Maintenance (winforpatients.com)</a:t>
            </a:r>
            <a:endParaRPr lang="en-US" dirty="0"/>
          </a:p>
          <a:p>
            <a:r>
              <a:rPr lang="en-US" dirty="0"/>
              <a:t>[16] </a:t>
            </a:r>
            <a:r>
              <a:rPr lang="en-US" u="sng" dirty="0" err="1">
                <a:hlinkClick r:id="rId17"/>
              </a:rPr>
              <a:t>Sparsh</a:t>
            </a:r>
            <a:r>
              <a:rPr lang="en-US" u="sng" dirty="0">
                <a:hlinkClick r:id="rId17"/>
              </a:rPr>
              <a:t> Healthline, Program (accessaccelerated.org)</a:t>
            </a:r>
            <a:endParaRPr lang="en-US" dirty="0"/>
          </a:p>
          <a:p>
            <a:r>
              <a:rPr lang="en-US" dirty="0"/>
              <a:t>[17] </a:t>
            </a:r>
            <a:r>
              <a:rPr lang="en-US" u="sng" dirty="0">
                <a:hlinkClick r:id="rId18"/>
              </a:rPr>
              <a:t>India | Access Accelerated</a:t>
            </a:r>
            <a:endParaRPr lang="en-US" dirty="0"/>
          </a:p>
          <a:p>
            <a:r>
              <a:rPr lang="en-US" dirty="0"/>
              <a:t>[18] </a:t>
            </a:r>
            <a:r>
              <a:rPr lang="en-US" u="sng" dirty="0">
                <a:hlinkClick r:id="rId19"/>
              </a:rPr>
              <a:t>A retrospective analysis of the impact of telephonic counseling on dietary and lifestyle modifications in Indian patients with type 2 diabetes mellitus | SpringerLink</a:t>
            </a:r>
            <a:endParaRPr lang="en-US" dirty="0"/>
          </a:p>
          <a:p>
            <a:r>
              <a:rPr lang="en-US" dirty="0"/>
              <a:t>[19] </a:t>
            </a:r>
            <a:r>
              <a:rPr lang="en-US" u="sng" dirty="0" err="1">
                <a:hlinkClick r:id="rId20"/>
              </a:rPr>
              <a:t>SMARThealth</a:t>
            </a:r>
            <a:r>
              <a:rPr lang="en-US" u="sng" dirty="0">
                <a:hlinkClick r:id="rId20"/>
              </a:rPr>
              <a:t> Extend.pdf (accessaccelerated.org)</a:t>
            </a:r>
            <a:endParaRPr lang="en-US" dirty="0"/>
          </a:p>
          <a:p>
            <a:r>
              <a:rPr lang="en-US" dirty="0"/>
              <a:t>[20] </a:t>
            </a:r>
            <a:r>
              <a:rPr lang="en-US" u="sng" dirty="0">
                <a:hlinkClick r:id="rId21"/>
              </a:rPr>
              <a:t>A multifaceted strategy using mobile technology to assist rural primary healthcare doctors and frontline health workers in cardiovascular disease risk management: protocol for the </a:t>
            </a:r>
            <a:r>
              <a:rPr lang="en-US" u="sng" dirty="0" err="1">
                <a:hlinkClick r:id="rId21"/>
              </a:rPr>
              <a:t>SMARTHealth</a:t>
            </a:r>
            <a:r>
              <a:rPr lang="en-US" u="sng" dirty="0">
                <a:hlinkClick r:id="rId21"/>
              </a:rPr>
              <a:t> India cluster </a:t>
            </a:r>
            <a:r>
              <a:rPr lang="en-US" u="sng" dirty="0" err="1">
                <a:hlinkClick r:id="rId21"/>
              </a:rPr>
              <a:t>randomised</a:t>
            </a:r>
            <a:r>
              <a:rPr lang="en-US" u="sng" dirty="0">
                <a:hlinkClick r:id="rId21"/>
              </a:rPr>
              <a:t> controlled trial (nih.gov)</a:t>
            </a:r>
            <a:endParaRPr lang="en-US" dirty="0"/>
          </a:p>
          <a:p>
            <a:endParaRPr lang="en-US" dirty="0"/>
          </a:p>
        </p:txBody>
      </p:sp>
      <p:sp>
        <p:nvSpPr>
          <p:cNvPr id="5" name="Content Placeholder 4">
            <a:extLst>
              <a:ext uri="{FF2B5EF4-FFF2-40B4-BE49-F238E27FC236}">
                <a16:creationId xmlns:a16="http://schemas.microsoft.com/office/drawing/2014/main" id="{3AAFD613-81A0-47E8-8FB2-41EC602A1A9F}"/>
              </a:ext>
            </a:extLst>
          </p:cNvPr>
          <p:cNvSpPr>
            <a:spLocks noGrp="1"/>
          </p:cNvSpPr>
          <p:nvPr>
            <p:ph sz="half" idx="2"/>
          </p:nvPr>
        </p:nvSpPr>
        <p:spPr/>
        <p:txBody>
          <a:bodyPr>
            <a:normAutofit fontScale="25000" lnSpcReduction="20000"/>
          </a:bodyPr>
          <a:lstStyle/>
          <a:p>
            <a:r>
              <a:rPr lang="en-US" dirty="0"/>
              <a:t>[21] </a:t>
            </a:r>
            <a:r>
              <a:rPr lang="en-US" u="sng" dirty="0">
                <a:hlinkClick r:id="rId22"/>
              </a:rPr>
              <a:t>CTRI Trial Data</a:t>
            </a:r>
            <a:endParaRPr lang="en-US" dirty="0"/>
          </a:p>
          <a:p>
            <a:r>
              <a:rPr lang="en-US" dirty="0"/>
              <a:t>[22] </a:t>
            </a:r>
            <a:r>
              <a:rPr lang="en-US" u="sng" dirty="0">
                <a:hlinkClick r:id="rId23"/>
              </a:rPr>
              <a:t>CTRI</a:t>
            </a:r>
            <a:endParaRPr lang="en-US" dirty="0"/>
          </a:p>
          <a:p>
            <a:r>
              <a:rPr lang="en-US" dirty="0"/>
              <a:t>[23] </a:t>
            </a:r>
            <a:r>
              <a:rPr lang="en-US" u="sng" dirty="0">
                <a:hlinkClick r:id="rId24"/>
              </a:rPr>
              <a:t>37a51e_56cc739a96824a83a3e51a2bcc83f747.pdf (filesusr.com)</a:t>
            </a:r>
            <a:endParaRPr lang="en-US" dirty="0"/>
          </a:p>
          <a:p>
            <a:r>
              <a:rPr lang="en-US" dirty="0"/>
              <a:t>[24] </a:t>
            </a:r>
            <a:r>
              <a:rPr lang="en-US" u="sng" dirty="0">
                <a:hlinkClick r:id="rId25"/>
              </a:rPr>
              <a:t>Hope to her (usrfiles.com)</a:t>
            </a:r>
            <a:endParaRPr lang="en-US" dirty="0"/>
          </a:p>
          <a:p>
            <a:r>
              <a:rPr lang="en-US" dirty="0"/>
              <a:t>[25] </a:t>
            </a:r>
            <a:r>
              <a:rPr lang="en-US" u="sng" dirty="0">
                <a:hlinkClick r:id="rId26"/>
              </a:rPr>
              <a:t>https://www.abbott.in/media-center/press-releases/acare-pressrelease-india.html</a:t>
            </a:r>
            <a:endParaRPr lang="en-US" dirty="0"/>
          </a:p>
          <a:p>
            <a:r>
              <a:rPr lang="en-US" dirty="0"/>
              <a:t>[26] </a:t>
            </a:r>
            <a:r>
              <a:rPr lang="en-US" u="sng" dirty="0">
                <a:hlinkClick r:id="rId27"/>
              </a:rPr>
              <a:t>https://health.economictimes.indiatimes.com/news/industry/abbott-launches-acare-program/68506542</a:t>
            </a:r>
            <a:endParaRPr lang="en-US" dirty="0"/>
          </a:p>
          <a:p>
            <a:r>
              <a:rPr lang="en-US" dirty="0"/>
              <a:t>[27] </a:t>
            </a:r>
            <a:r>
              <a:rPr lang="en-US" u="sng" dirty="0">
                <a:hlinkClick r:id="rId28"/>
              </a:rPr>
              <a:t>https://www.acare.co.in/en/</a:t>
            </a:r>
            <a:endParaRPr lang="en-US" dirty="0"/>
          </a:p>
          <a:p>
            <a:r>
              <a:rPr lang="en-US" dirty="0"/>
              <a:t>[28] </a:t>
            </a:r>
            <a:r>
              <a:rPr lang="en-US" u="sng" dirty="0">
                <a:hlinkClick r:id="rId29"/>
              </a:rPr>
              <a:t>https://www.acare.co.in/en/faq/</a:t>
            </a:r>
            <a:endParaRPr lang="en-US" dirty="0"/>
          </a:p>
          <a:p>
            <a:r>
              <a:rPr lang="en-US" u="sng" dirty="0"/>
              <a:t>[29] </a:t>
            </a:r>
            <a:r>
              <a:rPr lang="en-US" u="sng" dirty="0">
                <a:hlinkClick r:id="rId3"/>
              </a:rPr>
              <a:t>https://www.linkedin.com/pulse/doctors-views-patient-support-programs-india-survey-report-chandra/</a:t>
            </a:r>
            <a:endParaRPr lang="en-US" dirty="0"/>
          </a:p>
          <a:p>
            <a:r>
              <a:rPr lang="en-US" u="sng" dirty="0"/>
              <a:t>[30] </a:t>
            </a:r>
            <a:r>
              <a:rPr lang="en-US" u="sng" dirty="0">
                <a:hlinkClick r:id="rId30"/>
              </a:rPr>
              <a:t>https://www.ncbi.nlm.nih.gov/pmc/articles/PMC5648412/</a:t>
            </a:r>
            <a:endParaRPr lang="en-US" dirty="0"/>
          </a:p>
          <a:p>
            <a:r>
              <a:rPr lang="en-US" dirty="0"/>
              <a:t>[31] </a:t>
            </a:r>
            <a:r>
              <a:rPr lang="en-US" u="sng" dirty="0">
                <a:hlinkClick r:id="rId31"/>
              </a:rPr>
              <a:t>https://www.ncbi.nlm.nih.gov/pmc/articles/PMC4966497/</a:t>
            </a:r>
            <a:endParaRPr lang="en-US" dirty="0"/>
          </a:p>
          <a:p>
            <a:r>
              <a:rPr lang="en-US" dirty="0"/>
              <a:t>[32] </a:t>
            </a:r>
            <a:r>
              <a:rPr lang="en-US" u="sng" dirty="0">
                <a:hlinkClick r:id="rId32"/>
              </a:rPr>
              <a:t>https://www.ncbi.nlm.nih.gov/pmc/articles/PMC4854257/</a:t>
            </a:r>
            <a:endParaRPr lang="en-US" dirty="0"/>
          </a:p>
          <a:p>
            <a:r>
              <a:rPr lang="en-US" dirty="0"/>
              <a:t>[33] </a:t>
            </a:r>
            <a:r>
              <a:rPr lang="en-US" u="sng" dirty="0">
                <a:hlinkClick r:id="rId33"/>
              </a:rPr>
              <a:t>https://www.who.int/publications/i/item/9789240010291</a:t>
            </a:r>
            <a:endParaRPr lang="en-US" dirty="0"/>
          </a:p>
          <a:p>
            <a:r>
              <a:rPr lang="en-US" dirty="0"/>
              <a:t>[34] </a:t>
            </a:r>
            <a:r>
              <a:rPr lang="en-US" u="sng" dirty="0">
                <a:hlinkClick r:id="rId34"/>
              </a:rPr>
              <a:t>https://bmcpublichealth.biomedcentral.com/articles/10.1186/s12889-021-10708-w</a:t>
            </a:r>
            <a:endParaRPr lang="en-US" dirty="0"/>
          </a:p>
          <a:p>
            <a:r>
              <a:rPr lang="en-US" dirty="0"/>
              <a:t>[35] </a:t>
            </a:r>
            <a:r>
              <a:rPr lang="en-US" u="sng" dirty="0">
                <a:hlinkClick r:id="rId35"/>
              </a:rPr>
              <a:t>https://www.mohfw.gov.in/pdf/Telemedicine.pdf</a:t>
            </a:r>
            <a:endParaRPr lang="en-US" dirty="0"/>
          </a:p>
          <a:p>
            <a:r>
              <a:rPr lang="en-US" dirty="0"/>
              <a:t>[36] </a:t>
            </a:r>
            <a:r>
              <a:rPr lang="en-US" u="sng" dirty="0">
                <a:hlinkClick r:id="rId36"/>
              </a:rPr>
              <a:t>https://health.economictimes.indiatimes.com/news/health-it/covid-19-lockdown-2-0-telemedicine-in-india-to-see-continued-growth/75172147</a:t>
            </a:r>
            <a:endParaRPr lang="en-US" dirty="0"/>
          </a:p>
          <a:p>
            <a:r>
              <a:rPr lang="en-US" dirty="0"/>
              <a:t>[37] </a:t>
            </a:r>
            <a:r>
              <a:rPr lang="en-US" u="sng" dirty="0">
                <a:hlinkClick r:id="rId37"/>
              </a:rPr>
              <a:t>https://pib.gov.in/PressReleasePage.aspx?PRID=1646913</a:t>
            </a:r>
            <a:endParaRPr lang="en-US" dirty="0"/>
          </a:p>
          <a:p>
            <a:r>
              <a:rPr lang="en-US" dirty="0"/>
              <a:t>[38] </a:t>
            </a:r>
            <a:r>
              <a:rPr lang="en-US" u="sng" dirty="0">
                <a:hlinkClick r:id="rId38"/>
              </a:rPr>
              <a:t>https://esanjeevaniopd.in/About</a:t>
            </a:r>
            <a:endParaRPr lang="en-US" dirty="0"/>
          </a:p>
          <a:p>
            <a:r>
              <a:rPr lang="en-US" dirty="0"/>
              <a:t>[39] </a:t>
            </a:r>
            <a:r>
              <a:rPr lang="en-US" u="sng" dirty="0">
                <a:hlinkClick r:id="rId39"/>
              </a:rPr>
              <a:t>https://link.springer.com/article/10.1057/s41271-021-00287-w</a:t>
            </a:r>
            <a:endParaRPr lang="en-US" dirty="0"/>
          </a:p>
          <a:p>
            <a:endParaRPr lang="en-US" dirty="0"/>
          </a:p>
        </p:txBody>
      </p:sp>
    </p:spTree>
    <p:extLst>
      <p:ext uri="{BB962C8B-B14F-4D97-AF65-F5344CB8AC3E}">
        <p14:creationId xmlns:p14="http://schemas.microsoft.com/office/powerpoint/2010/main" val="291956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426129" y="1053159"/>
            <a:ext cx="10777490" cy="553699"/>
          </a:xfrm>
        </p:spPr>
        <p:txBody>
          <a:bodyPr>
            <a:normAutofit fontScale="90000"/>
          </a:bodyPr>
          <a:lstStyle/>
          <a:p>
            <a:r>
              <a:rPr lang="en-US" sz="2800" b="1" dirty="0">
                <a:latin typeface="Times New Roman" panose="02020603050405020304" pitchFamily="18" charset="0"/>
                <a:cs typeface="Times New Roman" panose="02020603050405020304" pitchFamily="18" charset="0"/>
              </a:rPr>
              <a:t>Program Outcomes</a:t>
            </a:r>
            <a:br>
              <a:rPr lang="en-US" sz="2800" b="1" dirty="0">
                <a:latin typeface="Times New Roman" panose="02020603050405020304" pitchFamily="18" charset="0"/>
                <a:cs typeface="Times New Roman" panose="02020603050405020304" pitchFamily="18" charset="0"/>
              </a:rPr>
            </a:br>
            <a:br>
              <a:rPr lang="en-US"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1: Slight(Low) 2: Moderate(medium) 3:Substantial (High)</a:t>
            </a:r>
          </a:p>
        </p:txBody>
      </p:sp>
      <p:graphicFrame>
        <p:nvGraphicFramePr>
          <p:cNvPr id="4" name="Table 3">
            <a:extLst>
              <a:ext uri="{FF2B5EF4-FFF2-40B4-BE49-F238E27FC236}">
                <a16:creationId xmlns:a16="http://schemas.microsoft.com/office/drawing/2014/main" id="{01A3CBBC-7B31-4DC5-8CB7-0A2581F85534}"/>
              </a:ext>
            </a:extLst>
          </p:cNvPr>
          <p:cNvGraphicFramePr>
            <a:graphicFrameLocks noGrp="1"/>
          </p:cNvGraphicFramePr>
          <p:nvPr>
            <p:extLst>
              <p:ext uri="{D42A27DB-BD31-4B8C-83A1-F6EECF244321}">
                <p14:modId xmlns:p14="http://schemas.microsoft.com/office/powerpoint/2010/main" val="1426230539"/>
              </p:ext>
            </p:extLst>
          </p:nvPr>
        </p:nvGraphicFramePr>
        <p:xfrm>
          <a:off x="1340529" y="2593436"/>
          <a:ext cx="9357064" cy="2814222"/>
        </p:xfrm>
        <a:graphic>
          <a:graphicData uri="http://schemas.openxmlformats.org/drawingml/2006/table">
            <a:tbl>
              <a:tblPr firstRow="1" bandRow="1">
                <a:tableStyleId>{C4B1156A-380E-4F78-BDF5-A606A8083BF9}</a:tableStyleId>
              </a:tblPr>
              <a:tblGrid>
                <a:gridCol w="2339266">
                  <a:extLst>
                    <a:ext uri="{9D8B030D-6E8A-4147-A177-3AD203B41FA5}">
                      <a16:colId xmlns:a16="http://schemas.microsoft.com/office/drawing/2014/main" val="2964738455"/>
                    </a:ext>
                  </a:extLst>
                </a:gridCol>
                <a:gridCol w="2339266">
                  <a:extLst>
                    <a:ext uri="{9D8B030D-6E8A-4147-A177-3AD203B41FA5}">
                      <a16:colId xmlns:a16="http://schemas.microsoft.com/office/drawing/2014/main" val="3627159458"/>
                    </a:ext>
                  </a:extLst>
                </a:gridCol>
                <a:gridCol w="2339266">
                  <a:extLst>
                    <a:ext uri="{9D8B030D-6E8A-4147-A177-3AD203B41FA5}">
                      <a16:colId xmlns:a16="http://schemas.microsoft.com/office/drawing/2014/main" val="1267673877"/>
                    </a:ext>
                  </a:extLst>
                </a:gridCol>
                <a:gridCol w="2339266">
                  <a:extLst>
                    <a:ext uri="{9D8B030D-6E8A-4147-A177-3AD203B41FA5}">
                      <a16:colId xmlns:a16="http://schemas.microsoft.com/office/drawing/2014/main" val="1974883140"/>
                    </a:ext>
                  </a:extLst>
                </a:gridCol>
              </a:tblGrid>
              <a:tr h="2421415">
                <a:tc>
                  <a:txBody>
                    <a:bodyPr/>
                    <a:lstStyle/>
                    <a:p>
                      <a:r>
                        <a:rPr lang="en-US" b="0" dirty="0"/>
                        <a:t>1. Internalize the concepts of management such as healthcare delivery system, strategic planning, HR, marketing, finance and operation</a:t>
                      </a:r>
                    </a:p>
                  </a:txBody>
                  <a:tcPr/>
                </a:tc>
                <a:tc>
                  <a:txBody>
                    <a:bodyPr/>
                    <a:lstStyle/>
                    <a:p>
                      <a:r>
                        <a:rPr lang="en-US" b="0" dirty="0"/>
                        <a:t>2. Apply knowledge of research and management techniques and functions in an integrated manner in healthcare set up</a:t>
                      </a:r>
                    </a:p>
                  </a:txBody>
                  <a:tcPr/>
                </a:tc>
                <a:tc>
                  <a:txBody>
                    <a:bodyPr/>
                    <a:lstStyle/>
                    <a:p>
                      <a:r>
                        <a:rPr lang="en-US" b="0" dirty="0"/>
                        <a:t>3. Use of appropriate skills to support healthcare organizations to take informed decisions in planning, building and managing healthcare organizations</a:t>
                      </a:r>
                    </a:p>
                  </a:txBody>
                  <a:tcPr/>
                </a:tc>
                <a:tc>
                  <a:txBody>
                    <a:bodyPr/>
                    <a:lstStyle/>
                    <a:p>
                      <a:r>
                        <a:rPr lang="en-US" b="0" dirty="0"/>
                        <a:t>4. Utilize learning acquired from trainings and practical exposures in real time situations</a:t>
                      </a:r>
                    </a:p>
                  </a:txBody>
                  <a:tcPr/>
                </a:tc>
                <a:extLst>
                  <a:ext uri="{0D108BD9-81ED-4DB2-BD59-A6C34878D82A}">
                    <a16:rowId xmlns:a16="http://schemas.microsoft.com/office/drawing/2014/main" val="108216333"/>
                  </a:ext>
                </a:extLst>
              </a:tr>
              <a:tr h="392807">
                <a:tc>
                  <a:txBody>
                    <a:bodyPr/>
                    <a:lstStyle/>
                    <a:p>
                      <a:pPr algn="ctr"/>
                      <a:r>
                        <a:rPr lang="en-US" dirty="0"/>
                        <a:t>3</a:t>
                      </a:r>
                    </a:p>
                  </a:txBody>
                  <a:tcPr/>
                </a:tc>
                <a:tc>
                  <a:txBody>
                    <a:bodyPr/>
                    <a:lstStyle/>
                    <a:p>
                      <a:pPr algn="ctr"/>
                      <a:r>
                        <a:rPr lang="en-US" dirty="0"/>
                        <a:t>3</a:t>
                      </a:r>
                    </a:p>
                  </a:txBody>
                  <a:tcPr/>
                </a:tc>
                <a:tc>
                  <a:txBody>
                    <a:bodyPr/>
                    <a:lstStyle/>
                    <a:p>
                      <a:pPr algn="ctr"/>
                      <a:r>
                        <a:rPr lang="en-US" dirty="0"/>
                        <a:t>3</a:t>
                      </a:r>
                    </a:p>
                  </a:txBody>
                  <a:tcPr/>
                </a:tc>
                <a:tc>
                  <a:txBody>
                    <a:bodyPr/>
                    <a:lstStyle/>
                    <a:p>
                      <a:pPr algn="ctr"/>
                      <a:r>
                        <a:rPr lang="en-US" dirty="0"/>
                        <a:t>3</a:t>
                      </a:r>
                    </a:p>
                  </a:txBody>
                  <a:tcPr/>
                </a:tc>
                <a:extLst>
                  <a:ext uri="{0D108BD9-81ED-4DB2-BD59-A6C34878D82A}">
                    <a16:rowId xmlns:a16="http://schemas.microsoft.com/office/drawing/2014/main" val="319831593"/>
                  </a:ext>
                </a:extLst>
              </a:tr>
            </a:tbl>
          </a:graphicData>
        </a:graphic>
      </p:graphicFrame>
    </p:spTree>
    <p:extLst>
      <p:ext uri="{BB962C8B-B14F-4D97-AF65-F5344CB8AC3E}">
        <p14:creationId xmlns:p14="http://schemas.microsoft.com/office/powerpoint/2010/main" val="2801038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381741" y="355105"/>
            <a:ext cx="3086470" cy="553699"/>
          </a:xfrm>
        </p:spPr>
        <p:txBody>
          <a:bodyPr>
            <a:normAutofit/>
          </a:bodyPr>
          <a:lstStyle/>
          <a:p>
            <a:r>
              <a:rPr lang="en-US" sz="2800" b="1" dirty="0">
                <a:latin typeface="+mn-lt"/>
                <a:cs typeface="Times New Roman" panose="02020603050405020304" pitchFamily="18" charset="0"/>
              </a:rPr>
              <a:t>Introduction </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914399" y="1305017"/>
            <a:ext cx="10520039" cy="5042517"/>
          </a:xfrm>
        </p:spPr>
        <p:txBody>
          <a:bodyPr/>
          <a:lstStyle/>
          <a:p>
            <a:pPr marL="342900" indent="-342900" algn="l">
              <a:buFont typeface="Arial" panose="020B0604020202020204" pitchFamily="34" charset="0"/>
              <a:buChar char="•"/>
            </a:pPr>
            <a:r>
              <a:rPr lang="en-US" sz="1800" dirty="0">
                <a:cs typeface="Times New Roman" panose="02020603050405020304" pitchFamily="18" charset="0"/>
              </a:rPr>
              <a:t>Patient Support Programs (PSPs) are designed for patients with chronic disease that need help self-administering therapy, medication reminders or simply managing the treatment device. </a:t>
            </a:r>
          </a:p>
          <a:p>
            <a:pPr marL="342900" indent="-342900" algn="l">
              <a:buFont typeface="Arial" panose="020B0604020202020204" pitchFamily="34" charset="0"/>
              <a:buChar char="•"/>
            </a:pPr>
            <a:r>
              <a:rPr lang="en-US" sz="1800" dirty="0">
                <a:cs typeface="Times New Roman" panose="02020603050405020304" pitchFamily="18" charset="0"/>
              </a:rPr>
              <a:t>The idea behind PSPs is maintaining adherence to therapy, which improves the patient’s quality of life all while increasing the effectiveness of drug therapy.</a:t>
            </a:r>
          </a:p>
          <a:p>
            <a:pPr algn="l"/>
            <a:endParaRPr lang="en-US" dirty="0"/>
          </a:p>
        </p:txBody>
      </p:sp>
      <p:graphicFrame>
        <p:nvGraphicFramePr>
          <p:cNvPr id="4" name="Diagram 3">
            <a:extLst>
              <a:ext uri="{FF2B5EF4-FFF2-40B4-BE49-F238E27FC236}">
                <a16:creationId xmlns:a16="http://schemas.microsoft.com/office/drawing/2014/main" id="{CF6B7FCF-61F1-4BE0-81EE-9F93145EF476}"/>
              </a:ext>
            </a:extLst>
          </p:cNvPr>
          <p:cNvGraphicFramePr/>
          <p:nvPr>
            <p:extLst>
              <p:ext uri="{D42A27DB-BD31-4B8C-83A1-F6EECF244321}">
                <p14:modId xmlns:p14="http://schemas.microsoft.com/office/powerpoint/2010/main" val="2483270072"/>
              </p:ext>
            </p:extLst>
          </p:nvPr>
        </p:nvGraphicFramePr>
        <p:xfrm>
          <a:off x="-43401" y="2796467"/>
          <a:ext cx="7023223" cy="3874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20D95DD0-E09E-49B2-AFF1-BFC37342D7A4}"/>
              </a:ext>
            </a:extLst>
          </p:cNvPr>
          <p:cNvGraphicFramePr/>
          <p:nvPr>
            <p:extLst>
              <p:ext uri="{D42A27DB-BD31-4B8C-83A1-F6EECF244321}">
                <p14:modId xmlns:p14="http://schemas.microsoft.com/office/powerpoint/2010/main" val="3206390995"/>
              </p:ext>
            </p:extLst>
          </p:nvPr>
        </p:nvGraphicFramePr>
        <p:xfrm>
          <a:off x="5471112" y="2778713"/>
          <a:ext cx="7023223" cy="387452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4104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463119" y="1056440"/>
            <a:ext cx="11052697" cy="553699"/>
          </a:xfrm>
        </p:spPr>
        <p:txBody>
          <a:bodyPr>
            <a:noAutofit/>
          </a:bodyPr>
          <a:lstStyle/>
          <a:p>
            <a:pPr algn="l"/>
            <a:r>
              <a:rPr lang="en-US" sz="1800" b="1" dirty="0">
                <a:latin typeface="+mn-lt"/>
                <a:cs typeface="Times New Roman" panose="02020603050405020304" pitchFamily="18" charset="0"/>
              </a:rPr>
              <a:t>Aim and Objective of the study:</a:t>
            </a:r>
            <a:r>
              <a:rPr lang="en-US" sz="1800" dirty="0">
                <a:latin typeface="+mn-lt"/>
                <a:cs typeface="Times New Roman" panose="02020603050405020304" pitchFamily="18" charset="0"/>
              </a:rPr>
              <a:t> </a:t>
            </a:r>
            <a:r>
              <a:rPr lang="en-US" sz="1600" dirty="0">
                <a:latin typeface="+mn-lt"/>
                <a:cs typeface="Times New Roman" panose="02020603050405020304" pitchFamily="18" charset="0"/>
              </a:rPr>
              <a:t>To study the role of Pharma in providing Patient support programs and identify the existing PSPs in India.</a:t>
            </a:r>
            <a:endParaRPr lang="en-US" sz="1600" b="1" dirty="0">
              <a:latin typeface="+mn-lt"/>
              <a:cs typeface="Times New Roman" panose="02020603050405020304" pitchFamily="18" charset="0"/>
            </a:endParaRP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463119" y="2081817"/>
            <a:ext cx="10688714" cy="3950563"/>
          </a:xfrm>
        </p:spPr>
        <p:txBody>
          <a:bodyPr/>
          <a:lstStyle/>
          <a:p>
            <a:pPr algn="l"/>
            <a:r>
              <a:rPr lang="en-US" sz="1800" b="1" dirty="0"/>
              <a:t>Methodology</a:t>
            </a:r>
            <a:br>
              <a:rPr lang="en-US" sz="1600" b="1" dirty="0"/>
            </a:br>
            <a:br>
              <a:rPr lang="en-US" sz="1600" b="1" dirty="0"/>
            </a:br>
            <a:r>
              <a:rPr lang="en-US" sz="1600" b="1" dirty="0"/>
              <a:t>Study Design: </a:t>
            </a:r>
            <a:r>
              <a:rPr lang="en-US" sz="1600" dirty="0"/>
              <a:t>A narrative report based on secondary research designed to study the role of Pharma providing patient support programs in India</a:t>
            </a:r>
            <a:br>
              <a:rPr lang="en-US" sz="1600" dirty="0"/>
            </a:br>
            <a:br>
              <a:rPr lang="en-US" sz="1600" dirty="0"/>
            </a:br>
            <a:r>
              <a:rPr lang="en-US" sz="1600" b="1" dirty="0"/>
              <a:t>Data sources and search strategy: </a:t>
            </a:r>
            <a:r>
              <a:rPr lang="en-US" sz="1600" dirty="0"/>
              <a:t>A narrative report based on secondary research is designed to study the role of Pharma providing patient support programs in India. The data was collected through Scientific database like PubMed, google scholar, Medline, organization websites, Social media (LinkedIn, Facebook, twitter), surveys and articles available in the public domain.</a:t>
            </a:r>
            <a:br>
              <a:rPr lang="en-US" sz="1600" dirty="0"/>
            </a:br>
            <a:r>
              <a:rPr lang="en-US" sz="1600" dirty="0"/>
              <a:t>This report only includes those resources that are published in English language between the time frame of 2015-2021</a:t>
            </a:r>
            <a:br>
              <a:rPr lang="en-US" sz="1600" dirty="0"/>
            </a:br>
            <a:br>
              <a:rPr lang="en-US" sz="1600" dirty="0"/>
            </a:br>
            <a:r>
              <a:rPr lang="en-US" sz="1600" b="1" dirty="0"/>
              <a:t>Key words</a:t>
            </a:r>
            <a:r>
              <a:rPr lang="en-US" sz="1600" dirty="0"/>
              <a:t> : Patient Support Programs (PSPs), Healthcare providers (HCPs), Patient- centricity, Pharma .</a:t>
            </a:r>
            <a:br>
              <a:rPr lang="en-US" sz="1800" dirty="0"/>
            </a:br>
            <a:endParaRPr lang="en-US" sz="1800" dirty="0"/>
          </a:p>
          <a:p>
            <a:pPr algn="l"/>
            <a:endParaRPr lang="en-US" sz="1800" dirty="0"/>
          </a:p>
        </p:txBody>
      </p:sp>
    </p:spTree>
    <p:extLst>
      <p:ext uri="{BB962C8B-B14F-4D97-AF65-F5344CB8AC3E}">
        <p14:creationId xmlns:p14="http://schemas.microsoft.com/office/powerpoint/2010/main" val="365162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0A96BB0-4AA8-455D-B21C-EBB3C5EDDC16}"/>
              </a:ext>
            </a:extLst>
          </p:cNvPr>
          <p:cNvSpPr>
            <a:spLocks noChangeArrowheads="1"/>
          </p:cNvSpPr>
          <p:nvPr/>
        </p:nvSpPr>
        <p:spPr bwMode="auto">
          <a:xfrm>
            <a:off x="2624662" y="815036"/>
            <a:ext cx="1887538" cy="124301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identified from databases and other sources </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60)</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5" name="Rectangle 2">
            <a:extLst>
              <a:ext uri="{FF2B5EF4-FFF2-40B4-BE49-F238E27FC236}">
                <a16:creationId xmlns:a16="http://schemas.microsoft.com/office/drawing/2014/main" id="{A1592A4E-4705-4A97-8BE4-4C33BDE28AF4}"/>
              </a:ext>
            </a:extLst>
          </p:cNvPr>
          <p:cNvSpPr>
            <a:spLocks noChangeArrowheads="1"/>
          </p:cNvSpPr>
          <p:nvPr/>
        </p:nvSpPr>
        <p:spPr bwMode="auto">
          <a:xfrm>
            <a:off x="6972870" y="815036"/>
            <a:ext cx="1887537" cy="124301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removed </a:t>
            </a:r>
            <a:r>
              <a:rPr kumimoji="0" lang="en-US" altLang="en-US" sz="1200" i="1"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before screening</a:t>
            </a: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Duplicate records removed </a:t>
            </a:r>
            <a:b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b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5)</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6" name="Rectangle 3">
            <a:extLst>
              <a:ext uri="{FF2B5EF4-FFF2-40B4-BE49-F238E27FC236}">
                <a16:creationId xmlns:a16="http://schemas.microsoft.com/office/drawing/2014/main" id="{78747608-139D-4AC0-A5B0-EA459B68BDA8}"/>
              </a:ext>
            </a:extLst>
          </p:cNvPr>
          <p:cNvSpPr>
            <a:spLocks noChangeArrowheads="1"/>
          </p:cNvSpPr>
          <p:nvPr/>
        </p:nvSpPr>
        <p:spPr bwMode="auto">
          <a:xfrm>
            <a:off x="2630062" y="2549049"/>
            <a:ext cx="1887538" cy="5270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screened</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55)</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7" name="Rectangle 4">
            <a:extLst>
              <a:ext uri="{FF2B5EF4-FFF2-40B4-BE49-F238E27FC236}">
                <a16:creationId xmlns:a16="http://schemas.microsoft.com/office/drawing/2014/main" id="{FF787A10-C3BC-4B25-B8E0-A07544866A70}"/>
              </a:ext>
            </a:extLst>
          </p:cNvPr>
          <p:cNvSpPr>
            <a:spLocks noChangeArrowheads="1"/>
          </p:cNvSpPr>
          <p:nvPr/>
        </p:nvSpPr>
        <p:spPr bwMode="auto">
          <a:xfrm>
            <a:off x="6972870" y="2549525"/>
            <a:ext cx="1887538" cy="69373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excluded </a:t>
            </a:r>
            <a:b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b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Unrelated topics, language</a:t>
            </a:r>
            <a:endPar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other than English</a:t>
            </a:r>
            <a:endPar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3)</a:t>
            </a:r>
            <a:endPar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8" name="Rectangle 5">
            <a:extLst>
              <a:ext uri="{FF2B5EF4-FFF2-40B4-BE49-F238E27FC236}">
                <a16:creationId xmlns:a16="http://schemas.microsoft.com/office/drawing/2014/main" id="{73F2B91D-70A7-48F3-8A11-BE3890ADEE1C}"/>
              </a:ext>
            </a:extLst>
          </p:cNvPr>
          <p:cNvSpPr>
            <a:spLocks noChangeArrowheads="1"/>
          </p:cNvSpPr>
          <p:nvPr/>
        </p:nvSpPr>
        <p:spPr bwMode="auto">
          <a:xfrm>
            <a:off x="2632061" y="3739551"/>
            <a:ext cx="1887537" cy="5270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sought for retrieval</a:t>
            </a:r>
            <a:endPar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52)</a:t>
            </a:r>
            <a:endParaRPr kumimoji="0" lang="en-US" altLang="en-US" sz="11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9" name="Rectangle 6">
            <a:extLst>
              <a:ext uri="{FF2B5EF4-FFF2-40B4-BE49-F238E27FC236}">
                <a16:creationId xmlns:a16="http://schemas.microsoft.com/office/drawing/2014/main" id="{9ADA8FB9-FFCB-4A2F-8EE6-F028F1D52CE0}"/>
              </a:ext>
            </a:extLst>
          </p:cNvPr>
          <p:cNvSpPr>
            <a:spLocks noChangeArrowheads="1"/>
          </p:cNvSpPr>
          <p:nvPr/>
        </p:nvSpPr>
        <p:spPr bwMode="auto">
          <a:xfrm>
            <a:off x="6962034" y="3735315"/>
            <a:ext cx="1887537" cy="5270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not retrieved</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7)</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10" name="Rectangle 8">
            <a:extLst>
              <a:ext uri="{FF2B5EF4-FFF2-40B4-BE49-F238E27FC236}">
                <a16:creationId xmlns:a16="http://schemas.microsoft.com/office/drawing/2014/main" id="{75CB8439-32D9-450C-A7AC-B07EF3C70589}"/>
              </a:ext>
            </a:extLst>
          </p:cNvPr>
          <p:cNvSpPr>
            <a:spLocks noChangeArrowheads="1"/>
          </p:cNvSpPr>
          <p:nvPr/>
        </p:nvSpPr>
        <p:spPr bwMode="auto">
          <a:xfrm>
            <a:off x="2619467" y="4701539"/>
            <a:ext cx="1887538" cy="5270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dirty="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assessed for eligibility</a:t>
            </a:r>
            <a:endParaRPr kumimoji="0" lang="en-US" altLang="en-US" sz="1100" i="0" u="none" strike="noStrike" normalizeH="0" baseline="0" dirty="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0" u="none" strike="noStrike" normalizeH="0" baseline="0" dirty="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45)</a:t>
            </a:r>
            <a:endParaRPr kumimoji="0" lang="en-US" altLang="en-US" sz="1100" i="0" u="none" strike="noStrike" normalizeH="0" baseline="0" dirty="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11" name="Rectangle 9">
            <a:extLst>
              <a:ext uri="{FF2B5EF4-FFF2-40B4-BE49-F238E27FC236}">
                <a16:creationId xmlns:a16="http://schemas.microsoft.com/office/drawing/2014/main" id="{E6357858-EDAB-43F4-9AA5-A467D48A76D0}"/>
              </a:ext>
            </a:extLst>
          </p:cNvPr>
          <p:cNvSpPr>
            <a:spLocks noChangeArrowheads="1"/>
          </p:cNvSpPr>
          <p:nvPr/>
        </p:nvSpPr>
        <p:spPr bwMode="auto">
          <a:xfrm>
            <a:off x="6972870" y="4679950"/>
            <a:ext cx="1887538" cy="11334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Records excluded on basis of exclusion criteria</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6)</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sp>
        <p:nvSpPr>
          <p:cNvPr id="12" name="Rectangle 13">
            <a:extLst>
              <a:ext uri="{FF2B5EF4-FFF2-40B4-BE49-F238E27FC236}">
                <a16:creationId xmlns:a16="http://schemas.microsoft.com/office/drawing/2014/main" id="{CF1D2103-AF87-469B-ADBA-4A5F7D3CCEE4}"/>
              </a:ext>
            </a:extLst>
          </p:cNvPr>
          <p:cNvSpPr>
            <a:spLocks noChangeArrowheads="1"/>
          </p:cNvSpPr>
          <p:nvPr/>
        </p:nvSpPr>
        <p:spPr bwMode="auto">
          <a:xfrm>
            <a:off x="2613826" y="5599301"/>
            <a:ext cx="1887538" cy="7239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Studies included in review</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rPr>
              <a:t>(n = 39)</a:t>
            </a:r>
            <a:endParaRPr kumimoji="0" lang="en-US" altLang="en-US" sz="1200" i="0" u="none" strike="noStrike" normalizeH="0" baseline="0">
              <a:ln w="0"/>
              <a:solidFill>
                <a:schemeClr val="tx1"/>
              </a:solidFill>
              <a:effectLst>
                <a:outerShdw blurRad="38100" dist="19050" dir="2700000" algn="tl" rotWithShape="0">
                  <a:schemeClr val="dk1">
                    <a:alpha val="40000"/>
                  </a:schemeClr>
                </a:outerShdw>
              </a:effectLst>
              <a:latin typeface="Arial" panose="020B0604020202020204" pitchFamily="34" charset="0"/>
            </a:endParaRPr>
          </a:p>
        </p:txBody>
      </p:sp>
      <p:cxnSp>
        <p:nvCxnSpPr>
          <p:cNvPr id="13" name="Straight Arrow Connector 12">
            <a:extLst>
              <a:ext uri="{FF2B5EF4-FFF2-40B4-BE49-F238E27FC236}">
                <a16:creationId xmlns:a16="http://schemas.microsoft.com/office/drawing/2014/main" id="{83CAD27C-42A4-4BB2-A0A3-F45A1D657EC0}"/>
              </a:ext>
            </a:extLst>
          </p:cNvPr>
          <p:cNvCxnSpPr/>
          <p:nvPr/>
        </p:nvCxnSpPr>
        <p:spPr>
          <a:xfrm>
            <a:off x="3893820" y="8225155"/>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952689E-84F1-43EC-AF4F-C47843CD506F}"/>
              </a:ext>
            </a:extLst>
          </p:cNvPr>
          <p:cNvCxnSpPr/>
          <p:nvPr/>
        </p:nvCxnSpPr>
        <p:spPr>
          <a:xfrm>
            <a:off x="3893820" y="9396730"/>
            <a:ext cx="5632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1592338-6B44-4298-8A3C-BB7F04E3D627}"/>
              </a:ext>
            </a:extLst>
          </p:cNvPr>
          <p:cNvCxnSpPr>
            <a:cxnSpLocks/>
            <a:stCxn id="4" idx="3"/>
            <a:endCxn id="5" idx="1"/>
          </p:cNvCxnSpPr>
          <p:nvPr/>
        </p:nvCxnSpPr>
        <p:spPr>
          <a:xfrm>
            <a:off x="4512200" y="1436543"/>
            <a:ext cx="24606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lowchart: Alternate Process 31">
            <a:extLst>
              <a:ext uri="{FF2B5EF4-FFF2-40B4-BE49-F238E27FC236}">
                <a16:creationId xmlns:a16="http://schemas.microsoft.com/office/drawing/2014/main" id="{E37697B3-823B-4005-81F1-1F33FB007755}"/>
              </a:ext>
            </a:extLst>
          </p:cNvPr>
          <p:cNvSpPr>
            <a:spLocks noChangeArrowheads="1"/>
          </p:cNvSpPr>
          <p:nvPr/>
        </p:nvSpPr>
        <p:spPr bwMode="auto">
          <a:xfrm rot="-5400000">
            <a:off x="1042719" y="1288112"/>
            <a:ext cx="1276350" cy="263525"/>
          </a:xfrm>
          <a:prstGeom prst="flowChartAlternateProcess">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Identification</a:t>
            </a:r>
            <a:endParaRPr kumimoji="0" lang="en-US" altLang="en-US" sz="1200" b="0" i="0" u="none" strike="noStrike" cap="none" normalizeH="0" baseline="0">
              <a:ln>
                <a:noFill/>
              </a:ln>
              <a:solidFill>
                <a:schemeClr val="tx1"/>
              </a:solidFill>
              <a:effectLst/>
              <a:latin typeface="Arial" panose="020B0604020202020204" pitchFamily="34" charset="0"/>
            </a:endParaRPr>
          </a:p>
        </p:txBody>
      </p:sp>
      <p:sp>
        <p:nvSpPr>
          <p:cNvPr id="19" name="Flowchart: Alternate Process 33">
            <a:extLst>
              <a:ext uri="{FF2B5EF4-FFF2-40B4-BE49-F238E27FC236}">
                <a16:creationId xmlns:a16="http://schemas.microsoft.com/office/drawing/2014/main" id="{0A43F540-B9A2-4157-B573-CC5D3BCEF8C2}"/>
              </a:ext>
            </a:extLst>
          </p:cNvPr>
          <p:cNvSpPr>
            <a:spLocks noChangeArrowheads="1"/>
          </p:cNvSpPr>
          <p:nvPr/>
        </p:nvSpPr>
        <p:spPr bwMode="auto">
          <a:xfrm rot="-5400000">
            <a:off x="1287469" y="5808851"/>
            <a:ext cx="765175" cy="263525"/>
          </a:xfrm>
          <a:prstGeom prst="flowChartAlternateProcess">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Included</a:t>
            </a:r>
            <a:endParaRPr kumimoji="0" lang="en-US" altLang="en-US" sz="1050" b="0" i="0" u="none" strike="noStrike" cap="none" normalizeH="0" baseline="0" dirty="0">
              <a:ln>
                <a:noFill/>
              </a:ln>
              <a:solidFill>
                <a:schemeClr val="tx1"/>
              </a:solidFill>
              <a:effectLst/>
              <a:latin typeface="Arial" panose="020B0604020202020204" pitchFamily="34" charset="0"/>
            </a:endParaRPr>
          </a:p>
        </p:txBody>
      </p:sp>
      <p:cxnSp>
        <p:nvCxnSpPr>
          <p:cNvPr id="20" name="Straight Arrow Connector 19">
            <a:extLst>
              <a:ext uri="{FF2B5EF4-FFF2-40B4-BE49-F238E27FC236}">
                <a16:creationId xmlns:a16="http://schemas.microsoft.com/office/drawing/2014/main" id="{CAC1C578-E381-4464-B8DC-09A7B43BC438}"/>
              </a:ext>
            </a:extLst>
          </p:cNvPr>
          <p:cNvCxnSpPr/>
          <p:nvPr/>
        </p:nvCxnSpPr>
        <p:spPr>
          <a:xfrm>
            <a:off x="2840355" y="8856345"/>
            <a:ext cx="0" cy="2813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A535FCD-FB90-4165-A5F3-9B83B1D816C1}"/>
              </a:ext>
            </a:extLst>
          </p:cNvPr>
          <p:cNvCxnSpPr>
            <a:cxnSpLocks/>
            <a:endCxn id="6" idx="0"/>
          </p:cNvCxnSpPr>
          <p:nvPr/>
        </p:nvCxnSpPr>
        <p:spPr>
          <a:xfrm>
            <a:off x="3568430" y="2081663"/>
            <a:ext cx="5401" cy="4673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7C421C2-068E-410B-A55D-D0483A9C8868}"/>
              </a:ext>
            </a:extLst>
          </p:cNvPr>
          <p:cNvCxnSpPr>
            <a:cxnSpLocks/>
            <a:stCxn id="6" idx="2"/>
            <a:endCxn id="8" idx="0"/>
          </p:cNvCxnSpPr>
          <p:nvPr/>
        </p:nvCxnSpPr>
        <p:spPr>
          <a:xfrm>
            <a:off x="3573831" y="3076099"/>
            <a:ext cx="1999" cy="6634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22">
            <a:extLst>
              <a:ext uri="{FF2B5EF4-FFF2-40B4-BE49-F238E27FC236}">
                <a16:creationId xmlns:a16="http://schemas.microsoft.com/office/drawing/2014/main" id="{91EDDAC3-8298-4928-A95E-479D8812E09A}"/>
              </a:ext>
            </a:extLst>
          </p:cNvPr>
          <p:cNvCxnSpPr>
            <a:cxnSpLocks/>
            <a:stCxn id="11" idx="2"/>
          </p:cNvCxnSpPr>
          <p:nvPr/>
        </p:nvCxnSpPr>
        <p:spPr>
          <a:xfrm rot="5400000">
            <a:off x="6042256" y="4283374"/>
            <a:ext cx="344332" cy="340443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2">
            <a:extLst>
              <a:ext uri="{FF2B5EF4-FFF2-40B4-BE49-F238E27FC236}">
                <a16:creationId xmlns:a16="http://schemas.microsoft.com/office/drawing/2014/main" id="{98C36C4E-BAA5-40B7-AAA5-83F0D037A53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6" name="Rectangle 35">
            <a:extLst>
              <a:ext uri="{FF2B5EF4-FFF2-40B4-BE49-F238E27FC236}">
                <a16:creationId xmlns:a16="http://schemas.microsoft.com/office/drawing/2014/main" id="{51577D9D-2BCE-45F1-8462-5A125FF1CA21}"/>
              </a:ext>
            </a:extLst>
          </p:cNvPr>
          <p:cNvSpPr>
            <a:spLocks noChangeArrowheads="1"/>
          </p:cNvSpPr>
          <p:nvPr/>
        </p:nvSpPr>
        <p:spPr bwMode="auto">
          <a:xfrm>
            <a:off x="-355107" y="44831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33" name="Straight Arrow Connector 32">
            <a:extLst>
              <a:ext uri="{FF2B5EF4-FFF2-40B4-BE49-F238E27FC236}">
                <a16:creationId xmlns:a16="http://schemas.microsoft.com/office/drawing/2014/main" id="{8F1A2E9C-1519-4145-8596-003507EB8261}"/>
              </a:ext>
            </a:extLst>
          </p:cNvPr>
          <p:cNvCxnSpPr>
            <a:cxnSpLocks/>
          </p:cNvCxnSpPr>
          <p:nvPr/>
        </p:nvCxnSpPr>
        <p:spPr>
          <a:xfrm>
            <a:off x="4501364" y="2873733"/>
            <a:ext cx="24606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607F5C3-4539-4D3A-A780-B4E56FBB834F}"/>
              </a:ext>
            </a:extLst>
          </p:cNvPr>
          <p:cNvCxnSpPr>
            <a:cxnSpLocks/>
          </p:cNvCxnSpPr>
          <p:nvPr/>
        </p:nvCxnSpPr>
        <p:spPr>
          <a:xfrm>
            <a:off x="4519598" y="3966191"/>
            <a:ext cx="24606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B7627B0-7454-4341-B20E-D90DB727C164}"/>
              </a:ext>
            </a:extLst>
          </p:cNvPr>
          <p:cNvCxnSpPr>
            <a:cxnSpLocks/>
          </p:cNvCxnSpPr>
          <p:nvPr/>
        </p:nvCxnSpPr>
        <p:spPr>
          <a:xfrm>
            <a:off x="4501364" y="4947149"/>
            <a:ext cx="24606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Flowchart: Alternate Process 63">
            <a:extLst>
              <a:ext uri="{FF2B5EF4-FFF2-40B4-BE49-F238E27FC236}">
                <a16:creationId xmlns:a16="http://schemas.microsoft.com/office/drawing/2014/main" id="{6F112247-7EB6-4477-8656-CAF8DD5DD841}"/>
              </a:ext>
            </a:extLst>
          </p:cNvPr>
          <p:cNvSpPr/>
          <p:nvPr/>
        </p:nvSpPr>
        <p:spPr>
          <a:xfrm rot="16200000">
            <a:off x="279489" y="3721417"/>
            <a:ext cx="2787015" cy="263525"/>
          </a:xfrm>
          <a:prstGeom prst="flowChartAlternateProcess">
            <a:avLst/>
          </a:prstGeom>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br>
              <a:rPr lang="en-US"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US"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Screening</a:t>
            </a:r>
            <a:endParaRPr lang="en-US" sz="1200" b="1"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200" b="1" dirty="0">
              <a:effectLst/>
              <a:ea typeface="Calibri" panose="020F0502020204030204" pitchFamily="34" charset="0"/>
              <a:cs typeface="Times New Roman" panose="02020603050405020304" pitchFamily="18" charset="0"/>
            </a:endParaRPr>
          </a:p>
        </p:txBody>
      </p:sp>
      <p:cxnSp>
        <p:nvCxnSpPr>
          <p:cNvPr id="72" name="Straight Arrow Connector 71">
            <a:extLst>
              <a:ext uri="{FF2B5EF4-FFF2-40B4-BE49-F238E27FC236}">
                <a16:creationId xmlns:a16="http://schemas.microsoft.com/office/drawing/2014/main" id="{7BD8CE35-6E16-4CD8-A0F8-630969A3E5CE}"/>
              </a:ext>
            </a:extLst>
          </p:cNvPr>
          <p:cNvCxnSpPr>
            <a:cxnSpLocks/>
          </p:cNvCxnSpPr>
          <p:nvPr/>
        </p:nvCxnSpPr>
        <p:spPr>
          <a:xfrm>
            <a:off x="3574830" y="4263210"/>
            <a:ext cx="5401" cy="4673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995F25C7-002A-4F55-973B-C657F06F0534}"/>
              </a:ext>
            </a:extLst>
          </p:cNvPr>
          <p:cNvCxnSpPr>
            <a:cxnSpLocks/>
          </p:cNvCxnSpPr>
          <p:nvPr/>
        </p:nvCxnSpPr>
        <p:spPr>
          <a:xfrm>
            <a:off x="3574830" y="5192539"/>
            <a:ext cx="5401" cy="4673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98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381741" y="355105"/>
            <a:ext cx="3086470" cy="553699"/>
          </a:xfrm>
        </p:spPr>
        <p:txBody>
          <a:bodyPr>
            <a:normAutofit fontScale="90000"/>
          </a:bodyPr>
          <a:lstStyle/>
          <a:p>
            <a:r>
              <a:rPr lang="en-US" sz="2800" b="1" dirty="0">
                <a:latin typeface="Times New Roman" panose="02020603050405020304" pitchFamily="18" charset="0"/>
                <a:cs typeface="Times New Roman" panose="02020603050405020304" pitchFamily="18" charset="0"/>
              </a:rPr>
              <a:t>Review of Literature</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150921" y="1305017"/>
            <a:ext cx="11967098" cy="5197878"/>
          </a:xfrm>
        </p:spPr>
        <p:txBody>
          <a:bodyPr>
            <a:normAutofit/>
          </a:bodyPr>
          <a:lstStyle/>
          <a:p>
            <a:pPr algn="l"/>
            <a:r>
              <a:rPr lang="en-US" sz="1600" dirty="0"/>
              <a:t>The identified Patient Support Programs in India are as follows :-</a:t>
            </a:r>
          </a:p>
        </p:txBody>
      </p:sp>
      <p:pic>
        <p:nvPicPr>
          <p:cNvPr id="3074" name="Picture 2" descr="Image result for roche india logo">
            <a:extLst>
              <a:ext uri="{FF2B5EF4-FFF2-40B4-BE49-F238E27FC236}">
                <a16:creationId xmlns:a16="http://schemas.microsoft.com/office/drawing/2014/main" id="{12043FA2-2F75-4F47-9C7C-7118085B37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350" t="19656" r="16918" b="24421"/>
          <a:stretch/>
        </p:blipFill>
        <p:spPr bwMode="auto">
          <a:xfrm>
            <a:off x="1081598" y="1802167"/>
            <a:ext cx="1143834" cy="7126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Minus Sign 3">
            <a:extLst>
              <a:ext uri="{FF2B5EF4-FFF2-40B4-BE49-F238E27FC236}">
                <a16:creationId xmlns:a16="http://schemas.microsoft.com/office/drawing/2014/main" id="{303ABC26-B0D4-4041-BA67-7CEE54339EED}"/>
              </a:ext>
            </a:extLst>
          </p:cNvPr>
          <p:cNvSpPr/>
          <p:nvPr/>
        </p:nvSpPr>
        <p:spPr>
          <a:xfrm rot="5400000" flipV="1">
            <a:off x="1027986" y="4112726"/>
            <a:ext cx="6098835" cy="1724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inus Sign 5">
            <a:extLst>
              <a:ext uri="{FF2B5EF4-FFF2-40B4-BE49-F238E27FC236}">
                <a16:creationId xmlns:a16="http://schemas.microsoft.com/office/drawing/2014/main" id="{3B89CFB8-40CD-49B9-B749-060463462223}"/>
              </a:ext>
            </a:extLst>
          </p:cNvPr>
          <p:cNvSpPr/>
          <p:nvPr/>
        </p:nvSpPr>
        <p:spPr>
          <a:xfrm rot="5400000" flipV="1">
            <a:off x="5065180" y="4112726"/>
            <a:ext cx="6098835" cy="1724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946B1C9-7846-4162-8764-14C1324DEBDC}"/>
              </a:ext>
            </a:extLst>
          </p:cNvPr>
          <p:cNvSpPr txBox="1"/>
          <p:nvPr/>
        </p:nvSpPr>
        <p:spPr>
          <a:xfrm>
            <a:off x="150920" y="2752077"/>
            <a:ext cx="3728622" cy="3970318"/>
          </a:xfrm>
          <a:prstGeom prst="rect">
            <a:avLst/>
          </a:prstGeom>
          <a:noFill/>
        </p:spPr>
        <p:txBody>
          <a:bodyPr wrap="square" rtlCol="0">
            <a:spAutoFit/>
          </a:bodyPr>
          <a:lstStyle/>
          <a:p>
            <a:r>
              <a:rPr lang="en-US" sz="1400" b="1" dirty="0"/>
              <a:t>Program name: </a:t>
            </a:r>
            <a:r>
              <a:rPr lang="en-US" sz="1400" dirty="0"/>
              <a:t>“The Blue Tree” (2015)</a:t>
            </a:r>
            <a:br>
              <a:rPr lang="en-US" sz="1400" dirty="0"/>
            </a:br>
            <a:r>
              <a:rPr lang="en-US" sz="1400" b="1" dirty="0"/>
              <a:t>Target disease: </a:t>
            </a:r>
            <a:r>
              <a:rPr lang="en-US" sz="1400" dirty="0"/>
              <a:t>Breast</a:t>
            </a:r>
            <a:r>
              <a:rPr lang="en-US" sz="1400" b="1" dirty="0"/>
              <a:t> </a:t>
            </a:r>
            <a:r>
              <a:rPr lang="en-US" sz="1400" dirty="0"/>
              <a:t>Cancer</a:t>
            </a:r>
            <a:br>
              <a:rPr lang="en-US" sz="1400" dirty="0"/>
            </a:br>
            <a:r>
              <a:rPr lang="en-US" sz="1400" b="1" dirty="0"/>
              <a:t>Intervention:</a:t>
            </a:r>
            <a:r>
              <a:rPr lang="en-US" sz="1400" dirty="0"/>
              <a:t> </a:t>
            </a:r>
          </a:p>
          <a:p>
            <a:pPr marL="285750" indent="-285750">
              <a:buFont typeface="Arial" panose="020B0604020202020204" pitchFamily="34" charset="0"/>
              <a:buChar char="•"/>
            </a:pPr>
            <a:r>
              <a:rPr lang="en-US" sz="1400" dirty="0"/>
              <a:t>Partnered with 300 cancer </a:t>
            </a:r>
            <a:r>
              <a:rPr lang="en-US" sz="1400" dirty="0" err="1"/>
              <a:t>centres</a:t>
            </a:r>
            <a:r>
              <a:rPr lang="en-US" sz="1400" dirty="0"/>
              <a:t> in India (public and </a:t>
            </a:r>
            <a:r>
              <a:rPr lang="en-US" sz="1400" dirty="0" err="1"/>
              <a:t>pvt</a:t>
            </a:r>
            <a:r>
              <a:rPr lang="en-US" sz="1400" dirty="0"/>
              <a:t>) for program awareness to HCPs &amp; patients. </a:t>
            </a:r>
          </a:p>
          <a:p>
            <a:pPr marL="285750" indent="-285750">
              <a:buFont typeface="Arial" panose="020B0604020202020204" pitchFamily="34" charset="0"/>
              <a:buChar char="•"/>
            </a:pPr>
            <a:r>
              <a:rPr lang="en-US" sz="1400" dirty="0"/>
              <a:t>Interested patients received services like disease information, free HER-2 test (dr. Lal </a:t>
            </a:r>
            <a:r>
              <a:rPr lang="en-US" sz="1400" dirty="0" err="1"/>
              <a:t>Pathlabs</a:t>
            </a:r>
            <a:r>
              <a:rPr lang="en-US" sz="1400" dirty="0"/>
              <a:t>) , therapy reminder calls, drugs free of cost (after every purchase of 2 vials, 1 vial of Roche medicine will be provided free)</a:t>
            </a:r>
          </a:p>
          <a:p>
            <a:pPr marL="285750" indent="-285750">
              <a:buFont typeface="Arial" panose="020B0604020202020204" pitchFamily="34" charset="0"/>
              <a:buChar char="•"/>
            </a:pPr>
            <a:r>
              <a:rPr lang="en-US" sz="1400" dirty="0"/>
              <a:t>The Blue Tree Tele-coordinators call the patients once a month to remind them of their infusion dates and 48 hours prior to their infusion. </a:t>
            </a:r>
          </a:p>
          <a:p>
            <a:pPr marL="285750" indent="-285750">
              <a:buFont typeface="Arial" panose="020B0604020202020204" pitchFamily="34" charset="0"/>
              <a:buChar char="•"/>
            </a:pPr>
            <a:r>
              <a:rPr lang="en-US" sz="1400" dirty="0"/>
              <a:t>Helped patients identify state or centrally sponsored financial health schemes.</a:t>
            </a:r>
            <a:br>
              <a:rPr lang="en-US" sz="1400" dirty="0"/>
            </a:br>
            <a:endParaRPr lang="en-US" sz="1400" dirty="0"/>
          </a:p>
        </p:txBody>
      </p:sp>
      <p:sp>
        <p:nvSpPr>
          <p:cNvPr id="12" name="TextBox 11">
            <a:extLst>
              <a:ext uri="{FF2B5EF4-FFF2-40B4-BE49-F238E27FC236}">
                <a16:creationId xmlns:a16="http://schemas.microsoft.com/office/drawing/2014/main" id="{8C142FA0-2FA6-4A60-8452-CADD14D9D077}"/>
              </a:ext>
            </a:extLst>
          </p:cNvPr>
          <p:cNvSpPr txBox="1"/>
          <p:nvPr/>
        </p:nvSpPr>
        <p:spPr>
          <a:xfrm>
            <a:off x="8114598" y="2752077"/>
            <a:ext cx="4003422" cy="3754874"/>
          </a:xfrm>
          <a:prstGeom prst="rect">
            <a:avLst/>
          </a:prstGeom>
          <a:noFill/>
        </p:spPr>
        <p:txBody>
          <a:bodyPr wrap="square" rtlCol="0">
            <a:spAutoFit/>
          </a:bodyPr>
          <a:lstStyle/>
          <a:p>
            <a:r>
              <a:rPr lang="en-US" sz="1400" b="1" dirty="0"/>
              <a:t>Program name: </a:t>
            </a:r>
            <a:r>
              <a:rPr lang="en-US" sz="1400" dirty="0" err="1"/>
              <a:t>Sparsh</a:t>
            </a:r>
            <a:r>
              <a:rPr lang="en-US" sz="1400" dirty="0"/>
              <a:t> </a:t>
            </a:r>
            <a:r>
              <a:rPr lang="en-US" sz="1400" dirty="0" err="1"/>
              <a:t>Helathline</a:t>
            </a:r>
            <a:r>
              <a:rPr lang="en-US" sz="1400" dirty="0"/>
              <a:t> (2018)</a:t>
            </a:r>
          </a:p>
          <a:p>
            <a:r>
              <a:rPr lang="en-US" sz="1400" b="1" dirty="0"/>
              <a:t>Target disease: </a:t>
            </a:r>
            <a:r>
              <a:rPr lang="en-US" sz="1400" dirty="0"/>
              <a:t>Type 2</a:t>
            </a:r>
            <a:r>
              <a:rPr lang="en-US" sz="1400" b="1" dirty="0"/>
              <a:t> </a:t>
            </a:r>
            <a:r>
              <a:rPr lang="en-US" sz="1400" dirty="0"/>
              <a:t>Diabetes Mellitus</a:t>
            </a:r>
            <a:br>
              <a:rPr lang="en-US" sz="1400" b="1" dirty="0"/>
            </a:br>
            <a:r>
              <a:rPr lang="en-US" sz="1400" b="1" dirty="0"/>
              <a:t>Intervention: </a:t>
            </a:r>
          </a:p>
          <a:p>
            <a:pPr marL="285750" indent="-285750">
              <a:buFont typeface="Arial" panose="020B0604020202020204" pitchFamily="34" charset="0"/>
              <a:buChar char="•"/>
            </a:pPr>
            <a:r>
              <a:rPr lang="en-US" sz="1400" dirty="0"/>
              <a:t>Partnered with 250 (Public and </a:t>
            </a:r>
            <a:r>
              <a:rPr lang="en-US" sz="1400" dirty="0" err="1"/>
              <a:t>pvt</a:t>
            </a:r>
            <a:r>
              <a:rPr lang="en-US" sz="1400" dirty="0"/>
              <a:t>) hospitals to aware the patients about the programs.</a:t>
            </a:r>
          </a:p>
          <a:p>
            <a:pPr marL="285750" indent="-285750">
              <a:buFont typeface="Arial" panose="020B0604020202020204" pitchFamily="34" charset="0"/>
              <a:buChar char="•"/>
            </a:pPr>
            <a:r>
              <a:rPr lang="en-US" sz="1400" dirty="0"/>
              <a:t>The patients that were prescribed MSD drugs for T2DM  treatment were enrolled for the free programs</a:t>
            </a:r>
          </a:p>
          <a:p>
            <a:pPr marL="285750" indent="-285750">
              <a:buFont typeface="Arial" panose="020B0604020202020204" pitchFamily="34" charset="0"/>
              <a:buChar char="•"/>
            </a:pPr>
            <a:r>
              <a:rPr lang="en-US" sz="1400" dirty="0"/>
              <a:t>The services were provided in 12 languages over phone via MSD representative. </a:t>
            </a:r>
          </a:p>
          <a:p>
            <a:pPr marL="285750" indent="-285750">
              <a:buFont typeface="Arial" panose="020B0604020202020204" pitchFamily="34" charset="0"/>
              <a:buChar char="•"/>
            </a:pPr>
            <a:r>
              <a:rPr lang="en-US" sz="1400" dirty="0"/>
              <a:t>Services include diet, exercise, monitoring, medication adherence and mental health support</a:t>
            </a:r>
          </a:p>
          <a:p>
            <a:pPr marL="285750" indent="-285750">
              <a:buFont typeface="Arial" panose="020B0604020202020204" pitchFamily="34" charset="0"/>
              <a:buChar char="•"/>
            </a:pPr>
            <a:r>
              <a:rPr lang="en-US" sz="1400" dirty="0"/>
              <a:t>counselors made a call each week to newly enrolled patients for 1 month, followed by call/month for 10 months, then a call every two months for one year.</a:t>
            </a:r>
          </a:p>
        </p:txBody>
      </p:sp>
      <p:sp>
        <p:nvSpPr>
          <p:cNvPr id="13" name="TextBox 12">
            <a:extLst>
              <a:ext uri="{FF2B5EF4-FFF2-40B4-BE49-F238E27FC236}">
                <a16:creationId xmlns:a16="http://schemas.microsoft.com/office/drawing/2014/main" id="{8EC00BA6-2723-409F-8A02-A771615C66F7}"/>
              </a:ext>
            </a:extLst>
          </p:cNvPr>
          <p:cNvSpPr txBox="1"/>
          <p:nvPr/>
        </p:nvSpPr>
        <p:spPr>
          <a:xfrm>
            <a:off x="4130667" y="2760954"/>
            <a:ext cx="3897705" cy="3816429"/>
          </a:xfrm>
          <a:prstGeom prst="rect">
            <a:avLst/>
          </a:prstGeom>
          <a:noFill/>
        </p:spPr>
        <p:txBody>
          <a:bodyPr wrap="square" rtlCol="0">
            <a:spAutoFit/>
          </a:bodyPr>
          <a:lstStyle/>
          <a:p>
            <a:r>
              <a:rPr lang="en-US" sz="1400" b="1" dirty="0"/>
              <a:t>Program name</a:t>
            </a:r>
            <a:r>
              <a:rPr lang="en-US" sz="1400" dirty="0"/>
              <a:t>: </a:t>
            </a:r>
            <a:r>
              <a:rPr lang="en-US" sz="1400" dirty="0" err="1"/>
              <a:t>Prayaas</a:t>
            </a:r>
            <a:r>
              <a:rPr lang="en-US" sz="1400" dirty="0"/>
              <a:t> (2017)</a:t>
            </a:r>
            <a:br>
              <a:rPr lang="en-US" sz="1400" dirty="0"/>
            </a:br>
            <a:r>
              <a:rPr lang="en-US" sz="1400" b="1" dirty="0"/>
              <a:t>Target disease: </a:t>
            </a:r>
            <a:r>
              <a:rPr lang="en-US" sz="1400" dirty="0"/>
              <a:t>Type 2</a:t>
            </a:r>
            <a:r>
              <a:rPr lang="en-US" sz="1400" b="1" dirty="0"/>
              <a:t> </a:t>
            </a:r>
            <a:r>
              <a:rPr lang="en-US" sz="1400" dirty="0"/>
              <a:t>Diabetes Mellitus </a:t>
            </a:r>
            <a:br>
              <a:rPr lang="en-US" sz="1400" dirty="0"/>
            </a:br>
            <a:r>
              <a:rPr lang="en-US" sz="1400" b="1" dirty="0"/>
              <a:t>Intervention:</a:t>
            </a:r>
          </a:p>
          <a:p>
            <a:pPr marL="285750" indent="-285750">
              <a:buFont typeface="Arial" panose="020B0604020202020204" pitchFamily="34" charset="0"/>
              <a:buChar char="•"/>
            </a:pPr>
            <a:r>
              <a:rPr lang="en-US" sz="1400" dirty="0"/>
              <a:t>Partnered with 100 (Public and </a:t>
            </a:r>
            <a:r>
              <a:rPr lang="en-US" sz="1400" dirty="0" err="1"/>
              <a:t>pvt</a:t>
            </a:r>
            <a:r>
              <a:rPr lang="en-US" sz="1400" dirty="0"/>
              <a:t>) hospitals for free screening camps for </a:t>
            </a:r>
            <a:r>
              <a:rPr lang="en-US" sz="1400" dirty="0" err="1"/>
              <a:t>diabtes</a:t>
            </a:r>
            <a:r>
              <a:rPr lang="en-US" sz="1400" dirty="0"/>
              <a:t> via blood tests</a:t>
            </a:r>
          </a:p>
          <a:p>
            <a:pPr marL="285750" indent="-285750">
              <a:buFont typeface="Arial" panose="020B0604020202020204" pitchFamily="34" charset="0"/>
              <a:buChar char="•"/>
            </a:pPr>
            <a:r>
              <a:rPr lang="en-US" sz="1400" dirty="0"/>
              <a:t>The participants were acknowledges about the online website launched by Novartis</a:t>
            </a:r>
          </a:p>
          <a:p>
            <a:pPr marL="285750" indent="-285750">
              <a:buFont typeface="Arial" panose="020B0604020202020204" pitchFamily="34" charset="0"/>
              <a:buChar char="•"/>
            </a:pPr>
            <a:r>
              <a:rPr lang="en-US" sz="1400" dirty="0"/>
              <a:t>Website provided free educational material on diabetes management related to diet, nutrition, yoga and demo for using the glucometers </a:t>
            </a:r>
          </a:p>
          <a:p>
            <a:pPr marL="285750" indent="-285750">
              <a:buFont typeface="Arial" panose="020B0604020202020204" pitchFamily="34" charset="0"/>
              <a:buChar char="•"/>
            </a:pPr>
            <a:r>
              <a:rPr lang="en-US" sz="1400" dirty="0"/>
              <a:t>Novartis also plans to extend medication delivery for its T2DM medicine </a:t>
            </a:r>
            <a:r>
              <a:rPr lang="en-US" sz="1400" dirty="0" err="1"/>
              <a:t>Galvus</a:t>
            </a:r>
            <a:r>
              <a:rPr lang="en-US" sz="1400" dirty="0"/>
              <a:t> Met</a:t>
            </a:r>
            <a:r>
              <a:rPr lang="en-US" dirty="0"/>
              <a:t> </a:t>
            </a:r>
            <a:endParaRPr lang="en-US" sz="1400" dirty="0"/>
          </a:p>
          <a:p>
            <a:endParaRPr lang="en-US" sz="1400" dirty="0"/>
          </a:p>
          <a:p>
            <a:endParaRPr lang="en-US" sz="1400" dirty="0"/>
          </a:p>
          <a:p>
            <a:endParaRPr lang="en-US" sz="1400" b="1" dirty="0"/>
          </a:p>
        </p:txBody>
      </p:sp>
      <p:pic>
        <p:nvPicPr>
          <p:cNvPr id="1026" name="Picture 2" descr="Image result for novartis">
            <a:extLst>
              <a:ext uri="{FF2B5EF4-FFF2-40B4-BE49-F238E27FC236}">
                <a16:creationId xmlns:a16="http://schemas.microsoft.com/office/drawing/2014/main" id="{860FAE95-3787-4C57-9120-B2F1DB0CF43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153" t="18414" r="24955" b="33111"/>
          <a:stretch/>
        </p:blipFill>
        <p:spPr bwMode="auto">
          <a:xfrm>
            <a:off x="5467843" y="1802167"/>
            <a:ext cx="1244666" cy="8721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Image result for MSD">
            <a:extLst>
              <a:ext uri="{FF2B5EF4-FFF2-40B4-BE49-F238E27FC236}">
                <a16:creationId xmlns:a16="http://schemas.microsoft.com/office/drawing/2014/main" id="{1CDC4395-6F7C-4678-8E03-1EA9225EEF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45326" y="1802167"/>
            <a:ext cx="1751248" cy="6875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9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284087" y="436393"/>
            <a:ext cx="3086470" cy="553699"/>
          </a:xfrm>
        </p:spPr>
        <p:txBody>
          <a:bodyPr>
            <a:normAutofit fontScale="90000"/>
          </a:bodyPr>
          <a:lstStyle/>
          <a:p>
            <a:r>
              <a:rPr lang="en-US" sz="2800" b="1" dirty="0">
                <a:latin typeface="Times New Roman" panose="02020603050405020304" pitchFamily="18" charset="0"/>
                <a:cs typeface="Times New Roman" panose="02020603050405020304" pitchFamily="18" charset="0"/>
              </a:rPr>
              <a:t>Review of Literature</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106533" y="1184009"/>
            <a:ext cx="11922710" cy="5598531"/>
          </a:xfrm>
        </p:spPr>
        <p:txBody>
          <a:bodyPr/>
          <a:lstStyle/>
          <a:p>
            <a:pPr algn="l"/>
            <a:r>
              <a:rPr lang="en-US" sz="1600" dirty="0"/>
              <a:t>The identified Patient Support Programs in India are as follows :-</a:t>
            </a:r>
          </a:p>
          <a:p>
            <a:pPr algn="l"/>
            <a:br>
              <a:rPr lang="en-US" dirty="0"/>
            </a:br>
            <a:endParaRPr lang="en-US" dirty="0"/>
          </a:p>
        </p:txBody>
      </p:sp>
      <p:sp>
        <p:nvSpPr>
          <p:cNvPr id="6" name="Minus Sign 5">
            <a:extLst>
              <a:ext uri="{FF2B5EF4-FFF2-40B4-BE49-F238E27FC236}">
                <a16:creationId xmlns:a16="http://schemas.microsoft.com/office/drawing/2014/main" id="{FC3F1224-7382-4273-A3A5-76922E1739B4}"/>
              </a:ext>
            </a:extLst>
          </p:cNvPr>
          <p:cNvSpPr/>
          <p:nvPr/>
        </p:nvSpPr>
        <p:spPr>
          <a:xfrm rot="16200000">
            <a:off x="841323" y="4131975"/>
            <a:ext cx="6122310" cy="2263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Sign 7">
            <a:extLst>
              <a:ext uri="{FF2B5EF4-FFF2-40B4-BE49-F238E27FC236}">
                <a16:creationId xmlns:a16="http://schemas.microsoft.com/office/drawing/2014/main" id="{2B4A77DB-AE73-4F56-BCC4-1290A9E9752E}"/>
              </a:ext>
            </a:extLst>
          </p:cNvPr>
          <p:cNvSpPr/>
          <p:nvPr/>
        </p:nvSpPr>
        <p:spPr>
          <a:xfrm rot="16200000">
            <a:off x="5115177" y="4131975"/>
            <a:ext cx="6122310" cy="2263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1B3CF07-C013-4D70-9AC7-7B3A6F6875F0}"/>
              </a:ext>
            </a:extLst>
          </p:cNvPr>
          <p:cNvSpPr txBox="1"/>
          <p:nvPr/>
        </p:nvSpPr>
        <p:spPr>
          <a:xfrm>
            <a:off x="4145143" y="2887682"/>
            <a:ext cx="3849202" cy="3970318"/>
          </a:xfrm>
          <a:prstGeom prst="rect">
            <a:avLst/>
          </a:prstGeom>
          <a:noFill/>
        </p:spPr>
        <p:txBody>
          <a:bodyPr wrap="square" rtlCol="0">
            <a:spAutoFit/>
          </a:bodyPr>
          <a:lstStyle/>
          <a:p>
            <a:r>
              <a:rPr lang="en-US" sz="1400" b="1" dirty="0"/>
              <a:t>Program name: </a:t>
            </a:r>
            <a:r>
              <a:rPr lang="en-US" sz="1400" dirty="0"/>
              <a:t>Cancer care initiative (2019)</a:t>
            </a:r>
            <a:br>
              <a:rPr lang="en-US" sz="1400" dirty="0"/>
            </a:br>
            <a:r>
              <a:rPr lang="en-US" sz="1400" b="1" dirty="0"/>
              <a:t>Target Disease: </a:t>
            </a:r>
            <a:r>
              <a:rPr lang="en-US" sz="1400" dirty="0"/>
              <a:t>Oral, Cervical and Breast cancer </a:t>
            </a:r>
            <a:br>
              <a:rPr lang="en-US" sz="1400" dirty="0"/>
            </a:br>
            <a:r>
              <a:rPr lang="en-US" sz="1400" b="1" dirty="0"/>
              <a:t>Intervention: </a:t>
            </a:r>
          </a:p>
          <a:p>
            <a:pPr marL="285750" indent="-285750">
              <a:buFont typeface="Arial" panose="020B0604020202020204" pitchFamily="34" charset="0"/>
              <a:buChar char="•"/>
            </a:pPr>
            <a:r>
              <a:rPr lang="en-US" sz="1400" dirty="0" err="1"/>
              <a:t>Partenered</a:t>
            </a:r>
            <a:r>
              <a:rPr lang="en-US" sz="1400" dirty="0"/>
              <a:t> with Government Medical Colleges / District Hospitals in Assam, </a:t>
            </a:r>
            <a:r>
              <a:rPr lang="en-US" sz="1400" dirty="0" err="1"/>
              <a:t>Jharkand</a:t>
            </a:r>
            <a:r>
              <a:rPr lang="en-US" sz="1400" dirty="0"/>
              <a:t> and Andhra Pradesh</a:t>
            </a:r>
          </a:p>
          <a:p>
            <a:pPr marL="285750" indent="-285750">
              <a:buFont typeface="Arial" panose="020B0604020202020204" pitchFamily="34" charset="0"/>
              <a:buChar char="•"/>
            </a:pPr>
            <a:r>
              <a:rPr lang="en-US" sz="1400" dirty="0"/>
              <a:t>Set up free cancer screening kiosks for early detection and screening</a:t>
            </a:r>
          </a:p>
          <a:p>
            <a:pPr marL="285750" indent="-285750">
              <a:buFont typeface="Arial" panose="020B0604020202020204" pitchFamily="34" charset="0"/>
              <a:buChar char="•"/>
            </a:pPr>
            <a:r>
              <a:rPr lang="en-US" sz="1400" dirty="0"/>
              <a:t>Screening team used Patient referral and </a:t>
            </a:r>
            <a:r>
              <a:rPr lang="en-US" sz="1400" dirty="0" err="1"/>
              <a:t>trakcing</a:t>
            </a:r>
            <a:r>
              <a:rPr lang="en-US" sz="1400" dirty="0"/>
              <a:t> platform; tracks all activities from awareness to screening camps which will add to the cancer registry of suspected and confirmed patients</a:t>
            </a:r>
          </a:p>
          <a:p>
            <a:pPr marL="285750" indent="-285750">
              <a:buFont typeface="Arial" panose="020B0604020202020204" pitchFamily="34" charset="0"/>
              <a:buChar char="•"/>
            </a:pPr>
            <a:r>
              <a:rPr lang="en-US" sz="1400" dirty="0"/>
              <a:t>Virtual Patient Helpdesk; managed by  patient navigator at kiosk with services like psycho-social counselling, financial counselling, doctor consultation, awareness, answers to health queries, </a:t>
            </a:r>
            <a:r>
              <a:rPr lang="en-US" sz="1400" dirty="0" err="1"/>
              <a:t>etc</a:t>
            </a:r>
            <a:endParaRPr lang="en-US" sz="1400" dirty="0"/>
          </a:p>
        </p:txBody>
      </p:sp>
      <p:sp>
        <p:nvSpPr>
          <p:cNvPr id="10" name="TextBox 9">
            <a:extLst>
              <a:ext uri="{FF2B5EF4-FFF2-40B4-BE49-F238E27FC236}">
                <a16:creationId xmlns:a16="http://schemas.microsoft.com/office/drawing/2014/main" id="{9A994712-A26B-4FEE-9046-953442C19A01}"/>
              </a:ext>
            </a:extLst>
          </p:cNvPr>
          <p:cNvSpPr txBox="1"/>
          <p:nvPr/>
        </p:nvSpPr>
        <p:spPr>
          <a:xfrm>
            <a:off x="60665" y="2979453"/>
            <a:ext cx="3728622" cy="3354765"/>
          </a:xfrm>
          <a:prstGeom prst="rect">
            <a:avLst/>
          </a:prstGeom>
          <a:noFill/>
        </p:spPr>
        <p:txBody>
          <a:bodyPr wrap="square" rtlCol="0">
            <a:spAutoFit/>
          </a:bodyPr>
          <a:lstStyle/>
          <a:p>
            <a:r>
              <a:rPr lang="en-US" sz="1400" b="1" dirty="0"/>
              <a:t>Program name: </a:t>
            </a:r>
            <a:r>
              <a:rPr lang="en-US" sz="1400" dirty="0"/>
              <a:t>Hope to Her (2018) </a:t>
            </a:r>
          </a:p>
          <a:p>
            <a:r>
              <a:rPr lang="en-US" sz="1400" b="1" dirty="0"/>
              <a:t>Target Disease: </a:t>
            </a:r>
            <a:r>
              <a:rPr lang="en-US" sz="1400" dirty="0"/>
              <a:t>Breast Cancer</a:t>
            </a:r>
          </a:p>
          <a:p>
            <a:r>
              <a:rPr lang="en-US" sz="1400" b="1" dirty="0"/>
              <a:t>Intervention : </a:t>
            </a:r>
          </a:p>
          <a:p>
            <a:pPr marL="285750" indent="-285750">
              <a:buFont typeface="Arial" panose="020B0604020202020204" pitchFamily="34" charset="0"/>
              <a:buChar char="•"/>
            </a:pPr>
            <a:r>
              <a:rPr lang="en-US" sz="1400" dirty="0"/>
              <a:t>Launched for Rural population of 4 states in India for breast Cancer awareness and screening</a:t>
            </a:r>
          </a:p>
          <a:p>
            <a:pPr marL="285750" indent="-285750">
              <a:buFont typeface="Arial" panose="020B0604020202020204" pitchFamily="34" charset="0"/>
              <a:buChar char="•"/>
            </a:pPr>
            <a:r>
              <a:rPr lang="en-US" sz="1400" dirty="0"/>
              <a:t>Partnered with regional cancer </a:t>
            </a:r>
            <a:r>
              <a:rPr lang="en-US" sz="1400" dirty="0" err="1"/>
              <a:t>centres</a:t>
            </a:r>
            <a:r>
              <a:rPr lang="en-US" sz="1400" dirty="0"/>
              <a:t> and NGO for organization of awareness and screening camps</a:t>
            </a:r>
          </a:p>
          <a:p>
            <a:pPr marL="285750" indent="-285750">
              <a:buFont typeface="Arial" panose="020B0604020202020204" pitchFamily="34" charset="0"/>
              <a:buChar char="•"/>
            </a:pPr>
            <a:r>
              <a:rPr lang="en-US" sz="1400" dirty="0"/>
              <a:t>The women were educated about self evaluation for breast cancer</a:t>
            </a:r>
          </a:p>
          <a:p>
            <a:pPr marL="285750" indent="-285750">
              <a:buFont typeface="Arial" panose="020B0604020202020204" pitchFamily="34" charset="0"/>
              <a:buChar char="•"/>
            </a:pPr>
            <a:r>
              <a:rPr lang="en-US" sz="1400" dirty="0"/>
              <a:t>Women screened positive were then referred to regional cancer </a:t>
            </a:r>
            <a:r>
              <a:rPr lang="en-US" sz="1400" dirty="0" err="1"/>
              <a:t>centres</a:t>
            </a:r>
            <a:r>
              <a:rPr lang="en-US" sz="1400" dirty="0"/>
              <a:t> for proper guidance and treatment</a:t>
            </a:r>
          </a:p>
          <a:p>
            <a:pPr marL="285750" indent="-285750">
              <a:buFont typeface="Arial" panose="020B0604020202020204" pitchFamily="34" charset="0"/>
              <a:buChar char="•"/>
            </a:pPr>
            <a:endParaRPr lang="en-US" sz="1600" dirty="0"/>
          </a:p>
        </p:txBody>
      </p:sp>
      <p:sp>
        <p:nvSpPr>
          <p:cNvPr id="11" name="TextBox 10">
            <a:extLst>
              <a:ext uri="{FF2B5EF4-FFF2-40B4-BE49-F238E27FC236}">
                <a16:creationId xmlns:a16="http://schemas.microsoft.com/office/drawing/2014/main" id="{DACB0C35-B6DB-4186-8B74-08D279A3B3A3}"/>
              </a:ext>
            </a:extLst>
          </p:cNvPr>
          <p:cNvSpPr txBox="1"/>
          <p:nvPr/>
        </p:nvSpPr>
        <p:spPr>
          <a:xfrm>
            <a:off x="8176332" y="2887682"/>
            <a:ext cx="4093340" cy="3323987"/>
          </a:xfrm>
          <a:prstGeom prst="rect">
            <a:avLst/>
          </a:prstGeom>
          <a:noFill/>
        </p:spPr>
        <p:txBody>
          <a:bodyPr wrap="square" rtlCol="0">
            <a:spAutoFit/>
          </a:bodyPr>
          <a:lstStyle/>
          <a:p>
            <a:r>
              <a:rPr lang="en-US" sz="1400" b="1" dirty="0"/>
              <a:t>Program name: </a:t>
            </a:r>
            <a:r>
              <a:rPr lang="en-US" sz="1400" dirty="0"/>
              <a:t>a:care platform (2020) </a:t>
            </a:r>
            <a:br>
              <a:rPr lang="en-US" sz="1400" dirty="0"/>
            </a:br>
            <a:r>
              <a:rPr lang="en-US" sz="1400" b="1" dirty="0"/>
              <a:t>Target Disease: </a:t>
            </a:r>
            <a:r>
              <a:rPr lang="en-US" sz="1400" dirty="0"/>
              <a:t>Diabetes, Thyroid and Osteoarthritis</a:t>
            </a:r>
            <a:br>
              <a:rPr lang="en-US" sz="1400" dirty="0"/>
            </a:br>
            <a:r>
              <a:rPr lang="en-US" sz="1400" b="1" dirty="0"/>
              <a:t>Intervention:</a:t>
            </a:r>
          </a:p>
          <a:p>
            <a:pPr marL="285750" indent="-285750">
              <a:buFont typeface="Arial" panose="020B0604020202020204" pitchFamily="34" charset="0"/>
              <a:buChar char="•"/>
            </a:pPr>
            <a:r>
              <a:rPr lang="en-US" sz="1400" dirty="0"/>
              <a:t>Abbott launched a digital platform for patients to better understand, manage and monitor their conditions. </a:t>
            </a:r>
          </a:p>
          <a:p>
            <a:pPr marL="285750" indent="-285750">
              <a:buFont typeface="Arial" panose="020B0604020202020204" pitchFamily="34" charset="0"/>
              <a:buChar char="•"/>
            </a:pPr>
            <a:r>
              <a:rPr lang="en-US" sz="1400" dirty="0"/>
              <a:t>The platform is free to use by anyone, it is not </a:t>
            </a:r>
            <a:r>
              <a:rPr lang="en-US" sz="1400" dirty="0" err="1"/>
              <a:t>monitised</a:t>
            </a:r>
            <a:r>
              <a:rPr lang="en-US" sz="1400" dirty="0"/>
              <a:t> nor tied to any of the Abbott medicines.</a:t>
            </a:r>
          </a:p>
          <a:p>
            <a:pPr marL="285750" indent="-285750">
              <a:buFont typeface="Arial" panose="020B0604020202020204" pitchFamily="34" charset="0"/>
              <a:buChar char="•"/>
            </a:pPr>
            <a:r>
              <a:rPr lang="en-US" sz="1400" dirty="0"/>
              <a:t>The website provides the patients with informative healthcare content, quizzes and games</a:t>
            </a:r>
          </a:p>
          <a:p>
            <a:pPr marL="285750" indent="-285750">
              <a:buFont typeface="Arial" panose="020B0604020202020204" pitchFamily="34" charset="0"/>
              <a:buChar char="•"/>
            </a:pPr>
            <a:r>
              <a:rPr lang="en-US" sz="1400" dirty="0"/>
              <a:t>Abbott further plan to partner with HCPs to provide more personalized care to patients through this digital platform.</a:t>
            </a:r>
          </a:p>
        </p:txBody>
      </p:sp>
      <p:pic>
        <p:nvPicPr>
          <p:cNvPr id="2052" name="Picture 4" descr="See the source image">
            <a:extLst>
              <a:ext uri="{FF2B5EF4-FFF2-40B4-BE49-F238E27FC236}">
                <a16:creationId xmlns:a16="http://schemas.microsoft.com/office/drawing/2014/main" id="{2CD58E35-125A-4AD9-BA50-6BD441EF66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723" y="1865862"/>
            <a:ext cx="1385656" cy="83139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6" name="Picture 8" descr="Image result for abbott">
            <a:extLst>
              <a:ext uri="{FF2B5EF4-FFF2-40B4-BE49-F238E27FC236}">
                <a16:creationId xmlns:a16="http://schemas.microsoft.com/office/drawing/2014/main" id="{400B1476-DED7-427E-993F-0FA8DB3F358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846" t="29024" r="8046" b="24835"/>
          <a:stretch/>
        </p:blipFill>
        <p:spPr bwMode="auto">
          <a:xfrm>
            <a:off x="9052262" y="1937317"/>
            <a:ext cx="2214242" cy="6735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62" name="Picture 14" descr="Image result for pfizer logo">
            <a:extLst>
              <a:ext uri="{FF2B5EF4-FFF2-40B4-BE49-F238E27FC236}">
                <a16:creationId xmlns:a16="http://schemas.microsoft.com/office/drawing/2014/main" id="{FB8A80E2-ED43-4AFD-9691-01334A0F83C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69" b="5779"/>
          <a:stretch/>
        </p:blipFill>
        <p:spPr bwMode="auto">
          <a:xfrm>
            <a:off x="5346577" y="1865862"/>
            <a:ext cx="1450672" cy="8164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80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470517" y="506026"/>
            <a:ext cx="2314114" cy="553699"/>
          </a:xfrm>
        </p:spPr>
        <p:txBody>
          <a:bodyPr>
            <a:normAutofit/>
          </a:bodyPr>
          <a:lstStyle/>
          <a:p>
            <a:r>
              <a:rPr lang="en-US" sz="2800" b="1" dirty="0">
                <a:latin typeface="Times New Roman" panose="02020603050405020304" pitchFamily="18" charset="0"/>
                <a:cs typeface="Times New Roman" panose="02020603050405020304" pitchFamily="18" charset="0"/>
              </a:rPr>
              <a:t>Result </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835980" y="1544715"/>
            <a:ext cx="10520039" cy="4696288"/>
          </a:xfrm>
        </p:spPr>
        <p:txBody>
          <a:bodyPr>
            <a:normAutofit/>
          </a:bodyPr>
          <a:lstStyle/>
          <a:p>
            <a:pPr algn="l"/>
            <a:r>
              <a:rPr lang="en-US" sz="1400" b="1" dirty="0"/>
              <a:t>The Blue Tree by Roche (2015): </a:t>
            </a:r>
            <a:r>
              <a:rPr lang="en-US" sz="1400" dirty="0"/>
              <a:t>By August 2017, The Blue Tree has supported more than 4,200 patients, partnered with more than 750 doctors and increased its reach to about 300 treatment centers across India. Patients on the </a:t>
            </a:r>
            <a:r>
              <a:rPr lang="en-US" sz="1400" dirty="0" err="1"/>
              <a:t>programme</a:t>
            </a:r>
            <a:r>
              <a:rPr lang="en-US" sz="1400" dirty="0"/>
              <a:t> have also shown a 40% increase in therapy adherence rates as compared to the adherence by patients not on the </a:t>
            </a:r>
            <a:r>
              <a:rPr lang="en-US" sz="1400" dirty="0" err="1"/>
              <a:t>programme</a:t>
            </a:r>
            <a:r>
              <a:rPr lang="en-US" sz="1400" dirty="0"/>
              <a:t>.</a:t>
            </a:r>
          </a:p>
          <a:p>
            <a:pPr algn="l"/>
            <a:r>
              <a:rPr lang="en-US" sz="1400" b="1" dirty="0" err="1"/>
              <a:t>Prayaas</a:t>
            </a:r>
            <a:r>
              <a:rPr lang="en-US" sz="1400" b="1" dirty="0"/>
              <a:t> by Novartis(2017): </a:t>
            </a:r>
            <a:r>
              <a:rPr lang="en-US" sz="1400" dirty="0"/>
              <a:t>As of 2020, approximately 100 camps help diagnose more than 2,000 people each month. The team is also working with state governments to provide additional diagnostic facilities in government hospitals. Since the inception of the online program, more than 50,000 patients have enrolled on the platform. </a:t>
            </a:r>
          </a:p>
          <a:p>
            <a:pPr algn="l"/>
            <a:r>
              <a:rPr lang="en-US" sz="1400" b="1" dirty="0" err="1"/>
              <a:t>Sparsh</a:t>
            </a:r>
            <a:r>
              <a:rPr lang="en-US" sz="1400" b="1" dirty="0"/>
              <a:t> Healthline by MSD (2018): </a:t>
            </a:r>
            <a:r>
              <a:rPr lang="en-US" sz="1400" dirty="0"/>
              <a:t>To find out the impact of Telephonic counselling done as a part of the </a:t>
            </a:r>
            <a:r>
              <a:rPr lang="en-US" sz="1400" dirty="0" err="1"/>
              <a:t>Sparsh</a:t>
            </a:r>
            <a:r>
              <a:rPr lang="en-US" sz="1400" dirty="0"/>
              <a:t> initiative on type 2 diabetes patient was conducted after 14 months of the program initiation. 1283 patients were included who received the counselling regularly for 14 months. At the end of 14 months it was found that total calories, carbohydrates and fat consumption was reduced significantly. Alcohol and junk food consumption decreased while protein, fruits and vegetables, dietary fibers uptake increased. Also the frequency of duration of daily exercise, and self- inspection of feet and footwear significantly increased. Thus, it was concluded that regular telephonic counselling, significantly improved dietary and lifestyle parameter in T2DM patients</a:t>
            </a:r>
          </a:p>
          <a:p>
            <a:pPr algn="l"/>
            <a:r>
              <a:rPr lang="en-US" sz="1400" b="1" dirty="0"/>
              <a:t>Hope to Her by Eisai (2018): </a:t>
            </a:r>
            <a:r>
              <a:rPr lang="en-US" sz="1400" dirty="0"/>
              <a:t>As of 2020, approx. 200 screening camps helped screen  72,529 women through the program. This program aided in healthcare access to rural population in Madhya Pradesh, Andhra Pradesh, Assam and Chhattisgarh. </a:t>
            </a:r>
          </a:p>
          <a:p>
            <a:pPr algn="l"/>
            <a:r>
              <a:rPr lang="en-US" sz="1400" b="1" dirty="0"/>
              <a:t>Cancer Care Initiative by Pfizer (2019): </a:t>
            </a:r>
            <a:r>
              <a:rPr lang="en-US" sz="1400" dirty="0"/>
              <a:t>By 2020 approx. more than 300 screening camps were set up and around 1,50,000 patients were screened under this program. Of which nearly 31,576 people made use of the virtual help through patient navigator.</a:t>
            </a:r>
          </a:p>
          <a:p>
            <a:pPr algn="l"/>
            <a:r>
              <a:rPr lang="en-US" sz="1400" b="1" dirty="0"/>
              <a:t>A:care platform by Abbott (2020): </a:t>
            </a:r>
            <a:r>
              <a:rPr lang="en-US" sz="1400" dirty="0"/>
              <a:t>By March 2021, approx. 30,000 patients have enrolled themselves on the a:care platform. Abbott aims to partner with HCPs and online medication delivery partner 1mg in the upcoming times to provide more personalized care to the patients. </a:t>
            </a:r>
          </a:p>
          <a:p>
            <a:pPr algn="l"/>
            <a:endParaRPr lang="en-US" sz="1600" dirty="0"/>
          </a:p>
          <a:p>
            <a:pPr algn="l"/>
            <a:endParaRPr lang="en-US" sz="1600" b="1" dirty="0"/>
          </a:p>
          <a:p>
            <a:pPr algn="l"/>
            <a:endParaRPr lang="en-US" sz="1600" b="1" dirty="0"/>
          </a:p>
          <a:p>
            <a:pPr algn="l"/>
            <a:endParaRPr lang="en-US" sz="1600" b="1" dirty="0"/>
          </a:p>
          <a:p>
            <a:pPr algn="l"/>
            <a:endParaRPr lang="en-US" sz="1600" b="1" dirty="0"/>
          </a:p>
        </p:txBody>
      </p:sp>
    </p:spTree>
    <p:extLst>
      <p:ext uri="{BB962C8B-B14F-4D97-AF65-F5344CB8AC3E}">
        <p14:creationId xmlns:p14="http://schemas.microsoft.com/office/powerpoint/2010/main" val="3700921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381741" y="355105"/>
            <a:ext cx="3086470" cy="553699"/>
          </a:xfrm>
        </p:spPr>
        <p:txBody>
          <a:bodyPr>
            <a:normAutofit/>
          </a:bodyPr>
          <a:lstStyle/>
          <a:p>
            <a:r>
              <a:rPr lang="en-US" sz="2800" b="1" dirty="0">
                <a:latin typeface="Times New Roman" panose="02020603050405020304" pitchFamily="18" charset="0"/>
                <a:cs typeface="Times New Roman" panose="02020603050405020304" pitchFamily="18" charset="0"/>
              </a:rPr>
              <a:t>Discussion</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727968" y="1197328"/>
            <a:ext cx="10520039" cy="5305567"/>
          </a:xfrm>
        </p:spPr>
        <p:txBody>
          <a:bodyPr>
            <a:normAutofit/>
          </a:bodyPr>
          <a:lstStyle/>
          <a:p>
            <a:pPr marL="342900" indent="-342900" algn="l">
              <a:buFont typeface="Arial" panose="020B0604020202020204" pitchFamily="34" charset="0"/>
              <a:buChar char="•"/>
            </a:pPr>
            <a:r>
              <a:rPr lang="en-US" sz="1400" dirty="0"/>
              <a:t>According to WHO report NCDs contribute to around 38 million (68%) of all the deaths globally and to about 5.87 million (60%) of all deaths in India.</a:t>
            </a:r>
          </a:p>
          <a:p>
            <a:pPr marL="342900" indent="-342900" algn="l">
              <a:buFont typeface="Arial" panose="020B0604020202020204" pitchFamily="34" charset="0"/>
              <a:buChar char="•"/>
            </a:pPr>
            <a:r>
              <a:rPr lang="en-US" sz="1400" dirty="0"/>
              <a:t>Also, it has been seen that globally the compliance to the treatment for chronic illness is only 50%, and this is far less in case of developing countries like India, which contributes to adverse health impacts that could have been avoided otherwise.</a:t>
            </a:r>
          </a:p>
          <a:p>
            <a:pPr marL="342900" indent="-342900" algn="l">
              <a:buFont typeface="Arial" panose="020B0604020202020204" pitchFamily="34" charset="0"/>
              <a:buChar char="•"/>
            </a:pPr>
            <a:r>
              <a:rPr lang="en-US" sz="1400" dirty="0"/>
              <a:t>A global study that </a:t>
            </a:r>
            <a:r>
              <a:rPr lang="en-US" sz="1400" dirty="0" err="1"/>
              <a:t>assesed</a:t>
            </a:r>
            <a:r>
              <a:rPr lang="en-US" sz="1400" dirty="0"/>
              <a:t> the impact of PSPs provided by pharma to patients suffering from chronic diseases found that, PSPs help to increase adherence to treatment by 66% </a:t>
            </a:r>
          </a:p>
          <a:p>
            <a:pPr marL="342900" indent="-342900" algn="l">
              <a:buFont typeface="Arial" panose="020B0604020202020204" pitchFamily="34" charset="0"/>
              <a:buChar char="•"/>
            </a:pPr>
            <a:r>
              <a:rPr lang="en-US" sz="1400" dirty="0"/>
              <a:t>According to the results of the PSPs identified in this report, we were able to see positive health impacts on patients due to the program and a wider reach to the community to provide healthcare access</a:t>
            </a:r>
          </a:p>
          <a:p>
            <a:pPr marL="342900" indent="-342900" algn="l">
              <a:buFont typeface="Arial" panose="020B0604020202020204" pitchFamily="34" charset="0"/>
              <a:buChar char="•"/>
            </a:pPr>
            <a:r>
              <a:rPr lang="en-US" sz="1400" dirty="0"/>
              <a:t>However, there are certain loopholes in the current Indian PSPs provided by pharma, as highlighted in a nationwide survey(2019) done with 5000 physicians of which 66% are discontent with the existing programs. 55% of the physicians believe that there is a lack of participation from Pharma industry to initiate PSPs, 41% believe that there needs to be more effort from Pharma to train and educate the HCPs about the programs and more than half of them pointed that more digital therapeutics are needed to support the patients. </a:t>
            </a:r>
          </a:p>
          <a:p>
            <a:pPr marL="342900" indent="-342900" algn="l">
              <a:buFont typeface="Arial" panose="020B0604020202020204" pitchFamily="34" charset="0"/>
              <a:buChar char="•"/>
            </a:pPr>
            <a:r>
              <a:rPr lang="en-US" sz="1400" dirty="0"/>
              <a:t>With the advent of COVID-19 pandemic, it was found in a study that 83% of Indian patient with chronic diseases faced difficulties in accessing the healthcare. </a:t>
            </a:r>
          </a:p>
          <a:p>
            <a:pPr marL="342900" indent="-342900" algn="l">
              <a:buFont typeface="Arial" panose="020B0604020202020204" pitchFamily="34" charset="0"/>
              <a:buChar char="•"/>
            </a:pPr>
            <a:r>
              <a:rPr lang="en-US" sz="1400" dirty="0"/>
              <a:t>This paved way for more digital platforms being introduced for patients to access healthcare for </a:t>
            </a:r>
            <a:r>
              <a:rPr lang="en-US" sz="1400" dirty="0" err="1"/>
              <a:t>e.g</a:t>
            </a:r>
            <a:r>
              <a:rPr lang="en-US" sz="1400" dirty="0"/>
              <a:t> </a:t>
            </a:r>
            <a:r>
              <a:rPr lang="en-US" sz="1400" dirty="0" err="1"/>
              <a:t>Practo</a:t>
            </a:r>
            <a:r>
              <a:rPr lang="en-US" sz="1400" dirty="0"/>
              <a:t> and govt. initiative; </a:t>
            </a:r>
            <a:r>
              <a:rPr lang="en-US" sz="1400" dirty="0" err="1"/>
              <a:t>esanjeevani</a:t>
            </a:r>
            <a:r>
              <a:rPr lang="en-US" sz="1400" dirty="0"/>
              <a:t> platform for teleconsultation.</a:t>
            </a:r>
          </a:p>
          <a:p>
            <a:pPr marL="342900" indent="-342900" algn="l">
              <a:buFont typeface="Arial" panose="020B0604020202020204" pitchFamily="34" charset="0"/>
              <a:buChar char="•"/>
            </a:pPr>
            <a:r>
              <a:rPr lang="en-US" sz="1400" dirty="0"/>
              <a:t>Even in the western world, the Top pharma players like Amgen, Novartis, BMS, AstraZeneca </a:t>
            </a:r>
            <a:r>
              <a:rPr lang="en-US" sz="1400" dirty="0" err="1"/>
              <a:t>etc</a:t>
            </a:r>
            <a:r>
              <a:rPr lang="en-US" sz="1400" dirty="0"/>
              <a:t> partnered with telehealth firms to provide digitally enabled healthcare support to patients</a:t>
            </a:r>
          </a:p>
          <a:p>
            <a:pPr marL="342900" indent="-342900" algn="l">
              <a:buFont typeface="Arial" panose="020B0604020202020204" pitchFamily="34" charset="0"/>
              <a:buChar char="•"/>
            </a:pPr>
            <a:r>
              <a:rPr lang="en-US" sz="1400" dirty="0"/>
              <a:t>The Pandemic situation challenges and also opens up an opportunity for Pharma industry in India to bring about digital platforms for patient healthcare support, and strengthen its hold in the Indian healthcare sector.</a:t>
            </a:r>
          </a:p>
          <a:p>
            <a:pPr marL="342900" indent="-342900" algn="l">
              <a:buFont typeface="Arial" panose="020B0604020202020204" pitchFamily="34" charset="0"/>
              <a:buChar char="•"/>
            </a:pPr>
            <a:endParaRPr lang="en-US" sz="1600" dirty="0"/>
          </a:p>
        </p:txBody>
      </p:sp>
    </p:spTree>
    <p:extLst>
      <p:ext uri="{BB962C8B-B14F-4D97-AF65-F5344CB8AC3E}">
        <p14:creationId xmlns:p14="http://schemas.microsoft.com/office/powerpoint/2010/main" val="3808250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accent4"/>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65A-A62B-4B7C-BBF3-5224B17B1751}"/>
              </a:ext>
            </a:extLst>
          </p:cNvPr>
          <p:cNvSpPr>
            <a:spLocks noGrp="1"/>
          </p:cNvSpPr>
          <p:nvPr>
            <p:ph type="ctrTitle"/>
          </p:nvPr>
        </p:nvSpPr>
        <p:spPr>
          <a:xfrm>
            <a:off x="381741" y="355105"/>
            <a:ext cx="3086470" cy="553699"/>
          </a:xfrm>
        </p:spPr>
        <p:txBody>
          <a:bodyPr>
            <a:normAutofit/>
          </a:bodyPr>
          <a:lstStyle/>
          <a:p>
            <a:r>
              <a:rPr lang="en-US" sz="2800" b="1" dirty="0">
                <a:latin typeface="Times New Roman" panose="02020603050405020304" pitchFamily="18" charset="0"/>
                <a:cs typeface="Times New Roman" panose="02020603050405020304" pitchFamily="18" charset="0"/>
              </a:rPr>
              <a:t>Conclusion</a:t>
            </a:r>
          </a:p>
        </p:txBody>
      </p:sp>
      <p:sp>
        <p:nvSpPr>
          <p:cNvPr id="3" name="Subtitle 2">
            <a:extLst>
              <a:ext uri="{FF2B5EF4-FFF2-40B4-BE49-F238E27FC236}">
                <a16:creationId xmlns:a16="http://schemas.microsoft.com/office/drawing/2014/main" id="{77BB14A7-FF4A-491D-BF0D-46B1471FA687}"/>
              </a:ext>
            </a:extLst>
          </p:cNvPr>
          <p:cNvSpPr>
            <a:spLocks noGrp="1"/>
          </p:cNvSpPr>
          <p:nvPr>
            <p:ph type="subTitle" idx="1"/>
          </p:nvPr>
        </p:nvSpPr>
        <p:spPr>
          <a:xfrm>
            <a:off x="914399" y="1305018"/>
            <a:ext cx="10520039" cy="2805344"/>
          </a:xfrm>
        </p:spPr>
        <p:txBody>
          <a:bodyPr/>
          <a:lstStyle/>
          <a:p>
            <a:pPr marL="285750" indent="-285750" algn="l">
              <a:buFont typeface="Arial" panose="020B0604020202020204" pitchFamily="34" charset="0"/>
              <a:buChar char="•"/>
            </a:pPr>
            <a:r>
              <a:rPr lang="en-US" sz="1400" dirty="0"/>
              <a:t>The report aimed to study the patient support programs provided by pharma industry and to identify the existing PSPs in India. </a:t>
            </a:r>
          </a:p>
          <a:p>
            <a:pPr marL="285750" indent="-285750" algn="l">
              <a:buFont typeface="Arial" panose="020B0604020202020204" pitchFamily="34" charset="0"/>
              <a:buChar char="•"/>
            </a:pPr>
            <a:r>
              <a:rPr lang="en-US" sz="1400" dirty="0"/>
              <a:t>By the review of literature 6 existing PSPs in India developed by pharma were identified that had positive health impact and were able to bolster healthcare access to community.</a:t>
            </a:r>
          </a:p>
          <a:p>
            <a:pPr marL="285750" indent="-285750" algn="l">
              <a:buFont typeface="Arial" panose="020B0604020202020204" pitchFamily="34" charset="0"/>
              <a:buChar char="•"/>
            </a:pPr>
            <a:r>
              <a:rPr lang="en-US" sz="1400" dirty="0"/>
              <a:t>However, the data established with the studies highlighted in the discussion of this report, show that there are certain loopholes in the PSPs provided by pharma industry in India, that need to be overcome in order to enhance the health benefits of patients.</a:t>
            </a:r>
          </a:p>
          <a:p>
            <a:pPr marL="285750" indent="-285750" algn="l">
              <a:buFont typeface="Arial" panose="020B0604020202020204" pitchFamily="34" charset="0"/>
              <a:buChar char="•"/>
            </a:pPr>
            <a:r>
              <a:rPr lang="en-US" sz="1400" dirty="0"/>
              <a:t>Specially with the advent of COVID-19, when chronic disease management became difficult, digital ways to connect with the patients gained popularity. </a:t>
            </a:r>
          </a:p>
          <a:p>
            <a:pPr marL="285750" indent="-285750" algn="l">
              <a:buFont typeface="Arial" panose="020B0604020202020204" pitchFamily="34" charset="0"/>
              <a:buChar char="•"/>
            </a:pPr>
            <a:r>
              <a:rPr lang="en-US" sz="1400" dirty="0"/>
              <a:t>Pharma can foresee this as an opportunity and a challenge to mark their hold in the Indian healthcare sector, and improve patient health outcomes.</a:t>
            </a:r>
          </a:p>
          <a:p>
            <a:pPr algn="l"/>
            <a:endParaRPr lang="en-US" dirty="0"/>
          </a:p>
        </p:txBody>
      </p:sp>
    </p:spTree>
    <p:extLst>
      <p:ext uri="{BB962C8B-B14F-4D97-AF65-F5344CB8AC3E}">
        <p14:creationId xmlns:p14="http://schemas.microsoft.com/office/powerpoint/2010/main" val="4183120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1962</Words>
  <Application>Microsoft Office PowerPoint</Application>
  <PresentationFormat>Widescreen</PresentationFormat>
  <Paragraphs>155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The role of Pharmaceutical Industry in Patient Support Programs in India-  A narrative report   </vt:lpstr>
      <vt:lpstr>Introduction </vt:lpstr>
      <vt:lpstr>Aim and Objective of the study: To study the role of Pharma in providing Patient support programs and identify the existing PSPs in India.</vt:lpstr>
      <vt:lpstr>PowerPoint Presentation</vt:lpstr>
      <vt:lpstr>Review of Literature</vt:lpstr>
      <vt:lpstr>Review of Literature</vt:lpstr>
      <vt:lpstr>Result </vt:lpstr>
      <vt:lpstr>Discussion</vt:lpstr>
      <vt:lpstr>Conclusion</vt:lpstr>
      <vt:lpstr>References</vt:lpstr>
      <vt:lpstr>Program Outcomes  1: Slight(Low) 2: Moderate(medium) 3:Substantial (High)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Pharma in Patient Support Programs in India-  A narrative report</dc:title>
  <dc:creator>Simran Mehrotra</dc:creator>
  <cp:lastModifiedBy>Simran Mehrotra</cp:lastModifiedBy>
  <cp:revision>44</cp:revision>
  <dcterms:created xsi:type="dcterms:W3CDTF">2021-06-09T06:24:38Z</dcterms:created>
  <dcterms:modified xsi:type="dcterms:W3CDTF">2021-06-12T06:27:09Z</dcterms:modified>
</cp:coreProperties>
</file>