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6" r:id="rId14"/>
    <p:sldId id="269" r:id="rId15"/>
    <p:sldId id="270" r:id="rId16"/>
    <p:sldId id="268" r:id="rId17"/>
    <p:sldId id="272" r:id="rId18"/>
    <p:sldId id="271"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ivam\Documents\Assignments%20IIHMR\questionnaire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ivam\Documents\Assignments%20IIHMR\questionnaire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hivam\Documents\Assignments%20IIHMR\questionnaire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'k score'!$G$156</c:f>
              <c:strCache>
                <c:ptCount val="1"/>
                <c:pt idx="0">
                  <c:v>XII STD</c:v>
                </c:pt>
              </c:strCache>
            </c:strRef>
          </c:tx>
          <c:invertIfNegative val="0"/>
          <c:cat>
            <c:strRef>
              <c:f>'k score'!$J$155</c:f>
              <c:strCache>
                <c:ptCount val="1"/>
                <c:pt idx="0">
                  <c:v>perc</c:v>
                </c:pt>
              </c:strCache>
            </c:strRef>
          </c:cat>
          <c:val>
            <c:numRef>
              <c:f>'k score'!$J$156</c:f>
              <c:numCache>
                <c:formatCode>0%</c:formatCode>
                <c:ptCount val="1"/>
                <c:pt idx="0">
                  <c:v>0.3</c:v>
                </c:pt>
              </c:numCache>
            </c:numRef>
          </c:val>
        </c:ser>
        <c:ser>
          <c:idx val="1"/>
          <c:order val="1"/>
          <c:tx>
            <c:strRef>
              <c:f>'k score'!$G$157</c:f>
              <c:strCache>
                <c:ptCount val="1"/>
                <c:pt idx="0">
                  <c:v>GRADUATES</c:v>
                </c:pt>
              </c:strCache>
            </c:strRef>
          </c:tx>
          <c:invertIfNegative val="0"/>
          <c:cat>
            <c:strRef>
              <c:f>'k score'!$J$155</c:f>
              <c:strCache>
                <c:ptCount val="1"/>
                <c:pt idx="0">
                  <c:v>perc</c:v>
                </c:pt>
              </c:strCache>
            </c:strRef>
          </c:cat>
          <c:val>
            <c:numRef>
              <c:f>'k score'!$J$157</c:f>
              <c:numCache>
                <c:formatCode>0%</c:formatCode>
                <c:ptCount val="1"/>
                <c:pt idx="0">
                  <c:v>0.25</c:v>
                </c:pt>
              </c:numCache>
            </c:numRef>
          </c:val>
        </c:ser>
        <c:ser>
          <c:idx val="2"/>
          <c:order val="2"/>
          <c:tx>
            <c:strRef>
              <c:f>'k score'!$G$158</c:f>
              <c:strCache>
                <c:ptCount val="1"/>
                <c:pt idx="0">
                  <c:v>POST GRADUATES</c:v>
                </c:pt>
              </c:strCache>
            </c:strRef>
          </c:tx>
          <c:invertIfNegative val="0"/>
          <c:cat>
            <c:strRef>
              <c:f>'k score'!$J$155</c:f>
              <c:strCache>
                <c:ptCount val="1"/>
                <c:pt idx="0">
                  <c:v>perc</c:v>
                </c:pt>
              </c:strCache>
            </c:strRef>
          </c:cat>
          <c:val>
            <c:numRef>
              <c:f>'k score'!$J$158</c:f>
              <c:numCache>
                <c:formatCode>0%</c:formatCode>
                <c:ptCount val="1"/>
                <c:pt idx="0">
                  <c:v>0.26</c:v>
                </c:pt>
              </c:numCache>
            </c:numRef>
          </c:val>
        </c:ser>
        <c:ser>
          <c:idx val="3"/>
          <c:order val="3"/>
          <c:tx>
            <c:strRef>
              <c:f>'k score'!$G$159</c:f>
              <c:strCache>
                <c:ptCount val="1"/>
                <c:pt idx="0">
                  <c:v>AVERAGE</c:v>
                </c:pt>
              </c:strCache>
            </c:strRef>
          </c:tx>
          <c:invertIfNegative val="0"/>
          <c:cat>
            <c:strRef>
              <c:f>'k score'!$J$155</c:f>
              <c:strCache>
                <c:ptCount val="1"/>
                <c:pt idx="0">
                  <c:v>perc</c:v>
                </c:pt>
              </c:strCache>
            </c:strRef>
          </c:cat>
          <c:val>
            <c:numRef>
              <c:f>'k score'!$J$159</c:f>
              <c:numCache>
                <c:formatCode>0%</c:formatCode>
                <c:ptCount val="1"/>
                <c:pt idx="0">
                  <c:v>0.27</c:v>
                </c:pt>
              </c:numCache>
            </c:numRef>
          </c:val>
        </c:ser>
        <c:ser>
          <c:idx val="4"/>
          <c:order val="4"/>
          <c:tx>
            <c:strRef>
              <c:f>'k score'!$G$160</c:f>
              <c:strCache>
                <c:ptCount val="1"/>
                <c:pt idx="0">
                  <c:v>MALE</c:v>
                </c:pt>
              </c:strCache>
            </c:strRef>
          </c:tx>
          <c:invertIfNegative val="0"/>
          <c:cat>
            <c:strRef>
              <c:f>'k score'!$J$155</c:f>
              <c:strCache>
                <c:ptCount val="1"/>
                <c:pt idx="0">
                  <c:v>perc</c:v>
                </c:pt>
              </c:strCache>
            </c:strRef>
          </c:cat>
          <c:val>
            <c:numRef>
              <c:f>'k score'!$J$160</c:f>
              <c:numCache>
                <c:formatCode>0%</c:formatCode>
                <c:ptCount val="1"/>
                <c:pt idx="0">
                  <c:v>0.25</c:v>
                </c:pt>
              </c:numCache>
            </c:numRef>
          </c:val>
        </c:ser>
        <c:ser>
          <c:idx val="5"/>
          <c:order val="5"/>
          <c:tx>
            <c:strRef>
              <c:f>'k score'!$G$161</c:f>
              <c:strCache>
                <c:ptCount val="1"/>
                <c:pt idx="0">
                  <c:v>FEMALE</c:v>
                </c:pt>
              </c:strCache>
            </c:strRef>
          </c:tx>
          <c:invertIfNegative val="0"/>
          <c:cat>
            <c:strRef>
              <c:f>'k score'!$J$155</c:f>
              <c:strCache>
                <c:ptCount val="1"/>
                <c:pt idx="0">
                  <c:v>perc</c:v>
                </c:pt>
              </c:strCache>
            </c:strRef>
          </c:cat>
          <c:val>
            <c:numRef>
              <c:f>'k score'!$J$161</c:f>
              <c:numCache>
                <c:formatCode>0%</c:formatCode>
                <c:ptCount val="1"/>
                <c:pt idx="0">
                  <c:v>0.28999999999999998</c:v>
                </c:pt>
              </c:numCache>
            </c:numRef>
          </c:val>
        </c:ser>
        <c:ser>
          <c:idx val="6"/>
          <c:order val="6"/>
          <c:tx>
            <c:strRef>
              <c:f>'k score'!$G$162</c:f>
              <c:strCache>
                <c:ptCount val="1"/>
                <c:pt idx="0">
                  <c:v>OTHERS</c:v>
                </c:pt>
              </c:strCache>
            </c:strRef>
          </c:tx>
          <c:invertIfNegative val="0"/>
          <c:cat>
            <c:strRef>
              <c:f>'k score'!$J$155</c:f>
              <c:strCache>
                <c:ptCount val="1"/>
                <c:pt idx="0">
                  <c:v>perc</c:v>
                </c:pt>
              </c:strCache>
            </c:strRef>
          </c:cat>
          <c:val>
            <c:numRef>
              <c:f>'k score'!$J$162</c:f>
              <c:numCache>
                <c:formatCode>0%</c:formatCode>
                <c:ptCount val="1"/>
                <c:pt idx="0">
                  <c:v>0.04</c:v>
                </c:pt>
              </c:numCache>
            </c:numRef>
          </c:val>
        </c:ser>
        <c:dLbls>
          <c:dLblPos val="ctr"/>
          <c:showLegendKey val="0"/>
          <c:showVal val="1"/>
          <c:showCatName val="0"/>
          <c:showSerName val="0"/>
          <c:showPercent val="0"/>
          <c:showBubbleSize val="0"/>
        </c:dLbls>
        <c:gapWidth val="150"/>
        <c:axId val="47481984"/>
        <c:axId val="47501696"/>
      </c:barChart>
      <c:catAx>
        <c:axId val="47481984"/>
        <c:scaling>
          <c:orientation val="minMax"/>
        </c:scaling>
        <c:delete val="1"/>
        <c:axPos val="b"/>
        <c:title>
          <c:tx>
            <c:rich>
              <a:bodyPr/>
              <a:lstStyle/>
              <a:p>
                <a:pPr>
                  <a:defRPr/>
                </a:pPr>
                <a:r>
                  <a:rPr lang="en-US"/>
                  <a:t>GROUPS</a:t>
                </a:r>
              </a:p>
            </c:rich>
          </c:tx>
          <c:layout/>
          <c:overlay val="0"/>
        </c:title>
        <c:majorTickMark val="out"/>
        <c:minorTickMark val="none"/>
        <c:tickLblPos val="nextTo"/>
        <c:crossAx val="47501696"/>
        <c:crosses val="autoZero"/>
        <c:auto val="1"/>
        <c:lblAlgn val="ctr"/>
        <c:lblOffset val="100"/>
        <c:noMultiLvlLbl val="0"/>
      </c:catAx>
      <c:valAx>
        <c:axId val="47501696"/>
        <c:scaling>
          <c:orientation val="minMax"/>
        </c:scaling>
        <c:delete val="0"/>
        <c:axPos val="l"/>
        <c:majorGridlines/>
        <c:title>
          <c:tx>
            <c:rich>
              <a:bodyPr rot="-5400000" vert="horz"/>
              <a:lstStyle/>
              <a:p>
                <a:pPr>
                  <a:defRPr/>
                </a:pPr>
                <a:r>
                  <a:rPr lang="en-US"/>
                  <a:t>PERCENTAGE</a:t>
                </a:r>
                <a:r>
                  <a:rPr lang="en-US" baseline="0"/>
                  <a:t> SCORES</a:t>
                </a:r>
              </a:p>
            </c:rich>
          </c:tx>
          <c:layout/>
          <c:overlay val="0"/>
        </c:title>
        <c:numFmt formatCode="0%" sourceLinked="1"/>
        <c:majorTickMark val="out"/>
        <c:minorTickMark val="none"/>
        <c:tickLblPos val="nextTo"/>
        <c:crossAx val="4748198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'p score'!$J$26</c:f>
              <c:strCache>
                <c:ptCount val="1"/>
                <c:pt idx="0">
                  <c:v>Negative</c:v>
                </c:pt>
              </c:strCache>
            </c:strRef>
          </c:tx>
          <c:invertIfNegative val="0"/>
          <c:cat>
            <c:strRef>
              <c:f>'p score'!$I$27:$I$33</c:f>
              <c:strCache>
                <c:ptCount val="7"/>
                <c:pt idx="0">
                  <c:v>XII STD</c:v>
                </c:pt>
                <c:pt idx="1">
                  <c:v>GRADUATE</c:v>
                </c:pt>
                <c:pt idx="2">
                  <c:v>POST GRADUTE</c:v>
                </c:pt>
                <c:pt idx="3">
                  <c:v>OVERALL</c:v>
                </c:pt>
                <c:pt idx="4">
                  <c:v>MALE</c:v>
                </c:pt>
                <c:pt idx="5">
                  <c:v>FEMALE</c:v>
                </c:pt>
                <c:pt idx="6">
                  <c:v>OTHERS</c:v>
                </c:pt>
              </c:strCache>
            </c:strRef>
          </c:cat>
          <c:val>
            <c:numRef>
              <c:f>'p score'!$J$27:$J$33</c:f>
              <c:numCache>
                <c:formatCode>General</c:formatCode>
                <c:ptCount val="7"/>
                <c:pt idx="0">
                  <c:v>34</c:v>
                </c:pt>
                <c:pt idx="1">
                  <c:v>50</c:v>
                </c:pt>
                <c:pt idx="2">
                  <c:v>53</c:v>
                </c:pt>
                <c:pt idx="3">
                  <c:v>48</c:v>
                </c:pt>
                <c:pt idx="4">
                  <c:v>47</c:v>
                </c:pt>
                <c:pt idx="5">
                  <c:v>49</c:v>
                </c:pt>
                <c:pt idx="6">
                  <c:v>83</c:v>
                </c:pt>
              </c:numCache>
            </c:numRef>
          </c:val>
        </c:ser>
        <c:ser>
          <c:idx val="1"/>
          <c:order val="1"/>
          <c:tx>
            <c:strRef>
              <c:f>'p score'!$K$26</c:f>
              <c:strCache>
                <c:ptCount val="1"/>
                <c:pt idx="0">
                  <c:v>Neutral</c:v>
                </c:pt>
              </c:strCache>
            </c:strRef>
          </c:tx>
          <c:invertIfNegative val="0"/>
          <c:cat>
            <c:strRef>
              <c:f>'p score'!$I$27:$I$33</c:f>
              <c:strCache>
                <c:ptCount val="7"/>
                <c:pt idx="0">
                  <c:v>XII STD</c:v>
                </c:pt>
                <c:pt idx="1">
                  <c:v>GRADUATE</c:v>
                </c:pt>
                <c:pt idx="2">
                  <c:v>POST GRADUTE</c:v>
                </c:pt>
                <c:pt idx="3">
                  <c:v>OVERALL</c:v>
                </c:pt>
                <c:pt idx="4">
                  <c:v>MALE</c:v>
                </c:pt>
                <c:pt idx="5">
                  <c:v>FEMALE</c:v>
                </c:pt>
                <c:pt idx="6">
                  <c:v>OTHERS</c:v>
                </c:pt>
              </c:strCache>
            </c:strRef>
          </c:cat>
          <c:val>
            <c:numRef>
              <c:f>'p score'!$K$27:$K$33</c:f>
              <c:numCache>
                <c:formatCode>General</c:formatCode>
                <c:ptCount val="7"/>
                <c:pt idx="0">
                  <c:v>32</c:v>
                </c:pt>
                <c:pt idx="1">
                  <c:v>33</c:v>
                </c:pt>
                <c:pt idx="2">
                  <c:v>31</c:v>
                </c:pt>
                <c:pt idx="3">
                  <c:v>32</c:v>
                </c:pt>
                <c:pt idx="4">
                  <c:v>30</c:v>
                </c:pt>
                <c:pt idx="5">
                  <c:v>35</c:v>
                </c:pt>
                <c:pt idx="6">
                  <c:v>0</c:v>
                </c:pt>
              </c:numCache>
            </c:numRef>
          </c:val>
        </c:ser>
        <c:ser>
          <c:idx val="2"/>
          <c:order val="2"/>
          <c:tx>
            <c:strRef>
              <c:f>'p score'!$L$26</c:f>
              <c:strCache>
                <c:ptCount val="1"/>
                <c:pt idx="0">
                  <c:v>Positive</c:v>
                </c:pt>
              </c:strCache>
            </c:strRef>
          </c:tx>
          <c:invertIfNegative val="0"/>
          <c:cat>
            <c:strRef>
              <c:f>'p score'!$I$27:$I$33</c:f>
              <c:strCache>
                <c:ptCount val="7"/>
                <c:pt idx="0">
                  <c:v>XII STD</c:v>
                </c:pt>
                <c:pt idx="1">
                  <c:v>GRADUATE</c:v>
                </c:pt>
                <c:pt idx="2">
                  <c:v>POST GRADUTE</c:v>
                </c:pt>
                <c:pt idx="3">
                  <c:v>OVERALL</c:v>
                </c:pt>
                <c:pt idx="4">
                  <c:v>MALE</c:v>
                </c:pt>
                <c:pt idx="5">
                  <c:v>FEMALE</c:v>
                </c:pt>
                <c:pt idx="6">
                  <c:v>OTHERS</c:v>
                </c:pt>
              </c:strCache>
            </c:strRef>
          </c:cat>
          <c:val>
            <c:numRef>
              <c:f>'p score'!$L$27:$L$33</c:f>
              <c:numCache>
                <c:formatCode>General</c:formatCode>
                <c:ptCount val="7"/>
                <c:pt idx="0">
                  <c:v>34</c:v>
                </c:pt>
                <c:pt idx="1">
                  <c:v>16</c:v>
                </c:pt>
                <c:pt idx="2">
                  <c:v>16</c:v>
                </c:pt>
                <c:pt idx="3">
                  <c:v>20</c:v>
                </c:pt>
                <c:pt idx="4">
                  <c:v>23</c:v>
                </c:pt>
                <c:pt idx="5">
                  <c:v>16</c:v>
                </c:pt>
                <c:pt idx="6">
                  <c:v>17</c:v>
                </c:pt>
              </c:numCache>
            </c:numRef>
          </c:val>
        </c:ser>
        <c:dLbls>
          <c:dLblPos val="ctr"/>
          <c:showLegendKey val="0"/>
          <c:showVal val="1"/>
          <c:showCatName val="0"/>
          <c:showSerName val="0"/>
          <c:showPercent val="0"/>
          <c:showBubbleSize val="0"/>
        </c:dLbls>
        <c:gapWidth val="150"/>
        <c:overlap val="100"/>
        <c:axId val="92965504"/>
        <c:axId val="92979584"/>
      </c:barChart>
      <c:catAx>
        <c:axId val="92965504"/>
        <c:scaling>
          <c:orientation val="minMax"/>
        </c:scaling>
        <c:delete val="0"/>
        <c:axPos val="b"/>
        <c:majorTickMark val="out"/>
        <c:minorTickMark val="none"/>
        <c:tickLblPos val="nextTo"/>
        <c:crossAx val="92979584"/>
        <c:crosses val="autoZero"/>
        <c:auto val="1"/>
        <c:lblAlgn val="ctr"/>
        <c:lblOffset val="100"/>
        <c:noMultiLvlLbl val="0"/>
      </c:catAx>
      <c:valAx>
        <c:axId val="92979584"/>
        <c:scaling>
          <c:orientation val="minMax"/>
        </c:scaling>
        <c:delete val="0"/>
        <c:axPos val="l"/>
        <c:majorGridlines/>
        <c:numFmt formatCode="0%" sourceLinked="1"/>
        <c:majorTickMark val="out"/>
        <c:minorTickMark val="none"/>
        <c:tickLblPos val="nextTo"/>
        <c:crossAx val="92965504"/>
        <c:crosses val="autoZero"/>
        <c:crossBetween val="between"/>
      </c:valAx>
    </c:plotArea>
    <c:legend>
      <c:legendPos val="r"/>
      <c:layout/>
      <c:overlay val="0"/>
    </c:legend>
    <c:plotVisOnly val="1"/>
    <c:dispBlanksAs val="gap"/>
    <c:showDLblsOverMax val="0"/>
  </c:chart>
  <c:spPr>
    <a:solidFill>
      <a:schemeClr val="bg1"/>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 score'!$R$2</c:f>
              <c:strCache>
                <c:ptCount val="1"/>
                <c:pt idx="0">
                  <c:v>Negative</c:v>
                </c:pt>
              </c:strCache>
            </c:strRef>
          </c:tx>
          <c:invertIfNegative val="0"/>
          <c:cat>
            <c:strRef>
              <c:f>'a score'!$Q$3:$Q$9</c:f>
              <c:strCache>
                <c:ptCount val="7"/>
                <c:pt idx="0">
                  <c:v>XII STD</c:v>
                </c:pt>
                <c:pt idx="1">
                  <c:v>GRADUATE</c:v>
                </c:pt>
                <c:pt idx="2">
                  <c:v>POST GRADUTE</c:v>
                </c:pt>
                <c:pt idx="3">
                  <c:v>OVERALL</c:v>
                </c:pt>
                <c:pt idx="4">
                  <c:v>MALE</c:v>
                </c:pt>
                <c:pt idx="5">
                  <c:v>FEMALE</c:v>
                </c:pt>
                <c:pt idx="6">
                  <c:v>OTHERS</c:v>
                </c:pt>
              </c:strCache>
            </c:strRef>
          </c:cat>
          <c:val>
            <c:numRef>
              <c:f>'a score'!$R$3:$R$9</c:f>
              <c:numCache>
                <c:formatCode>General</c:formatCode>
                <c:ptCount val="7"/>
                <c:pt idx="0">
                  <c:v>36</c:v>
                </c:pt>
                <c:pt idx="1">
                  <c:v>55</c:v>
                </c:pt>
                <c:pt idx="2">
                  <c:v>58</c:v>
                </c:pt>
                <c:pt idx="3">
                  <c:v>52</c:v>
                </c:pt>
                <c:pt idx="4">
                  <c:v>54</c:v>
                </c:pt>
                <c:pt idx="5">
                  <c:v>50</c:v>
                </c:pt>
                <c:pt idx="6">
                  <c:v>75</c:v>
                </c:pt>
              </c:numCache>
            </c:numRef>
          </c:val>
        </c:ser>
        <c:ser>
          <c:idx val="1"/>
          <c:order val="1"/>
          <c:tx>
            <c:strRef>
              <c:f>'a score'!$S$2</c:f>
              <c:strCache>
                <c:ptCount val="1"/>
                <c:pt idx="0">
                  <c:v>Neutral</c:v>
                </c:pt>
              </c:strCache>
            </c:strRef>
          </c:tx>
          <c:invertIfNegative val="0"/>
          <c:cat>
            <c:strRef>
              <c:f>'a score'!$Q$3:$Q$9</c:f>
              <c:strCache>
                <c:ptCount val="7"/>
                <c:pt idx="0">
                  <c:v>XII STD</c:v>
                </c:pt>
                <c:pt idx="1">
                  <c:v>GRADUATE</c:v>
                </c:pt>
                <c:pt idx="2">
                  <c:v>POST GRADUTE</c:v>
                </c:pt>
                <c:pt idx="3">
                  <c:v>OVERALL</c:v>
                </c:pt>
                <c:pt idx="4">
                  <c:v>MALE</c:v>
                </c:pt>
                <c:pt idx="5">
                  <c:v>FEMALE</c:v>
                </c:pt>
                <c:pt idx="6">
                  <c:v>OTHERS</c:v>
                </c:pt>
              </c:strCache>
            </c:strRef>
          </c:cat>
          <c:val>
            <c:numRef>
              <c:f>'a score'!$S$3:$S$9</c:f>
              <c:numCache>
                <c:formatCode>General</c:formatCode>
                <c:ptCount val="7"/>
                <c:pt idx="0">
                  <c:v>28</c:v>
                </c:pt>
                <c:pt idx="1">
                  <c:v>30</c:v>
                </c:pt>
                <c:pt idx="2">
                  <c:v>23</c:v>
                </c:pt>
                <c:pt idx="3">
                  <c:v>28</c:v>
                </c:pt>
                <c:pt idx="4">
                  <c:v>29</c:v>
                </c:pt>
                <c:pt idx="5">
                  <c:v>27</c:v>
                </c:pt>
                <c:pt idx="6">
                  <c:v>25</c:v>
                </c:pt>
              </c:numCache>
            </c:numRef>
          </c:val>
        </c:ser>
        <c:ser>
          <c:idx val="2"/>
          <c:order val="2"/>
          <c:tx>
            <c:strRef>
              <c:f>'a score'!$T$2</c:f>
              <c:strCache>
                <c:ptCount val="1"/>
                <c:pt idx="0">
                  <c:v>Positive</c:v>
                </c:pt>
              </c:strCache>
            </c:strRef>
          </c:tx>
          <c:invertIfNegative val="0"/>
          <c:cat>
            <c:strRef>
              <c:f>'a score'!$Q$3:$Q$9</c:f>
              <c:strCache>
                <c:ptCount val="7"/>
                <c:pt idx="0">
                  <c:v>XII STD</c:v>
                </c:pt>
                <c:pt idx="1">
                  <c:v>GRADUATE</c:v>
                </c:pt>
                <c:pt idx="2">
                  <c:v>POST GRADUTE</c:v>
                </c:pt>
                <c:pt idx="3">
                  <c:v>OVERALL</c:v>
                </c:pt>
                <c:pt idx="4">
                  <c:v>MALE</c:v>
                </c:pt>
                <c:pt idx="5">
                  <c:v>FEMALE</c:v>
                </c:pt>
                <c:pt idx="6">
                  <c:v>OTHERS</c:v>
                </c:pt>
              </c:strCache>
            </c:strRef>
          </c:cat>
          <c:val>
            <c:numRef>
              <c:f>'a score'!$T$3:$T$9</c:f>
              <c:numCache>
                <c:formatCode>General</c:formatCode>
                <c:ptCount val="7"/>
                <c:pt idx="0">
                  <c:v>36</c:v>
                </c:pt>
                <c:pt idx="1">
                  <c:v>15</c:v>
                </c:pt>
                <c:pt idx="2">
                  <c:v>18</c:v>
                </c:pt>
                <c:pt idx="3">
                  <c:v>20</c:v>
                </c:pt>
                <c:pt idx="4">
                  <c:v>17</c:v>
                </c:pt>
                <c:pt idx="5">
                  <c:v>23</c:v>
                </c:pt>
                <c:pt idx="6">
                  <c:v>0</c:v>
                </c:pt>
              </c:numCache>
            </c:numRef>
          </c:val>
        </c:ser>
        <c:dLbls>
          <c:dLblPos val="ctr"/>
          <c:showLegendKey val="0"/>
          <c:showVal val="1"/>
          <c:showCatName val="0"/>
          <c:showSerName val="0"/>
          <c:showPercent val="0"/>
          <c:showBubbleSize val="0"/>
        </c:dLbls>
        <c:gapWidth val="150"/>
        <c:overlap val="100"/>
        <c:axId val="92704768"/>
        <c:axId val="92706304"/>
      </c:barChart>
      <c:catAx>
        <c:axId val="92704768"/>
        <c:scaling>
          <c:orientation val="minMax"/>
        </c:scaling>
        <c:delete val="0"/>
        <c:axPos val="b"/>
        <c:majorTickMark val="out"/>
        <c:minorTickMark val="none"/>
        <c:tickLblPos val="nextTo"/>
        <c:crossAx val="92706304"/>
        <c:crosses val="autoZero"/>
        <c:auto val="1"/>
        <c:lblAlgn val="ctr"/>
        <c:lblOffset val="100"/>
        <c:noMultiLvlLbl val="0"/>
      </c:catAx>
      <c:valAx>
        <c:axId val="92706304"/>
        <c:scaling>
          <c:orientation val="minMax"/>
        </c:scaling>
        <c:delete val="0"/>
        <c:axPos val="l"/>
        <c:majorGridlines/>
        <c:numFmt formatCode="0%" sourceLinked="1"/>
        <c:majorTickMark val="out"/>
        <c:minorTickMark val="none"/>
        <c:tickLblPos val="nextTo"/>
        <c:crossAx val="92704768"/>
        <c:crosses val="autoZero"/>
        <c:crossBetween val="between"/>
      </c:valAx>
    </c:plotArea>
    <c:legend>
      <c:legendPos val="r"/>
      <c:layout/>
      <c:overlay val="0"/>
    </c:legend>
    <c:plotVisOnly val="1"/>
    <c:dispBlanksAs val="gap"/>
    <c:showDLblsOverMax val="0"/>
  </c:chart>
  <c:spPr>
    <a:solidFill>
      <a:schemeClr val="bg1"/>
    </a:solidFill>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3"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1"/>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9"/>
            <a:ext cx="2133600" cy="750981"/>
          </a:xfrm>
        </p:spPr>
        <p:txBody>
          <a:bodyPr anchor="b"/>
          <a:lstStyle>
            <a:lvl1pPr algn="l">
              <a:defRPr sz="2400"/>
            </a:lvl1pPr>
          </a:lstStyle>
          <a:p>
            <a:fld id="{A798CD81-9CBC-4FFA-96CA-F8C26047F6C0}" type="datetimeFigureOut">
              <a:rPr lang="en-US" smtClean="0"/>
              <a:t>7/2/2020</a:t>
            </a:fld>
            <a:endParaRPr lang="en-US"/>
          </a:p>
        </p:txBody>
      </p:sp>
      <p:sp>
        <p:nvSpPr>
          <p:cNvPr id="50" name="Rectangle 49"/>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7"/>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7"/>
            <a:ext cx="643667" cy="365125"/>
          </a:xfrm>
        </p:spPr>
        <p:txBody>
          <a:bodyPr/>
          <a:lstStyle>
            <a:lvl1pPr>
              <a:defRPr>
                <a:solidFill>
                  <a:schemeClr val="accent1"/>
                </a:solidFill>
              </a:defRPr>
            </a:lvl1pPr>
          </a:lstStyle>
          <a:p>
            <a:fld id="{A84FC9C6-A9EC-4A92-891E-7CF01C7A98A7}" type="slidenum">
              <a:rPr lang="en-US" smtClean="0"/>
              <a:t>‹#›</a:t>
            </a:fld>
            <a:endParaRPr lang="en-US"/>
          </a:p>
        </p:txBody>
      </p:sp>
      <p:sp>
        <p:nvSpPr>
          <p:cNvPr id="89" name="Rectangle 88"/>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8CD81-9CBC-4FFA-96CA-F8C26047F6C0}"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8CD81-9CBC-4FFA-96CA-F8C26047F6C0}"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98CD81-9CBC-4FFA-96CA-F8C26047F6C0}"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6" y="2900830"/>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1"/>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98CD81-9CBC-4FFA-96CA-F8C26047F6C0}"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798CD81-9CBC-4FFA-96CA-F8C26047F6C0}"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FC9C6-A9EC-4A92-891E-7CF01C7A98A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8"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98CD81-9CBC-4FFA-96CA-F8C26047F6C0}" type="datetimeFigureOut">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8CD81-9CBC-4FFA-96CA-F8C26047F6C0}" type="datetimeFigureOut">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8CD81-9CBC-4FFA-96CA-F8C26047F6C0}" type="datetimeFigureOut">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798CD81-9CBC-4FFA-96CA-F8C26047F6C0}" type="datetimeFigureOut">
              <a:rPr lang="en-US" smtClean="0"/>
              <a:t>7/2/2020</a:t>
            </a:fld>
            <a:endParaRPr lang="en-US"/>
          </a:p>
        </p:txBody>
      </p:sp>
      <p:sp>
        <p:nvSpPr>
          <p:cNvPr id="7" name="Slide Number Placeholder 6"/>
          <p:cNvSpPr>
            <a:spLocks noGrp="1"/>
          </p:cNvSpPr>
          <p:nvPr>
            <p:ph type="sldNum" sz="quarter" idx="12"/>
          </p:nvPr>
        </p:nvSpPr>
        <p:spPr/>
        <p:txBody>
          <a:bodyPr/>
          <a:lstStyle/>
          <a:p>
            <a:fld id="{A84FC9C6-A9EC-4A92-891E-7CF01C7A98A7}" type="slidenum">
              <a:rPr lang="en-US" smtClean="0"/>
              <a:t>‹#›</a:t>
            </a:fld>
            <a:endParaRPr lang="en-US"/>
          </a:p>
        </p:txBody>
      </p:sp>
      <p:sp>
        <p:nvSpPr>
          <p:cNvPr id="58" name="Rectangle 57"/>
          <p:cNvSpPr/>
          <p:nvPr/>
        </p:nvSpPr>
        <p:spPr>
          <a:xfrm>
            <a:off x="905573"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5"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n-US"/>
          </a:p>
        </p:txBody>
      </p:sp>
      <p:sp>
        <p:nvSpPr>
          <p:cNvPr id="2" name="Title 1"/>
          <p:cNvSpPr>
            <a:spLocks noGrp="1"/>
          </p:cNvSpPr>
          <p:nvPr>
            <p:ph type="title"/>
          </p:nvPr>
        </p:nvSpPr>
        <p:spPr>
          <a:xfrm>
            <a:off x="4739834" y="2657435"/>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3"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10"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1" y="4133089"/>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8CD81-9CBC-4FFA-96CA-F8C26047F6C0}" type="datetimeFigureOut">
              <a:rPr lang="en-US" smtClean="0"/>
              <a:t>7/2/2020</a:t>
            </a:fld>
            <a:endParaRPr lang="en-US"/>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84FC9C6-A9EC-4A92-891E-7CF01C7A98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799"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8"/>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3"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1"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3"/>
            <a:ext cx="2133600" cy="365125"/>
          </a:xfrm>
          <a:prstGeom prst="rect">
            <a:avLst/>
          </a:prstGeom>
        </p:spPr>
        <p:txBody>
          <a:bodyPr vert="horz" lIns="91440" tIns="45720" rIns="91440" bIns="45720" rtlCol="0" anchor="ctr"/>
          <a:lstStyle>
            <a:lvl1pPr algn="r">
              <a:defRPr sz="1200">
                <a:solidFill>
                  <a:srgbClr val="FEFEFE"/>
                </a:solidFill>
              </a:defRPr>
            </a:lvl1pPr>
          </a:lstStyle>
          <a:p>
            <a:fld id="{A798CD81-9CBC-4FFA-96CA-F8C26047F6C0}" type="datetimeFigureOut">
              <a:rPr lang="en-US" smtClean="0"/>
              <a:t>7/2/2020</a:t>
            </a:fld>
            <a:endParaRPr lang="en-US"/>
          </a:p>
        </p:txBody>
      </p:sp>
      <p:sp>
        <p:nvSpPr>
          <p:cNvPr id="5" name="Footer Placeholder 4"/>
          <p:cNvSpPr>
            <a:spLocks noGrp="1"/>
          </p:cNvSpPr>
          <p:nvPr>
            <p:ph type="ftr" sz="quarter" idx="3"/>
          </p:nvPr>
        </p:nvSpPr>
        <p:spPr>
          <a:xfrm>
            <a:off x="4641448" y="5852161"/>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7" y="224492"/>
            <a:ext cx="1332156" cy="365125"/>
          </a:xfrm>
          <a:prstGeom prst="rect">
            <a:avLst/>
          </a:prstGeom>
        </p:spPr>
        <p:txBody>
          <a:bodyPr vert="horz" lIns="91440" tIns="45720" rIns="91440" bIns="45720" rtlCol="0" anchor="ctr"/>
          <a:lstStyle>
            <a:lvl1pPr algn="l">
              <a:defRPr sz="1200">
                <a:solidFill>
                  <a:srgbClr val="FEFEFE"/>
                </a:solidFill>
              </a:defRPr>
            </a:lvl1pPr>
          </a:lstStyle>
          <a:p>
            <a:fld id="{A84FC9C6-A9EC-4A92-891E-7CF01C7A98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Knowledge, Perception, and Attitude of </a:t>
            </a:r>
            <a:r>
              <a:rPr lang="en-US" b="1" dirty="0" smtClean="0"/>
              <a:t> </a:t>
            </a:r>
            <a:r>
              <a:rPr lang="en-US" b="1" dirty="0"/>
              <a:t>youth (18-24 years) of Delhi about the Public Health System in India</a:t>
            </a:r>
            <a:endParaRPr lang="en-US" dirty="0"/>
          </a:p>
        </p:txBody>
      </p:sp>
      <p:sp>
        <p:nvSpPr>
          <p:cNvPr id="3" name="Subtitle 2"/>
          <p:cNvSpPr>
            <a:spLocks noGrp="1"/>
          </p:cNvSpPr>
          <p:nvPr>
            <p:ph type="subTitle" idx="1"/>
          </p:nvPr>
        </p:nvSpPr>
        <p:spPr/>
        <p:txBody>
          <a:bodyPr>
            <a:normAutofit lnSpcReduction="10000"/>
          </a:bodyPr>
          <a:lstStyle/>
          <a:p>
            <a:pPr algn="r"/>
            <a:endParaRPr lang="en-US" dirty="0" smtClean="0"/>
          </a:p>
          <a:p>
            <a:pPr algn="r"/>
            <a:r>
              <a:rPr lang="en-US" dirty="0" smtClean="0"/>
              <a:t>RISHABH AGRAWAL</a:t>
            </a:r>
          </a:p>
          <a:p>
            <a:pPr algn="r"/>
            <a:r>
              <a:rPr lang="en-US" dirty="0" smtClean="0"/>
              <a:t>Under the guidance of     Dr. PRADEEP PANDA</a:t>
            </a:r>
            <a:endParaRPr lang="en-US" dirty="0"/>
          </a:p>
        </p:txBody>
      </p:sp>
      <p:pic>
        <p:nvPicPr>
          <p:cNvPr id="1028" name="Picture 4" descr="Crisis in Public Health System in India | The New Le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619" y="3640195"/>
            <a:ext cx="4179967" cy="2642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334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i="1" dirty="0"/>
              <a:t>A plot of </a:t>
            </a:r>
            <a:r>
              <a:rPr lang="en-US" sz="2800" i="1" dirty="0" smtClean="0"/>
              <a:t>percentage scores </a:t>
            </a:r>
            <a:r>
              <a:rPr lang="en-US" sz="2800" i="1" dirty="0"/>
              <a:t>based on knowledge </a:t>
            </a:r>
            <a:r>
              <a:rPr lang="en-US" sz="2800" i="1" dirty="0" smtClean="0"/>
              <a:t>(grouped by education and gender)</a:t>
            </a:r>
            <a:endParaRPr lang="en-US" sz="2800" dirty="0"/>
          </a:p>
        </p:txBody>
      </p:sp>
      <p:sp>
        <p:nvSpPr>
          <p:cNvPr id="3" name="Content Placeholder 2"/>
          <p:cNvSpPr>
            <a:spLocks noGrp="1"/>
          </p:cNvSpPr>
          <p:nvPr>
            <p:ph idx="1"/>
          </p:nvPr>
        </p:nvSpPr>
        <p:spPr/>
        <p:txBody>
          <a:bodyPr/>
          <a:lstStyle/>
          <a:p>
            <a:endParaRPr lang="en-US"/>
          </a:p>
        </p:txBody>
      </p:sp>
      <p:graphicFrame>
        <p:nvGraphicFramePr>
          <p:cNvPr id="6" name="Chart 5"/>
          <p:cNvGraphicFramePr>
            <a:graphicFrameLocks/>
          </p:cNvGraphicFramePr>
          <p:nvPr>
            <p:extLst>
              <p:ext uri="{D42A27DB-BD31-4B8C-83A1-F6EECF244321}">
                <p14:modId xmlns:p14="http://schemas.microsoft.com/office/powerpoint/2010/main" val="2908289113"/>
              </p:ext>
            </p:extLst>
          </p:nvPr>
        </p:nvGraphicFramePr>
        <p:xfrm>
          <a:off x="2209800" y="2438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4123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i="1" dirty="0"/>
              <a:t>A plot of </a:t>
            </a:r>
            <a:r>
              <a:rPr lang="en-US" sz="2800" i="1" dirty="0" smtClean="0"/>
              <a:t>percentage of consolidated perceptions (</a:t>
            </a:r>
            <a:r>
              <a:rPr lang="en-US" sz="2800" i="1" dirty="0"/>
              <a:t>g</a:t>
            </a:r>
            <a:r>
              <a:rPr lang="en-US" sz="2800" i="1" dirty="0" smtClean="0"/>
              <a:t>rouped by education and gender)</a:t>
            </a:r>
            <a:endParaRPr lang="en-US" sz="2800" i="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0131504"/>
              </p:ext>
            </p:extLst>
          </p:nvPr>
        </p:nvGraphicFramePr>
        <p:xfrm>
          <a:off x="533400" y="2324100"/>
          <a:ext cx="8001000" cy="3924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7270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a:t>A plot of consolidated attitude (grouped by </a:t>
            </a:r>
            <a:r>
              <a:rPr lang="en-US" sz="2800" i="1" dirty="0" smtClean="0"/>
              <a:t>education and gender)</a:t>
            </a:r>
            <a:endParaRPr lang="en-US" sz="2800"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63992"/>
              </p:ext>
            </p:extLst>
          </p:nvPr>
        </p:nvGraphicFramePr>
        <p:xfrm>
          <a:off x="533400" y="2324100"/>
          <a:ext cx="8153400" cy="4152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3726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752600"/>
            <a:ext cx="6777317" cy="4080029"/>
          </a:xfrm>
        </p:spPr>
        <p:txBody>
          <a:bodyPr>
            <a:normAutofit/>
          </a:bodyPr>
          <a:lstStyle/>
          <a:p>
            <a:pPr algn="just"/>
            <a:r>
              <a:rPr lang="en-US" dirty="0" smtClean="0"/>
              <a:t>An </a:t>
            </a:r>
            <a:r>
              <a:rPr lang="en-US" dirty="0"/>
              <a:t>average of 46% people said that they are unaware, in each </a:t>
            </a:r>
            <a:r>
              <a:rPr lang="en-US" dirty="0" smtClean="0"/>
              <a:t>category</a:t>
            </a:r>
          </a:p>
          <a:p>
            <a:pPr algn="just"/>
            <a:r>
              <a:rPr lang="en-US" dirty="0" smtClean="0"/>
              <a:t>Particularly</a:t>
            </a:r>
            <a:r>
              <a:rPr lang="en-US" dirty="0"/>
              <a:t>, sub centers (82% had no or very poor knowledge) and PMJAY (25% were unaware) were the poorest and best performers in awareness amongst youth of Delhi, respectively.</a:t>
            </a:r>
          </a:p>
          <a:p>
            <a:endParaRPr lang="en-US" dirty="0"/>
          </a:p>
        </p:txBody>
      </p:sp>
    </p:spTree>
    <p:extLst>
      <p:ext uri="{BB962C8B-B14F-4D97-AF65-F5344CB8AC3E}">
        <p14:creationId xmlns:p14="http://schemas.microsoft.com/office/powerpoint/2010/main" val="2540299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14400"/>
            <a:ext cx="6777317" cy="4918229"/>
          </a:xfrm>
        </p:spPr>
        <p:txBody>
          <a:bodyPr>
            <a:normAutofit fontScale="92500" lnSpcReduction="20000"/>
          </a:bodyPr>
          <a:lstStyle/>
          <a:p>
            <a:pPr algn="just"/>
            <a:r>
              <a:rPr lang="en-US" dirty="0" smtClean="0"/>
              <a:t>Amongst perceptions the </a:t>
            </a:r>
            <a:r>
              <a:rPr lang="en-US" dirty="0"/>
              <a:t>best performer was cost of services, where 54.5% respondents believed that the services are highly affordable. </a:t>
            </a:r>
          </a:p>
          <a:p>
            <a:pPr algn="just"/>
            <a:r>
              <a:rPr lang="en-US" dirty="0"/>
              <a:t>T</a:t>
            </a:r>
            <a:r>
              <a:rPr lang="en-US" dirty="0" smtClean="0"/>
              <a:t>he </a:t>
            </a:r>
            <a:r>
              <a:rPr lang="en-US" dirty="0"/>
              <a:t>worst performer in the perception category remained ‘waiting time’, where 72.4% people believed that to seek medical care in government health facilities involves a long waiting time. </a:t>
            </a:r>
          </a:p>
          <a:p>
            <a:pPr algn="just"/>
            <a:r>
              <a:rPr lang="en-US" dirty="0"/>
              <a:t>A very strong negative correlation (correlation coefficient of -0.99) exists between ‘Cost of Services’ and ‘Quality of Care’. This means, that the respondents believe that medical services in public health facilities are highly affordable, and at the same time the quality of services are poor. </a:t>
            </a:r>
          </a:p>
          <a:p>
            <a:endParaRPr lang="en-US" dirty="0"/>
          </a:p>
        </p:txBody>
      </p:sp>
    </p:spTree>
    <p:extLst>
      <p:ext uri="{BB962C8B-B14F-4D97-AF65-F5344CB8AC3E}">
        <p14:creationId xmlns:p14="http://schemas.microsoft.com/office/powerpoint/2010/main" val="583738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752600"/>
            <a:ext cx="6777317" cy="4080029"/>
          </a:xfrm>
        </p:spPr>
        <p:txBody>
          <a:bodyPr>
            <a:normAutofit fontScale="92500"/>
          </a:bodyPr>
          <a:lstStyle/>
          <a:p>
            <a:pPr algn="just"/>
            <a:r>
              <a:rPr lang="en-US" dirty="0" smtClean="0"/>
              <a:t>64</a:t>
            </a:r>
            <a:r>
              <a:rPr lang="en-US" dirty="0"/>
              <a:t>% and 58.6% respondents said that they would not like to visit public health facilities to seek medical care and, not even in the case of a medical emergency, respectively. </a:t>
            </a:r>
          </a:p>
          <a:p>
            <a:pPr algn="just"/>
            <a:r>
              <a:rPr lang="en-US" dirty="0"/>
              <a:t>57% people that Public health facilities are improbable to improve due to corruption while only about 15% believed that the public health facilities in India are probable to improve. This data exemplifies the negative attitude of youth of Delhi, towards the government medical facilities in India. </a:t>
            </a:r>
          </a:p>
          <a:p>
            <a:endParaRPr lang="en-US" dirty="0"/>
          </a:p>
        </p:txBody>
      </p:sp>
    </p:spTree>
    <p:extLst>
      <p:ext uri="{BB962C8B-B14F-4D97-AF65-F5344CB8AC3E}">
        <p14:creationId xmlns:p14="http://schemas.microsoft.com/office/powerpoint/2010/main" val="3847898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CONCLUSIONS</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On </a:t>
            </a:r>
            <a:r>
              <a:rPr lang="en-US" dirty="0"/>
              <a:t>various aspects of a health facility, majorly the perception observed is poor or negative</a:t>
            </a:r>
            <a:r>
              <a:rPr lang="en-US" dirty="0" smtClean="0"/>
              <a:t>.</a:t>
            </a:r>
          </a:p>
          <a:p>
            <a:pPr algn="just"/>
            <a:r>
              <a:rPr lang="en-US" dirty="0"/>
              <a:t>The overall attitude observed among respondents was found to be </a:t>
            </a:r>
            <a:r>
              <a:rPr lang="en-US" dirty="0" smtClean="0"/>
              <a:t>negative.</a:t>
            </a:r>
          </a:p>
          <a:p>
            <a:pPr algn="just"/>
            <a:r>
              <a:rPr lang="en-US" dirty="0"/>
              <a:t>The </a:t>
            </a:r>
            <a:r>
              <a:rPr lang="en-US" dirty="0" smtClean="0"/>
              <a:t>overall </a:t>
            </a:r>
            <a:r>
              <a:rPr lang="en-US" dirty="0"/>
              <a:t>score based on knowledge, obtained </a:t>
            </a:r>
            <a:r>
              <a:rPr lang="en-US" dirty="0" smtClean="0"/>
              <a:t>was poor, </a:t>
            </a:r>
            <a:r>
              <a:rPr lang="en-US" dirty="0"/>
              <a:t>which shows that there is an extreme lack of knowledge about the public health system in India in youth of Delhi</a:t>
            </a:r>
            <a:r>
              <a:rPr lang="en-US" dirty="0" smtClean="0"/>
              <a:t>.</a:t>
            </a:r>
          </a:p>
          <a:p>
            <a:pPr algn="just"/>
            <a:r>
              <a:rPr lang="en-US" dirty="0" smtClean="0"/>
              <a:t>The </a:t>
            </a:r>
            <a:r>
              <a:rPr lang="en-US" dirty="0"/>
              <a:t>scores by individual group are very similar and thus we can say that, the level of </a:t>
            </a:r>
            <a:r>
              <a:rPr lang="en-US" dirty="0" smtClean="0"/>
              <a:t>education or gender </a:t>
            </a:r>
            <a:r>
              <a:rPr lang="en-US" dirty="0"/>
              <a:t>has no significant role in the level of </a:t>
            </a:r>
            <a:r>
              <a:rPr lang="en-US" dirty="0" smtClean="0"/>
              <a:t>knowledge and kind of perception/attitude </a:t>
            </a:r>
            <a:r>
              <a:rPr lang="en-US" dirty="0"/>
              <a:t>about the public health system.</a:t>
            </a:r>
          </a:p>
          <a:p>
            <a:endParaRPr lang="en-US" dirty="0"/>
          </a:p>
          <a:p>
            <a:endParaRPr lang="en-US" dirty="0"/>
          </a:p>
          <a:p>
            <a:endParaRPr lang="en-US" dirty="0"/>
          </a:p>
        </p:txBody>
      </p:sp>
    </p:spTree>
    <p:extLst>
      <p:ext uri="{BB962C8B-B14F-4D97-AF65-F5344CB8AC3E}">
        <p14:creationId xmlns:p14="http://schemas.microsoft.com/office/powerpoint/2010/main" val="2858485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LIMITATIONS OF THE STUDY</a:t>
            </a:r>
            <a:endParaRPr lang="en-US" b="1" u="sng" dirty="0"/>
          </a:p>
        </p:txBody>
      </p:sp>
      <p:sp>
        <p:nvSpPr>
          <p:cNvPr id="3" name="Content Placeholder 2"/>
          <p:cNvSpPr>
            <a:spLocks noGrp="1"/>
          </p:cNvSpPr>
          <p:nvPr>
            <p:ph idx="1"/>
          </p:nvPr>
        </p:nvSpPr>
        <p:spPr>
          <a:xfrm>
            <a:off x="1043492" y="2270489"/>
            <a:ext cx="6777317" cy="3615303"/>
          </a:xfrm>
        </p:spPr>
        <p:txBody>
          <a:bodyPr>
            <a:normAutofit fontScale="92500"/>
          </a:bodyPr>
          <a:lstStyle/>
          <a:p>
            <a:pPr algn="just"/>
            <a:r>
              <a:rPr lang="en-US" dirty="0" smtClean="0"/>
              <a:t>Online surveying using Google scholar</a:t>
            </a:r>
          </a:p>
          <a:p>
            <a:pPr algn="just"/>
            <a:r>
              <a:rPr lang="en-US" dirty="0" smtClean="0"/>
              <a:t>Convenience sampling</a:t>
            </a:r>
          </a:p>
          <a:p>
            <a:pPr algn="just"/>
            <a:r>
              <a:rPr lang="en-US" dirty="0"/>
              <a:t>The reasons behind the observed outcomes could not be explained by the study. </a:t>
            </a:r>
            <a:endParaRPr lang="en-US" dirty="0" smtClean="0"/>
          </a:p>
          <a:p>
            <a:pPr algn="just"/>
            <a:r>
              <a:rPr lang="en-US" dirty="0"/>
              <a:t>Due to lack of time and resources a larger sample size could not be taken</a:t>
            </a:r>
            <a:endParaRPr lang="en-US" dirty="0" smtClean="0"/>
          </a:p>
          <a:p>
            <a:pPr algn="just"/>
            <a:r>
              <a:rPr lang="en-US" dirty="0" smtClean="0"/>
              <a:t>The </a:t>
            </a:r>
            <a:r>
              <a:rPr lang="en-US" dirty="0"/>
              <a:t>study design was cross sectional, because of which we cannot analyze the outcomes over a period of time.</a:t>
            </a:r>
          </a:p>
        </p:txBody>
      </p:sp>
    </p:spTree>
    <p:extLst>
      <p:ext uri="{BB962C8B-B14F-4D97-AF65-F5344CB8AC3E}">
        <p14:creationId xmlns:p14="http://schemas.microsoft.com/office/powerpoint/2010/main" val="4160484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REFRENCES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Retrieved </a:t>
            </a:r>
            <a:r>
              <a:rPr lang="en-US" dirty="0"/>
              <a:t>from NITI </a:t>
            </a:r>
            <a:r>
              <a:rPr lang="en-US" dirty="0" err="1"/>
              <a:t>Aayog</a:t>
            </a:r>
            <a:r>
              <a:rPr lang="en-US" dirty="0"/>
              <a:t>: https://niti.gov.in/sites/default/files/2018-12/presentation-for-regional-meetings-NITI-AAYOG.pdf</a:t>
            </a:r>
          </a:p>
          <a:p>
            <a:r>
              <a:rPr lang="en-US" dirty="0" smtClean="0"/>
              <a:t>Retrieved </a:t>
            </a:r>
            <a:r>
              <a:rPr lang="en-US" dirty="0"/>
              <a:t>from World Health Organization: https://international.commonwealthfund.org/countries/india/</a:t>
            </a:r>
          </a:p>
          <a:p>
            <a:r>
              <a:rPr lang="en-US" dirty="0" smtClean="0"/>
              <a:t>Retrieved </a:t>
            </a:r>
            <a:r>
              <a:rPr lang="en-US" dirty="0"/>
              <a:t>from World Health Organization: https://www.who.int/data/gho/data/themes/topics/health-financing</a:t>
            </a:r>
          </a:p>
          <a:p>
            <a:r>
              <a:rPr lang="en-US" dirty="0" smtClean="0"/>
              <a:t>Retrieved </a:t>
            </a:r>
            <a:r>
              <a:rPr lang="en-US" dirty="0"/>
              <a:t>from </a:t>
            </a:r>
            <a:r>
              <a:rPr lang="en-US" dirty="0" err="1"/>
              <a:t>Vikaspedia</a:t>
            </a:r>
            <a:r>
              <a:rPr lang="en-US" dirty="0"/>
              <a:t>: https://vikaspedia.in/health/health-directory/rural-health-care-system-in-india</a:t>
            </a:r>
          </a:p>
          <a:p>
            <a:r>
              <a:rPr lang="en-US" dirty="0" smtClean="0"/>
              <a:t>Retrieved </a:t>
            </a:r>
            <a:r>
              <a:rPr lang="en-US" dirty="0"/>
              <a:t>from World health Organization: https://www.who.int/data/gho/data/indicators/indicator-details/GHO/out-of-pocket-expenditure-(oop)-per-capita-in-us</a:t>
            </a:r>
          </a:p>
          <a:p>
            <a:r>
              <a:rPr lang="en-US" dirty="0" smtClean="0"/>
              <a:t>Retrieved </a:t>
            </a:r>
            <a:r>
              <a:rPr lang="en-US" dirty="0"/>
              <a:t>from Ministry of Health and family Welfare: https://www.mohfw.gov.in/</a:t>
            </a:r>
          </a:p>
          <a:p>
            <a:r>
              <a:rPr lang="en-US" dirty="0" smtClean="0"/>
              <a:t>Park</a:t>
            </a:r>
            <a:r>
              <a:rPr lang="en-US" dirty="0"/>
              <a:t>, M. K. </a:t>
            </a:r>
            <a:r>
              <a:rPr lang="en-US" i="1" dirty="0" smtClean="0"/>
              <a:t>Park's </a:t>
            </a:r>
            <a:r>
              <a:rPr lang="en-US" i="1" dirty="0"/>
              <a:t>Textbook of Preventive and Social Medicine,.</a:t>
            </a:r>
            <a:endParaRPr lang="en-US" dirty="0"/>
          </a:p>
          <a:p>
            <a:pPr marL="68580" indent="0">
              <a:buNone/>
            </a:pPr>
            <a:endParaRPr lang="en-US" dirty="0"/>
          </a:p>
        </p:txBody>
      </p:sp>
    </p:spTree>
    <p:extLst>
      <p:ext uri="{BB962C8B-B14F-4D97-AF65-F5344CB8AC3E}">
        <p14:creationId xmlns:p14="http://schemas.microsoft.com/office/powerpoint/2010/main" val="23115651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0" y="1676400"/>
            <a:ext cx="350837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9203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Indian </a:t>
            </a:r>
            <a:r>
              <a:rPr lang="en-US" dirty="0"/>
              <a:t>public health system is distributed into 5 levels of health facilities with an increasing level of capacity, which are - Sub centers, Health and Wellness centers or Primary Health Centers (PHC), Community Health Centers (CHC), District Hospitals, Medical colleges and research centers. </a:t>
            </a:r>
          </a:p>
          <a:p>
            <a:pPr algn="just"/>
            <a:r>
              <a:rPr lang="en-US" dirty="0" smtClean="0"/>
              <a:t>Numerous </a:t>
            </a:r>
            <a:r>
              <a:rPr lang="en-US" dirty="0"/>
              <a:t>Community Health Workers are working in these facilities which play a keystone role in the delivery of health services in every possible corner of the country.</a:t>
            </a:r>
          </a:p>
          <a:p>
            <a:pPr algn="just"/>
            <a:r>
              <a:rPr lang="en-US" dirty="0" smtClean="0"/>
              <a:t>The </a:t>
            </a:r>
            <a:r>
              <a:rPr lang="en-US" dirty="0"/>
              <a:t>Indian public health system is supported by various health related government schemes both (center and state) to support the poor and vulnerable population of the nation. </a:t>
            </a:r>
          </a:p>
          <a:p>
            <a:endParaRPr lang="en-US" dirty="0"/>
          </a:p>
          <a:p>
            <a:endParaRPr lang="en-US" dirty="0"/>
          </a:p>
        </p:txBody>
      </p:sp>
    </p:spTree>
    <p:extLst>
      <p:ext uri="{BB962C8B-B14F-4D97-AF65-F5344CB8AC3E}">
        <p14:creationId xmlns:p14="http://schemas.microsoft.com/office/powerpoint/2010/main" val="4025719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43492" y="990600"/>
            <a:ext cx="6777317" cy="4842029"/>
          </a:xfrm>
        </p:spPr>
        <p:txBody>
          <a:bodyPr>
            <a:normAutofit fontScale="85000" lnSpcReduction="20000"/>
          </a:bodyPr>
          <a:lstStyle/>
          <a:p>
            <a:pPr algn="just"/>
            <a:r>
              <a:rPr lang="en-US" dirty="0"/>
              <a:t>The public health system is being revolutionized at an accelerating pace, by various initiatives to promote and provide health services using technology. Digital health programs supports to increase the accessibility, availability and efficiency of the system, and simultaneously, decreasing the cost of service delivery. </a:t>
            </a:r>
          </a:p>
          <a:p>
            <a:pPr algn="just"/>
            <a:r>
              <a:rPr lang="en-US" dirty="0" smtClean="0"/>
              <a:t>India </a:t>
            </a:r>
            <a:r>
              <a:rPr lang="en-US" dirty="0"/>
              <a:t>with a population of  121 </a:t>
            </a:r>
            <a:r>
              <a:rPr lang="en-US" dirty="0" err="1"/>
              <a:t>Crores</a:t>
            </a:r>
            <a:r>
              <a:rPr lang="en-US" dirty="0"/>
              <a:t> and about 22% of its population living in poverty, it is almost certain that the state-sponsored and the state-run public health system have to form the backbone of the entire health system of the country</a:t>
            </a:r>
            <a:r>
              <a:rPr lang="en-US" dirty="0" smtClean="0"/>
              <a:t>.</a:t>
            </a:r>
            <a:endParaRPr lang="en-US" dirty="0"/>
          </a:p>
          <a:p>
            <a:pPr algn="just"/>
            <a:r>
              <a:rPr lang="en-US" dirty="0" smtClean="0"/>
              <a:t>People </a:t>
            </a:r>
            <a:r>
              <a:rPr lang="en-US" dirty="0"/>
              <a:t>are utilizing private health facilities either by choice or out of helplessness, or they are not aware of the available services or believe in a negative perception about these public health facilities.</a:t>
            </a:r>
          </a:p>
          <a:p>
            <a:endParaRPr lang="en-US" dirty="0"/>
          </a:p>
        </p:txBody>
      </p:sp>
    </p:spTree>
    <p:extLst>
      <p:ext uri="{BB962C8B-B14F-4D97-AF65-F5344CB8AC3E}">
        <p14:creationId xmlns:p14="http://schemas.microsoft.com/office/powerpoint/2010/main" val="978345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OBJECTIVE</a:t>
            </a:r>
            <a:endParaRPr lang="en-US" dirty="0"/>
          </a:p>
        </p:txBody>
      </p:sp>
      <p:sp>
        <p:nvSpPr>
          <p:cNvPr id="3" name="Content Placeholder 2"/>
          <p:cNvSpPr>
            <a:spLocks noGrp="1"/>
          </p:cNvSpPr>
          <p:nvPr>
            <p:ph idx="1"/>
          </p:nvPr>
        </p:nvSpPr>
        <p:spPr/>
        <p:txBody>
          <a:bodyPr>
            <a:normAutofit/>
          </a:bodyPr>
          <a:lstStyle/>
          <a:p>
            <a:r>
              <a:rPr lang="en-US" dirty="0" smtClean="0"/>
              <a:t>To </a:t>
            </a:r>
            <a:r>
              <a:rPr lang="en-US" dirty="0"/>
              <a:t>congregate information about knowledge, attitudes and perception through surveys, to understand the actual image of the Indian public health system amongst the young population. </a:t>
            </a:r>
          </a:p>
          <a:p>
            <a:r>
              <a:rPr lang="en-US" dirty="0" smtClean="0"/>
              <a:t>To </a:t>
            </a:r>
            <a:r>
              <a:rPr lang="en-US" dirty="0"/>
              <a:t>identify possible loopholes in system and then further discuss the development of a solution that may help improve the state of affairs. </a:t>
            </a:r>
          </a:p>
          <a:p>
            <a:endParaRPr lang="en-US" dirty="0"/>
          </a:p>
        </p:txBody>
      </p:sp>
    </p:spTree>
    <p:extLst>
      <p:ext uri="{BB962C8B-B14F-4D97-AF65-F5344CB8AC3E}">
        <p14:creationId xmlns:p14="http://schemas.microsoft.com/office/powerpoint/2010/main" val="2512141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RESEARCH QUESTIONS</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a:t>What is the level of awareness among Delhi youth about the public health infrastructure and health related government schemes/initiatives in India?</a:t>
            </a:r>
          </a:p>
          <a:p>
            <a:pPr lvl="0" algn="just"/>
            <a:r>
              <a:rPr lang="en-US" dirty="0"/>
              <a:t>What is the perception and attitude of youth of Delhi about the Indian public health system? </a:t>
            </a:r>
          </a:p>
          <a:p>
            <a:pPr lvl="0" algn="just"/>
            <a:r>
              <a:rPr lang="en-US" dirty="0"/>
              <a:t>Is there any relationship between </a:t>
            </a:r>
            <a:r>
              <a:rPr lang="en-US" dirty="0" smtClean="0"/>
              <a:t>education, age and gender, with their </a:t>
            </a:r>
            <a:r>
              <a:rPr lang="en-US" dirty="0"/>
              <a:t>level of knowledge and perception/attitude about the public health system?</a:t>
            </a:r>
          </a:p>
          <a:p>
            <a:endParaRPr lang="en-US" dirty="0"/>
          </a:p>
        </p:txBody>
      </p:sp>
    </p:spTree>
    <p:extLst>
      <p:ext uri="{BB962C8B-B14F-4D97-AF65-F5344CB8AC3E}">
        <p14:creationId xmlns:p14="http://schemas.microsoft.com/office/powerpoint/2010/main" val="2449910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METHODOLOGY</a:t>
            </a:r>
            <a:endParaRPr lang="en-US" dirty="0"/>
          </a:p>
        </p:txBody>
      </p:sp>
      <p:sp>
        <p:nvSpPr>
          <p:cNvPr id="3" name="Content Placeholder 2"/>
          <p:cNvSpPr>
            <a:spLocks noGrp="1"/>
          </p:cNvSpPr>
          <p:nvPr>
            <p:ph idx="1"/>
          </p:nvPr>
        </p:nvSpPr>
        <p:spPr/>
        <p:txBody>
          <a:bodyPr>
            <a:normAutofit fontScale="70000" lnSpcReduction="20000"/>
          </a:bodyPr>
          <a:lstStyle/>
          <a:p>
            <a:pPr marL="68580" indent="0">
              <a:buNone/>
            </a:pPr>
            <a:endParaRPr lang="en-US" dirty="0"/>
          </a:p>
          <a:p>
            <a:pPr algn="just"/>
            <a:r>
              <a:rPr lang="en-US" dirty="0" smtClean="0"/>
              <a:t>A </a:t>
            </a:r>
            <a:r>
              <a:rPr lang="en-US" dirty="0"/>
              <a:t>cross sectional study design was adopted to understand the prevalence of knowledge, perception and attitude of youth (18-24) about health system.</a:t>
            </a:r>
          </a:p>
          <a:p>
            <a:pPr algn="just"/>
            <a:r>
              <a:rPr lang="en-US" dirty="0" smtClean="0"/>
              <a:t>For </a:t>
            </a:r>
            <a:r>
              <a:rPr lang="en-US" dirty="0"/>
              <a:t>the purpose of the study a self-administered survey questionnaire was developed using Google Forms. The questionnaire was developed in English and the context was set in a manner that would be easy to understand by anyone irrespective of their </a:t>
            </a:r>
            <a:r>
              <a:rPr lang="en-US"/>
              <a:t>educational </a:t>
            </a:r>
            <a:r>
              <a:rPr lang="en-US" smtClean="0"/>
              <a:t>backgrounds. </a:t>
            </a:r>
            <a:endParaRPr lang="en-US" dirty="0"/>
          </a:p>
          <a:p>
            <a:pPr algn="just"/>
            <a:r>
              <a:rPr lang="en-US" dirty="0" smtClean="0"/>
              <a:t>The </a:t>
            </a:r>
            <a:r>
              <a:rPr lang="en-US" dirty="0"/>
              <a:t>form questionnaire had a total of 21 questions under 3 sections; consent form and demographic details, knowledge about public health system and perception/attitude about public health system.</a:t>
            </a:r>
          </a:p>
          <a:p>
            <a:pPr algn="just"/>
            <a:r>
              <a:rPr lang="en-US" dirty="0" smtClean="0"/>
              <a:t>The </a:t>
            </a:r>
            <a:r>
              <a:rPr lang="en-US" dirty="0"/>
              <a:t>sample size for the study  was </a:t>
            </a:r>
            <a:r>
              <a:rPr lang="en-US" dirty="0" smtClean="0"/>
              <a:t>167.</a:t>
            </a:r>
            <a:endParaRPr lang="en-US" dirty="0"/>
          </a:p>
          <a:p>
            <a:endParaRPr lang="en-US" dirty="0"/>
          </a:p>
        </p:txBody>
      </p:sp>
    </p:spTree>
    <p:extLst>
      <p:ext uri="{BB962C8B-B14F-4D97-AF65-F5344CB8AC3E}">
        <p14:creationId xmlns:p14="http://schemas.microsoft.com/office/powerpoint/2010/main" val="3467559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normAutofit fontScale="85000" lnSpcReduction="20000"/>
          </a:bodyPr>
          <a:lstStyle/>
          <a:p>
            <a:pPr algn="just"/>
            <a:r>
              <a:rPr lang="en-US" dirty="0" smtClean="0"/>
              <a:t>Students </a:t>
            </a:r>
            <a:r>
              <a:rPr lang="en-US" dirty="0"/>
              <a:t>of MBBS, BHMS, BAMS, BDS, BUMS, and MPH, MBA/PGDHM (health and hospital management) were excluded from the study to avoid any bias in the data. People living outside Delhi were also not included in the study. The study had no bar on the educational qualification of the candidates.</a:t>
            </a:r>
          </a:p>
          <a:p>
            <a:pPr algn="just"/>
            <a:r>
              <a:rPr lang="en-US" dirty="0" smtClean="0"/>
              <a:t>The </a:t>
            </a:r>
            <a:r>
              <a:rPr lang="en-US" dirty="0"/>
              <a:t>questionnaire was distributed using email and social media platforms such as </a:t>
            </a:r>
            <a:r>
              <a:rPr lang="en-US" dirty="0" err="1"/>
              <a:t>WhatsApp</a:t>
            </a:r>
            <a:r>
              <a:rPr lang="en-US" dirty="0"/>
              <a:t> and Facebook. In total the questionnaire was sent to 712 eligible candidates from Delhi University, </a:t>
            </a:r>
            <a:r>
              <a:rPr lang="en-US" dirty="0" err="1"/>
              <a:t>Jamia</a:t>
            </a:r>
            <a:r>
              <a:rPr lang="en-US" dirty="0"/>
              <a:t> </a:t>
            </a:r>
            <a:r>
              <a:rPr lang="en-US" dirty="0" err="1"/>
              <a:t>Hamdard</a:t>
            </a:r>
            <a:r>
              <a:rPr lang="en-US" dirty="0"/>
              <a:t> and Amity University. </a:t>
            </a:r>
          </a:p>
          <a:p>
            <a:pPr algn="just"/>
            <a:r>
              <a:rPr lang="en-US" dirty="0" smtClean="0"/>
              <a:t>Convenience </a:t>
            </a:r>
            <a:r>
              <a:rPr lang="en-US" dirty="0"/>
              <a:t>sampling method was used.</a:t>
            </a:r>
          </a:p>
          <a:p>
            <a:pPr algn="just"/>
            <a:r>
              <a:rPr lang="en-US" dirty="0" smtClean="0"/>
              <a:t>All </a:t>
            </a:r>
            <a:r>
              <a:rPr lang="en-US" dirty="0"/>
              <a:t>the collected data was entered using Microsoft Excel (Version 2010) and analyzed using Microsoft Excel. Checks were performed to ensure data accuracy</a:t>
            </a:r>
            <a:r>
              <a:rPr lang="en-US" dirty="0" smtClean="0"/>
              <a:t>.</a:t>
            </a:r>
            <a:endParaRPr lang="en-US" dirty="0"/>
          </a:p>
          <a:p>
            <a:endParaRPr lang="en-US" dirty="0"/>
          </a:p>
        </p:txBody>
      </p:sp>
    </p:spTree>
    <p:extLst>
      <p:ext uri="{BB962C8B-B14F-4D97-AF65-F5344CB8AC3E}">
        <p14:creationId xmlns:p14="http://schemas.microsoft.com/office/powerpoint/2010/main" val="28521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RESULTS</a:t>
            </a:r>
            <a:endParaRPr lang="en-US" dirty="0"/>
          </a:p>
        </p:txBody>
      </p:sp>
      <p:sp>
        <p:nvSpPr>
          <p:cNvPr id="3" name="Content Placeholder 2"/>
          <p:cNvSpPr>
            <a:spLocks noGrp="1"/>
          </p:cNvSpPr>
          <p:nvPr>
            <p:ph idx="1"/>
          </p:nvPr>
        </p:nvSpPr>
        <p:spPr/>
        <p:txBody>
          <a:bodyPr/>
          <a:lstStyle/>
          <a:p>
            <a:pPr algn="just"/>
            <a:r>
              <a:rPr lang="en-US" dirty="0" smtClean="0"/>
              <a:t>Out </a:t>
            </a:r>
            <a:r>
              <a:rPr lang="en-US" dirty="0"/>
              <a:t>of the 712 candidates who received the questionnaire 169 candidates responded. Out of these 169 respondents, 2 did not provide consent and opted out of the survey, leaving 167 candidates who completely filed the questionnaire.</a:t>
            </a:r>
          </a:p>
          <a:p>
            <a:pPr marL="68580" indent="0">
              <a:buNone/>
            </a:pPr>
            <a:endParaRPr lang="en-US" dirty="0"/>
          </a:p>
        </p:txBody>
      </p:sp>
    </p:spTree>
    <p:extLst>
      <p:ext uri="{BB962C8B-B14F-4D97-AF65-F5344CB8AC3E}">
        <p14:creationId xmlns:p14="http://schemas.microsoft.com/office/powerpoint/2010/main" val="1387365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95782" y="860162"/>
            <a:ext cx="3914286" cy="2514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422073"/>
            <a:ext cx="428625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456709"/>
            <a:ext cx="4352925" cy="279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718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453</TotalTime>
  <Words>1200</Words>
  <Application>Microsoft Office PowerPoint</Application>
  <PresentationFormat>On-screen Show (4:3)</PresentationFormat>
  <Paragraphs>62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Knowledge, Perception, and Attitude of  youth (18-24 years) of Delhi about the Public Health System in India</vt:lpstr>
      <vt:lpstr>INTRODUCTION</vt:lpstr>
      <vt:lpstr>PowerPoint Presentation</vt:lpstr>
      <vt:lpstr>OBJECTIVE</vt:lpstr>
      <vt:lpstr>RESEARCH QUESTIONS</vt:lpstr>
      <vt:lpstr>METHODOLOGY</vt:lpstr>
      <vt:lpstr>PowerPoint Presentation</vt:lpstr>
      <vt:lpstr>RESULTS</vt:lpstr>
      <vt:lpstr>PowerPoint Presentation</vt:lpstr>
      <vt:lpstr>A plot of percentage scores based on knowledge (grouped by education and gender)</vt:lpstr>
      <vt:lpstr>A plot of percentage of consolidated perceptions (grouped by education and gender)</vt:lpstr>
      <vt:lpstr>A plot of consolidated attitude (grouped by education and gender)</vt:lpstr>
      <vt:lpstr>PowerPoint Presentation</vt:lpstr>
      <vt:lpstr>PowerPoint Presentation</vt:lpstr>
      <vt:lpstr>PowerPoint Presentation</vt:lpstr>
      <vt:lpstr>CONCLUSIONS </vt:lpstr>
      <vt:lpstr>LIMITATIONS OF THE STUDY</vt:lpstr>
      <vt:lpstr>REFRENCES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Perception, and Attitude of  youth (18-24 years) of Delhi about the Public Health System in India</dc:title>
  <dc:creator>Shivam</dc:creator>
  <cp:lastModifiedBy>Shivam</cp:lastModifiedBy>
  <cp:revision>32</cp:revision>
  <dcterms:created xsi:type="dcterms:W3CDTF">2020-07-01T12:00:47Z</dcterms:created>
  <dcterms:modified xsi:type="dcterms:W3CDTF">2020-07-02T13:28:51Z</dcterms:modified>
</cp:coreProperties>
</file>