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8" r:id="rId4"/>
    <p:sldId id="258" r:id="rId5"/>
    <p:sldId id="262" r:id="rId6"/>
    <p:sldId id="261" r:id="rId7"/>
    <p:sldId id="265" r:id="rId8"/>
    <p:sldId id="266" r:id="rId9"/>
    <p:sldId id="267" r:id="rId10"/>
    <p:sldId id="260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19418D-B28D-4FC3-8A62-6EAFAA44CFD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0_3" csCatId="mainScheme" phldr="1"/>
      <dgm:spPr/>
      <dgm:t>
        <a:bodyPr/>
        <a:lstStyle/>
        <a:p>
          <a:endParaRPr lang="en-US"/>
        </a:p>
      </dgm:t>
    </dgm:pt>
    <dgm:pt modelId="{81015922-3A68-4CAA-88A7-C12B7117FD8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Study Type – </a:t>
          </a:r>
          <a:r>
            <a:rPr lang="en-US" dirty="0" smtClean="0"/>
            <a:t>Secondary Literature Review</a:t>
          </a:r>
          <a:endParaRPr lang="en-US" dirty="0"/>
        </a:p>
      </dgm:t>
    </dgm:pt>
    <dgm:pt modelId="{048D7BFF-CA12-43D6-A1AC-95F651CC88BD}" type="parTrans" cxnId="{D72674E2-66B5-4F4F-9572-E19ED81A1180}">
      <dgm:prSet/>
      <dgm:spPr/>
      <dgm:t>
        <a:bodyPr/>
        <a:lstStyle/>
        <a:p>
          <a:endParaRPr lang="en-US"/>
        </a:p>
      </dgm:t>
    </dgm:pt>
    <dgm:pt modelId="{AE7E8C55-F771-4F77-AFD9-D444D10FAF03}" type="sibTrans" cxnId="{D72674E2-66B5-4F4F-9572-E19ED81A1180}">
      <dgm:prSet/>
      <dgm:spPr/>
      <dgm:t>
        <a:bodyPr/>
        <a:lstStyle/>
        <a:p>
          <a:endParaRPr lang="en-US"/>
        </a:p>
      </dgm:t>
    </dgm:pt>
    <dgm:pt modelId="{7EED3160-ADE0-499C-8009-CBDDA3C5563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Sample Size – 19 Published Literatures</a:t>
          </a:r>
        </a:p>
      </dgm:t>
    </dgm:pt>
    <dgm:pt modelId="{F4068731-4620-4D76-9698-7EE8C167C8AB}" type="parTrans" cxnId="{818CCF07-0A9B-41E2-AC7A-FC3D3C96E712}">
      <dgm:prSet/>
      <dgm:spPr/>
      <dgm:t>
        <a:bodyPr/>
        <a:lstStyle/>
        <a:p>
          <a:endParaRPr lang="en-US"/>
        </a:p>
      </dgm:t>
    </dgm:pt>
    <dgm:pt modelId="{08FA6212-45E5-49EC-8471-51679F8EF844}" type="sibTrans" cxnId="{818CCF07-0A9B-41E2-AC7A-FC3D3C96E712}">
      <dgm:prSet/>
      <dgm:spPr/>
      <dgm:t>
        <a:bodyPr/>
        <a:lstStyle/>
        <a:p>
          <a:endParaRPr lang="en-US"/>
        </a:p>
      </dgm:t>
    </dgm:pt>
    <dgm:pt modelId="{675ABA8E-08C4-4B48-A08F-26B6D7E97F3C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  <a:p>
          <a:pPr>
            <a:lnSpc>
              <a:spcPct val="100000"/>
            </a:lnSpc>
          </a:pPr>
          <a:r>
            <a:rPr lang="en-US" dirty="0"/>
            <a:t>Study Involve - Electronic Databases Like Google Scholar, Pro Quest Advanced Search, </a:t>
          </a:r>
          <a:r>
            <a:rPr lang="en-US" dirty="0" smtClean="0"/>
            <a:t>PubMed </a:t>
          </a:r>
          <a:r>
            <a:rPr lang="en-US" dirty="0"/>
            <a:t>Advanced Search, Wiley, J Gate</a:t>
          </a:r>
        </a:p>
      </dgm:t>
    </dgm:pt>
    <dgm:pt modelId="{83A15090-553E-4400-AD55-2EC677CBF198}" type="parTrans" cxnId="{2692DB71-F3D5-4FF3-A158-9F7D461460FA}">
      <dgm:prSet/>
      <dgm:spPr/>
      <dgm:t>
        <a:bodyPr/>
        <a:lstStyle/>
        <a:p>
          <a:endParaRPr lang="en-US"/>
        </a:p>
      </dgm:t>
    </dgm:pt>
    <dgm:pt modelId="{878BFA33-FAFA-494C-8435-7300CCDB594F}" type="sibTrans" cxnId="{2692DB71-F3D5-4FF3-A158-9F7D461460FA}">
      <dgm:prSet/>
      <dgm:spPr/>
      <dgm:t>
        <a:bodyPr/>
        <a:lstStyle/>
        <a:p>
          <a:endParaRPr lang="en-US"/>
        </a:p>
      </dgm:t>
    </dgm:pt>
    <dgm:pt modelId="{3BDA6466-15AE-47F1-AB19-C1C50D0BC5A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Exclusion Criteria - Articles of any language other than English ; Grey literature like unpublished data, dissertations, and conference proceedings; Studies that talked about any other form of tobacco than smokeless or studies that do not contain tobacco were excluded</a:t>
          </a:r>
        </a:p>
      </dgm:t>
    </dgm:pt>
    <dgm:pt modelId="{4F188A09-2E08-4733-B01D-C3A6AE10EFBC}" type="parTrans" cxnId="{BAFF2382-7DD4-428A-853F-3D0A732900AD}">
      <dgm:prSet/>
      <dgm:spPr/>
      <dgm:t>
        <a:bodyPr/>
        <a:lstStyle/>
        <a:p>
          <a:endParaRPr lang="en-US"/>
        </a:p>
      </dgm:t>
    </dgm:pt>
    <dgm:pt modelId="{D4446057-6648-490F-9A33-A691F4207187}" type="sibTrans" cxnId="{BAFF2382-7DD4-428A-853F-3D0A732900AD}">
      <dgm:prSet/>
      <dgm:spPr/>
      <dgm:t>
        <a:bodyPr/>
        <a:lstStyle/>
        <a:p>
          <a:endParaRPr lang="en-US"/>
        </a:p>
      </dgm:t>
    </dgm:pt>
    <dgm:pt modelId="{EB0EC2B9-70D0-4C2D-89D1-E6610C54A96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Time Frame - 30 Years (From 1</a:t>
          </a:r>
          <a:r>
            <a:rPr lang="en-US" baseline="30000" dirty="0"/>
            <a:t>st</a:t>
          </a:r>
          <a:r>
            <a:rPr lang="en-US" dirty="0"/>
            <a:t> January,1990 Till 15</a:t>
          </a:r>
          <a:r>
            <a:rPr lang="en-US" baseline="30000" dirty="0"/>
            <a:t>th</a:t>
          </a:r>
          <a:r>
            <a:rPr lang="en-US" dirty="0"/>
            <a:t>  May,2021). </a:t>
          </a:r>
        </a:p>
      </dgm:t>
    </dgm:pt>
    <dgm:pt modelId="{38CD2BD9-1879-42C1-8A1E-3FD35427C5B1}" type="parTrans" cxnId="{2F118A7A-6D61-4981-BFD3-74E77AA17276}">
      <dgm:prSet/>
      <dgm:spPr/>
      <dgm:t>
        <a:bodyPr/>
        <a:lstStyle/>
        <a:p>
          <a:endParaRPr lang="en-US"/>
        </a:p>
      </dgm:t>
    </dgm:pt>
    <dgm:pt modelId="{954F36D1-5198-4825-B9AF-14547BEBFCAA}" type="sibTrans" cxnId="{2F118A7A-6D61-4981-BFD3-74E77AA17276}">
      <dgm:prSet/>
      <dgm:spPr/>
      <dgm:t>
        <a:bodyPr/>
        <a:lstStyle/>
        <a:p>
          <a:endParaRPr lang="en-US"/>
        </a:p>
      </dgm:t>
    </dgm:pt>
    <dgm:pt modelId="{5E5BFE7D-E6D1-4925-BD5F-D420F6E920C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Inclusion Criteria- Published cohort, case-control and cross-sectional studies focusing on reproductive fetal outcome; Literature in English language in any part of the world; ST of at least one form such as snuff, plug, quid, snus and </a:t>
          </a:r>
          <a:r>
            <a:rPr lang="en-US" dirty="0" err="1"/>
            <a:t>gutka</a:t>
          </a:r>
          <a:r>
            <a:rPr lang="en-US" dirty="0"/>
            <a:t>, with or without additives, used in any amount or frequency during pregnancy</a:t>
          </a:r>
        </a:p>
      </dgm:t>
    </dgm:pt>
    <dgm:pt modelId="{678B4425-3EE8-49C7-9652-1A25B89AC9C8}" type="parTrans" cxnId="{72B3D7A1-7229-4788-80AD-892121668A8B}">
      <dgm:prSet/>
      <dgm:spPr/>
      <dgm:t>
        <a:bodyPr/>
        <a:lstStyle/>
        <a:p>
          <a:endParaRPr lang="en-US"/>
        </a:p>
      </dgm:t>
    </dgm:pt>
    <dgm:pt modelId="{6999E32A-37D7-4066-BC9D-CB45FA6065BC}" type="sibTrans" cxnId="{72B3D7A1-7229-4788-80AD-892121668A8B}">
      <dgm:prSet/>
      <dgm:spPr/>
      <dgm:t>
        <a:bodyPr/>
        <a:lstStyle/>
        <a:p>
          <a:endParaRPr lang="en-US"/>
        </a:p>
      </dgm:t>
    </dgm:pt>
    <dgm:pt modelId="{514B5A33-8294-4B51-A6F6-372B7412708C}" type="pres">
      <dgm:prSet presAssocID="{1719418D-B28D-4FC3-8A62-6EAFAA44CFDD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85E3FE-B04A-4A3F-B155-36468FFBA1DD}" type="pres">
      <dgm:prSet presAssocID="{81015922-3A68-4CAA-88A7-C12B7117FD88}" presName="compNode" presStyleCnt="0"/>
      <dgm:spPr/>
    </dgm:pt>
    <dgm:pt modelId="{88061A14-ECF0-478C-860F-C5283FF5E04C}" type="pres">
      <dgm:prSet presAssocID="{81015922-3A68-4CAA-88A7-C12B7117FD88}" presName="bgRect" presStyleLbl="bgShp" presStyleIdx="0" presStyleCnt="6" custLinFactNeighborX="-427" custLinFactNeighborY="-12240"/>
      <dgm:spPr/>
    </dgm:pt>
    <dgm:pt modelId="{20F52EAB-8C00-45EC-8256-E51AA70130DB}" type="pres">
      <dgm:prSet presAssocID="{81015922-3A68-4CAA-88A7-C12B7117FD88}" presName="iconRect" presStyleLbl="nod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0B343CC2-B814-4646-9DCA-D4F08F533660}" type="pres">
      <dgm:prSet presAssocID="{81015922-3A68-4CAA-88A7-C12B7117FD88}" presName="spaceRect" presStyleCnt="0"/>
      <dgm:spPr/>
    </dgm:pt>
    <dgm:pt modelId="{47095D86-6756-410D-BFEC-24DF331E2EB5}" type="pres">
      <dgm:prSet presAssocID="{81015922-3A68-4CAA-88A7-C12B7117FD88}" presName="parTx" presStyleLbl="revTx" presStyleIdx="0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A923792-6947-41FB-A250-01759D81F8D1}" type="pres">
      <dgm:prSet presAssocID="{AE7E8C55-F771-4F77-AFD9-D444D10FAF03}" presName="sibTrans" presStyleCnt="0"/>
      <dgm:spPr/>
    </dgm:pt>
    <dgm:pt modelId="{1B17FF90-D7D6-423C-8D52-B092AC5FBF2D}" type="pres">
      <dgm:prSet presAssocID="{7EED3160-ADE0-499C-8009-CBDDA3C55634}" presName="compNode" presStyleCnt="0"/>
      <dgm:spPr/>
    </dgm:pt>
    <dgm:pt modelId="{EF18A509-F196-4FA2-8FF6-ECDD715E4E2C}" type="pres">
      <dgm:prSet presAssocID="{7EED3160-ADE0-499C-8009-CBDDA3C55634}" presName="bgRect" presStyleLbl="bgShp" presStyleIdx="1" presStyleCnt="6"/>
      <dgm:spPr/>
    </dgm:pt>
    <dgm:pt modelId="{E2F796D9-AB71-4726-8B7B-2DDDAACF4B5C}" type="pres">
      <dgm:prSet presAssocID="{7EED3160-ADE0-499C-8009-CBDDA3C55634}" presName="iconRect" presStyleLbl="node1" presStyleIdx="1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Books on Shelf"/>
        </a:ext>
      </dgm:extLst>
    </dgm:pt>
    <dgm:pt modelId="{DA52CC14-FCA1-47B7-861E-60F85F81DB14}" type="pres">
      <dgm:prSet presAssocID="{7EED3160-ADE0-499C-8009-CBDDA3C55634}" presName="spaceRect" presStyleCnt="0"/>
      <dgm:spPr/>
    </dgm:pt>
    <dgm:pt modelId="{8E62A3D5-F9C2-451B-9669-22689B02664F}" type="pres">
      <dgm:prSet presAssocID="{7EED3160-ADE0-499C-8009-CBDDA3C55634}" presName="parTx" presStyleLbl="revTx" presStyleIdx="1" presStyleCnt="6" custScaleY="8853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E9D22A0-C687-47C0-9EBA-24B5392A0496}" type="pres">
      <dgm:prSet presAssocID="{08FA6212-45E5-49EC-8471-51679F8EF844}" presName="sibTrans" presStyleCnt="0"/>
      <dgm:spPr/>
    </dgm:pt>
    <dgm:pt modelId="{1000CEF8-A7BB-4830-8AD9-65D667A0B3CE}" type="pres">
      <dgm:prSet presAssocID="{675ABA8E-08C4-4B48-A08F-26B6D7E97F3C}" presName="compNode" presStyleCnt="0"/>
      <dgm:spPr/>
    </dgm:pt>
    <dgm:pt modelId="{8F48F63A-5CC6-4340-90C2-73C6D0145D1F}" type="pres">
      <dgm:prSet presAssocID="{675ABA8E-08C4-4B48-A08F-26B6D7E97F3C}" presName="bgRect" presStyleLbl="bgShp" presStyleIdx="2" presStyleCnt="6" custScaleY="91590"/>
      <dgm:spPr/>
    </dgm:pt>
    <dgm:pt modelId="{4F7A0A5E-CCDD-44EA-B5F4-D35C181A455D}" type="pres">
      <dgm:prSet presAssocID="{675ABA8E-08C4-4B48-A08F-26B6D7E97F3C}" presName="iconRect" presStyleLbl="node1" presStyleIdx="2" presStyleCnt="6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Research"/>
        </a:ext>
      </dgm:extLst>
    </dgm:pt>
    <dgm:pt modelId="{B750E564-2E56-4FE0-BD57-954E13EF3742}" type="pres">
      <dgm:prSet presAssocID="{675ABA8E-08C4-4B48-A08F-26B6D7E97F3C}" presName="spaceRect" presStyleCnt="0"/>
      <dgm:spPr/>
    </dgm:pt>
    <dgm:pt modelId="{2B47DDE7-7C42-4FF6-A0AA-5ADD7B6C8769}" type="pres">
      <dgm:prSet presAssocID="{675ABA8E-08C4-4B48-A08F-26B6D7E97F3C}" presName="parTx" presStyleLbl="revTx" presStyleIdx="2" presStyleCnt="6" custAng="0" custScaleX="9842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6E24362-341A-45CE-8C43-3077021662B5}" type="pres">
      <dgm:prSet presAssocID="{878BFA33-FAFA-494C-8435-7300CCDB594F}" presName="sibTrans" presStyleCnt="0"/>
      <dgm:spPr/>
    </dgm:pt>
    <dgm:pt modelId="{F74E0FF1-206F-423D-BECE-D4BDFC8A04CC}" type="pres">
      <dgm:prSet presAssocID="{5E5BFE7D-E6D1-4925-BD5F-D420F6E920CF}" presName="compNode" presStyleCnt="0"/>
      <dgm:spPr/>
    </dgm:pt>
    <dgm:pt modelId="{3E457846-4763-4086-89E3-016CCD14B599}" type="pres">
      <dgm:prSet presAssocID="{5E5BFE7D-E6D1-4925-BD5F-D420F6E920CF}" presName="bgRect" presStyleLbl="bgShp" presStyleIdx="3" presStyleCnt="6" custScaleY="136868" custLinFactNeighborY="-6645"/>
      <dgm:spPr/>
    </dgm:pt>
    <dgm:pt modelId="{0ED7CB81-42C8-4459-A71F-C66411CE1699}" type="pres">
      <dgm:prSet presAssocID="{5E5BFE7D-E6D1-4925-BD5F-D420F6E920CF}" presName="iconRect" presStyleLbl="node1" presStyleIdx="3" presStyleCnt="6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Target with solid fill"/>
        </a:ext>
      </dgm:extLst>
    </dgm:pt>
    <dgm:pt modelId="{E4230A7D-2509-416F-9955-E880F190F07E}" type="pres">
      <dgm:prSet presAssocID="{5E5BFE7D-E6D1-4925-BD5F-D420F6E920CF}" presName="spaceRect" presStyleCnt="0"/>
      <dgm:spPr/>
    </dgm:pt>
    <dgm:pt modelId="{6E57BE61-86F4-4507-B7DE-E5FCB765C1E2}" type="pres">
      <dgm:prSet presAssocID="{5E5BFE7D-E6D1-4925-BD5F-D420F6E920CF}" presName="parTx" presStyleLbl="revTx" presStyleIdx="3" presStyleCnt="6" custScaleY="176121" custLinFactNeighborX="-932" custLinFactNeighborY="4264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2D04454-A697-4A09-93EB-228E5C41ADA2}" type="pres">
      <dgm:prSet presAssocID="{6999E32A-37D7-4066-BC9D-CB45FA6065BC}" presName="sibTrans" presStyleCnt="0"/>
      <dgm:spPr/>
    </dgm:pt>
    <dgm:pt modelId="{8D12F5A7-FC37-4626-A282-41910B62656C}" type="pres">
      <dgm:prSet presAssocID="{3BDA6466-15AE-47F1-AB19-C1C50D0BC5A5}" presName="compNode" presStyleCnt="0"/>
      <dgm:spPr/>
    </dgm:pt>
    <dgm:pt modelId="{0A63EB54-9023-422E-B4EB-45814B4E9703}" type="pres">
      <dgm:prSet presAssocID="{3BDA6466-15AE-47F1-AB19-C1C50D0BC5A5}" presName="bgRect" presStyleLbl="bgShp" presStyleIdx="4" presStyleCnt="6" custLinFactNeighborY="-15741"/>
      <dgm:spPr/>
    </dgm:pt>
    <dgm:pt modelId="{23979181-3A86-4FB3-9FC6-30142413EE08}" type="pres">
      <dgm:prSet presAssocID="{3BDA6466-15AE-47F1-AB19-C1C50D0BC5A5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lter with solid fill"/>
        </a:ext>
      </dgm:extLst>
    </dgm:pt>
    <dgm:pt modelId="{AD3E2070-8601-4AE2-A5C4-2A4A1CB89D6E}" type="pres">
      <dgm:prSet presAssocID="{3BDA6466-15AE-47F1-AB19-C1C50D0BC5A5}" presName="spaceRect" presStyleCnt="0"/>
      <dgm:spPr/>
    </dgm:pt>
    <dgm:pt modelId="{C009EDB3-FABE-4F6B-9CFC-8B2E2AA1DF33}" type="pres">
      <dgm:prSet presAssocID="{3BDA6466-15AE-47F1-AB19-C1C50D0BC5A5}" presName="parTx" presStyleLbl="revTx" presStyleIdx="4" presStyleCnt="6" custScaleY="70261" custLinFactNeighborX="-932" custLinFactNeighborY="5152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010285B-F0F8-4787-BE56-89DE969373B5}" type="pres">
      <dgm:prSet presAssocID="{D4446057-6648-490F-9A33-A691F4207187}" presName="sibTrans" presStyleCnt="0"/>
      <dgm:spPr/>
    </dgm:pt>
    <dgm:pt modelId="{74D83171-8456-425A-AA97-159805EC5250}" type="pres">
      <dgm:prSet presAssocID="{EB0EC2B9-70D0-4C2D-89D1-E6610C54A967}" presName="compNode" presStyleCnt="0"/>
      <dgm:spPr/>
    </dgm:pt>
    <dgm:pt modelId="{7A2A30B3-3CFC-4524-80BD-8411082B39B8}" type="pres">
      <dgm:prSet presAssocID="{EB0EC2B9-70D0-4C2D-89D1-E6610C54A967}" presName="bgRect" presStyleLbl="bgShp" presStyleIdx="5" presStyleCnt="6" custLinFactNeighborY="-5176"/>
      <dgm:spPr/>
    </dgm:pt>
    <dgm:pt modelId="{93834292-6B1F-496E-933E-0B2756731402}" type="pres">
      <dgm:prSet presAssocID="{EB0EC2B9-70D0-4C2D-89D1-E6610C54A967}" presName="iconRect" presStyleLbl="node1" presStyleIdx="5" presStyleCnt="6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27393DFC-7758-4207-994A-0F126D066B46}" type="pres">
      <dgm:prSet presAssocID="{EB0EC2B9-70D0-4C2D-89D1-E6610C54A967}" presName="spaceRect" presStyleCnt="0"/>
      <dgm:spPr/>
    </dgm:pt>
    <dgm:pt modelId="{A3CC0E0A-1695-463E-8B23-AD04780DE2B6}" type="pres">
      <dgm:prSet presAssocID="{EB0EC2B9-70D0-4C2D-89D1-E6610C54A967}" presName="parTx" presStyleLbl="revTx" presStyleIdx="5" presStyleCnt="6" custScaleY="5503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19F48E13-091F-48C5-A873-4EF4DC7463AF}" type="presOf" srcId="{81015922-3A68-4CAA-88A7-C12B7117FD88}" destId="{47095D86-6756-410D-BFEC-24DF331E2EB5}" srcOrd="0" destOrd="0" presId="urn:microsoft.com/office/officeart/2018/2/layout/IconVerticalSolidList"/>
    <dgm:cxn modelId="{03EAF3B4-D719-4C8F-B392-A297C19F8F8D}" type="presOf" srcId="{1719418D-B28D-4FC3-8A62-6EAFAA44CFDD}" destId="{514B5A33-8294-4B51-A6F6-372B7412708C}" srcOrd="0" destOrd="0" presId="urn:microsoft.com/office/officeart/2018/2/layout/IconVerticalSolidList"/>
    <dgm:cxn modelId="{CA30D125-F6DE-4191-AD96-D17D89C7FF6D}" type="presOf" srcId="{5E5BFE7D-E6D1-4925-BD5F-D420F6E920CF}" destId="{6E57BE61-86F4-4507-B7DE-E5FCB765C1E2}" srcOrd="0" destOrd="0" presId="urn:microsoft.com/office/officeart/2018/2/layout/IconVerticalSolidList"/>
    <dgm:cxn modelId="{72B3D7A1-7229-4788-80AD-892121668A8B}" srcId="{1719418D-B28D-4FC3-8A62-6EAFAA44CFDD}" destId="{5E5BFE7D-E6D1-4925-BD5F-D420F6E920CF}" srcOrd="3" destOrd="0" parTransId="{678B4425-3EE8-49C7-9652-1A25B89AC9C8}" sibTransId="{6999E32A-37D7-4066-BC9D-CB45FA6065BC}"/>
    <dgm:cxn modelId="{B61F9D9C-3F96-4C87-A3AB-D76624BAEFEC}" type="presOf" srcId="{675ABA8E-08C4-4B48-A08F-26B6D7E97F3C}" destId="{2B47DDE7-7C42-4FF6-A0AA-5ADD7B6C8769}" srcOrd="0" destOrd="0" presId="urn:microsoft.com/office/officeart/2018/2/layout/IconVerticalSolidList"/>
    <dgm:cxn modelId="{2F118A7A-6D61-4981-BFD3-74E77AA17276}" srcId="{1719418D-B28D-4FC3-8A62-6EAFAA44CFDD}" destId="{EB0EC2B9-70D0-4C2D-89D1-E6610C54A967}" srcOrd="5" destOrd="0" parTransId="{38CD2BD9-1879-42C1-8A1E-3FD35427C5B1}" sibTransId="{954F36D1-5198-4825-B9AF-14547BEBFCAA}"/>
    <dgm:cxn modelId="{2692DB71-F3D5-4FF3-A158-9F7D461460FA}" srcId="{1719418D-B28D-4FC3-8A62-6EAFAA44CFDD}" destId="{675ABA8E-08C4-4B48-A08F-26B6D7E97F3C}" srcOrd="2" destOrd="0" parTransId="{83A15090-553E-4400-AD55-2EC677CBF198}" sibTransId="{878BFA33-FAFA-494C-8435-7300CCDB594F}"/>
    <dgm:cxn modelId="{CA2CC5AA-21AC-4F4B-87D9-BDD337D56D76}" type="presOf" srcId="{7EED3160-ADE0-499C-8009-CBDDA3C55634}" destId="{8E62A3D5-F9C2-451B-9669-22689B02664F}" srcOrd="0" destOrd="0" presId="urn:microsoft.com/office/officeart/2018/2/layout/IconVerticalSolidList"/>
    <dgm:cxn modelId="{D72674E2-66B5-4F4F-9572-E19ED81A1180}" srcId="{1719418D-B28D-4FC3-8A62-6EAFAA44CFDD}" destId="{81015922-3A68-4CAA-88A7-C12B7117FD88}" srcOrd="0" destOrd="0" parTransId="{048D7BFF-CA12-43D6-A1AC-95F651CC88BD}" sibTransId="{AE7E8C55-F771-4F77-AFD9-D444D10FAF03}"/>
    <dgm:cxn modelId="{BAFF2382-7DD4-428A-853F-3D0A732900AD}" srcId="{1719418D-B28D-4FC3-8A62-6EAFAA44CFDD}" destId="{3BDA6466-15AE-47F1-AB19-C1C50D0BC5A5}" srcOrd="4" destOrd="0" parTransId="{4F188A09-2E08-4733-B01D-C3A6AE10EFBC}" sibTransId="{D4446057-6648-490F-9A33-A691F4207187}"/>
    <dgm:cxn modelId="{818CCF07-0A9B-41E2-AC7A-FC3D3C96E712}" srcId="{1719418D-B28D-4FC3-8A62-6EAFAA44CFDD}" destId="{7EED3160-ADE0-499C-8009-CBDDA3C55634}" srcOrd="1" destOrd="0" parTransId="{F4068731-4620-4D76-9698-7EE8C167C8AB}" sibTransId="{08FA6212-45E5-49EC-8471-51679F8EF844}"/>
    <dgm:cxn modelId="{2D7E3648-7BEC-4C9A-8D66-B46E725C1E42}" type="presOf" srcId="{3BDA6466-15AE-47F1-AB19-C1C50D0BC5A5}" destId="{C009EDB3-FABE-4F6B-9CFC-8B2E2AA1DF33}" srcOrd="0" destOrd="0" presId="urn:microsoft.com/office/officeart/2018/2/layout/IconVerticalSolidList"/>
    <dgm:cxn modelId="{DAE68C18-2686-48E6-8CDC-2630B0A50B13}" type="presOf" srcId="{EB0EC2B9-70D0-4C2D-89D1-E6610C54A967}" destId="{A3CC0E0A-1695-463E-8B23-AD04780DE2B6}" srcOrd="0" destOrd="0" presId="urn:microsoft.com/office/officeart/2018/2/layout/IconVerticalSolidList"/>
    <dgm:cxn modelId="{844016F8-F570-47DF-9A9A-8EC1FF24EBFB}" type="presParOf" srcId="{514B5A33-8294-4B51-A6F6-372B7412708C}" destId="{9385E3FE-B04A-4A3F-B155-36468FFBA1DD}" srcOrd="0" destOrd="0" presId="urn:microsoft.com/office/officeart/2018/2/layout/IconVerticalSolidList"/>
    <dgm:cxn modelId="{B62AB56F-8175-43C2-BA65-4BB8CAF28060}" type="presParOf" srcId="{9385E3FE-B04A-4A3F-B155-36468FFBA1DD}" destId="{88061A14-ECF0-478C-860F-C5283FF5E04C}" srcOrd="0" destOrd="0" presId="urn:microsoft.com/office/officeart/2018/2/layout/IconVerticalSolidList"/>
    <dgm:cxn modelId="{7469C31F-6D7A-45FC-825F-A25C612B706C}" type="presParOf" srcId="{9385E3FE-B04A-4A3F-B155-36468FFBA1DD}" destId="{20F52EAB-8C00-45EC-8256-E51AA70130DB}" srcOrd="1" destOrd="0" presId="urn:microsoft.com/office/officeart/2018/2/layout/IconVerticalSolidList"/>
    <dgm:cxn modelId="{044CB1ED-20EF-467F-844D-B3B596E26A6E}" type="presParOf" srcId="{9385E3FE-B04A-4A3F-B155-36468FFBA1DD}" destId="{0B343CC2-B814-4646-9DCA-D4F08F533660}" srcOrd="2" destOrd="0" presId="urn:microsoft.com/office/officeart/2018/2/layout/IconVerticalSolidList"/>
    <dgm:cxn modelId="{0219CC81-94D7-4D44-94C2-74502703FA52}" type="presParOf" srcId="{9385E3FE-B04A-4A3F-B155-36468FFBA1DD}" destId="{47095D86-6756-410D-BFEC-24DF331E2EB5}" srcOrd="3" destOrd="0" presId="urn:microsoft.com/office/officeart/2018/2/layout/IconVerticalSolidList"/>
    <dgm:cxn modelId="{EA56D01A-25D0-4B49-9D45-8102587A34E3}" type="presParOf" srcId="{514B5A33-8294-4B51-A6F6-372B7412708C}" destId="{4A923792-6947-41FB-A250-01759D81F8D1}" srcOrd="1" destOrd="0" presId="urn:microsoft.com/office/officeart/2018/2/layout/IconVerticalSolidList"/>
    <dgm:cxn modelId="{232F3BA8-0516-44E0-B83D-A763FBE43F87}" type="presParOf" srcId="{514B5A33-8294-4B51-A6F6-372B7412708C}" destId="{1B17FF90-D7D6-423C-8D52-B092AC5FBF2D}" srcOrd="2" destOrd="0" presId="urn:microsoft.com/office/officeart/2018/2/layout/IconVerticalSolidList"/>
    <dgm:cxn modelId="{6A860944-CD13-4FD4-96DE-24AB3A62993A}" type="presParOf" srcId="{1B17FF90-D7D6-423C-8D52-B092AC5FBF2D}" destId="{EF18A509-F196-4FA2-8FF6-ECDD715E4E2C}" srcOrd="0" destOrd="0" presId="urn:microsoft.com/office/officeart/2018/2/layout/IconVerticalSolidList"/>
    <dgm:cxn modelId="{111C14C7-DF1A-4D26-8E87-E4D4D8F0233B}" type="presParOf" srcId="{1B17FF90-D7D6-423C-8D52-B092AC5FBF2D}" destId="{E2F796D9-AB71-4726-8B7B-2DDDAACF4B5C}" srcOrd="1" destOrd="0" presId="urn:microsoft.com/office/officeart/2018/2/layout/IconVerticalSolidList"/>
    <dgm:cxn modelId="{2FFDAB16-FFE8-4A94-B1E3-338BBEB18974}" type="presParOf" srcId="{1B17FF90-D7D6-423C-8D52-B092AC5FBF2D}" destId="{DA52CC14-FCA1-47B7-861E-60F85F81DB14}" srcOrd="2" destOrd="0" presId="urn:microsoft.com/office/officeart/2018/2/layout/IconVerticalSolidList"/>
    <dgm:cxn modelId="{74F6ECD9-7B10-4C11-80F1-60D5F2EBAB8E}" type="presParOf" srcId="{1B17FF90-D7D6-423C-8D52-B092AC5FBF2D}" destId="{8E62A3D5-F9C2-451B-9669-22689B02664F}" srcOrd="3" destOrd="0" presId="urn:microsoft.com/office/officeart/2018/2/layout/IconVerticalSolidList"/>
    <dgm:cxn modelId="{5BDFA385-E394-46E6-8CC8-289A65B50B43}" type="presParOf" srcId="{514B5A33-8294-4B51-A6F6-372B7412708C}" destId="{EE9D22A0-C687-47C0-9EBA-24B5392A0496}" srcOrd="3" destOrd="0" presId="urn:microsoft.com/office/officeart/2018/2/layout/IconVerticalSolidList"/>
    <dgm:cxn modelId="{B5B2C7F4-237E-4205-9435-CC6B580616C5}" type="presParOf" srcId="{514B5A33-8294-4B51-A6F6-372B7412708C}" destId="{1000CEF8-A7BB-4830-8AD9-65D667A0B3CE}" srcOrd="4" destOrd="0" presId="urn:microsoft.com/office/officeart/2018/2/layout/IconVerticalSolidList"/>
    <dgm:cxn modelId="{1CCF8ABD-4338-4571-B498-BB7C8959BBBE}" type="presParOf" srcId="{1000CEF8-A7BB-4830-8AD9-65D667A0B3CE}" destId="{8F48F63A-5CC6-4340-90C2-73C6D0145D1F}" srcOrd="0" destOrd="0" presId="urn:microsoft.com/office/officeart/2018/2/layout/IconVerticalSolidList"/>
    <dgm:cxn modelId="{B73F4B1E-C34D-4C42-8922-1406DF4D7A4A}" type="presParOf" srcId="{1000CEF8-A7BB-4830-8AD9-65D667A0B3CE}" destId="{4F7A0A5E-CCDD-44EA-B5F4-D35C181A455D}" srcOrd="1" destOrd="0" presId="urn:microsoft.com/office/officeart/2018/2/layout/IconVerticalSolidList"/>
    <dgm:cxn modelId="{37A023E6-52F2-440F-8002-430409A149D6}" type="presParOf" srcId="{1000CEF8-A7BB-4830-8AD9-65D667A0B3CE}" destId="{B750E564-2E56-4FE0-BD57-954E13EF3742}" srcOrd="2" destOrd="0" presId="urn:microsoft.com/office/officeart/2018/2/layout/IconVerticalSolidList"/>
    <dgm:cxn modelId="{66F6514C-C616-4E21-8EB7-74D7699A2742}" type="presParOf" srcId="{1000CEF8-A7BB-4830-8AD9-65D667A0B3CE}" destId="{2B47DDE7-7C42-4FF6-A0AA-5ADD7B6C8769}" srcOrd="3" destOrd="0" presId="urn:microsoft.com/office/officeart/2018/2/layout/IconVerticalSolidList"/>
    <dgm:cxn modelId="{376B8D5A-BBA4-4EF5-9AF8-4A5062E05FC9}" type="presParOf" srcId="{514B5A33-8294-4B51-A6F6-372B7412708C}" destId="{76E24362-341A-45CE-8C43-3077021662B5}" srcOrd="5" destOrd="0" presId="urn:microsoft.com/office/officeart/2018/2/layout/IconVerticalSolidList"/>
    <dgm:cxn modelId="{8B75FA2F-A967-4413-9CA2-6E9FA91DCDB9}" type="presParOf" srcId="{514B5A33-8294-4B51-A6F6-372B7412708C}" destId="{F74E0FF1-206F-423D-BECE-D4BDFC8A04CC}" srcOrd="6" destOrd="0" presId="urn:microsoft.com/office/officeart/2018/2/layout/IconVerticalSolidList"/>
    <dgm:cxn modelId="{06D96311-614A-4CA1-99A6-569F45A37769}" type="presParOf" srcId="{F74E0FF1-206F-423D-BECE-D4BDFC8A04CC}" destId="{3E457846-4763-4086-89E3-016CCD14B599}" srcOrd="0" destOrd="0" presId="urn:microsoft.com/office/officeart/2018/2/layout/IconVerticalSolidList"/>
    <dgm:cxn modelId="{3BF0067D-643A-4F3A-B8CD-2E7F17B4A714}" type="presParOf" srcId="{F74E0FF1-206F-423D-BECE-D4BDFC8A04CC}" destId="{0ED7CB81-42C8-4459-A71F-C66411CE1699}" srcOrd="1" destOrd="0" presId="urn:microsoft.com/office/officeart/2018/2/layout/IconVerticalSolidList"/>
    <dgm:cxn modelId="{D06D17E1-A3C5-4599-AE3D-46202FA67F02}" type="presParOf" srcId="{F74E0FF1-206F-423D-BECE-D4BDFC8A04CC}" destId="{E4230A7D-2509-416F-9955-E880F190F07E}" srcOrd="2" destOrd="0" presId="urn:microsoft.com/office/officeart/2018/2/layout/IconVerticalSolidList"/>
    <dgm:cxn modelId="{A328506C-E8DF-4061-9685-8F841891606C}" type="presParOf" srcId="{F74E0FF1-206F-423D-BECE-D4BDFC8A04CC}" destId="{6E57BE61-86F4-4507-B7DE-E5FCB765C1E2}" srcOrd="3" destOrd="0" presId="urn:microsoft.com/office/officeart/2018/2/layout/IconVerticalSolidList"/>
    <dgm:cxn modelId="{35CA00F1-BC1A-40B1-9AEB-1B2B61ACB50C}" type="presParOf" srcId="{514B5A33-8294-4B51-A6F6-372B7412708C}" destId="{A2D04454-A697-4A09-93EB-228E5C41ADA2}" srcOrd="7" destOrd="0" presId="urn:microsoft.com/office/officeart/2018/2/layout/IconVerticalSolidList"/>
    <dgm:cxn modelId="{87155F2E-4838-41B4-9C0F-D8D2D0C9AC5B}" type="presParOf" srcId="{514B5A33-8294-4B51-A6F6-372B7412708C}" destId="{8D12F5A7-FC37-4626-A282-41910B62656C}" srcOrd="8" destOrd="0" presId="urn:microsoft.com/office/officeart/2018/2/layout/IconVerticalSolidList"/>
    <dgm:cxn modelId="{475F8B04-EC23-42C6-B318-A2FB0E0F7E1D}" type="presParOf" srcId="{8D12F5A7-FC37-4626-A282-41910B62656C}" destId="{0A63EB54-9023-422E-B4EB-45814B4E9703}" srcOrd="0" destOrd="0" presId="urn:microsoft.com/office/officeart/2018/2/layout/IconVerticalSolidList"/>
    <dgm:cxn modelId="{3AD44CD9-02A9-4589-94E6-49519A9A47C1}" type="presParOf" srcId="{8D12F5A7-FC37-4626-A282-41910B62656C}" destId="{23979181-3A86-4FB3-9FC6-30142413EE08}" srcOrd="1" destOrd="0" presId="urn:microsoft.com/office/officeart/2018/2/layout/IconVerticalSolidList"/>
    <dgm:cxn modelId="{B2E4A0F5-FBD4-4AF7-B859-E195074CE1CA}" type="presParOf" srcId="{8D12F5A7-FC37-4626-A282-41910B62656C}" destId="{AD3E2070-8601-4AE2-A5C4-2A4A1CB89D6E}" srcOrd="2" destOrd="0" presId="urn:microsoft.com/office/officeart/2018/2/layout/IconVerticalSolidList"/>
    <dgm:cxn modelId="{A1905589-E20A-442D-B79B-686E35CA943C}" type="presParOf" srcId="{8D12F5A7-FC37-4626-A282-41910B62656C}" destId="{C009EDB3-FABE-4F6B-9CFC-8B2E2AA1DF33}" srcOrd="3" destOrd="0" presId="urn:microsoft.com/office/officeart/2018/2/layout/IconVerticalSolidList"/>
    <dgm:cxn modelId="{16434BAD-735C-4EE4-AF8A-15CF8A4C8876}" type="presParOf" srcId="{514B5A33-8294-4B51-A6F6-372B7412708C}" destId="{E010285B-F0F8-4787-BE56-89DE969373B5}" srcOrd="9" destOrd="0" presId="urn:microsoft.com/office/officeart/2018/2/layout/IconVerticalSolidList"/>
    <dgm:cxn modelId="{76095549-4B31-44F1-A941-91C24C2D8D74}" type="presParOf" srcId="{514B5A33-8294-4B51-A6F6-372B7412708C}" destId="{74D83171-8456-425A-AA97-159805EC5250}" srcOrd="10" destOrd="0" presId="urn:microsoft.com/office/officeart/2018/2/layout/IconVerticalSolidList"/>
    <dgm:cxn modelId="{1CEA671F-780B-446B-9503-5607511EDF57}" type="presParOf" srcId="{74D83171-8456-425A-AA97-159805EC5250}" destId="{7A2A30B3-3CFC-4524-80BD-8411082B39B8}" srcOrd="0" destOrd="0" presId="urn:microsoft.com/office/officeart/2018/2/layout/IconVerticalSolidList"/>
    <dgm:cxn modelId="{32D2E58D-44F9-4958-B333-AA2E6B9E8E9D}" type="presParOf" srcId="{74D83171-8456-425A-AA97-159805EC5250}" destId="{93834292-6B1F-496E-933E-0B2756731402}" srcOrd="1" destOrd="0" presId="urn:microsoft.com/office/officeart/2018/2/layout/IconVerticalSolidList"/>
    <dgm:cxn modelId="{8E765BF4-2512-4FFC-8B32-EC17DDB35794}" type="presParOf" srcId="{74D83171-8456-425A-AA97-159805EC5250}" destId="{27393DFC-7758-4207-994A-0F126D066B46}" srcOrd="2" destOrd="0" presId="urn:microsoft.com/office/officeart/2018/2/layout/IconVerticalSolidList"/>
    <dgm:cxn modelId="{5D3863AB-6AB1-4B72-A7C3-13A82D81C0D5}" type="presParOf" srcId="{74D83171-8456-425A-AA97-159805EC5250}" destId="{A3CC0E0A-1695-463E-8B23-AD04780DE2B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F960AE-7BDF-45EC-993D-332DBF2F849B}" type="doc">
      <dgm:prSet loTypeId="urn:microsoft.com/office/officeart/2008/layout/LinedList" loCatId="list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8E6E1079-B584-4E80-B4D5-1D1E2BECD3F6}">
      <dgm:prSet/>
      <dgm:spPr/>
      <dgm:t>
        <a:bodyPr/>
        <a:lstStyle/>
        <a:p>
          <a:r>
            <a:rPr lang="en-US" dirty="0"/>
            <a:t>All the studies have shown stastically significant association of LBW amongst ST users</a:t>
          </a:r>
          <a:r>
            <a:rPr lang="en-US" dirty="0" smtClean="0"/>
            <a:t>. Studies </a:t>
          </a:r>
          <a:r>
            <a:rPr lang="en-US" dirty="0"/>
            <a:t>have confirmed positive association of LBW with ST users with Crude OR ranging from 1.6 to 4.1 and adjusted OR ranging from  2.4 </a:t>
          </a:r>
          <a:r>
            <a:rPr lang="en-US" dirty="0" smtClean="0"/>
            <a:t>to 3.2</a:t>
          </a:r>
          <a:endParaRPr lang="en-US" dirty="0"/>
        </a:p>
      </dgm:t>
    </dgm:pt>
    <dgm:pt modelId="{DE6F8E90-0370-4762-851D-39B2C4B9C23B}" type="parTrans" cxnId="{5BEC87BB-6562-4D6E-8FFA-A40F8D1044B2}">
      <dgm:prSet/>
      <dgm:spPr/>
      <dgm:t>
        <a:bodyPr/>
        <a:lstStyle/>
        <a:p>
          <a:endParaRPr lang="en-US"/>
        </a:p>
      </dgm:t>
    </dgm:pt>
    <dgm:pt modelId="{6C5C3353-3468-4C88-8E89-53D67A286374}" type="sibTrans" cxnId="{5BEC87BB-6562-4D6E-8FFA-A40F8D1044B2}">
      <dgm:prSet/>
      <dgm:spPr/>
      <dgm:t>
        <a:bodyPr/>
        <a:lstStyle/>
        <a:p>
          <a:endParaRPr lang="en-US"/>
        </a:p>
      </dgm:t>
    </dgm:pt>
    <dgm:pt modelId="{74EEF1DE-962C-4205-8FD1-38B86928FD57}">
      <dgm:prSet/>
      <dgm:spPr/>
      <dgm:t>
        <a:bodyPr/>
        <a:lstStyle/>
        <a:p>
          <a:r>
            <a:rPr lang="en-US" dirty="0"/>
            <a:t>Amongst these there was one study highlighting lower birth weight among boys (118 gm., p = 0.04) in comparison to girls (86 gm., P= 0.08), though we have lesser evidence on this subject matter, it needs more literature study. </a:t>
          </a:r>
        </a:p>
      </dgm:t>
    </dgm:pt>
    <dgm:pt modelId="{75021B52-65A7-4614-99C1-538ACA8AF277}" type="parTrans" cxnId="{F856514B-4777-42F6-85D6-4AAE80B9072A}">
      <dgm:prSet/>
      <dgm:spPr/>
      <dgm:t>
        <a:bodyPr/>
        <a:lstStyle/>
        <a:p>
          <a:endParaRPr lang="en-US"/>
        </a:p>
      </dgm:t>
    </dgm:pt>
    <dgm:pt modelId="{EC12F433-F8EC-494B-9355-BB09A31A80CB}" type="sibTrans" cxnId="{F856514B-4777-42F6-85D6-4AAE80B9072A}">
      <dgm:prSet/>
      <dgm:spPr/>
      <dgm:t>
        <a:bodyPr/>
        <a:lstStyle/>
        <a:p>
          <a:endParaRPr lang="en-US"/>
        </a:p>
      </dgm:t>
    </dgm:pt>
    <dgm:pt modelId="{B17C53FD-CDD4-4484-A17F-09C80704F46B}">
      <dgm:prSet/>
      <dgm:spPr/>
      <dgm:t>
        <a:bodyPr/>
        <a:lstStyle/>
        <a:p>
          <a:r>
            <a:rPr lang="en-US" dirty="0"/>
            <a:t>Another study found LBW as 169.9 gm. lesser in ST users and was found to be statically significant whereas another study found it to be 40 gm. </a:t>
          </a:r>
          <a:r>
            <a:rPr lang="en-US" dirty="0" smtClean="0"/>
            <a:t>lesser </a:t>
          </a:r>
          <a:r>
            <a:rPr lang="en-US" dirty="0"/>
            <a:t>amongst ST users. </a:t>
          </a:r>
        </a:p>
      </dgm:t>
    </dgm:pt>
    <dgm:pt modelId="{E80499BE-6662-4130-8665-A579034D77C6}" type="parTrans" cxnId="{93AD70AA-36C1-4EFE-9430-EE90DC641160}">
      <dgm:prSet/>
      <dgm:spPr/>
      <dgm:t>
        <a:bodyPr/>
        <a:lstStyle/>
        <a:p>
          <a:endParaRPr lang="en-US"/>
        </a:p>
      </dgm:t>
    </dgm:pt>
    <dgm:pt modelId="{A63D81C9-36E9-4604-8D02-7FF253A324BF}" type="sibTrans" cxnId="{93AD70AA-36C1-4EFE-9430-EE90DC641160}">
      <dgm:prSet/>
      <dgm:spPr/>
      <dgm:t>
        <a:bodyPr/>
        <a:lstStyle/>
        <a:p>
          <a:endParaRPr lang="en-US"/>
        </a:p>
      </dgm:t>
    </dgm:pt>
    <dgm:pt modelId="{9F35F729-9437-40A3-B80E-DC232C135DC7}">
      <dgm:prSet/>
      <dgm:spPr/>
      <dgm:t>
        <a:bodyPr/>
        <a:lstStyle/>
        <a:p>
          <a:endParaRPr lang="en-US" dirty="0"/>
        </a:p>
      </dgm:t>
    </dgm:pt>
    <dgm:pt modelId="{A9875EE8-5F5C-4666-9295-44127422A895}" type="parTrans" cxnId="{085D1C7B-23B4-4F2C-BD6A-D6D9C30A116C}">
      <dgm:prSet/>
      <dgm:spPr/>
      <dgm:t>
        <a:bodyPr/>
        <a:lstStyle/>
        <a:p>
          <a:endParaRPr lang="en-US"/>
        </a:p>
      </dgm:t>
    </dgm:pt>
    <dgm:pt modelId="{047ED97F-ABF7-49E0-B5E9-C92E484E0660}" type="sibTrans" cxnId="{085D1C7B-23B4-4F2C-BD6A-D6D9C30A116C}">
      <dgm:prSet/>
      <dgm:spPr/>
      <dgm:t>
        <a:bodyPr/>
        <a:lstStyle/>
        <a:p>
          <a:endParaRPr lang="en-US"/>
        </a:p>
      </dgm:t>
    </dgm:pt>
    <dgm:pt modelId="{40A3E389-932A-432F-A443-B371A7E89F7F}" type="pres">
      <dgm:prSet presAssocID="{2FF960AE-7BDF-45EC-993D-332DBF2F849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BE12E07-62D5-421F-8EC9-55BF0C17895F}" type="pres">
      <dgm:prSet presAssocID="{8E6E1079-B584-4E80-B4D5-1D1E2BECD3F6}" presName="thickLine" presStyleLbl="alignNode1" presStyleIdx="0" presStyleCnt="4"/>
      <dgm:spPr/>
    </dgm:pt>
    <dgm:pt modelId="{1DE9328C-B51D-4675-A5D0-F6EB6F2C94D3}" type="pres">
      <dgm:prSet presAssocID="{8E6E1079-B584-4E80-B4D5-1D1E2BECD3F6}" presName="horz1" presStyleCnt="0"/>
      <dgm:spPr/>
    </dgm:pt>
    <dgm:pt modelId="{9FE3F5B3-3565-442A-8348-E21572A6474B}" type="pres">
      <dgm:prSet presAssocID="{8E6E1079-B584-4E80-B4D5-1D1E2BECD3F6}" presName="tx1" presStyleLbl="revTx" presStyleIdx="0" presStyleCnt="4"/>
      <dgm:spPr/>
      <dgm:t>
        <a:bodyPr/>
        <a:lstStyle/>
        <a:p>
          <a:endParaRPr lang="en-US"/>
        </a:p>
      </dgm:t>
    </dgm:pt>
    <dgm:pt modelId="{AE58D334-A517-4D62-B93F-EFC61EE52A2E}" type="pres">
      <dgm:prSet presAssocID="{8E6E1079-B584-4E80-B4D5-1D1E2BECD3F6}" presName="vert1" presStyleCnt="0"/>
      <dgm:spPr/>
    </dgm:pt>
    <dgm:pt modelId="{7EBE18C2-CFB7-4E1D-87F4-D1A381205D4E}" type="pres">
      <dgm:prSet presAssocID="{74EEF1DE-962C-4205-8FD1-38B86928FD57}" presName="thickLine" presStyleLbl="alignNode1" presStyleIdx="1" presStyleCnt="4"/>
      <dgm:spPr/>
    </dgm:pt>
    <dgm:pt modelId="{29F735C9-4088-4EE7-8348-4F116194E211}" type="pres">
      <dgm:prSet presAssocID="{74EEF1DE-962C-4205-8FD1-38B86928FD57}" presName="horz1" presStyleCnt="0"/>
      <dgm:spPr/>
    </dgm:pt>
    <dgm:pt modelId="{D435512F-0BA9-4D68-A7CA-19D0942578A6}" type="pres">
      <dgm:prSet presAssocID="{74EEF1DE-962C-4205-8FD1-38B86928FD57}" presName="tx1" presStyleLbl="revTx" presStyleIdx="1" presStyleCnt="4"/>
      <dgm:spPr/>
      <dgm:t>
        <a:bodyPr/>
        <a:lstStyle/>
        <a:p>
          <a:endParaRPr lang="en-US"/>
        </a:p>
      </dgm:t>
    </dgm:pt>
    <dgm:pt modelId="{830A46BE-9FDF-4D24-B6CB-C7D676FDFA50}" type="pres">
      <dgm:prSet presAssocID="{74EEF1DE-962C-4205-8FD1-38B86928FD57}" presName="vert1" presStyleCnt="0"/>
      <dgm:spPr/>
    </dgm:pt>
    <dgm:pt modelId="{B5C63574-DF7B-46E5-878F-BD2D057C22A3}" type="pres">
      <dgm:prSet presAssocID="{B17C53FD-CDD4-4484-A17F-09C80704F46B}" presName="thickLine" presStyleLbl="alignNode1" presStyleIdx="2" presStyleCnt="4"/>
      <dgm:spPr/>
    </dgm:pt>
    <dgm:pt modelId="{B8C459EF-DB22-4BD0-AC04-F4A96B05D7A3}" type="pres">
      <dgm:prSet presAssocID="{B17C53FD-CDD4-4484-A17F-09C80704F46B}" presName="horz1" presStyleCnt="0"/>
      <dgm:spPr/>
    </dgm:pt>
    <dgm:pt modelId="{ADFCCC6B-D558-47DE-979E-3D7154FD7820}" type="pres">
      <dgm:prSet presAssocID="{B17C53FD-CDD4-4484-A17F-09C80704F46B}" presName="tx1" presStyleLbl="revTx" presStyleIdx="2" presStyleCnt="4"/>
      <dgm:spPr/>
      <dgm:t>
        <a:bodyPr/>
        <a:lstStyle/>
        <a:p>
          <a:endParaRPr lang="en-US"/>
        </a:p>
      </dgm:t>
    </dgm:pt>
    <dgm:pt modelId="{F240F4A4-2788-48D8-A5DE-E73895C14E8B}" type="pres">
      <dgm:prSet presAssocID="{B17C53FD-CDD4-4484-A17F-09C80704F46B}" presName="vert1" presStyleCnt="0"/>
      <dgm:spPr/>
    </dgm:pt>
    <dgm:pt modelId="{5FF13A50-4431-4434-ADB6-3A75A779FCCD}" type="pres">
      <dgm:prSet presAssocID="{9F35F729-9437-40A3-B80E-DC232C135DC7}" presName="thickLine" presStyleLbl="alignNode1" presStyleIdx="3" presStyleCnt="4"/>
      <dgm:spPr/>
    </dgm:pt>
    <dgm:pt modelId="{387B9CC1-6B67-4604-8A2D-F567D39EE75D}" type="pres">
      <dgm:prSet presAssocID="{9F35F729-9437-40A3-B80E-DC232C135DC7}" presName="horz1" presStyleCnt="0"/>
      <dgm:spPr/>
    </dgm:pt>
    <dgm:pt modelId="{768175F3-099E-4BE8-A729-E479D3C6708B}" type="pres">
      <dgm:prSet presAssocID="{9F35F729-9437-40A3-B80E-DC232C135DC7}" presName="tx1" presStyleLbl="revTx" presStyleIdx="3" presStyleCnt="4"/>
      <dgm:spPr/>
      <dgm:t>
        <a:bodyPr/>
        <a:lstStyle/>
        <a:p>
          <a:endParaRPr lang="en-US"/>
        </a:p>
      </dgm:t>
    </dgm:pt>
    <dgm:pt modelId="{41395855-F561-4C7B-B7D8-AB76BB3CB1A8}" type="pres">
      <dgm:prSet presAssocID="{9F35F729-9437-40A3-B80E-DC232C135DC7}" presName="vert1" presStyleCnt="0"/>
      <dgm:spPr/>
    </dgm:pt>
  </dgm:ptLst>
  <dgm:cxnLst>
    <dgm:cxn modelId="{5BEC87BB-6562-4D6E-8FFA-A40F8D1044B2}" srcId="{2FF960AE-7BDF-45EC-993D-332DBF2F849B}" destId="{8E6E1079-B584-4E80-B4D5-1D1E2BECD3F6}" srcOrd="0" destOrd="0" parTransId="{DE6F8E90-0370-4762-851D-39B2C4B9C23B}" sibTransId="{6C5C3353-3468-4C88-8E89-53D67A286374}"/>
    <dgm:cxn modelId="{0B779B11-0E0C-4D0E-BEC0-DAAE384F2900}" type="presOf" srcId="{9F35F729-9437-40A3-B80E-DC232C135DC7}" destId="{768175F3-099E-4BE8-A729-E479D3C6708B}" srcOrd="0" destOrd="0" presId="urn:microsoft.com/office/officeart/2008/layout/LinedList"/>
    <dgm:cxn modelId="{72ECC7A7-0A23-41FB-A863-19D2919BB94C}" type="presOf" srcId="{2FF960AE-7BDF-45EC-993D-332DBF2F849B}" destId="{40A3E389-932A-432F-A443-B371A7E89F7F}" srcOrd="0" destOrd="0" presId="urn:microsoft.com/office/officeart/2008/layout/LinedList"/>
    <dgm:cxn modelId="{93AD70AA-36C1-4EFE-9430-EE90DC641160}" srcId="{2FF960AE-7BDF-45EC-993D-332DBF2F849B}" destId="{B17C53FD-CDD4-4484-A17F-09C80704F46B}" srcOrd="2" destOrd="0" parTransId="{E80499BE-6662-4130-8665-A579034D77C6}" sibTransId="{A63D81C9-36E9-4604-8D02-7FF253A324BF}"/>
    <dgm:cxn modelId="{FDE31AF4-63F9-4966-A8B3-780024440295}" type="presOf" srcId="{74EEF1DE-962C-4205-8FD1-38B86928FD57}" destId="{D435512F-0BA9-4D68-A7CA-19D0942578A6}" srcOrd="0" destOrd="0" presId="urn:microsoft.com/office/officeart/2008/layout/LinedList"/>
    <dgm:cxn modelId="{5CBD980B-E3B0-4096-BD4E-AD645A7F0189}" type="presOf" srcId="{B17C53FD-CDD4-4484-A17F-09C80704F46B}" destId="{ADFCCC6B-D558-47DE-979E-3D7154FD7820}" srcOrd="0" destOrd="0" presId="urn:microsoft.com/office/officeart/2008/layout/LinedList"/>
    <dgm:cxn modelId="{085D1C7B-23B4-4F2C-BD6A-D6D9C30A116C}" srcId="{2FF960AE-7BDF-45EC-993D-332DBF2F849B}" destId="{9F35F729-9437-40A3-B80E-DC232C135DC7}" srcOrd="3" destOrd="0" parTransId="{A9875EE8-5F5C-4666-9295-44127422A895}" sibTransId="{047ED97F-ABF7-49E0-B5E9-C92E484E0660}"/>
    <dgm:cxn modelId="{02213F02-8D43-446B-A760-5A840442F065}" type="presOf" srcId="{8E6E1079-B584-4E80-B4D5-1D1E2BECD3F6}" destId="{9FE3F5B3-3565-442A-8348-E21572A6474B}" srcOrd="0" destOrd="0" presId="urn:microsoft.com/office/officeart/2008/layout/LinedList"/>
    <dgm:cxn modelId="{F856514B-4777-42F6-85D6-4AAE80B9072A}" srcId="{2FF960AE-7BDF-45EC-993D-332DBF2F849B}" destId="{74EEF1DE-962C-4205-8FD1-38B86928FD57}" srcOrd="1" destOrd="0" parTransId="{75021B52-65A7-4614-99C1-538ACA8AF277}" sibTransId="{EC12F433-F8EC-494B-9355-BB09A31A80CB}"/>
    <dgm:cxn modelId="{E8B600FD-1CC5-4AEC-920D-B984A879BC04}" type="presParOf" srcId="{40A3E389-932A-432F-A443-B371A7E89F7F}" destId="{CBE12E07-62D5-421F-8EC9-55BF0C17895F}" srcOrd="0" destOrd="0" presId="urn:microsoft.com/office/officeart/2008/layout/LinedList"/>
    <dgm:cxn modelId="{4FB42C9A-9EE0-49AB-9B79-0B6076CD29BC}" type="presParOf" srcId="{40A3E389-932A-432F-A443-B371A7E89F7F}" destId="{1DE9328C-B51D-4675-A5D0-F6EB6F2C94D3}" srcOrd="1" destOrd="0" presId="urn:microsoft.com/office/officeart/2008/layout/LinedList"/>
    <dgm:cxn modelId="{38BC557E-61D7-4E40-A773-54C6B585C6D1}" type="presParOf" srcId="{1DE9328C-B51D-4675-A5D0-F6EB6F2C94D3}" destId="{9FE3F5B3-3565-442A-8348-E21572A6474B}" srcOrd="0" destOrd="0" presId="urn:microsoft.com/office/officeart/2008/layout/LinedList"/>
    <dgm:cxn modelId="{F7132268-2D12-4909-8F80-BFC167326E12}" type="presParOf" srcId="{1DE9328C-B51D-4675-A5D0-F6EB6F2C94D3}" destId="{AE58D334-A517-4D62-B93F-EFC61EE52A2E}" srcOrd="1" destOrd="0" presId="urn:microsoft.com/office/officeart/2008/layout/LinedList"/>
    <dgm:cxn modelId="{22648C7D-17CC-475C-B3D3-548C5468C91E}" type="presParOf" srcId="{40A3E389-932A-432F-A443-B371A7E89F7F}" destId="{7EBE18C2-CFB7-4E1D-87F4-D1A381205D4E}" srcOrd="2" destOrd="0" presId="urn:microsoft.com/office/officeart/2008/layout/LinedList"/>
    <dgm:cxn modelId="{C06A60A7-ED09-4213-BCD5-F52C12074AF4}" type="presParOf" srcId="{40A3E389-932A-432F-A443-B371A7E89F7F}" destId="{29F735C9-4088-4EE7-8348-4F116194E211}" srcOrd="3" destOrd="0" presId="urn:microsoft.com/office/officeart/2008/layout/LinedList"/>
    <dgm:cxn modelId="{44114C05-84FE-4227-BFC4-E50A95723D1B}" type="presParOf" srcId="{29F735C9-4088-4EE7-8348-4F116194E211}" destId="{D435512F-0BA9-4D68-A7CA-19D0942578A6}" srcOrd="0" destOrd="0" presId="urn:microsoft.com/office/officeart/2008/layout/LinedList"/>
    <dgm:cxn modelId="{5FA57DD6-0E6E-4E8A-A006-96738A8CE20F}" type="presParOf" srcId="{29F735C9-4088-4EE7-8348-4F116194E211}" destId="{830A46BE-9FDF-4D24-B6CB-C7D676FDFA50}" srcOrd="1" destOrd="0" presId="urn:microsoft.com/office/officeart/2008/layout/LinedList"/>
    <dgm:cxn modelId="{B2CEFD4A-849E-4389-B275-2A51D41B27FC}" type="presParOf" srcId="{40A3E389-932A-432F-A443-B371A7E89F7F}" destId="{B5C63574-DF7B-46E5-878F-BD2D057C22A3}" srcOrd="4" destOrd="0" presId="urn:microsoft.com/office/officeart/2008/layout/LinedList"/>
    <dgm:cxn modelId="{1F9AFF21-ABB6-4917-91AB-0C58C8049981}" type="presParOf" srcId="{40A3E389-932A-432F-A443-B371A7E89F7F}" destId="{B8C459EF-DB22-4BD0-AC04-F4A96B05D7A3}" srcOrd="5" destOrd="0" presId="urn:microsoft.com/office/officeart/2008/layout/LinedList"/>
    <dgm:cxn modelId="{9795DD09-AF22-45D4-98C7-5D2771D08AE9}" type="presParOf" srcId="{B8C459EF-DB22-4BD0-AC04-F4A96B05D7A3}" destId="{ADFCCC6B-D558-47DE-979E-3D7154FD7820}" srcOrd="0" destOrd="0" presId="urn:microsoft.com/office/officeart/2008/layout/LinedList"/>
    <dgm:cxn modelId="{D8276891-EE6A-498F-93C1-866583D5D846}" type="presParOf" srcId="{B8C459EF-DB22-4BD0-AC04-F4A96B05D7A3}" destId="{F240F4A4-2788-48D8-A5DE-E73895C14E8B}" srcOrd="1" destOrd="0" presId="urn:microsoft.com/office/officeart/2008/layout/LinedList"/>
    <dgm:cxn modelId="{D8EB3D3F-E385-404A-95A0-41971CF64577}" type="presParOf" srcId="{40A3E389-932A-432F-A443-B371A7E89F7F}" destId="{5FF13A50-4431-4434-ADB6-3A75A779FCCD}" srcOrd="6" destOrd="0" presId="urn:microsoft.com/office/officeart/2008/layout/LinedList"/>
    <dgm:cxn modelId="{B2B7B315-9A22-42A9-945E-30FA1427D35C}" type="presParOf" srcId="{40A3E389-932A-432F-A443-B371A7E89F7F}" destId="{387B9CC1-6B67-4604-8A2D-F567D39EE75D}" srcOrd="7" destOrd="0" presId="urn:microsoft.com/office/officeart/2008/layout/LinedList"/>
    <dgm:cxn modelId="{866D81AA-99D9-4A37-A6F4-50FD26680256}" type="presParOf" srcId="{387B9CC1-6B67-4604-8A2D-F567D39EE75D}" destId="{768175F3-099E-4BE8-A729-E479D3C6708B}" srcOrd="0" destOrd="0" presId="urn:microsoft.com/office/officeart/2008/layout/LinedList"/>
    <dgm:cxn modelId="{3D4E5B88-764E-41FF-96C5-D9CEAD6266BA}" type="presParOf" srcId="{387B9CC1-6B67-4604-8A2D-F567D39EE75D}" destId="{41395855-F561-4C7B-B7D8-AB76BB3CB1A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61A14-ECF0-478C-860F-C5283FF5E04C}">
      <dsp:nvSpPr>
        <dsp:cNvPr id="0" name=""/>
        <dsp:cNvSpPr/>
      </dsp:nvSpPr>
      <dsp:spPr>
        <a:xfrm>
          <a:off x="0" y="341797"/>
          <a:ext cx="9144000" cy="67691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F52EAB-8C00-45EC-8256-E51AA70130DB}">
      <dsp:nvSpPr>
        <dsp:cNvPr id="0" name=""/>
        <dsp:cNvSpPr/>
      </dsp:nvSpPr>
      <dsp:spPr>
        <a:xfrm>
          <a:off x="223350" y="560063"/>
          <a:ext cx="406092" cy="406092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095D86-6756-410D-BFEC-24DF331E2EB5}">
      <dsp:nvSpPr>
        <dsp:cNvPr id="0" name=""/>
        <dsp:cNvSpPr/>
      </dsp:nvSpPr>
      <dsp:spPr>
        <a:xfrm>
          <a:off x="852794" y="424652"/>
          <a:ext cx="8252263" cy="244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915" tIns="25915" rIns="25915" bIns="25915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Study Type – </a:t>
          </a:r>
          <a:r>
            <a:rPr lang="en-US" sz="1400" kern="1200" dirty="0" smtClean="0"/>
            <a:t>Secondary Literature Review</a:t>
          </a:r>
          <a:endParaRPr lang="en-US" sz="1400" kern="1200" dirty="0"/>
        </a:p>
      </dsp:txBody>
      <dsp:txXfrm>
        <a:off x="852794" y="424652"/>
        <a:ext cx="8252263" cy="244866"/>
      </dsp:txXfrm>
    </dsp:sp>
    <dsp:sp modelId="{EF18A509-F196-4FA2-8FF6-ECDD715E4E2C}">
      <dsp:nvSpPr>
        <dsp:cNvPr id="0" name=""/>
        <dsp:cNvSpPr/>
      </dsp:nvSpPr>
      <dsp:spPr>
        <a:xfrm>
          <a:off x="0" y="1364895"/>
          <a:ext cx="9144000" cy="67691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F796D9-AB71-4726-8B7B-2DDDAACF4B5C}">
      <dsp:nvSpPr>
        <dsp:cNvPr id="0" name=""/>
        <dsp:cNvSpPr/>
      </dsp:nvSpPr>
      <dsp:spPr>
        <a:xfrm>
          <a:off x="223350" y="1500306"/>
          <a:ext cx="406092" cy="406092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62A3D5-F9C2-451B-9669-22689B02664F}">
      <dsp:nvSpPr>
        <dsp:cNvPr id="0" name=""/>
        <dsp:cNvSpPr/>
      </dsp:nvSpPr>
      <dsp:spPr>
        <a:xfrm>
          <a:off x="852794" y="1378934"/>
          <a:ext cx="8252263" cy="216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915" tIns="25915" rIns="25915" bIns="25915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Sample Size – 19 Published Literatures</a:t>
          </a:r>
        </a:p>
      </dsp:txBody>
      <dsp:txXfrm>
        <a:off x="852794" y="1378934"/>
        <a:ext cx="8252263" cy="216788"/>
      </dsp:txXfrm>
    </dsp:sp>
    <dsp:sp modelId="{8F48F63A-5CC6-4340-90C2-73C6D0145D1F}">
      <dsp:nvSpPr>
        <dsp:cNvPr id="0" name=""/>
        <dsp:cNvSpPr/>
      </dsp:nvSpPr>
      <dsp:spPr>
        <a:xfrm>
          <a:off x="0" y="2331208"/>
          <a:ext cx="9144000" cy="56784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7A0A5E-CCDD-44EA-B5F4-D35C181A455D}">
      <dsp:nvSpPr>
        <dsp:cNvPr id="0" name=""/>
        <dsp:cNvSpPr/>
      </dsp:nvSpPr>
      <dsp:spPr>
        <a:xfrm>
          <a:off x="223350" y="2412085"/>
          <a:ext cx="406092" cy="406092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47DDE7-7C42-4FF6-A0AA-5ADD7B6C8769}">
      <dsp:nvSpPr>
        <dsp:cNvPr id="0" name=""/>
        <dsp:cNvSpPr/>
      </dsp:nvSpPr>
      <dsp:spPr>
        <a:xfrm>
          <a:off x="917822" y="2305137"/>
          <a:ext cx="8122207" cy="244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915" tIns="25915" rIns="25915" bIns="25915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Study Involve - Electronic Databases Like Google Scholar, Pro Quest Advanced Search, </a:t>
          </a:r>
          <a:r>
            <a:rPr lang="en-US" sz="1400" kern="1200" dirty="0" smtClean="0"/>
            <a:t>PubMed </a:t>
          </a:r>
          <a:r>
            <a:rPr lang="en-US" sz="1400" kern="1200" dirty="0"/>
            <a:t>Advanced Search, Wiley, J Gate</a:t>
          </a:r>
        </a:p>
      </dsp:txBody>
      <dsp:txXfrm>
        <a:off x="917822" y="2305137"/>
        <a:ext cx="8122207" cy="244866"/>
      </dsp:txXfrm>
    </dsp:sp>
    <dsp:sp modelId="{3E457846-4763-4086-89E3-016CCD14B599}">
      <dsp:nvSpPr>
        <dsp:cNvPr id="0" name=""/>
        <dsp:cNvSpPr/>
      </dsp:nvSpPr>
      <dsp:spPr>
        <a:xfrm>
          <a:off x="0" y="3200399"/>
          <a:ext cx="9144000" cy="92648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D7CB81-42C8-4459-A71F-C66411CE1699}">
      <dsp:nvSpPr>
        <dsp:cNvPr id="0" name=""/>
        <dsp:cNvSpPr/>
      </dsp:nvSpPr>
      <dsp:spPr>
        <a:xfrm>
          <a:off x="223350" y="3505575"/>
          <a:ext cx="406092" cy="406092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2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57BE61-86F4-4507-B7DE-E5FCB765C1E2}">
      <dsp:nvSpPr>
        <dsp:cNvPr id="0" name=""/>
        <dsp:cNvSpPr/>
      </dsp:nvSpPr>
      <dsp:spPr>
        <a:xfrm>
          <a:off x="775883" y="3381386"/>
          <a:ext cx="8252263" cy="431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915" tIns="25915" rIns="25915" bIns="25915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Inclusion Criteria- Published cohort, case-control and cross-sectional studies focusing on reproductive fetal outcome; Literature in English language in any part of the world; ST of at least one form such as snuff, plug, quid, snus and </a:t>
          </a:r>
          <a:r>
            <a:rPr lang="en-US" sz="1400" kern="1200" dirty="0" err="1"/>
            <a:t>gutka</a:t>
          </a:r>
          <a:r>
            <a:rPr lang="en-US" sz="1400" kern="1200" dirty="0"/>
            <a:t>, with or without additives, used in any amount or frequency during pregnancy</a:t>
          </a:r>
        </a:p>
      </dsp:txBody>
      <dsp:txXfrm>
        <a:off x="775883" y="3381386"/>
        <a:ext cx="8252263" cy="431262"/>
      </dsp:txXfrm>
    </dsp:sp>
    <dsp:sp modelId="{0A63EB54-9023-422E-B4EB-45814B4E9703}">
      <dsp:nvSpPr>
        <dsp:cNvPr id="0" name=""/>
        <dsp:cNvSpPr/>
      </dsp:nvSpPr>
      <dsp:spPr>
        <a:xfrm>
          <a:off x="0" y="4267201"/>
          <a:ext cx="9144000" cy="67691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979181-3A86-4FB3-9FC6-30142413EE08}">
      <dsp:nvSpPr>
        <dsp:cNvPr id="0" name=""/>
        <dsp:cNvSpPr/>
      </dsp:nvSpPr>
      <dsp:spPr>
        <a:xfrm>
          <a:off x="223350" y="4509166"/>
          <a:ext cx="406092" cy="40609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09EDB3-FABE-4F6B-9CFC-8B2E2AA1DF33}">
      <dsp:nvSpPr>
        <dsp:cNvPr id="0" name=""/>
        <dsp:cNvSpPr/>
      </dsp:nvSpPr>
      <dsp:spPr>
        <a:xfrm>
          <a:off x="775883" y="4536330"/>
          <a:ext cx="8252263" cy="1720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915" tIns="25915" rIns="25915" bIns="25915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Exclusion Criteria - Articles of any language other than English ; Grey literature like unpublished data, dissertations, and conference proceedings; Studies that talked about any other form of tobacco than smokeless or studies that do not contain tobacco were excluded</a:t>
          </a:r>
        </a:p>
      </dsp:txBody>
      <dsp:txXfrm>
        <a:off x="775883" y="4536330"/>
        <a:ext cx="8252263" cy="172045"/>
      </dsp:txXfrm>
    </dsp:sp>
    <dsp:sp modelId="{7A2A30B3-3CFC-4524-80BD-8411082B39B8}">
      <dsp:nvSpPr>
        <dsp:cNvPr id="0" name=""/>
        <dsp:cNvSpPr/>
      </dsp:nvSpPr>
      <dsp:spPr>
        <a:xfrm>
          <a:off x="0" y="5278960"/>
          <a:ext cx="9144000" cy="67691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834292-6B1F-496E-933E-0B2756731402}">
      <dsp:nvSpPr>
        <dsp:cNvPr id="0" name=""/>
        <dsp:cNvSpPr/>
      </dsp:nvSpPr>
      <dsp:spPr>
        <a:xfrm>
          <a:off x="223350" y="5449409"/>
          <a:ext cx="406092" cy="406092"/>
        </a:xfrm>
        <a:prstGeom prst="rect">
          <a:avLst/>
        </a:prstGeom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C0E0A-1695-463E-8B23-AD04780DE2B6}">
      <dsp:nvSpPr>
        <dsp:cNvPr id="0" name=""/>
        <dsp:cNvSpPr/>
      </dsp:nvSpPr>
      <dsp:spPr>
        <a:xfrm>
          <a:off x="852794" y="5369046"/>
          <a:ext cx="8252263" cy="134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915" tIns="25915" rIns="25915" bIns="25915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Time Frame - 30 Years (From 1</a:t>
          </a:r>
          <a:r>
            <a:rPr lang="en-US" sz="1400" kern="1200" baseline="30000" dirty="0"/>
            <a:t>st</a:t>
          </a:r>
          <a:r>
            <a:rPr lang="en-US" sz="1400" kern="1200" dirty="0"/>
            <a:t> January,1990 Till 15</a:t>
          </a:r>
          <a:r>
            <a:rPr lang="en-US" sz="1400" kern="1200" baseline="30000" dirty="0"/>
            <a:t>th</a:t>
          </a:r>
          <a:r>
            <a:rPr lang="en-US" sz="1400" kern="1200" dirty="0"/>
            <a:t>  May,2021). </a:t>
          </a:r>
        </a:p>
      </dsp:txBody>
      <dsp:txXfrm>
        <a:off x="852794" y="5369046"/>
        <a:ext cx="8252263" cy="1347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E12E07-62D5-421F-8EC9-55BF0C17895F}">
      <dsp:nvSpPr>
        <dsp:cNvPr id="0" name=""/>
        <dsp:cNvSpPr/>
      </dsp:nvSpPr>
      <dsp:spPr>
        <a:xfrm>
          <a:off x="0" y="0"/>
          <a:ext cx="5255298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4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E3F5B3-3565-442A-8348-E21572A6474B}">
      <dsp:nvSpPr>
        <dsp:cNvPr id="0" name=""/>
        <dsp:cNvSpPr/>
      </dsp:nvSpPr>
      <dsp:spPr>
        <a:xfrm>
          <a:off x="0" y="0"/>
          <a:ext cx="5255298" cy="1558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All the studies have shown stastically significant association of LBW amongst ST users</a:t>
          </a:r>
          <a:r>
            <a:rPr lang="en-US" sz="2000" kern="1200" dirty="0" smtClean="0"/>
            <a:t>. Studies </a:t>
          </a:r>
          <a:r>
            <a:rPr lang="en-US" sz="2000" kern="1200" dirty="0"/>
            <a:t>have confirmed positive association of LBW with ST users with Crude OR ranging from 1.6 to 4.1 and adjusted OR ranging from  2.4 </a:t>
          </a:r>
          <a:r>
            <a:rPr lang="en-US" sz="2000" kern="1200" dirty="0" smtClean="0"/>
            <a:t>to 3.2</a:t>
          </a:r>
          <a:endParaRPr lang="en-US" sz="2000" kern="1200" dirty="0"/>
        </a:p>
      </dsp:txBody>
      <dsp:txXfrm>
        <a:off x="0" y="0"/>
        <a:ext cx="5255298" cy="1558051"/>
      </dsp:txXfrm>
    </dsp:sp>
    <dsp:sp modelId="{7EBE18C2-CFB7-4E1D-87F4-D1A381205D4E}">
      <dsp:nvSpPr>
        <dsp:cNvPr id="0" name=""/>
        <dsp:cNvSpPr/>
      </dsp:nvSpPr>
      <dsp:spPr>
        <a:xfrm>
          <a:off x="0" y="1558051"/>
          <a:ext cx="5255298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4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35512F-0BA9-4D68-A7CA-19D0942578A6}">
      <dsp:nvSpPr>
        <dsp:cNvPr id="0" name=""/>
        <dsp:cNvSpPr/>
      </dsp:nvSpPr>
      <dsp:spPr>
        <a:xfrm>
          <a:off x="0" y="1558051"/>
          <a:ext cx="5255298" cy="1558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Amongst these there was one study highlighting lower birth weight among boys (118 gm., p = 0.04) in comparison to girls (86 gm., P= 0.08), though we have lesser evidence on this subject matter, it needs more literature study. </a:t>
          </a:r>
        </a:p>
      </dsp:txBody>
      <dsp:txXfrm>
        <a:off x="0" y="1558051"/>
        <a:ext cx="5255298" cy="1558051"/>
      </dsp:txXfrm>
    </dsp:sp>
    <dsp:sp modelId="{B5C63574-DF7B-46E5-878F-BD2D057C22A3}">
      <dsp:nvSpPr>
        <dsp:cNvPr id="0" name=""/>
        <dsp:cNvSpPr/>
      </dsp:nvSpPr>
      <dsp:spPr>
        <a:xfrm>
          <a:off x="0" y="3116102"/>
          <a:ext cx="5255298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4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FCCC6B-D558-47DE-979E-3D7154FD7820}">
      <dsp:nvSpPr>
        <dsp:cNvPr id="0" name=""/>
        <dsp:cNvSpPr/>
      </dsp:nvSpPr>
      <dsp:spPr>
        <a:xfrm>
          <a:off x="0" y="3116102"/>
          <a:ext cx="5255298" cy="1558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Another study found LBW as 169.9 gm. lesser in ST users and was found to be statically significant whereas another study found it to be 40 gm. </a:t>
          </a:r>
          <a:r>
            <a:rPr lang="en-US" sz="2000" kern="1200" dirty="0" smtClean="0"/>
            <a:t>lesser </a:t>
          </a:r>
          <a:r>
            <a:rPr lang="en-US" sz="2000" kern="1200" dirty="0"/>
            <a:t>amongst ST users. </a:t>
          </a:r>
        </a:p>
      </dsp:txBody>
      <dsp:txXfrm>
        <a:off x="0" y="3116102"/>
        <a:ext cx="5255298" cy="1558051"/>
      </dsp:txXfrm>
    </dsp:sp>
    <dsp:sp modelId="{5FF13A50-4431-4434-ADB6-3A75A779FCCD}">
      <dsp:nvSpPr>
        <dsp:cNvPr id="0" name=""/>
        <dsp:cNvSpPr/>
      </dsp:nvSpPr>
      <dsp:spPr>
        <a:xfrm>
          <a:off x="0" y="4674153"/>
          <a:ext cx="5255298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4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8175F3-099E-4BE8-A729-E479D3C6708B}">
      <dsp:nvSpPr>
        <dsp:cNvPr id="0" name=""/>
        <dsp:cNvSpPr/>
      </dsp:nvSpPr>
      <dsp:spPr>
        <a:xfrm>
          <a:off x="0" y="4674153"/>
          <a:ext cx="5255298" cy="1558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0" y="4674153"/>
        <a:ext cx="5255298" cy="1558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769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77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188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763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425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08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62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72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3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07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09-Jun-21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68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09-Jun-21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4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8454B2E-D2DB-42C2-A224-BCEC47B864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8B61146-1CF0-40E1-B66E-C22BD9207E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802299"/>
            <a:ext cx="7224339" cy="3541102"/>
          </a:xfrm>
        </p:spPr>
        <p:txBody>
          <a:bodyPr>
            <a:normAutofit/>
          </a:bodyPr>
          <a:lstStyle/>
          <a:p>
            <a:r>
              <a:rPr lang="en-US" sz="4200" b="1" u="sng" dirty="0"/>
              <a:t>Effect of smokeless tobacco use during pregnancy on fetal outcomes: A Literature Review</a:t>
            </a:r>
            <a:r>
              <a:rPr lang="en-US" sz="4200" b="1" dirty="0"/>
              <a:t/>
            </a:r>
            <a:br>
              <a:rPr lang="en-US" sz="4200" b="1" dirty="0"/>
            </a:br>
            <a:endParaRPr lang="en-US" sz="4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4735527"/>
            <a:ext cx="6062203" cy="212247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Dr. Aanchal Singhal</a:t>
            </a:r>
          </a:p>
          <a:p>
            <a:pPr>
              <a:lnSpc>
                <a:spcPct val="110000"/>
              </a:lnSpc>
            </a:pPr>
            <a:r>
              <a:rPr lang="en-US" dirty="0"/>
              <a:t>(PG/19/001)</a:t>
            </a:r>
          </a:p>
          <a:p>
            <a:pPr>
              <a:lnSpc>
                <a:spcPct val="110000"/>
              </a:lnSpc>
            </a:pPr>
            <a:r>
              <a:rPr lang="en-US" dirty="0"/>
              <a:t>Under Guidance - Dr. </a:t>
            </a:r>
            <a:r>
              <a:rPr lang="en-US" dirty="0" err="1"/>
              <a:t>Anandhi</a:t>
            </a:r>
            <a:r>
              <a:rPr lang="en-US" dirty="0"/>
              <a:t> Ramachandran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7AE5065C-30A9-480A-9E93-74CC149029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332546" y="4735528"/>
            <a:ext cx="648225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2F948680-1810-4961-805C-D0C28E7E93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21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015733"/>
            <a:ext cx="9067800" cy="4080267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There has been evidence that usage of smokeless tobacco has proven to have adverse impact on pregnancy and fetus. </a:t>
            </a:r>
          </a:p>
          <a:p>
            <a:r>
              <a:rPr lang="en-US" sz="1800" b="1" dirty="0" smtClean="0"/>
              <a:t>Consumption </a:t>
            </a:r>
            <a:r>
              <a:rPr lang="en-US" sz="1800" b="1" dirty="0"/>
              <a:t>of smokeless tobacco </a:t>
            </a:r>
            <a:r>
              <a:rPr lang="en-US" sz="1800" b="1" dirty="0" smtClean="0"/>
              <a:t>during pregnancy </a:t>
            </a:r>
            <a:r>
              <a:rPr lang="en-US" sz="1800" b="1" dirty="0"/>
              <a:t>decreases </a:t>
            </a:r>
            <a:r>
              <a:rPr lang="en-US" sz="1800" b="1" dirty="0" smtClean="0"/>
              <a:t>birth weight, increases chances of still birth and preterm delivery. </a:t>
            </a:r>
            <a:r>
              <a:rPr lang="en-US" sz="1800" b="1" dirty="0"/>
              <a:t>It should receive </a:t>
            </a:r>
            <a:r>
              <a:rPr lang="en-US" sz="1800" b="1" dirty="0" smtClean="0"/>
              <a:t>specific attention </a:t>
            </a:r>
            <a:r>
              <a:rPr lang="en-US" sz="1800" b="1" dirty="0"/>
              <a:t>as a part of routine prenatal care</a:t>
            </a:r>
            <a:r>
              <a:rPr lang="en-US" sz="1800" b="1" dirty="0" smtClean="0"/>
              <a:t>. </a:t>
            </a:r>
            <a:r>
              <a:rPr lang="en-US" sz="1800" b="1" dirty="0"/>
              <a:t>Complete cessation is </a:t>
            </a:r>
            <a:r>
              <a:rPr lang="en-US" sz="1800" b="1" dirty="0" smtClean="0"/>
              <a:t>the only </a:t>
            </a:r>
            <a:r>
              <a:rPr lang="en-US" sz="1800" b="1" dirty="0"/>
              <a:t>certain way for tobacco users to reduce their risk </a:t>
            </a:r>
            <a:r>
              <a:rPr lang="en-US" sz="1800" b="1" dirty="0" smtClean="0"/>
              <a:t>of adverse </a:t>
            </a:r>
            <a:r>
              <a:rPr lang="en-US" sz="1800" b="1" dirty="0"/>
              <a:t>pregnancy outcomes.</a:t>
            </a:r>
            <a:endParaRPr lang="en-US" sz="1800" b="1" dirty="0" smtClean="0"/>
          </a:p>
          <a:p>
            <a:r>
              <a:rPr lang="en-US" sz="1800" b="1" dirty="0"/>
              <a:t>There was a suggestive evidence of SLT </a:t>
            </a:r>
            <a:r>
              <a:rPr lang="en-US" sz="1800" b="1" dirty="0" smtClean="0"/>
              <a:t>use associated </a:t>
            </a:r>
            <a:r>
              <a:rPr lang="en-US" sz="1800" b="1" dirty="0"/>
              <a:t>with adverse pregnancy outcomes </a:t>
            </a:r>
            <a:r>
              <a:rPr lang="en-US" sz="1800" b="1" dirty="0" smtClean="0"/>
              <a:t>among women . </a:t>
            </a:r>
            <a:r>
              <a:rPr lang="en-US" sz="1800" b="1" dirty="0"/>
              <a:t>Further studies in this field are required </a:t>
            </a:r>
            <a:r>
              <a:rPr lang="en-US" sz="1800" b="1" dirty="0" smtClean="0"/>
              <a:t>to generate </a:t>
            </a:r>
            <a:r>
              <a:rPr lang="en-US" sz="1800" b="1" dirty="0"/>
              <a:t>more conclusive evidence.</a:t>
            </a:r>
            <a:endParaRPr lang="en-US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84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793698"/>
              </p:ext>
            </p:extLst>
          </p:nvPr>
        </p:nvGraphicFramePr>
        <p:xfrm>
          <a:off x="76199" y="152400"/>
          <a:ext cx="9067800" cy="5901077"/>
        </p:xfrm>
        <a:graphic>
          <a:graphicData uri="http://schemas.openxmlformats.org/drawingml/2006/table">
            <a:tbl>
              <a:tblPr/>
              <a:tblGrid>
                <a:gridCol w="27088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03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590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595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5579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 Outcomes (rate how your course addresses the POs by giving a score of 1,2,3-                          </a:t>
                      </a:r>
                      <a:b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1: Slight (Low) 2: Moderate (Medium) 3: Substantial (High)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88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1. Internalize the concepts of management such as healthcare delivery system, strategic planning, HR, marketing, finance and operations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2. Apply knowledge of research and management techniques and functions in an integrated manner in healthcare set up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3. Use appropriate skills to support healthcare organizations to take informed decision in planning, building and managing healthcare organizations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4. Utilize learning acquired from trainings and practical exposures in real time situations.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564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74800" y="3259138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/>
            </a:r>
            <a:b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cs typeface="Times New Roman" pitchFamily="18" charset="0"/>
              </a:rPr>
              <a:t> 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32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810000"/>
            <a:ext cx="5618515" cy="1524000"/>
          </a:xfrm>
        </p:spPr>
        <p:txBody>
          <a:bodyPr/>
          <a:lstStyle/>
          <a:p>
            <a:r>
              <a:rPr lang="en-US" dirty="0"/>
              <a:t>ANY QUESTIONS???</a:t>
            </a:r>
          </a:p>
        </p:txBody>
      </p:sp>
    </p:spTree>
    <p:extLst>
      <p:ext uri="{BB962C8B-B14F-4D97-AF65-F5344CB8AC3E}">
        <p14:creationId xmlns:p14="http://schemas.microsoft.com/office/powerpoint/2010/main" val="186313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29C51009-A09A-4689-8E6C-F8FC99E6A8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357" y="1600199"/>
            <a:ext cx="2654449" cy="4297680"/>
          </a:xfrm>
        </p:spPr>
        <p:txBody>
          <a:bodyPr anchor="ctr">
            <a:normAutofit/>
          </a:bodyPr>
          <a:lstStyle/>
          <a:p>
            <a:r>
              <a:rPr lang="en-US" sz="2500"/>
              <a:t>Introduction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9EC65442-F244-409C-BF44-C5D6472E81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490722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3638" y="304800"/>
            <a:ext cx="4597502" cy="6553200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800" dirty="0">
                <a:latin typeface="Calibri" pitchFamily="34" charset="0"/>
                <a:cs typeface="Times New Roman" panose="02020603050405020304" pitchFamily="18" charset="0"/>
              </a:rPr>
              <a:t>Smokeless tobacco is not smoked or burned but used as chewing tobacco or moist snuff or inhaled through nose as dry snuff.</a:t>
            </a:r>
            <a:endParaRPr lang="en-US" sz="1800" dirty="0">
              <a:latin typeface="Calibri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 fifth adult is documented using smokeless tobacco and every tenth adult prefer smoking tobacco according to the data recorded. </a:t>
            </a:r>
          </a:p>
          <a:p>
            <a:pPr>
              <a:lnSpc>
                <a:spcPct val="110000"/>
              </a:lnSpc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GATS survey (2016) observed prevalence of smoking tobacco as 19.0% of men, 2.0% of women and 10.7% (99.5 million) of all adults whereas  prevalence of  smokeless tobacco was seen In 29.6% of men, 12.8% of women and 21.4% (199.4 million) of all adults. 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The absorption </a:t>
            </a:r>
            <a:r>
              <a:rPr lang="en-US" sz="1800" dirty="0">
                <a:latin typeface="Calibri" pitchFamily="34" charset="0"/>
              </a:rPr>
              <a:t>of nicotine per dose is </a:t>
            </a:r>
            <a:r>
              <a:rPr lang="en-US" sz="1800" dirty="0" smtClean="0">
                <a:latin typeface="Calibri" pitchFamily="34" charset="0"/>
              </a:rPr>
              <a:t>greater  with </a:t>
            </a:r>
            <a:r>
              <a:rPr lang="en-US" sz="1800" dirty="0">
                <a:latin typeface="Calibri" pitchFamily="34" charset="0"/>
              </a:rPr>
              <a:t>use of chewing tobacco (average </a:t>
            </a:r>
            <a:r>
              <a:rPr lang="en-US" sz="1800" dirty="0" smtClean="0">
                <a:latin typeface="Calibri" pitchFamily="34" charset="0"/>
              </a:rPr>
              <a:t>4.5 mg </a:t>
            </a:r>
            <a:r>
              <a:rPr lang="en-US" sz="1800" dirty="0">
                <a:latin typeface="Calibri" pitchFamily="34" charset="0"/>
              </a:rPr>
              <a:t>nicotine) or snuff (average 3.6 </a:t>
            </a:r>
            <a:r>
              <a:rPr lang="en-US" sz="1800" dirty="0" smtClean="0">
                <a:latin typeface="Calibri" pitchFamily="34" charset="0"/>
              </a:rPr>
              <a:t>mg nicotine</a:t>
            </a:r>
            <a:r>
              <a:rPr lang="en-US" sz="1800" dirty="0">
                <a:latin typeface="Calibri" pitchFamily="34" charset="0"/>
              </a:rPr>
              <a:t>) compared with that for </a:t>
            </a:r>
            <a:r>
              <a:rPr lang="en-US" sz="1800" dirty="0" smtClean="0">
                <a:latin typeface="Calibri" pitchFamily="34" charset="0"/>
              </a:rPr>
              <a:t>smoking cigarettes </a:t>
            </a:r>
            <a:r>
              <a:rPr lang="en-US" sz="1800" dirty="0">
                <a:latin typeface="Calibri" pitchFamily="34" charset="0"/>
              </a:rPr>
              <a:t>(average 1.0 mg nicotine).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16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867036"/>
            <a:ext cx="6571343" cy="1049235"/>
          </a:xfrm>
        </p:spPr>
        <p:txBody>
          <a:bodyPr/>
          <a:lstStyle/>
          <a:p>
            <a:r>
              <a:rPr lang="en-US" dirty="0"/>
              <a:t>Need of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16271"/>
            <a:ext cx="9143999" cy="4408329"/>
          </a:xfrm>
        </p:spPr>
        <p:txBody>
          <a:bodyPr>
            <a:normAutofit/>
          </a:bodyPr>
          <a:lstStyle/>
          <a:p>
            <a:r>
              <a:rPr lang="en-US" b="1" i="0" dirty="0">
                <a:effectLst/>
                <a:latin typeface="Calibri" pitchFamily="34" charset="0"/>
              </a:rPr>
              <a:t>In 2018, 4.0 million (75% of all under-five deaths) occurred within the first year of life (WHO)</a:t>
            </a:r>
          </a:p>
          <a:p>
            <a:r>
              <a:rPr lang="en-US" b="1" i="0" dirty="0">
                <a:effectLst/>
                <a:latin typeface="Calibri" pitchFamily="34" charset="0"/>
              </a:rPr>
              <a:t>Low Birth Weight and Still birth weight amongst the top 5 leading causes of Infant Mortality (CDC)</a:t>
            </a:r>
          </a:p>
          <a:p>
            <a:r>
              <a:rPr lang="en-US" b="1" dirty="0">
                <a:latin typeface="Calibri" pitchFamily="34" charset="0"/>
              </a:rPr>
              <a:t>Every year, an estimated 15 million babies are born preterm (before 37 completed weeks of gestation), and this number is </a:t>
            </a:r>
            <a:r>
              <a:rPr lang="en-US" b="1" dirty="0" smtClean="0">
                <a:latin typeface="Calibri" pitchFamily="34" charset="0"/>
              </a:rPr>
              <a:t>rising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en-US" b="1" dirty="0" smtClean="0">
                <a:latin typeface="Calibri" pitchFamily="34" charset="0"/>
              </a:rPr>
              <a:t>(WHO)</a:t>
            </a:r>
            <a:endParaRPr lang="en-US" b="1" i="0" dirty="0">
              <a:effectLst/>
              <a:latin typeface="Calibri" pitchFamily="34" charset="0"/>
            </a:endParaRPr>
          </a:p>
          <a:p>
            <a:r>
              <a:rPr lang="en-US" b="1" dirty="0">
                <a:effectLst/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aim of this paper is to review published literature related to tobacco use in pregnancy to understand the magnitude and effects of smokeless tobacco use </a:t>
            </a:r>
            <a:r>
              <a:rPr lang="en-US" b="1" dirty="0" smtClean="0">
                <a:effectLst/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pregnancy and </a:t>
            </a:r>
            <a:r>
              <a:rPr lang="en-US" b="1" dirty="0">
                <a:effectLst/>
                <a:latin typeface="Calibri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reproductive and fetal outcome</a:t>
            </a:r>
            <a:r>
              <a:rPr lang="en-US" b="1" dirty="0">
                <a:effectLst/>
                <a:latin typeface="Abadi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b="1" i="0" dirty="0">
              <a:effectLst/>
              <a:latin typeface="Abadi" panose="020B0604020202020204" pitchFamily="34" charset="0"/>
            </a:endParaRPr>
          </a:p>
          <a:p>
            <a:endParaRPr lang="en-US" b="1" i="0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40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7">
            <a:extLst>
              <a:ext uri="{FF2B5EF4-FFF2-40B4-BE49-F238E27FC236}">
                <a16:creationId xmlns:a16="http://schemas.microsoft.com/office/drawing/2014/main" xmlns="" id="{08E7A6F0-5CD3-481E-B0F2-E7F99FE675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xmlns="" id="{511290DF-4975-4FCD-8B8D-BBC86B8366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459" y="1138228"/>
            <a:ext cx="2845263" cy="3858767"/>
          </a:xfrm>
        </p:spPr>
        <p:txBody>
          <a:bodyPr anchor="ctr">
            <a:normAutofit/>
          </a:bodyPr>
          <a:lstStyle/>
          <a:p>
            <a:r>
              <a:rPr lang="en-US" sz="3100" dirty="0"/>
              <a:t>OBJECTIVE</a:t>
            </a:r>
          </a:p>
        </p:txBody>
      </p:sp>
      <p:grpSp>
        <p:nvGrpSpPr>
          <p:cNvPr id="21" name="Group 11">
            <a:extLst>
              <a:ext uri="{FF2B5EF4-FFF2-40B4-BE49-F238E27FC236}">
                <a16:creationId xmlns:a16="http://schemas.microsoft.com/office/drawing/2014/main" xmlns="" id="{357CA18A-A333-4DCB-842B-76827D2ECB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825015" y="638300"/>
            <a:ext cx="4807204" cy="4858625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6E785FC3-CE7B-46F8-8C7A-EBBF001EDB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13">
              <a:extLst>
                <a:ext uri="{FF2B5EF4-FFF2-40B4-BE49-F238E27FC236}">
                  <a16:creationId xmlns:a16="http://schemas.microsoft.com/office/drawing/2014/main" xmlns="" id="{75069D9A-30C7-4159-880C-DD2BDC5100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9FE1511-6E1B-4F0E-8FF0-958527181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64918" y="973636"/>
            <a:ext cx="4327398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690" y="962206"/>
            <a:ext cx="4327398" cy="4187952"/>
          </a:xfrm>
        </p:spPr>
        <p:txBody>
          <a:bodyPr anchor="ctr">
            <a:normAutofit/>
          </a:bodyPr>
          <a:lstStyle/>
          <a:p>
            <a:pPr lvl="0"/>
            <a:r>
              <a:rPr lang="en-US" dirty="0">
                <a:solidFill>
                  <a:srgbClr val="000000"/>
                </a:solidFill>
              </a:rPr>
              <a:t>To assess the magnitude of smokeless tobacco consumption during pregnancy on fetus based on published literature</a:t>
            </a:r>
          </a:p>
          <a:p>
            <a:pPr lvl="0"/>
            <a:r>
              <a:rPr lang="en-US" dirty="0">
                <a:solidFill>
                  <a:srgbClr val="000000"/>
                </a:solidFill>
              </a:rPr>
              <a:t>To understand the effect of smokeless tobacco usage during pregnancy on fetal outcomes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025CEF6D-5E98-4B5C-A10F-7459C1EEF1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05C73161-1E4E-4E6A-91B2-E885CF8FFB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90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933"/>
            <a:ext cx="7202456" cy="1049235"/>
          </a:xfrm>
        </p:spPr>
        <p:txBody>
          <a:bodyPr>
            <a:normAutofit/>
          </a:bodyPr>
          <a:lstStyle/>
          <a:p>
            <a:r>
              <a:rPr lang="en-US" dirty="0"/>
              <a:t>Methodology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82BBEE70-41B2-4678-9251-444E3C6448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3746232"/>
              </p:ext>
            </p:extLst>
          </p:nvPr>
        </p:nvGraphicFramePr>
        <p:xfrm>
          <a:off x="0" y="381000"/>
          <a:ext cx="91440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966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85950" y="101691"/>
            <a:ext cx="6572250" cy="1049338"/>
          </a:xfrm>
        </p:spPr>
        <p:txBody>
          <a:bodyPr/>
          <a:lstStyle/>
          <a:p>
            <a:r>
              <a:rPr lang="en-US" dirty="0"/>
              <a:t>PRISMA Flow Diagram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11A849B-19BC-42CC-A504-133B6682464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33600" y="762000"/>
            <a:ext cx="4652963" cy="15240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Records Identified through searching: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Pro Quest (n= 159), Wiley (n= 183), J Gate (n=29), PubMed (n= 39), Reference (n=18) from January 1990 to May 2021 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(n= 410)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C88E1BD-0BA6-467B-A28A-4FF5A088D011}"/>
              </a:ext>
            </a:extLst>
          </p:cNvPr>
          <p:cNvSpPr/>
          <p:nvPr/>
        </p:nvSpPr>
        <p:spPr>
          <a:xfrm>
            <a:off x="3493292" y="2614610"/>
            <a:ext cx="1857375" cy="67627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Duplicates Removed</a:t>
            </a:r>
          </a:p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(n= 119)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434EDFE-B3F1-40E8-B549-F630D912087D}"/>
              </a:ext>
            </a:extLst>
          </p:cNvPr>
          <p:cNvSpPr/>
          <p:nvPr/>
        </p:nvSpPr>
        <p:spPr>
          <a:xfrm>
            <a:off x="3493292" y="3800689"/>
            <a:ext cx="1857375" cy="75247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Records Screened</a:t>
            </a:r>
          </a:p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(n= 291)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0CB081E-ADD1-4E47-8772-C454BA92CA75}"/>
              </a:ext>
            </a:extLst>
          </p:cNvPr>
          <p:cNvSpPr/>
          <p:nvPr/>
        </p:nvSpPr>
        <p:spPr>
          <a:xfrm>
            <a:off x="3531391" y="5009531"/>
            <a:ext cx="1781175" cy="9525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Studies included in the review </a:t>
            </a:r>
          </a:p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(n= 19)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784D5F5-76DB-4C18-B5F2-255B80346100}"/>
              </a:ext>
            </a:extLst>
          </p:cNvPr>
          <p:cNvSpPr/>
          <p:nvPr/>
        </p:nvSpPr>
        <p:spPr>
          <a:xfrm>
            <a:off x="6400800" y="4753062"/>
            <a:ext cx="1590675" cy="1213382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Records excluded according to the inclusion and exclusion criteria</a:t>
            </a:r>
          </a:p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>
                <a:solidFill>
                  <a:sysClr val="window" lastClr="FFFFFF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(n= 272)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2D34939C-A0FC-485A-B405-1A110E4467E9}"/>
              </a:ext>
            </a:extLst>
          </p:cNvPr>
          <p:cNvSpPr/>
          <p:nvPr/>
        </p:nvSpPr>
        <p:spPr>
          <a:xfrm>
            <a:off x="685800" y="666663"/>
            <a:ext cx="638175" cy="1438275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Identification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C03EB266-7714-416C-A8DE-698DC6B83F25}"/>
              </a:ext>
            </a:extLst>
          </p:cNvPr>
          <p:cNvSpPr/>
          <p:nvPr/>
        </p:nvSpPr>
        <p:spPr>
          <a:xfrm>
            <a:off x="690562" y="2450305"/>
            <a:ext cx="666750" cy="2102859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Screening and eligibility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E331799E-AA39-4D0F-9C8E-F5D96B20EB2D}"/>
              </a:ext>
            </a:extLst>
          </p:cNvPr>
          <p:cNvSpPr/>
          <p:nvPr/>
        </p:nvSpPr>
        <p:spPr>
          <a:xfrm>
            <a:off x="685800" y="4753062"/>
            <a:ext cx="676275" cy="1342938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included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BF16558F-4050-4C62-949E-3F63B0841259}"/>
              </a:ext>
            </a:extLst>
          </p:cNvPr>
          <p:cNvCxnSpPr/>
          <p:nvPr/>
        </p:nvCxnSpPr>
        <p:spPr>
          <a:xfrm>
            <a:off x="5196592" y="4324148"/>
            <a:ext cx="11430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09C277A9-6764-498D-A7F2-BD9D004314FD}"/>
              </a:ext>
            </a:extLst>
          </p:cNvPr>
          <p:cNvCxnSpPr>
            <a:cxnSpLocks/>
          </p:cNvCxnSpPr>
          <p:nvPr/>
        </p:nvCxnSpPr>
        <p:spPr>
          <a:xfrm flipH="1">
            <a:off x="4421977" y="3396238"/>
            <a:ext cx="1" cy="382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0D9A3B8A-8982-43B7-929F-763FBC12AEF7}"/>
              </a:ext>
            </a:extLst>
          </p:cNvPr>
          <p:cNvCxnSpPr/>
          <p:nvPr/>
        </p:nvCxnSpPr>
        <p:spPr>
          <a:xfrm flipH="1">
            <a:off x="4448789" y="2259276"/>
            <a:ext cx="1" cy="382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06C70D7B-9D7E-4E79-AFC1-4D397FC42FFE}"/>
              </a:ext>
            </a:extLst>
          </p:cNvPr>
          <p:cNvCxnSpPr/>
          <p:nvPr/>
        </p:nvCxnSpPr>
        <p:spPr>
          <a:xfrm flipH="1">
            <a:off x="4422948" y="4616447"/>
            <a:ext cx="1" cy="382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23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E9E5E629-7060-41F9-8B50-02B2E85F7D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091" y="1268898"/>
            <a:ext cx="2581384" cy="4361688"/>
          </a:xfrm>
        </p:spPr>
        <p:txBody>
          <a:bodyPr anchor="ctr">
            <a:normAutofit/>
          </a:bodyPr>
          <a:lstStyle/>
          <a:p>
            <a:r>
              <a:rPr lang="en-US" dirty="0"/>
              <a:t>Still birth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F0A74D93-ED7F-4633-8594-99D9FA43DA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452253" y="676656"/>
            <a:ext cx="5209146" cy="5546173"/>
            <a:chOff x="4603005" y="1286439"/>
            <a:chExt cx="6292376" cy="428948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8493448-FE74-4227-AC61-AF38A222783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603005" y="1286439"/>
              <a:ext cx="6292376" cy="428948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1BDA5412-7A0F-451B-86FE-5B4B38E058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802049" y="1490915"/>
              <a:ext cx="5894288" cy="3880536"/>
            </a:xfrm>
            <a:prstGeom prst="rect">
              <a:avLst/>
            </a:prstGeom>
            <a:solidFill>
              <a:schemeClr val="bg1">
                <a:alpha val="98000"/>
              </a:schemeClr>
            </a:soli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D1598E19-BACC-4AD6-8E51-F08B186A01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738822" y="1104306"/>
            <a:ext cx="4636008" cy="4690872"/>
          </a:xfrm>
          <a:prstGeom prst="rect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  <a:effectLst>
            <a:innerShdw blurRad="114300">
              <a:prstClr val="black">
                <a:alpha val="7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2266" y="1268898"/>
            <a:ext cx="4389120" cy="4361688"/>
          </a:xfrm>
        </p:spPr>
        <p:txBody>
          <a:bodyPr anchor="ctr">
            <a:normAutofit lnSpcReduction="10000"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The Studies reported unadjusted OR ranging between </a:t>
            </a:r>
            <a:r>
              <a:rPr lang="pl-PL" sz="1800" dirty="0">
                <a:solidFill>
                  <a:schemeClr val="bg1"/>
                </a:solidFill>
              </a:rPr>
              <a:t>1.60 (95% CI = 1.15–2.21) to 4.57 (</a:t>
            </a:r>
            <a:r>
              <a:rPr lang="pl-PL" sz="1800" dirty="0" smtClean="0">
                <a:solidFill>
                  <a:schemeClr val="bg1"/>
                </a:solidFill>
              </a:rPr>
              <a:t>95%</a:t>
            </a:r>
            <a:r>
              <a:rPr lang="en-US" sz="1800" dirty="0" smtClean="0">
                <a:solidFill>
                  <a:schemeClr val="bg1"/>
                </a:solidFill>
              </a:rPr>
              <a:t> CI </a:t>
            </a:r>
            <a:r>
              <a:rPr lang="en-US" sz="1800" dirty="0">
                <a:solidFill>
                  <a:schemeClr val="bg1"/>
                </a:solidFill>
              </a:rPr>
              <a:t>= </a:t>
            </a:r>
            <a:r>
              <a:rPr lang="en-US" sz="1800" dirty="0" smtClean="0">
                <a:solidFill>
                  <a:schemeClr val="bg1"/>
                </a:solidFill>
              </a:rPr>
              <a:t>1.13–18.43) </a:t>
            </a:r>
            <a:r>
              <a:rPr lang="en-US" sz="1900" dirty="0" smtClean="0">
                <a:solidFill>
                  <a:schemeClr val="bg1"/>
                </a:solidFill>
              </a:rPr>
              <a:t> and adjusted </a:t>
            </a:r>
            <a:r>
              <a:rPr lang="en-US" sz="1900" dirty="0">
                <a:solidFill>
                  <a:schemeClr val="bg1"/>
                </a:solidFill>
              </a:rPr>
              <a:t>OR </a:t>
            </a:r>
            <a:r>
              <a:rPr lang="en-US" sz="1900" dirty="0" smtClean="0">
                <a:solidFill>
                  <a:schemeClr val="bg1"/>
                </a:solidFill>
              </a:rPr>
              <a:t>(excluding </a:t>
            </a:r>
            <a:r>
              <a:rPr lang="en-US" sz="1900" dirty="0">
                <a:solidFill>
                  <a:schemeClr val="bg1"/>
                </a:solidFill>
              </a:rPr>
              <a:t>previous stillbirth and caesarean </a:t>
            </a:r>
            <a:r>
              <a:rPr lang="en-US" sz="1900" dirty="0" smtClean="0">
                <a:solidFill>
                  <a:schemeClr val="bg1"/>
                </a:solidFill>
              </a:rPr>
              <a:t>delivery) </a:t>
            </a:r>
            <a:r>
              <a:rPr lang="en-US" sz="1900" dirty="0">
                <a:solidFill>
                  <a:schemeClr val="bg1"/>
                </a:solidFill>
              </a:rPr>
              <a:t>as 2.6 (1.4-4.8) found to be </a:t>
            </a:r>
            <a:r>
              <a:rPr lang="en-US" sz="1900" dirty="0" smtClean="0">
                <a:solidFill>
                  <a:schemeClr val="bg1"/>
                </a:solidFill>
              </a:rPr>
              <a:t>stastically </a:t>
            </a:r>
            <a:r>
              <a:rPr lang="en-US" sz="1900" dirty="0">
                <a:solidFill>
                  <a:schemeClr val="bg1"/>
                </a:solidFill>
              </a:rPr>
              <a:t>significant.</a:t>
            </a:r>
          </a:p>
          <a:p>
            <a:r>
              <a:rPr lang="en-US" sz="1900" dirty="0">
                <a:solidFill>
                  <a:schemeClr val="bg1"/>
                </a:solidFill>
              </a:rPr>
              <a:t>One of the studies highlighted upon dose response relationship with </a:t>
            </a:r>
            <a:r>
              <a:rPr lang="en-US" sz="1900" dirty="0" err="1">
                <a:solidFill>
                  <a:schemeClr val="bg1"/>
                </a:solidFill>
              </a:rPr>
              <a:t>Mishri</a:t>
            </a:r>
            <a:r>
              <a:rPr lang="en-US" sz="1900" dirty="0">
                <a:solidFill>
                  <a:schemeClr val="bg1"/>
                </a:solidFill>
              </a:rPr>
              <a:t> (ST) intake </a:t>
            </a:r>
            <a:r>
              <a:rPr lang="en-US" sz="1900" dirty="0" smtClean="0">
                <a:solidFill>
                  <a:schemeClr val="bg1"/>
                </a:solidFill>
              </a:rPr>
              <a:t>found</a:t>
            </a:r>
            <a:r>
              <a:rPr lang="en-US" sz="1900" dirty="0" smtClean="0">
                <a:solidFill>
                  <a:schemeClr val="bg1"/>
                </a:solidFill>
              </a:rPr>
              <a:t> </a:t>
            </a:r>
            <a:r>
              <a:rPr lang="en-US" sz="1900" dirty="0">
                <a:solidFill>
                  <a:schemeClr val="bg1"/>
                </a:solidFill>
              </a:rPr>
              <a:t>OR 2.1 when intake was 1-4 times a day whereas OR increased to 3.8 with 5 times a day intake.</a:t>
            </a:r>
          </a:p>
        </p:txBody>
      </p:sp>
    </p:spTree>
    <p:extLst>
      <p:ext uri="{BB962C8B-B14F-4D97-AF65-F5344CB8AC3E}">
        <p14:creationId xmlns:p14="http://schemas.microsoft.com/office/powerpoint/2010/main" val="48641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7">
            <a:extLst>
              <a:ext uri="{FF2B5EF4-FFF2-40B4-BE49-F238E27FC236}">
                <a16:creationId xmlns:a16="http://schemas.microsoft.com/office/drawing/2014/main" xmlns="" id="{08E7A6F0-5CD3-481E-B0F2-E7F99FE675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xmlns="" id="{511290DF-4975-4FCD-8B8D-BBC86B8366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459" y="1138228"/>
            <a:ext cx="2845263" cy="3858767"/>
          </a:xfrm>
        </p:spPr>
        <p:txBody>
          <a:bodyPr anchor="ctr">
            <a:normAutofit/>
          </a:bodyPr>
          <a:lstStyle/>
          <a:p>
            <a:r>
              <a:rPr lang="en-US" sz="3100" dirty="0"/>
              <a:t>Preterm BIRTH</a:t>
            </a:r>
          </a:p>
        </p:txBody>
      </p:sp>
      <p:grpSp>
        <p:nvGrpSpPr>
          <p:cNvPr id="21" name="Group 11">
            <a:extLst>
              <a:ext uri="{FF2B5EF4-FFF2-40B4-BE49-F238E27FC236}">
                <a16:creationId xmlns:a16="http://schemas.microsoft.com/office/drawing/2014/main" xmlns="" id="{357CA18A-A333-4DCB-842B-76827D2ECB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825015" y="638300"/>
            <a:ext cx="4807204" cy="4858625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6E785FC3-CE7B-46F8-8C7A-EBBF001EDB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13">
              <a:extLst>
                <a:ext uri="{FF2B5EF4-FFF2-40B4-BE49-F238E27FC236}">
                  <a16:creationId xmlns:a16="http://schemas.microsoft.com/office/drawing/2014/main" xmlns="" id="{75069D9A-30C7-4159-880C-DD2BDC5100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9FE1511-6E1B-4F0E-8FF0-958527181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64918" y="973636"/>
            <a:ext cx="4327398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017" y="638300"/>
            <a:ext cx="4807200" cy="4858625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</a:rPr>
              <a:t>Studies observed at least twice increased risk of Preterm Birth amongst Smokeless tobacco users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</a:rPr>
              <a:t>One of the study highlighted 26.7% users of ST having preterm weight as compared to 18.5% non-ST Users. 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</a:rPr>
              <a:t>The result showed even stronger association after adjustments with fetal outcomes occurring before 32 weeks (3.7; CI:1.9-7.4 OR) and before 28 weeks (7.2; CI: 2.3 to 22.3 OR) .</a:t>
            </a:r>
          </a:p>
          <a:p>
            <a:r>
              <a:rPr lang="en-US" sz="1600" i="1" dirty="0"/>
              <a:t>Maternal ST use </a:t>
            </a:r>
            <a:r>
              <a:rPr lang="en-US" sz="1600" dirty="0"/>
              <a:t>≥ </a:t>
            </a:r>
            <a:r>
              <a:rPr lang="en-US" sz="1600" i="1" dirty="0"/>
              <a:t>5 times a day during pregnancy increases 2.7 folds risk of delivery of preterm babies than that of non-ingested.</a:t>
            </a:r>
          </a:p>
          <a:p>
            <a:pPr>
              <a:lnSpc>
                <a:spcPct val="110000"/>
              </a:lnSpc>
            </a:pPr>
            <a:r>
              <a:rPr lang="en-US" sz="1600" dirty="0" smtClean="0">
                <a:solidFill>
                  <a:srgbClr val="000000"/>
                </a:solidFill>
              </a:rPr>
              <a:t>All </a:t>
            </a:r>
            <a:r>
              <a:rPr lang="en-US" sz="1600" dirty="0">
                <a:solidFill>
                  <a:srgbClr val="000000"/>
                </a:solidFill>
              </a:rPr>
              <a:t>the studies were found to be statically significant (p&lt;0.01 to P&lt;0.002)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025CEF6D-5E98-4B5C-A10F-7459C1EEF1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05C73161-1E4E-4E6A-91B2-E885CF8FFB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28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2D32A60-013B-47A8-8833-D242408091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E27932B-B694-4C4C-90D7-A0333A7C58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684" y="2303047"/>
            <a:ext cx="2454070" cy="2674198"/>
          </a:xfrm>
        </p:spPr>
        <p:txBody>
          <a:bodyPr anchor="t">
            <a:normAutofit/>
          </a:bodyPr>
          <a:lstStyle/>
          <a:p>
            <a:r>
              <a:rPr lang="en-US" dirty="0"/>
              <a:t>Low Birth Weight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EBB0476-5CF0-4F44-8D68-5D42D7AEE4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088684" y="2146542"/>
            <a:ext cx="245407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A9DA474E-6B91-4200-840F-0257B2358A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88685" y="3122496"/>
            <a:ext cx="264761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DF63C9AD-AE6E-4512-8171-91612E84C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FE1A49CE-B63D-457A-A180-1C883E1A63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731CB7CB-9B1F-4258-A458-348D0B0269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751510"/>
              </p:ext>
            </p:extLst>
          </p:nvPr>
        </p:nvGraphicFramePr>
        <p:xfrm>
          <a:off x="3736302" y="381000"/>
          <a:ext cx="5255298" cy="6232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564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582</TotalTime>
  <Words>1070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Gallery</vt:lpstr>
      <vt:lpstr>Effect of smokeless tobacco use during pregnancy on fetal outcomes: A Literature Review </vt:lpstr>
      <vt:lpstr>Introduction</vt:lpstr>
      <vt:lpstr>Need of study</vt:lpstr>
      <vt:lpstr>OBJECTIVE</vt:lpstr>
      <vt:lpstr>Methodology</vt:lpstr>
      <vt:lpstr>PRISMA Flow Diagram</vt:lpstr>
      <vt:lpstr>Still birth</vt:lpstr>
      <vt:lpstr>Preterm BIRTH</vt:lpstr>
      <vt:lpstr>Low Birth Weight</vt:lpstr>
      <vt:lpstr>CONCLUSION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smokeless tobacco use during pregnancy on fetal outcomes: A Literature Review </dc:title>
  <dc:creator>S</dc:creator>
  <cp:lastModifiedBy>S</cp:lastModifiedBy>
  <cp:revision>29</cp:revision>
  <dcterms:created xsi:type="dcterms:W3CDTF">2006-08-16T00:00:00Z</dcterms:created>
  <dcterms:modified xsi:type="dcterms:W3CDTF">2021-06-09T17:06:43Z</dcterms:modified>
</cp:coreProperties>
</file>