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2" r:id="rId9"/>
    <p:sldId id="263" r:id="rId10"/>
    <p:sldId id="268" r:id="rId11"/>
    <p:sldId id="264" r:id="rId12"/>
    <p:sldId id="266"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720A1DC-6BA1-4749-BE30-EB69B588F461}" type="datetimeFigureOut">
              <a:rPr lang="en-IN" smtClean="0"/>
              <a:t>10-06-2021</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56279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288398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3749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07354554-00B0-4A9A-8B6A-99CAA5CC91CA}"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0274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65926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20A1DC-6BA1-4749-BE30-EB69B588F461}" type="datetimeFigureOut">
              <a:rPr lang="en-IN" smtClean="0"/>
              <a:t>10-06-2021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10706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20A1DC-6BA1-4749-BE30-EB69B588F461}" type="datetimeFigureOut">
              <a:rPr lang="en-IN" smtClean="0"/>
              <a:t>10-06-2021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406809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0A1DC-6BA1-4749-BE30-EB69B588F461}" type="datetimeFigureOut">
              <a:rPr lang="en-IN" smtClean="0"/>
              <a:t>10-06-2021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52884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720A1DC-6BA1-4749-BE30-EB69B588F461}" type="datetimeFigureOut">
              <a:rPr lang="en-IN" smtClean="0"/>
              <a:t>10-06-2021</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35243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0A1DC-6BA1-4749-BE30-EB69B588F461}" type="datetimeFigureOut">
              <a:rPr lang="en-IN" smtClean="0"/>
              <a:t>10-06-2021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29028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720A1DC-6BA1-4749-BE30-EB69B588F461}" type="datetimeFigureOut">
              <a:rPr lang="en-IN" smtClean="0"/>
              <a:t>10-06-2021</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23625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348760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20A1DC-6BA1-4749-BE30-EB69B588F461}" type="datetimeFigureOut">
              <a:rPr lang="en-IN" smtClean="0"/>
              <a:t>10-06-2021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88691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20A1DC-6BA1-4749-BE30-EB69B588F461}" type="datetimeFigureOut">
              <a:rPr lang="en-IN" smtClean="0"/>
              <a:t>10-06-2021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34894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0A1DC-6BA1-4749-BE30-EB69B588F461}" type="datetimeFigureOut">
              <a:rPr lang="en-IN" smtClean="0"/>
              <a:t>10-06-2021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297229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388258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0A1DC-6BA1-4749-BE30-EB69B588F461}" type="datetimeFigureOut">
              <a:rPr lang="en-IN" smtClean="0"/>
              <a:t>10-06-2021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354554-00B0-4A9A-8B6A-99CAA5CC91CA}" type="slidenum">
              <a:rPr lang="en-IN" smtClean="0"/>
              <a:t>‹#›</a:t>
            </a:fld>
            <a:endParaRPr lang="en-IN"/>
          </a:p>
        </p:txBody>
      </p:sp>
    </p:spTree>
    <p:extLst>
      <p:ext uri="{BB962C8B-B14F-4D97-AF65-F5344CB8AC3E}">
        <p14:creationId xmlns:p14="http://schemas.microsoft.com/office/powerpoint/2010/main" val="180106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20A1DC-6BA1-4749-BE30-EB69B588F461}" type="datetimeFigureOut">
              <a:rPr lang="en-IN" smtClean="0"/>
              <a:t>10-06-2021</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354554-00B0-4A9A-8B6A-99CAA5CC91CA}" type="slidenum">
              <a:rPr lang="en-IN" smtClean="0"/>
              <a:t>‹#›</a:t>
            </a:fld>
            <a:endParaRPr lang="en-IN"/>
          </a:p>
        </p:txBody>
      </p:sp>
    </p:spTree>
    <p:extLst>
      <p:ext uri="{BB962C8B-B14F-4D97-AF65-F5344CB8AC3E}">
        <p14:creationId xmlns:p14="http://schemas.microsoft.com/office/powerpoint/2010/main" val="29660311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CCB1-DC88-476D-8B23-6D18754E55AF}"/>
              </a:ext>
            </a:extLst>
          </p:cNvPr>
          <p:cNvSpPr>
            <a:spLocks noGrp="1"/>
          </p:cNvSpPr>
          <p:nvPr>
            <p:ph type="ctrTitle"/>
          </p:nvPr>
        </p:nvSpPr>
        <p:spPr>
          <a:xfrm>
            <a:off x="1371600" y="337910"/>
            <a:ext cx="9448800" cy="3060330"/>
          </a:xfrm>
        </p:spPr>
        <p:txBody>
          <a:bodyPr>
            <a:noAutofit/>
          </a:bodyPr>
          <a:lstStyle/>
          <a:p>
            <a:pPr algn="ctr"/>
            <a:r>
              <a:rPr lang="en-US" sz="4000" dirty="0"/>
              <a:t>Reporting errors in medical imaging: An analysis of randomly selected imaging records </a:t>
            </a:r>
            <a:endParaRPr lang="en-IN" sz="4000" dirty="0"/>
          </a:p>
        </p:txBody>
      </p:sp>
      <p:sp>
        <p:nvSpPr>
          <p:cNvPr id="3" name="Subtitle 2">
            <a:extLst>
              <a:ext uri="{FF2B5EF4-FFF2-40B4-BE49-F238E27FC236}">
                <a16:creationId xmlns:a16="http://schemas.microsoft.com/office/drawing/2014/main" id="{D89A14F0-5CA7-4069-B0FE-9BCF8FD94ABD}"/>
              </a:ext>
            </a:extLst>
          </p:cNvPr>
          <p:cNvSpPr>
            <a:spLocks noGrp="1"/>
          </p:cNvSpPr>
          <p:nvPr>
            <p:ph type="subTitle" idx="1"/>
          </p:nvPr>
        </p:nvSpPr>
        <p:spPr>
          <a:xfrm>
            <a:off x="181993" y="4961015"/>
            <a:ext cx="3324687" cy="2657628"/>
          </a:xfrm>
        </p:spPr>
        <p:txBody>
          <a:bodyPr>
            <a:normAutofit/>
          </a:bodyPr>
          <a:lstStyle/>
          <a:p>
            <a:r>
              <a:rPr lang="en-US" dirty="0"/>
              <a:t>Under the guidance of: </a:t>
            </a:r>
          </a:p>
          <a:p>
            <a:r>
              <a:rPr lang="en-US" dirty="0"/>
              <a:t>Dr. Vinay Tripathi</a:t>
            </a:r>
          </a:p>
          <a:p>
            <a:r>
              <a:rPr lang="en-US" dirty="0"/>
              <a:t>Professor, IIHMR, New Delhi</a:t>
            </a:r>
          </a:p>
          <a:p>
            <a:endParaRPr lang="en-IN" dirty="0"/>
          </a:p>
        </p:txBody>
      </p:sp>
      <p:sp>
        <p:nvSpPr>
          <p:cNvPr id="4" name="TextBox 3">
            <a:extLst>
              <a:ext uri="{FF2B5EF4-FFF2-40B4-BE49-F238E27FC236}">
                <a16:creationId xmlns:a16="http://schemas.microsoft.com/office/drawing/2014/main" id="{8999BFA1-5A32-4196-9515-18C03372A8A0}"/>
              </a:ext>
            </a:extLst>
          </p:cNvPr>
          <p:cNvSpPr txBox="1"/>
          <p:nvPr/>
        </p:nvSpPr>
        <p:spPr>
          <a:xfrm>
            <a:off x="9587884" y="5045112"/>
            <a:ext cx="3480046" cy="1323439"/>
          </a:xfrm>
          <a:prstGeom prst="rect">
            <a:avLst/>
          </a:prstGeom>
          <a:noFill/>
        </p:spPr>
        <p:txBody>
          <a:bodyPr wrap="square" rtlCol="0">
            <a:spAutoFit/>
          </a:bodyPr>
          <a:lstStyle/>
          <a:p>
            <a:r>
              <a:rPr lang="en-US" sz="2000" dirty="0"/>
              <a:t>Submitted By:</a:t>
            </a:r>
          </a:p>
          <a:p>
            <a:r>
              <a:rPr lang="en-US" sz="2000" dirty="0"/>
              <a:t>Dr. Kriti Aggarwal</a:t>
            </a:r>
          </a:p>
          <a:p>
            <a:r>
              <a:rPr lang="en-US" sz="2000" dirty="0"/>
              <a:t>PG/19/038</a:t>
            </a:r>
          </a:p>
          <a:p>
            <a:r>
              <a:rPr lang="en-US" sz="2000" dirty="0"/>
              <a:t>IIHMR, New Delhi</a:t>
            </a:r>
          </a:p>
        </p:txBody>
      </p:sp>
      <p:pic>
        <p:nvPicPr>
          <p:cNvPr id="6" name="Picture 5">
            <a:extLst>
              <a:ext uri="{FF2B5EF4-FFF2-40B4-BE49-F238E27FC236}">
                <a16:creationId xmlns:a16="http://schemas.microsoft.com/office/drawing/2014/main" id="{F6C80B2E-C58C-43E9-AD59-78D35CB3F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856" y="2982897"/>
            <a:ext cx="2928151" cy="1978118"/>
          </a:xfrm>
          <a:prstGeom prst="rect">
            <a:avLst/>
          </a:prstGeom>
        </p:spPr>
      </p:pic>
    </p:spTree>
    <p:extLst>
      <p:ext uri="{BB962C8B-B14F-4D97-AF65-F5344CB8AC3E}">
        <p14:creationId xmlns:p14="http://schemas.microsoft.com/office/powerpoint/2010/main" val="30899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438-1219-4FE1-BF39-4D78F95B98EA}"/>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id="{05C11315-5707-4EAC-8D16-8A1E6FB08FF9}"/>
              </a:ext>
            </a:extLst>
          </p:cNvPr>
          <p:cNvSpPr>
            <a:spLocks noGrp="1"/>
          </p:cNvSpPr>
          <p:nvPr>
            <p:ph idx="1"/>
          </p:nvPr>
        </p:nvSpPr>
        <p:spPr/>
        <p:txBody>
          <a:bodyPr/>
          <a:lstStyle/>
          <a:p>
            <a:r>
              <a:rPr lang="en-US" dirty="0"/>
              <a:t>Errors will often occur, but some can be avoided by paying close attention to the thought processes we use, being mindful of possible prejudices and system flaws that can lead to errors, and employing all necessary available techniques to mitigate these negative factors. However, if we believe that any technique will completely eradicate radiology error, we are deceiving both ourselves and the patients who depend on our advice. </a:t>
            </a:r>
            <a:endParaRPr lang="en-IN" dirty="0"/>
          </a:p>
        </p:txBody>
      </p:sp>
      <p:pic>
        <p:nvPicPr>
          <p:cNvPr id="5" name="Picture 4">
            <a:extLst>
              <a:ext uri="{FF2B5EF4-FFF2-40B4-BE49-F238E27FC236}">
                <a16:creationId xmlns:a16="http://schemas.microsoft.com/office/drawing/2014/main" id="{D43F7E1D-7C1E-408F-B30B-9BF0595F91C4}"/>
              </a:ext>
            </a:extLst>
          </p:cNvPr>
          <p:cNvPicPr>
            <a:picLocks noChangeAspect="1"/>
          </p:cNvPicPr>
          <p:nvPr/>
        </p:nvPicPr>
        <p:blipFill rotWithShape="1">
          <a:blip r:embed="rId2">
            <a:extLst>
              <a:ext uri="{28A0092B-C50C-407E-A947-70E740481C1C}">
                <a14:useLocalDpi xmlns:a14="http://schemas.microsoft.com/office/drawing/2010/main" val="0"/>
              </a:ext>
            </a:extLst>
          </a:blip>
          <a:srcRect l="30162" r="26325"/>
          <a:stretch/>
        </p:blipFill>
        <p:spPr>
          <a:xfrm>
            <a:off x="9304538" y="4205426"/>
            <a:ext cx="2201662" cy="2316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164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8F81-B3CA-49A9-9008-B7C1A8C90B7F}"/>
              </a:ext>
            </a:extLst>
          </p:cNvPr>
          <p:cNvSpPr>
            <a:spLocks noGrp="1"/>
          </p:cNvSpPr>
          <p:nvPr>
            <p:ph type="title"/>
          </p:nvPr>
        </p:nvSpPr>
        <p:spPr>
          <a:xfrm>
            <a:off x="2895600" y="258346"/>
            <a:ext cx="8610600" cy="1293028"/>
          </a:xfrm>
        </p:spPr>
        <p:txBody>
          <a:bodyPr/>
          <a:lstStyle/>
          <a:p>
            <a:r>
              <a:rPr lang="en-IN" dirty="0"/>
              <a:t>references</a:t>
            </a:r>
          </a:p>
        </p:txBody>
      </p:sp>
      <p:sp>
        <p:nvSpPr>
          <p:cNvPr id="3" name="Content Placeholder 2">
            <a:extLst>
              <a:ext uri="{FF2B5EF4-FFF2-40B4-BE49-F238E27FC236}">
                <a16:creationId xmlns:a16="http://schemas.microsoft.com/office/drawing/2014/main" id="{428E9196-BD16-43A7-A4AE-B9633E5C8429}"/>
              </a:ext>
            </a:extLst>
          </p:cNvPr>
          <p:cNvSpPr>
            <a:spLocks noGrp="1"/>
          </p:cNvSpPr>
          <p:nvPr>
            <p:ph idx="1"/>
          </p:nvPr>
        </p:nvSpPr>
        <p:spPr>
          <a:xfrm>
            <a:off x="685800" y="1384918"/>
            <a:ext cx="10820400" cy="4833768"/>
          </a:xfrm>
        </p:spPr>
        <p:txBody>
          <a:bodyPr>
            <a:normAutofit fontScale="77500" lnSpcReduction="20000"/>
          </a:bodyPr>
          <a:lstStyle/>
          <a:p>
            <a:r>
              <a:rPr lang="en-IN" dirty="0"/>
              <a:t>Goddard P, Leslie A, Jones A, </a:t>
            </a:r>
            <a:r>
              <a:rPr lang="en-IN" dirty="0" err="1"/>
              <a:t>Wakeley</a:t>
            </a:r>
            <a:r>
              <a:rPr lang="en-IN" dirty="0"/>
              <a:t> C, Kabala J. Error in radiology. Br J </a:t>
            </a:r>
            <a:r>
              <a:rPr lang="en-IN" dirty="0" err="1"/>
              <a:t>Radiol</a:t>
            </a:r>
            <a:r>
              <a:rPr lang="en-IN" dirty="0"/>
              <a:t>. 2001;74:949–951. </a:t>
            </a:r>
            <a:r>
              <a:rPr lang="en-IN" dirty="0" err="1"/>
              <a:t>doi</a:t>
            </a:r>
            <a:r>
              <a:rPr lang="en-IN" dirty="0"/>
              <a:t>: 10.1259/bjr.74.886.740949. [PubMed] </a:t>
            </a:r>
          </a:p>
          <a:p>
            <a:r>
              <a:rPr lang="en-IN" dirty="0"/>
              <a:t>Forrest JV, Friedman PJ. Radiologic errors in patients with lung cancer. West J Med. 1981;134:485–490. [PMC free article] [PubMed] </a:t>
            </a:r>
          </a:p>
          <a:p>
            <a:r>
              <a:rPr lang="en-IN" dirty="0" err="1"/>
              <a:t>Muhm</a:t>
            </a:r>
            <a:r>
              <a:rPr lang="en-IN" dirty="0"/>
              <a:t> JR, Miller WE, Fontana RS, Sanderson DR, </a:t>
            </a:r>
            <a:r>
              <a:rPr lang="en-IN" dirty="0" err="1"/>
              <a:t>Uhlenhopp</a:t>
            </a:r>
            <a:r>
              <a:rPr lang="en-IN" dirty="0"/>
              <a:t> MA. Lung cancer detected during a screening program using four-month chest radiographs. Radiology. 1983;148:609–615. </a:t>
            </a:r>
            <a:r>
              <a:rPr lang="en-IN" dirty="0" err="1"/>
              <a:t>doi</a:t>
            </a:r>
            <a:r>
              <a:rPr lang="en-IN" dirty="0"/>
              <a:t>: 10.1148/radiology.148.3.6308709. [PubMed]</a:t>
            </a:r>
          </a:p>
          <a:p>
            <a:r>
              <a:rPr lang="en-IN" dirty="0" err="1"/>
              <a:t>Quekel</a:t>
            </a:r>
            <a:r>
              <a:rPr lang="en-IN" dirty="0"/>
              <a:t> LGBA, </a:t>
            </a:r>
            <a:r>
              <a:rPr lang="en-IN" dirty="0" err="1"/>
              <a:t>Kessels</a:t>
            </a:r>
            <a:r>
              <a:rPr lang="en-IN" dirty="0"/>
              <a:t> AGH, </a:t>
            </a:r>
            <a:r>
              <a:rPr lang="en-IN" dirty="0" err="1"/>
              <a:t>Goei</a:t>
            </a:r>
            <a:r>
              <a:rPr lang="en-IN" dirty="0"/>
              <a:t> R, van </a:t>
            </a:r>
            <a:r>
              <a:rPr lang="en-IN" dirty="0" err="1"/>
              <a:t>Engelshoven</a:t>
            </a:r>
            <a:r>
              <a:rPr lang="en-IN" dirty="0"/>
              <a:t> JMA. Miss rate of lung cancer on the chest radiograph in clinical practice. Chest. 1999;115:720–724. </a:t>
            </a:r>
            <a:r>
              <a:rPr lang="en-IN" dirty="0" err="1"/>
              <a:t>doi</a:t>
            </a:r>
            <a:r>
              <a:rPr lang="en-IN" dirty="0"/>
              <a:t>: 10.1378/chest.115.3.720. [PubMed]</a:t>
            </a:r>
          </a:p>
          <a:p>
            <a:r>
              <a:rPr lang="en-IN" dirty="0"/>
              <a:t>Radiology's Achilles' heel: error and variation in the interpretation of the </a:t>
            </a:r>
            <a:r>
              <a:rPr lang="en-IN" dirty="0" err="1"/>
              <a:t>Röntgen</a:t>
            </a:r>
            <a:r>
              <a:rPr lang="en-IN" dirty="0"/>
              <a:t> image. Robinson PJ, Br J </a:t>
            </a:r>
            <a:r>
              <a:rPr lang="en-IN" dirty="0" err="1"/>
              <a:t>Radiol</a:t>
            </a:r>
            <a:r>
              <a:rPr lang="en-IN" dirty="0"/>
              <a:t>. 1997 Nov; 70(839):1085-98. [PubMed]</a:t>
            </a:r>
          </a:p>
          <a:p>
            <a:r>
              <a:rPr lang="en-IN" dirty="0"/>
              <a:t>Robinson PJ, Wilson D, Coral A, Murphy A, </a:t>
            </a:r>
            <a:r>
              <a:rPr lang="en-IN" dirty="0" err="1"/>
              <a:t>Verow</a:t>
            </a:r>
            <a:r>
              <a:rPr lang="en-IN" dirty="0"/>
              <a:t> P. Variation between experienced observers in the interpretation of accident and emergency radiographs. Br J </a:t>
            </a:r>
            <a:r>
              <a:rPr lang="en-IN" dirty="0" err="1"/>
              <a:t>Radiol</a:t>
            </a:r>
            <a:r>
              <a:rPr lang="en-IN" dirty="0"/>
              <a:t>. 1999;72:323–330. </a:t>
            </a:r>
            <a:r>
              <a:rPr lang="en-IN" dirty="0" err="1"/>
              <a:t>doi</a:t>
            </a:r>
            <a:r>
              <a:rPr lang="en-IN" dirty="0"/>
              <a:t>: 10.1259/ bjr.72.856.10474490. [PubMed] </a:t>
            </a:r>
          </a:p>
          <a:p>
            <a:r>
              <a:rPr lang="en-IN" dirty="0"/>
              <a:t>Tudor GR, Finlay D, Taub N. An assessment of inter-observer agreement and accuracy when reporting plain radiographs. Clin </a:t>
            </a:r>
            <a:r>
              <a:rPr lang="en-IN" dirty="0" err="1"/>
              <a:t>Radiol</a:t>
            </a:r>
            <a:r>
              <a:rPr lang="en-IN" dirty="0"/>
              <a:t>. 1997;52:235–238. </a:t>
            </a:r>
            <a:r>
              <a:rPr lang="en-IN" dirty="0" err="1"/>
              <a:t>doi</a:t>
            </a:r>
            <a:r>
              <a:rPr lang="en-IN" dirty="0"/>
              <a:t>: 10.1016/S0009-9260(97)80280-2. [PubMed] </a:t>
            </a:r>
          </a:p>
          <a:p>
            <a:r>
              <a:rPr lang="en-IN" dirty="0"/>
              <a:t>Briggs GM, Flynn PA, Worthington M, Rennie I, McKinstry CS. The role of specialist neuroradiology second opinion reporting: is there added value ? Clin </a:t>
            </a:r>
            <a:r>
              <a:rPr lang="en-IN" dirty="0" err="1"/>
              <a:t>Radiol</a:t>
            </a:r>
            <a:r>
              <a:rPr lang="en-IN" dirty="0"/>
              <a:t>. 2008;63:791–795. </a:t>
            </a:r>
            <a:r>
              <a:rPr lang="en-IN" dirty="0" err="1"/>
              <a:t>doi</a:t>
            </a:r>
            <a:r>
              <a:rPr lang="en-IN" dirty="0"/>
              <a:t>: 10.1016/j.crad.2007.12.002. [PubMed]</a:t>
            </a:r>
          </a:p>
          <a:p>
            <a:endParaRPr lang="en-IN" dirty="0"/>
          </a:p>
        </p:txBody>
      </p:sp>
    </p:spTree>
    <p:extLst>
      <p:ext uri="{BB962C8B-B14F-4D97-AF65-F5344CB8AC3E}">
        <p14:creationId xmlns:p14="http://schemas.microsoft.com/office/powerpoint/2010/main" val="329780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2678-884B-462F-99D3-8832C52EB598}"/>
              </a:ext>
            </a:extLst>
          </p:cNvPr>
          <p:cNvSpPr>
            <a:spLocks noGrp="1"/>
          </p:cNvSpPr>
          <p:nvPr>
            <p:ph type="title"/>
          </p:nvPr>
        </p:nvSpPr>
        <p:spPr/>
        <p:txBody>
          <a:bodyPr/>
          <a:lstStyle/>
          <a:p>
            <a:endParaRPr lang="en-IN"/>
          </a:p>
        </p:txBody>
      </p:sp>
      <p:graphicFrame>
        <p:nvGraphicFramePr>
          <p:cNvPr id="7" name="Content Placeholder 6">
            <a:extLst>
              <a:ext uri="{FF2B5EF4-FFF2-40B4-BE49-F238E27FC236}">
                <a16:creationId xmlns:a16="http://schemas.microsoft.com/office/drawing/2014/main" id="{8D600030-D9BB-48A9-AEE8-072A2A9FEF78}"/>
              </a:ext>
            </a:extLst>
          </p:cNvPr>
          <p:cNvGraphicFramePr>
            <a:graphicFrameLocks noGrp="1"/>
          </p:cNvGraphicFramePr>
          <p:nvPr>
            <p:ph idx="1"/>
            <p:extLst>
              <p:ext uri="{D42A27DB-BD31-4B8C-83A1-F6EECF244321}">
                <p14:modId xmlns:p14="http://schemas.microsoft.com/office/powerpoint/2010/main" val="1787904924"/>
              </p:ext>
            </p:extLst>
          </p:nvPr>
        </p:nvGraphicFramePr>
        <p:xfrm>
          <a:off x="1127464" y="408375"/>
          <a:ext cx="9792072" cy="5921404"/>
        </p:xfrm>
        <a:graphic>
          <a:graphicData uri="http://schemas.openxmlformats.org/drawingml/2006/table">
            <a:tbl>
              <a:tblPr/>
              <a:tblGrid>
                <a:gridCol w="2925174">
                  <a:extLst>
                    <a:ext uri="{9D8B030D-6E8A-4147-A177-3AD203B41FA5}">
                      <a16:colId xmlns:a16="http://schemas.microsoft.com/office/drawing/2014/main" val="2300119215"/>
                    </a:ext>
                  </a:extLst>
                </a:gridCol>
                <a:gridCol w="2095338">
                  <a:extLst>
                    <a:ext uri="{9D8B030D-6E8A-4147-A177-3AD203B41FA5}">
                      <a16:colId xmlns:a16="http://schemas.microsoft.com/office/drawing/2014/main" val="1832454950"/>
                    </a:ext>
                  </a:extLst>
                </a:gridCol>
                <a:gridCol w="2655477">
                  <a:extLst>
                    <a:ext uri="{9D8B030D-6E8A-4147-A177-3AD203B41FA5}">
                      <a16:colId xmlns:a16="http://schemas.microsoft.com/office/drawing/2014/main" val="4286825425"/>
                    </a:ext>
                  </a:extLst>
                </a:gridCol>
                <a:gridCol w="2116083">
                  <a:extLst>
                    <a:ext uri="{9D8B030D-6E8A-4147-A177-3AD203B41FA5}">
                      <a16:colId xmlns:a16="http://schemas.microsoft.com/office/drawing/2014/main" val="1119922618"/>
                    </a:ext>
                  </a:extLst>
                </a:gridCol>
              </a:tblGrid>
              <a:tr h="2144760">
                <a:tc gridSpan="4">
                  <a:txBody>
                    <a:bodyPr/>
                    <a:lstStyle/>
                    <a:p>
                      <a:pPr algn="ctr" fontAlgn="ctr"/>
                      <a:r>
                        <a:rPr lang="en-US" sz="1400" b="1" dirty="0">
                          <a:solidFill>
                            <a:schemeClr val="bg1"/>
                          </a:solidFill>
                          <a:effectLst/>
                          <a:latin typeface="Calibri" panose="020F0502020204030204" pitchFamily="34" charset="0"/>
                        </a:rPr>
                        <a:t>Program Outcomes (rate how your course addresses the POs by giving a score of 1,2,3-                          </a:t>
                      </a: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 1: Slight (Low) 2: Moderate (Medium) 3: Substantial (High)</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4304476"/>
                  </a:ext>
                </a:extLst>
              </a:tr>
              <a:tr h="3776644">
                <a:tc>
                  <a:txBody>
                    <a:bodyPr/>
                    <a:lstStyle/>
                    <a:p>
                      <a:pPr marL="228600" indent="-228600" algn="ctr" fontAlgn="ctr">
                        <a:buAutoNum type="arabicPeriod"/>
                      </a:pPr>
                      <a:r>
                        <a:rPr lang="en-US" sz="1000" b="1" dirty="0">
                          <a:solidFill>
                            <a:schemeClr val="bg1"/>
                          </a:solidFill>
                          <a:effectLst/>
                          <a:latin typeface="Calibri" panose="020F0502020204030204" pitchFamily="34" charset="0"/>
                        </a:rPr>
                        <a:t>Internalize the concepts of management such as healthcare delivery system, strategic planning, HR, marketing, finance and operations</a:t>
                      </a:r>
                    </a:p>
                    <a:p>
                      <a:pPr marL="228600" indent="-228600" algn="ctr" fontAlgn="ctr">
                        <a:buAutoNum type="arabicPeriod"/>
                      </a:pPr>
                      <a:endParaRPr lang="en-US" sz="1000" b="1" dirty="0">
                        <a:solidFill>
                          <a:schemeClr val="bg1"/>
                        </a:solidFill>
                        <a:effectLst/>
                        <a:latin typeface="Calibri" panose="020F0502020204030204" pitchFamily="34" charset="0"/>
                      </a:endParaRPr>
                    </a:p>
                    <a:p>
                      <a:pPr marL="228600" indent="-228600" algn="ctr" fontAlgn="ctr">
                        <a:buAutoNum type="arabicPeriod"/>
                      </a:pPr>
                      <a:endParaRPr lang="en-US" sz="1000" b="1" dirty="0">
                        <a:solidFill>
                          <a:schemeClr val="bg1"/>
                        </a:solidFill>
                        <a:effectLst/>
                        <a:latin typeface="Calibri" panose="020F0502020204030204" pitchFamily="34" charset="0"/>
                      </a:endParaRPr>
                    </a:p>
                    <a:p>
                      <a:pPr marL="0" indent="0" algn="ctr" fontAlgn="ctr">
                        <a:buNone/>
                      </a:pPr>
                      <a:r>
                        <a:rPr lang="en-US" sz="1000" b="1" dirty="0">
                          <a:solidFill>
                            <a:schemeClr val="bg1"/>
                          </a:solidFill>
                          <a:effectLst/>
                          <a:latin typeface="Calibri" panose="020F0502020204030204" pitchFamily="34" charset="0"/>
                        </a:rPr>
                        <a:t>2</a:t>
                      </a:r>
                    </a:p>
                  </a:txBody>
                  <a:tcPr marL="6858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000" b="1" dirty="0">
                          <a:solidFill>
                            <a:schemeClr val="bg1"/>
                          </a:solidFill>
                          <a:effectLst/>
                          <a:latin typeface="Calibri" panose="020F0502020204030204" pitchFamily="34" charset="0"/>
                        </a:rPr>
                        <a:t>2. Apply knowledge of research and management techniques and functions in an integrated manner in healthcare set up</a:t>
                      </a:r>
                    </a:p>
                    <a:p>
                      <a:pPr algn="ctr" fontAlgn="ctr"/>
                      <a:endParaRPr lang="en-US" sz="1000" b="1" dirty="0">
                        <a:solidFill>
                          <a:schemeClr val="bg1"/>
                        </a:solidFill>
                        <a:effectLst/>
                        <a:latin typeface="Calibri" panose="020F0502020204030204" pitchFamily="34" charset="0"/>
                      </a:endParaRPr>
                    </a:p>
                    <a:p>
                      <a:pPr algn="ctr" fontAlgn="ctr"/>
                      <a:r>
                        <a:rPr lang="en-US" sz="1000" b="1" dirty="0">
                          <a:solidFill>
                            <a:schemeClr val="bg1"/>
                          </a:solidFill>
                          <a:effectLst/>
                          <a:latin typeface="Calibri" panose="020F0502020204030204" pitchFamily="34" charset="0"/>
                        </a:rPr>
                        <a:t>3</a:t>
                      </a:r>
                    </a:p>
                  </a:txBody>
                  <a:tcPr marL="6858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000" b="1" dirty="0">
                          <a:solidFill>
                            <a:schemeClr val="bg1"/>
                          </a:solidFill>
                          <a:effectLst/>
                          <a:latin typeface="Calibri" panose="020F0502020204030204" pitchFamily="34" charset="0"/>
                        </a:rPr>
                        <a:t>3. Use appropriate skills to support healthcare organizations to take informed decision in planning, building and managing healthcare organizations</a:t>
                      </a:r>
                    </a:p>
                    <a:p>
                      <a:pPr algn="ctr" fontAlgn="ctr"/>
                      <a:endParaRPr lang="en-US" sz="1000" b="1" dirty="0">
                        <a:solidFill>
                          <a:schemeClr val="bg1"/>
                        </a:solidFill>
                        <a:effectLst/>
                        <a:latin typeface="Calibri" panose="020F0502020204030204" pitchFamily="34" charset="0"/>
                      </a:endParaRPr>
                    </a:p>
                    <a:p>
                      <a:pPr algn="ctr" fontAlgn="ctr"/>
                      <a:endParaRPr lang="en-US" sz="1000" b="1" dirty="0">
                        <a:solidFill>
                          <a:schemeClr val="bg1"/>
                        </a:solidFill>
                        <a:effectLst/>
                        <a:latin typeface="Calibri" panose="020F0502020204030204" pitchFamily="34" charset="0"/>
                      </a:endParaRPr>
                    </a:p>
                    <a:p>
                      <a:pPr algn="ctr" fontAlgn="ctr"/>
                      <a:r>
                        <a:rPr lang="en-US" sz="1000" b="1" dirty="0">
                          <a:solidFill>
                            <a:schemeClr val="bg1"/>
                          </a:solidFill>
                          <a:effectLst/>
                          <a:latin typeface="Calibri" panose="020F0502020204030204" pitchFamily="34" charset="0"/>
                        </a:rPr>
                        <a:t>3</a:t>
                      </a:r>
                    </a:p>
                  </a:txBody>
                  <a:tcPr marL="6858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000" b="1" dirty="0">
                          <a:solidFill>
                            <a:schemeClr val="bg1"/>
                          </a:solidFill>
                          <a:effectLst/>
                          <a:latin typeface="Calibri" panose="020F0502020204030204" pitchFamily="34" charset="0"/>
                        </a:rPr>
                        <a:t>4. Utilize learning acquired from trainings and practical exposures in real time situations.</a:t>
                      </a:r>
                    </a:p>
                    <a:p>
                      <a:pPr algn="ctr" fontAlgn="ctr"/>
                      <a:endParaRPr lang="en-US" sz="1000" b="1" dirty="0">
                        <a:solidFill>
                          <a:schemeClr val="bg1"/>
                        </a:solidFill>
                        <a:effectLst/>
                        <a:latin typeface="Calibri" panose="020F0502020204030204" pitchFamily="34" charset="0"/>
                      </a:endParaRPr>
                    </a:p>
                    <a:p>
                      <a:pPr algn="ctr" fontAlgn="ctr"/>
                      <a:endParaRPr lang="en-US" sz="1000" b="1" dirty="0">
                        <a:solidFill>
                          <a:schemeClr val="bg1"/>
                        </a:solidFill>
                        <a:effectLst/>
                        <a:latin typeface="Calibri" panose="020F0502020204030204" pitchFamily="34" charset="0"/>
                      </a:endParaRPr>
                    </a:p>
                    <a:p>
                      <a:pPr algn="ctr" fontAlgn="ctr"/>
                      <a:r>
                        <a:rPr lang="en-US" sz="1000" b="1" dirty="0">
                          <a:solidFill>
                            <a:schemeClr val="bg1"/>
                          </a:solidFill>
                          <a:effectLst/>
                          <a:latin typeface="Calibri" panose="020F0502020204030204" pitchFamily="34" charset="0"/>
                        </a:rPr>
                        <a:t>3</a:t>
                      </a:r>
                    </a:p>
                  </a:txBody>
                  <a:tcPr marL="6858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645544023"/>
                  </a:ext>
                </a:extLst>
              </a:tr>
            </a:tbl>
          </a:graphicData>
        </a:graphic>
      </p:graphicFrame>
      <p:sp>
        <p:nvSpPr>
          <p:cNvPr id="8" name="Rectangle 2">
            <a:extLst>
              <a:ext uri="{FF2B5EF4-FFF2-40B4-BE49-F238E27FC236}">
                <a16:creationId xmlns:a16="http://schemas.microsoft.com/office/drawing/2014/main" id="{F9892455-467D-4E2E-BE0C-DC27AA2D27B0}"/>
              </a:ext>
            </a:extLst>
          </p:cNvPr>
          <p:cNvSpPr>
            <a:spLocks noChangeArrowheads="1"/>
          </p:cNvSpPr>
          <p:nvPr/>
        </p:nvSpPr>
        <p:spPr bwMode="auto">
          <a:xfrm>
            <a:off x="3098800" y="360203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522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1027-3EF7-4AB9-980D-2E4AC57B590C}"/>
              </a:ext>
            </a:extLst>
          </p:cNvPr>
          <p:cNvSpPr>
            <a:spLocks noGrp="1"/>
          </p:cNvSpPr>
          <p:nvPr>
            <p:ph type="ctrTitle"/>
          </p:nvPr>
        </p:nvSpPr>
        <p:spPr/>
        <p:txBody>
          <a:bodyPr/>
          <a:lstStyle/>
          <a:p>
            <a:pPr algn="ctr"/>
            <a:r>
              <a:rPr lang="en-IN" dirty="0"/>
              <a:t>THANK YOU</a:t>
            </a:r>
          </a:p>
        </p:txBody>
      </p:sp>
      <p:sp>
        <p:nvSpPr>
          <p:cNvPr id="3" name="Subtitle 2">
            <a:extLst>
              <a:ext uri="{FF2B5EF4-FFF2-40B4-BE49-F238E27FC236}">
                <a16:creationId xmlns:a16="http://schemas.microsoft.com/office/drawing/2014/main" id="{44241117-8946-40DF-B525-8C291B469DB2}"/>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14458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F88D-4AD7-4D3A-91E4-A67F58B7375C}"/>
              </a:ext>
            </a:extLst>
          </p:cNvPr>
          <p:cNvSpPr>
            <a:spLocks noGrp="1"/>
          </p:cNvSpPr>
          <p:nvPr>
            <p:ph type="title"/>
          </p:nvPr>
        </p:nvSpPr>
        <p:spPr>
          <a:xfrm>
            <a:off x="2895600" y="364877"/>
            <a:ext cx="8610600" cy="1293028"/>
          </a:xfrm>
        </p:spPr>
        <p:txBody>
          <a:bodyPr/>
          <a:lstStyle/>
          <a:p>
            <a:r>
              <a:rPr lang="en-IN" dirty="0"/>
              <a:t>About u4rad</a:t>
            </a:r>
          </a:p>
        </p:txBody>
      </p:sp>
      <p:sp>
        <p:nvSpPr>
          <p:cNvPr id="3" name="Content Placeholder 2">
            <a:extLst>
              <a:ext uri="{FF2B5EF4-FFF2-40B4-BE49-F238E27FC236}">
                <a16:creationId xmlns:a16="http://schemas.microsoft.com/office/drawing/2014/main" id="{2BF534FD-187D-4C84-A58E-4FD0301E4DD5}"/>
              </a:ext>
            </a:extLst>
          </p:cNvPr>
          <p:cNvSpPr>
            <a:spLocks noGrp="1"/>
          </p:cNvSpPr>
          <p:nvPr>
            <p:ph idx="1"/>
          </p:nvPr>
        </p:nvSpPr>
        <p:spPr>
          <a:xfrm>
            <a:off x="452762" y="1811046"/>
            <a:ext cx="10820400" cy="4416518"/>
          </a:xfrm>
        </p:spPr>
        <p:txBody>
          <a:bodyPr/>
          <a:lstStyle/>
          <a:p>
            <a:r>
              <a:rPr lang="en-US" dirty="0"/>
              <a:t>U4RAD is revolutionizing radiology reporting with AI-assisted image analytics and a smart reporting toolkit.</a:t>
            </a:r>
          </a:p>
          <a:p>
            <a:r>
              <a:rPr lang="en-US" dirty="0"/>
              <a:t>They're revolutionizing remote radiology reporting by enabling process improvement, appropriate digital intervention, and selected AI (Artificial Intelligence) application to help Radiologists become more efficient. Their AI-assisted Radiology Reporting technology will result in higher-quality diagnoses and shorter turnaround times.</a:t>
            </a:r>
          </a:p>
          <a:p>
            <a:r>
              <a:rPr lang="en-US" dirty="0"/>
              <a:t>They want to double the productivity of radiologist reporting. </a:t>
            </a:r>
            <a:endParaRPr lang="en-IN" dirty="0"/>
          </a:p>
        </p:txBody>
      </p:sp>
      <p:pic>
        <p:nvPicPr>
          <p:cNvPr id="5" name="Picture 4">
            <a:extLst>
              <a:ext uri="{FF2B5EF4-FFF2-40B4-BE49-F238E27FC236}">
                <a16:creationId xmlns:a16="http://schemas.microsoft.com/office/drawing/2014/main" id="{8BFFEE33-5CB9-4760-AF09-2B2D83340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010" y="4740676"/>
            <a:ext cx="3562904" cy="2117324"/>
          </a:xfrm>
          <a:prstGeom prst="rect">
            <a:avLst/>
          </a:prstGeom>
        </p:spPr>
      </p:pic>
    </p:spTree>
    <p:extLst>
      <p:ext uri="{BB962C8B-B14F-4D97-AF65-F5344CB8AC3E}">
        <p14:creationId xmlns:p14="http://schemas.microsoft.com/office/powerpoint/2010/main" val="9698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B25D-F37D-4F0E-B9EA-C079D9CE5E74}"/>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D660186A-C9BF-4181-B1A8-247415532358}"/>
              </a:ext>
            </a:extLst>
          </p:cNvPr>
          <p:cNvSpPr>
            <a:spLocks noGrp="1"/>
          </p:cNvSpPr>
          <p:nvPr>
            <p:ph idx="1"/>
          </p:nvPr>
        </p:nvSpPr>
        <p:spPr/>
        <p:txBody>
          <a:bodyPr>
            <a:normAutofit/>
          </a:bodyPr>
          <a:lstStyle/>
          <a:p>
            <a:r>
              <a:rPr lang="en-US" dirty="0"/>
              <a:t>Annually, one billion radiologic tests are conducted worldwide, with radiologists interpreting the majority of them. </a:t>
            </a:r>
          </a:p>
          <a:p>
            <a:r>
              <a:rPr lang="en-US" dirty="0"/>
              <a:t>The term "error" implies that there is no space for disagreement about what is "correct," and that the reporting radiologist should have been able to make the correct diagnosis or study but was unable to do so.  </a:t>
            </a:r>
          </a:p>
          <a:p>
            <a:r>
              <a:rPr lang="en-US" dirty="0"/>
              <a:t>Radiologic interpretation is a complicated psychophysiological and cognitive process that is subject to a wide range of errors, including perceptual and cognitive errors. </a:t>
            </a:r>
            <a:endParaRPr lang="en-IN" dirty="0"/>
          </a:p>
        </p:txBody>
      </p:sp>
      <p:pic>
        <p:nvPicPr>
          <p:cNvPr id="5" name="Picture 4">
            <a:extLst>
              <a:ext uri="{FF2B5EF4-FFF2-40B4-BE49-F238E27FC236}">
                <a16:creationId xmlns:a16="http://schemas.microsoft.com/office/drawing/2014/main" id="{FF766ABB-B14E-40F2-B566-8A40EF1F67AE}"/>
              </a:ext>
            </a:extLst>
          </p:cNvPr>
          <p:cNvPicPr>
            <a:picLocks noChangeAspect="1"/>
          </p:cNvPicPr>
          <p:nvPr/>
        </p:nvPicPr>
        <p:blipFill rotWithShape="1">
          <a:blip r:embed="rId2">
            <a:extLst>
              <a:ext uri="{28A0092B-C50C-407E-A947-70E740481C1C}">
                <a14:useLocalDpi xmlns:a14="http://schemas.microsoft.com/office/drawing/2010/main" val="0"/>
              </a:ext>
            </a:extLst>
          </a:blip>
          <a:srcRect l="13271" t="13444" r="10923" b="17405"/>
          <a:stretch/>
        </p:blipFill>
        <p:spPr>
          <a:xfrm>
            <a:off x="9579006" y="4729578"/>
            <a:ext cx="2183907" cy="19922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757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737F-6068-4EDE-91D0-14A87F7DC924}"/>
              </a:ext>
            </a:extLst>
          </p:cNvPr>
          <p:cNvSpPr>
            <a:spLocks noGrp="1"/>
          </p:cNvSpPr>
          <p:nvPr>
            <p:ph type="title"/>
          </p:nvPr>
        </p:nvSpPr>
        <p:spPr/>
        <p:txBody>
          <a:bodyPr/>
          <a:lstStyle/>
          <a:p>
            <a:r>
              <a:rPr lang="en-IN" dirty="0"/>
              <a:t>aim</a:t>
            </a:r>
          </a:p>
        </p:txBody>
      </p:sp>
      <p:sp>
        <p:nvSpPr>
          <p:cNvPr id="3" name="Content Placeholder 2">
            <a:extLst>
              <a:ext uri="{FF2B5EF4-FFF2-40B4-BE49-F238E27FC236}">
                <a16:creationId xmlns:a16="http://schemas.microsoft.com/office/drawing/2014/main" id="{84AB926E-689E-476C-83C6-FA799235CF9A}"/>
              </a:ext>
            </a:extLst>
          </p:cNvPr>
          <p:cNvSpPr>
            <a:spLocks noGrp="1"/>
          </p:cNvSpPr>
          <p:nvPr>
            <p:ph idx="1"/>
          </p:nvPr>
        </p:nvSpPr>
        <p:spPr/>
        <p:txBody>
          <a:bodyPr/>
          <a:lstStyle/>
          <a:p>
            <a:r>
              <a:rPr lang="en-US" dirty="0"/>
              <a:t>To review the diagnostic reports.</a:t>
            </a:r>
          </a:p>
          <a:p>
            <a:r>
              <a:rPr lang="en-US" dirty="0"/>
              <a:t>To determine the extent of reporting errors. </a:t>
            </a:r>
          </a:p>
          <a:p>
            <a:r>
              <a:rPr lang="en-US" dirty="0"/>
              <a:t>To suggest measures for minimizing reporting errors.</a:t>
            </a:r>
          </a:p>
          <a:p>
            <a:endParaRPr lang="en-IN" dirty="0"/>
          </a:p>
        </p:txBody>
      </p:sp>
      <p:pic>
        <p:nvPicPr>
          <p:cNvPr id="5" name="Picture 4">
            <a:extLst>
              <a:ext uri="{FF2B5EF4-FFF2-40B4-BE49-F238E27FC236}">
                <a16:creationId xmlns:a16="http://schemas.microsoft.com/office/drawing/2014/main" id="{E9DF87E8-BD11-4108-A16C-1A74F3E11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220" y="3249228"/>
            <a:ext cx="3221854" cy="3221854"/>
          </a:xfrm>
          <a:prstGeom prst="rect">
            <a:avLst/>
          </a:prstGeom>
        </p:spPr>
      </p:pic>
    </p:spTree>
    <p:extLst>
      <p:ext uri="{BB962C8B-B14F-4D97-AF65-F5344CB8AC3E}">
        <p14:creationId xmlns:p14="http://schemas.microsoft.com/office/powerpoint/2010/main" val="356263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C6A-8D53-490C-8887-C4D5A92C50DD}"/>
              </a:ext>
            </a:extLst>
          </p:cNvPr>
          <p:cNvSpPr>
            <a:spLocks noGrp="1"/>
          </p:cNvSpPr>
          <p:nvPr>
            <p:ph type="title"/>
          </p:nvPr>
        </p:nvSpPr>
        <p:spPr/>
        <p:txBody>
          <a:bodyPr/>
          <a:lstStyle/>
          <a:p>
            <a:r>
              <a:rPr lang="en-IN" dirty="0"/>
              <a:t>methodology</a:t>
            </a:r>
          </a:p>
        </p:txBody>
      </p:sp>
      <p:sp>
        <p:nvSpPr>
          <p:cNvPr id="3" name="Content Placeholder 2">
            <a:extLst>
              <a:ext uri="{FF2B5EF4-FFF2-40B4-BE49-F238E27FC236}">
                <a16:creationId xmlns:a16="http://schemas.microsoft.com/office/drawing/2014/main" id="{114C166C-DF3C-4641-BBD5-12C59509221D}"/>
              </a:ext>
            </a:extLst>
          </p:cNvPr>
          <p:cNvSpPr>
            <a:spLocks noGrp="1"/>
          </p:cNvSpPr>
          <p:nvPr>
            <p:ph idx="1"/>
          </p:nvPr>
        </p:nvSpPr>
        <p:spPr/>
        <p:txBody>
          <a:bodyPr>
            <a:normAutofit fontScale="92500" lnSpcReduction="10000"/>
          </a:bodyPr>
          <a:lstStyle/>
          <a:p>
            <a:r>
              <a:rPr lang="en-US" dirty="0"/>
              <a:t>Study location: U4RAD Technologies LLP</a:t>
            </a:r>
          </a:p>
          <a:p>
            <a:r>
              <a:rPr lang="en-US" dirty="0"/>
              <a:t>Study units: Patients who had undergone CT and MRI scans.</a:t>
            </a:r>
          </a:p>
          <a:p>
            <a:r>
              <a:rPr lang="en-US" dirty="0"/>
              <a:t>Sample size: 362 (CT- 220, MRI- 142).</a:t>
            </a:r>
          </a:p>
          <a:p>
            <a:r>
              <a:rPr lang="en-US" dirty="0"/>
              <a:t>Keywords: Radiology, Error, diagnostic, Misdiagnosis, Imaging, Reports.</a:t>
            </a:r>
          </a:p>
          <a:p>
            <a:r>
              <a:rPr lang="en-US" dirty="0"/>
              <a:t>Sampling strategy: This study is based on qualitative secondary data. Systematic Sampling method is used to choose sample. A sample size of 362 is taken out of 6004 reports under study with confidence level of 95% and margin of error 5%. </a:t>
            </a:r>
          </a:p>
          <a:p>
            <a:r>
              <a:rPr lang="en-US" dirty="0"/>
              <a:t>Review Method: Cases reviewed by another Radiologist other than reporting radiologist.</a:t>
            </a:r>
          </a:p>
          <a:p>
            <a:r>
              <a:rPr lang="en-US" dirty="0"/>
              <a:t>Study duration: 3 months (February- April, 2021)</a:t>
            </a:r>
          </a:p>
          <a:p>
            <a:r>
              <a:rPr lang="en-US" dirty="0"/>
              <a:t>Limitations: Time Constraint (due to which unable to include X-rays and large duration), Resources, Prevalence of Covid 19. </a:t>
            </a:r>
          </a:p>
        </p:txBody>
      </p:sp>
    </p:spTree>
    <p:extLst>
      <p:ext uri="{BB962C8B-B14F-4D97-AF65-F5344CB8AC3E}">
        <p14:creationId xmlns:p14="http://schemas.microsoft.com/office/powerpoint/2010/main" val="369566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7050-C2EF-4E29-A256-78573990AB3C}"/>
              </a:ext>
            </a:extLst>
          </p:cNvPr>
          <p:cNvSpPr>
            <a:spLocks noGrp="1"/>
          </p:cNvSpPr>
          <p:nvPr>
            <p:ph type="title"/>
          </p:nvPr>
        </p:nvSpPr>
        <p:spPr/>
        <p:txBody>
          <a:bodyPr/>
          <a:lstStyle/>
          <a:p>
            <a:r>
              <a:rPr lang="en-IN" dirty="0"/>
              <a:t>findings</a:t>
            </a:r>
          </a:p>
        </p:txBody>
      </p:sp>
      <p:sp>
        <p:nvSpPr>
          <p:cNvPr id="3" name="Content Placeholder 2">
            <a:extLst>
              <a:ext uri="{FF2B5EF4-FFF2-40B4-BE49-F238E27FC236}">
                <a16:creationId xmlns:a16="http://schemas.microsoft.com/office/drawing/2014/main" id="{465F4BDC-98D7-4163-8C69-D43DD0E0EB88}"/>
              </a:ext>
            </a:extLst>
          </p:cNvPr>
          <p:cNvSpPr>
            <a:spLocks noGrp="1"/>
          </p:cNvSpPr>
          <p:nvPr>
            <p:ph idx="1"/>
          </p:nvPr>
        </p:nvSpPr>
        <p:spPr/>
        <p:txBody>
          <a:bodyPr>
            <a:normAutofit/>
          </a:bodyPr>
          <a:lstStyle/>
          <a:p>
            <a:r>
              <a:rPr lang="en-US" dirty="0"/>
              <a:t>362 reports were analyzed for the duration of 3 months- February to April, 2021. Out of which, errors in 3 reports were found. </a:t>
            </a:r>
          </a:p>
          <a:p>
            <a:r>
              <a:rPr lang="en-US" dirty="0"/>
              <a:t>In 2 reports, cognitive mistakes (in which defect is detected visually but importance of detection is incorrectly appreciated) were found. Findings which were visible in the scan were not entered in report. </a:t>
            </a:r>
          </a:p>
          <a:p>
            <a:r>
              <a:rPr lang="en-US" dirty="0"/>
              <a:t>In 1 report, clerical error (a mistake made in copying or writing out a document) was found (see Figure 1). Findings which are seen in CT Face were mistakenly entered into the findings of CT Brain. </a:t>
            </a:r>
          </a:p>
          <a:p>
            <a:r>
              <a:rPr lang="en-US" dirty="0"/>
              <a:t>Therefore, it can be said that there is a reporting error of 0.008%.</a:t>
            </a:r>
          </a:p>
        </p:txBody>
      </p:sp>
    </p:spTree>
    <p:extLst>
      <p:ext uri="{BB962C8B-B14F-4D97-AF65-F5344CB8AC3E}">
        <p14:creationId xmlns:p14="http://schemas.microsoft.com/office/powerpoint/2010/main" val="41795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15788F-E80D-4FE1-B953-F38BF484E02C}"/>
              </a:ext>
            </a:extLst>
          </p:cNvPr>
          <p:cNvGraphicFramePr>
            <a:graphicFrameLocks noGrp="1"/>
          </p:cNvGraphicFramePr>
          <p:nvPr>
            <p:extLst>
              <p:ext uri="{D42A27DB-BD31-4B8C-83A1-F6EECF244321}">
                <p14:modId xmlns:p14="http://schemas.microsoft.com/office/powerpoint/2010/main" val="3145102343"/>
              </p:ext>
            </p:extLst>
          </p:nvPr>
        </p:nvGraphicFramePr>
        <p:xfrm>
          <a:off x="380239" y="2343848"/>
          <a:ext cx="5115039" cy="3389441"/>
        </p:xfrm>
        <a:graphic>
          <a:graphicData uri="http://schemas.openxmlformats.org/drawingml/2006/table">
            <a:tbl>
              <a:tblPr firstRow="1" firstCol="1" bandRow="1">
                <a:tableStyleId>{5C22544A-7EE6-4342-B048-85BDC9FD1C3A}</a:tableStyleId>
              </a:tblPr>
              <a:tblGrid>
                <a:gridCol w="1705013">
                  <a:extLst>
                    <a:ext uri="{9D8B030D-6E8A-4147-A177-3AD203B41FA5}">
                      <a16:colId xmlns:a16="http://schemas.microsoft.com/office/drawing/2014/main" val="900357365"/>
                    </a:ext>
                  </a:extLst>
                </a:gridCol>
                <a:gridCol w="1705013">
                  <a:extLst>
                    <a:ext uri="{9D8B030D-6E8A-4147-A177-3AD203B41FA5}">
                      <a16:colId xmlns:a16="http://schemas.microsoft.com/office/drawing/2014/main" val="2995251602"/>
                    </a:ext>
                  </a:extLst>
                </a:gridCol>
                <a:gridCol w="1705013">
                  <a:extLst>
                    <a:ext uri="{9D8B030D-6E8A-4147-A177-3AD203B41FA5}">
                      <a16:colId xmlns:a16="http://schemas.microsoft.com/office/drawing/2014/main" val="256905091"/>
                    </a:ext>
                  </a:extLst>
                </a:gridCol>
              </a:tblGrid>
              <a:tr h="475504">
                <a:tc>
                  <a:txBody>
                    <a:bodyPr/>
                    <a:lstStyle/>
                    <a:p>
                      <a:pPr algn="ctr">
                        <a:lnSpc>
                          <a:spcPct val="107000"/>
                        </a:lnSpc>
                        <a:spcAft>
                          <a:spcPts val="800"/>
                        </a:spcAft>
                      </a:pPr>
                      <a:r>
                        <a:rPr lang="en-US" sz="1600">
                          <a:effectLst/>
                        </a:rPr>
                        <a:t>Part Scanned</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600">
                          <a:effectLst/>
                        </a:rPr>
                        <a:t>Count</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600" dirty="0">
                          <a:effectLst/>
                        </a:rPr>
                        <a:t>Purpose</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675269987"/>
                  </a:ext>
                </a:extLst>
              </a:tr>
              <a:tr h="733336">
                <a:tc>
                  <a:txBody>
                    <a:bodyPr/>
                    <a:lstStyle/>
                    <a:p>
                      <a:pPr algn="ctr">
                        <a:lnSpc>
                          <a:spcPct val="107000"/>
                        </a:lnSpc>
                        <a:spcAft>
                          <a:spcPts val="800"/>
                        </a:spcAft>
                      </a:pPr>
                      <a:r>
                        <a:rPr lang="en-US" sz="1200">
                          <a:effectLst/>
                        </a:rPr>
                        <a:t>Chest</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dirty="0">
                          <a:effectLst/>
                        </a:rPr>
                        <a:t>117</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Covid Screening, Shortness of Breath</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3306811702"/>
                  </a:ext>
                </a:extLst>
              </a:tr>
              <a:tr h="357086">
                <a:tc>
                  <a:txBody>
                    <a:bodyPr/>
                    <a:lstStyle/>
                    <a:p>
                      <a:pPr algn="ctr">
                        <a:lnSpc>
                          <a:spcPct val="107000"/>
                        </a:lnSpc>
                        <a:spcAft>
                          <a:spcPts val="800"/>
                        </a:spcAft>
                      </a:pPr>
                      <a:r>
                        <a:rPr lang="en-US" sz="1200">
                          <a:effectLst/>
                        </a:rPr>
                        <a:t>Abdomen</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33</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Pain</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121228499"/>
                  </a:ext>
                </a:extLst>
              </a:tr>
              <a:tr h="357086">
                <a:tc>
                  <a:txBody>
                    <a:bodyPr/>
                    <a:lstStyle/>
                    <a:p>
                      <a:pPr algn="ctr">
                        <a:lnSpc>
                          <a:spcPct val="107000"/>
                        </a:lnSpc>
                        <a:spcAft>
                          <a:spcPts val="800"/>
                        </a:spcAft>
                      </a:pPr>
                      <a:r>
                        <a:rPr lang="en-US" sz="1200">
                          <a:effectLst/>
                        </a:rPr>
                        <a:t>Brain</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45</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Trauma</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3058179672"/>
                  </a:ext>
                </a:extLst>
              </a:tr>
              <a:tr h="1109343">
                <a:tc>
                  <a:txBody>
                    <a:bodyPr/>
                    <a:lstStyle/>
                    <a:p>
                      <a:pPr algn="ctr">
                        <a:lnSpc>
                          <a:spcPct val="107000"/>
                        </a:lnSpc>
                        <a:spcAft>
                          <a:spcPts val="800"/>
                        </a:spcAft>
                      </a:pPr>
                      <a:r>
                        <a:rPr lang="en-US" sz="1200">
                          <a:effectLst/>
                        </a:rPr>
                        <a:t>Musculoskeletal Structures and spine</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25</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dirty="0">
                          <a:effectLst/>
                        </a:rPr>
                        <a:t>Trauma</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3798727636"/>
                  </a:ext>
                </a:extLst>
              </a:tr>
              <a:tr h="357086">
                <a:tc>
                  <a:txBody>
                    <a:bodyPr/>
                    <a:lstStyle/>
                    <a:p>
                      <a:pPr algn="ctr">
                        <a:lnSpc>
                          <a:spcPct val="107000"/>
                        </a:lnSpc>
                        <a:spcAft>
                          <a:spcPts val="800"/>
                        </a:spcAft>
                      </a:pPr>
                      <a:r>
                        <a:rPr lang="en-US" sz="1200">
                          <a:effectLst/>
                        </a:rPr>
                        <a:t>Total</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220</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dirty="0">
                          <a:effectLst/>
                        </a:rPr>
                        <a:t> </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1405943796"/>
                  </a:ext>
                </a:extLst>
              </a:tr>
            </a:tbl>
          </a:graphicData>
        </a:graphic>
      </p:graphicFrame>
      <p:sp>
        <p:nvSpPr>
          <p:cNvPr id="6" name="Rectangle 1">
            <a:extLst>
              <a:ext uri="{FF2B5EF4-FFF2-40B4-BE49-F238E27FC236}">
                <a16:creationId xmlns:a16="http://schemas.microsoft.com/office/drawing/2014/main" id="{8ECDA217-B680-4108-A730-F21FE8EF34E2}"/>
              </a:ext>
            </a:extLst>
          </p:cNvPr>
          <p:cNvSpPr>
            <a:spLocks noChangeArrowheads="1"/>
          </p:cNvSpPr>
          <p:nvPr/>
        </p:nvSpPr>
        <p:spPr bwMode="auto">
          <a:xfrm>
            <a:off x="3233738" y="3613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TextBox 6">
            <a:extLst>
              <a:ext uri="{FF2B5EF4-FFF2-40B4-BE49-F238E27FC236}">
                <a16:creationId xmlns:a16="http://schemas.microsoft.com/office/drawing/2014/main" id="{F3F1C008-ED5B-434A-892A-8346E4A50172}"/>
              </a:ext>
            </a:extLst>
          </p:cNvPr>
          <p:cNvSpPr txBox="1"/>
          <p:nvPr/>
        </p:nvSpPr>
        <p:spPr>
          <a:xfrm>
            <a:off x="1481328" y="1853152"/>
            <a:ext cx="4325112" cy="369332"/>
          </a:xfrm>
          <a:prstGeom prst="rect">
            <a:avLst/>
          </a:prstGeom>
          <a:noFill/>
        </p:spPr>
        <p:txBody>
          <a:bodyPr wrap="square" rtlCol="0">
            <a:spAutoFit/>
          </a:bodyPr>
          <a:lstStyle/>
          <a:p>
            <a:r>
              <a:rPr lang="en-IN" dirty="0"/>
              <a:t>CLASSIFICATION OF CTs:</a:t>
            </a:r>
          </a:p>
        </p:txBody>
      </p:sp>
      <p:sp>
        <p:nvSpPr>
          <p:cNvPr id="8" name="TextBox 7">
            <a:extLst>
              <a:ext uri="{FF2B5EF4-FFF2-40B4-BE49-F238E27FC236}">
                <a16:creationId xmlns:a16="http://schemas.microsoft.com/office/drawing/2014/main" id="{FEF58B60-A1A2-404F-8F48-CE4AD17D36F3}"/>
              </a:ext>
            </a:extLst>
          </p:cNvPr>
          <p:cNvSpPr txBox="1"/>
          <p:nvPr/>
        </p:nvSpPr>
        <p:spPr>
          <a:xfrm>
            <a:off x="7232904" y="1776920"/>
            <a:ext cx="3602736" cy="369332"/>
          </a:xfrm>
          <a:prstGeom prst="rect">
            <a:avLst/>
          </a:prstGeom>
          <a:noFill/>
        </p:spPr>
        <p:txBody>
          <a:bodyPr wrap="square" rtlCol="0">
            <a:spAutoFit/>
          </a:bodyPr>
          <a:lstStyle/>
          <a:p>
            <a:r>
              <a:rPr lang="en-IN" dirty="0"/>
              <a:t>CLASSIFICATION OF MRIs:</a:t>
            </a:r>
          </a:p>
        </p:txBody>
      </p:sp>
      <p:graphicFrame>
        <p:nvGraphicFramePr>
          <p:cNvPr id="2" name="Table 1">
            <a:extLst>
              <a:ext uri="{FF2B5EF4-FFF2-40B4-BE49-F238E27FC236}">
                <a16:creationId xmlns:a16="http://schemas.microsoft.com/office/drawing/2014/main" id="{C0C1B3BB-9D28-4343-B7C0-7422071F789C}"/>
              </a:ext>
            </a:extLst>
          </p:cNvPr>
          <p:cNvGraphicFramePr>
            <a:graphicFrameLocks noGrp="1"/>
          </p:cNvGraphicFramePr>
          <p:nvPr>
            <p:extLst>
              <p:ext uri="{D42A27DB-BD31-4B8C-83A1-F6EECF244321}">
                <p14:modId xmlns:p14="http://schemas.microsoft.com/office/powerpoint/2010/main" val="1196955806"/>
              </p:ext>
            </p:extLst>
          </p:nvPr>
        </p:nvGraphicFramePr>
        <p:xfrm>
          <a:off x="5903468" y="2343848"/>
          <a:ext cx="5725160" cy="3389441"/>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val="781164331"/>
                    </a:ext>
                  </a:extLst>
                </a:gridCol>
                <a:gridCol w="1908175">
                  <a:extLst>
                    <a:ext uri="{9D8B030D-6E8A-4147-A177-3AD203B41FA5}">
                      <a16:colId xmlns:a16="http://schemas.microsoft.com/office/drawing/2014/main" val="2261989876"/>
                    </a:ext>
                  </a:extLst>
                </a:gridCol>
                <a:gridCol w="1908810">
                  <a:extLst>
                    <a:ext uri="{9D8B030D-6E8A-4147-A177-3AD203B41FA5}">
                      <a16:colId xmlns:a16="http://schemas.microsoft.com/office/drawing/2014/main" val="2372224858"/>
                    </a:ext>
                  </a:extLst>
                </a:gridCol>
              </a:tblGrid>
              <a:tr h="611198">
                <a:tc>
                  <a:txBody>
                    <a:bodyPr/>
                    <a:lstStyle/>
                    <a:p>
                      <a:pPr algn="ctr">
                        <a:lnSpc>
                          <a:spcPct val="107000"/>
                        </a:lnSpc>
                        <a:spcAft>
                          <a:spcPts val="800"/>
                        </a:spcAft>
                      </a:pPr>
                      <a:r>
                        <a:rPr lang="en-US" sz="1600">
                          <a:effectLst/>
                        </a:rPr>
                        <a:t>Part Scanned</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600">
                          <a:effectLst/>
                        </a:rPr>
                        <a:t>Count</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600" dirty="0">
                          <a:effectLst/>
                        </a:rPr>
                        <a:t>Purpose</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827223454"/>
                  </a:ext>
                </a:extLst>
              </a:tr>
              <a:tr h="458987">
                <a:tc>
                  <a:txBody>
                    <a:bodyPr/>
                    <a:lstStyle/>
                    <a:p>
                      <a:pPr algn="ctr">
                        <a:lnSpc>
                          <a:spcPct val="107000"/>
                        </a:lnSpc>
                        <a:spcAft>
                          <a:spcPts val="800"/>
                        </a:spcAft>
                      </a:pPr>
                      <a:r>
                        <a:rPr lang="en-US" sz="1200">
                          <a:effectLst/>
                        </a:rPr>
                        <a:t>Brain</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83</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Headache and Vertigo</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2597341156"/>
                  </a:ext>
                </a:extLst>
              </a:tr>
              <a:tr h="458987">
                <a:tc>
                  <a:txBody>
                    <a:bodyPr/>
                    <a:lstStyle/>
                    <a:p>
                      <a:pPr algn="ctr">
                        <a:lnSpc>
                          <a:spcPct val="107000"/>
                        </a:lnSpc>
                        <a:spcAft>
                          <a:spcPts val="800"/>
                        </a:spcAft>
                      </a:pPr>
                      <a:r>
                        <a:rPr lang="en-US" sz="1200">
                          <a:effectLst/>
                        </a:rPr>
                        <a:t>Spine</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30</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Backache</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2100629373"/>
                  </a:ext>
                </a:extLst>
              </a:tr>
              <a:tr h="458987">
                <a:tc>
                  <a:txBody>
                    <a:bodyPr/>
                    <a:lstStyle/>
                    <a:p>
                      <a:pPr algn="ctr">
                        <a:lnSpc>
                          <a:spcPct val="107000"/>
                        </a:lnSpc>
                        <a:spcAft>
                          <a:spcPts val="800"/>
                        </a:spcAft>
                      </a:pPr>
                      <a:r>
                        <a:rPr lang="en-US" sz="1200">
                          <a:effectLst/>
                        </a:rPr>
                        <a:t>Abdomen</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15</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Detection of cancer</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52592747"/>
                  </a:ext>
                </a:extLst>
              </a:tr>
              <a:tr h="942295">
                <a:tc>
                  <a:txBody>
                    <a:bodyPr/>
                    <a:lstStyle/>
                    <a:p>
                      <a:pPr algn="ctr">
                        <a:lnSpc>
                          <a:spcPct val="107000"/>
                        </a:lnSpc>
                        <a:spcAft>
                          <a:spcPts val="800"/>
                        </a:spcAft>
                      </a:pPr>
                      <a:r>
                        <a:rPr lang="en-US" sz="1200">
                          <a:effectLst/>
                        </a:rPr>
                        <a:t>Musculoskeletal Structures</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14</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Injury</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1358644689"/>
                  </a:ext>
                </a:extLst>
              </a:tr>
              <a:tr h="458987">
                <a:tc>
                  <a:txBody>
                    <a:bodyPr/>
                    <a:lstStyle/>
                    <a:p>
                      <a:pPr algn="ctr">
                        <a:lnSpc>
                          <a:spcPct val="107000"/>
                        </a:lnSpc>
                        <a:spcAft>
                          <a:spcPts val="800"/>
                        </a:spcAft>
                      </a:pPr>
                      <a:r>
                        <a:rPr lang="en-US" sz="1200">
                          <a:effectLst/>
                        </a:rPr>
                        <a:t>Total</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a:effectLst/>
                        </a:rPr>
                        <a:t>142</a:t>
                      </a:r>
                      <a:endParaRPr lang="en-IN" sz="110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tc>
                  <a:txBody>
                    <a:bodyPr/>
                    <a:lstStyle/>
                    <a:p>
                      <a:pPr algn="ctr">
                        <a:lnSpc>
                          <a:spcPct val="107000"/>
                        </a:lnSpc>
                        <a:spcAft>
                          <a:spcPts val="800"/>
                        </a:spcAft>
                      </a:pPr>
                      <a:r>
                        <a:rPr lang="en-US" sz="1200" dirty="0">
                          <a:effectLst/>
                        </a:rPr>
                        <a:t> </a:t>
                      </a:r>
                      <a:endParaRPr lang="en-IN" sz="1100" dirty="0">
                        <a:effectLst/>
                        <a:latin typeface="Calibri" panose="020F0502020204030204" pitchFamily="34" charset="0"/>
                        <a:ea typeface="Calibri" panose="020F0502020204030204" pitchFamily="34" charset="0"/>
                        <a:cs typeface="Kokila" panose="01010601010101010101" pitchFamily="2"/>
                      </a:endParaRPr>
                    </a:p>
                  </a:txBody>
                  <a:tcPr marL="68580" marR="68580" marT="0" marB="0"/>
                </a:tc>
                <a:extLst>
                  <a:ext uri="{0D108BD9-81ED-4DB2-BD59-A6C34878D82A}">
                    <a16:rowId xmlns:a16="http://schemas.microsoft.com/office/drawing/2014/main" val="3180091814"/>
                  </a:ext>
                </a:extLst>
              </a:tr>
            </a:tbl>
          </a:graphicData>
        </a:graphic>
      </p:graphicFrame>
      <p:sp>
        <p:nvSpPr>
          <p:cNvPr id="3" name="Rectangle 1">
            <a:extLst>
              <a:ext uri="{FF2B5EF4-FFF2-40B4-BE49-F238E27FC236}">
                <a16:creationId xmlns:a16="http://schemas.microsoft.com/office/drawing/2014/main" id="{80B91136-50DC-4829-9FFF-4C4A547993B6}"/>
              </a:ext>
            </a:extLst>
          </p:cNvPr>
          <p:cNvSpPr>
            <a:spLocks noChangeArrowheads="1"/>
          </p:cNvSpPr>
          <p:nvPr/>
        </p:nvSpPr>
        <p:spPr bwMode="auto">
          <a:xfrm>
            <a:off x="3233738" y="3613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0360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CB76B-309C-41D2-B87B-5C722868305F}"/>
              </a:ext>
            </a:extLst>
          </p:cNvPr>
          <p:cNvPicPr/>
          <p:nvPr/>
        </p:nvPicPr>
        <p:blipFill>
          <a:blip r:embed="rId2">
            <a:extLst>
              <a:ext uri="{28A0092B-C50C-407E-A947-70E740481C1C}">
                <a14:useLocalDpi xmlns:a14="http://schemas.microsoft.com/office/drawing/2010/main" val="0"/>
              </a:ext>
            </a:extLst>
          </a:blip>
          <a:stretch>
            <a:fillRect/>
          </a:stretch>
        </p:blipFill>
        <p:spPr>
          <a:xfrm>
            <a:off x="1568389" y="603682"/>
            <a:ext cx="9055222" cy="5273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Arrow: Left 2">
            <a:extLst>
              <a:ext uri="{FF2B5EF4-FFF2-40B4-BE49-F238E27FC236}">
                <a16:creationId xmlns:a16="http://schemas.microsoft.com/office/drawing/2014/main" id="{7367F3BA-4D18-4AFD-8EC9-A52EB63C3388}"/>
              </a:ext>
            </a:extLst>
          </p:cNvPr>
          <p:cNvSpPr/>
          <p:nvPr/>
        </p:nvSpPr>
        <p:spPr>
          <a:xfrm>
            <a:off x="9650027" y="1633491"/>
            <a:ext cx="692458" cy="3373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Left 3">
            <a:extLst>
              <a:ext uri="{FF2B5EF4-FFF2-40B4-BE49-F238E27FC236}">
                <a16:creationId xmlns:a16="http://schemas.microsoft.com/office/drawing/2014/main" id="{DD7374FA-B369-424B-ACCD-1DC263E60CF4}"/>
              </a:ext>
            </a:extLst>
          </p:cNvPr>
          <p:cNvSpPr/>
          <p:nvPr/>
        </p:nvSpPr>
        <p:spPr>
          <a:xfrm>
            <a:off x="7474998" y="1970843"/>
            <a:ext cx="603682" cy="2485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Left 4">
            <a:extLst>
              <a:ext uri="{FF2B5EF4-FFF2-40B4-BE49-F238E27FC236}">
                <a16:creationId xmlns:a16="http://schemas.microsoft.com/office/drawing/2014/main" id="{5BA8C3A3-8E4F-40AA-91FB-8D7FCF33400A}"/>
              </a:ext>
            </a:extLst>
          </p:cNvPr>
          <p:cNvSpPr/>
          <p:nvPr/>
        </p:nvSpPr>
        <p:spPr>
          <a:xfrm>
            <a:off x="3275860" y="2343704"/>
            <a:ext cx="585926" cy="1953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609AAF95-68DD-41B5-9611-301D461DEACF}"/>
              </a:ext>
            </a:extLst>
          </p:cNvPr>
          <p:cNvSpPr txBox="1"/>
          <p:nvPr/>
        </p:nvSpPr>
        <p:spPr>
          <a:xfrm>
            <a:off x="3695330" y="6115806"/>
            <a:ext cx="6094520" cy="369332"/>
          </a:xfrm>
          <a:prstGeom prst="rect">
            <a:avLst/>
          </a:prstGeom>
          <a:noFill/>
        </p:spPr>
        <p:txBody>
          <a:bodyPr wrap="square">
            <a:spAutoFit/>
          </a:bodyPr>
          <a:lstStyle/>
          <a:p>
            <a:r>
              <a:rPr lang="en-US" dirty="0"/>
              <a:t>Figure 1: Illustration showing Clerical Error</a:t>
            </a:r>
            <a:endParaRPr lang="en-IN" dirty="0"/>
          </a:p>
        </p:txBody>
      </p:sp>
    </p:spTree>
    <p:extLst>
      <p:ext uri="{BB962C8B-B14F-4D97-AF65-F5344CB8AC3E}">
        <p14:creationId xmlns:p14="http://schemas.microsoft.com/office/powerpoint/2010/main" val="340419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4F6E-0775-4C90-8284-1D1A79723A11}"/>
              </a:ext>
            </a:extLst>
          </p:cNvPr>
          <p:cNvSpPr>
            <a:spLocks noGrp="1"/>
          </p:cNvSpPr>
          <p:nvPr>
            <p:ph type="title"/>
          </p:nvPr>
        </p:nvSpPr>
        <p:spPr/>
        <p:txBody>
          <a:bodyPr/>
          <a:lstStyle/>
          <a:p>
            <a:r>
              <a:rPr lang="en-IN" dirty="0"/>
              <a:t>recommendations</a:t>
            </a:r>
          </a:p>
        </p:txBody>
      </p:sp>
      <p:sp>
        <p:nvSpPr>
          <p:cNvPr id="3" name="Content Placeholder 2">
            <a:extLst>
              <a:ext uri="{FF2B5EF4-FFF2-40B4-BE49-F238E27FC236}">
                <a16:creationId xmlns:a16="http://schemas.microsoft.com/office/drawing/2014/main" id="{87F29C98-0046-4844-8591-190504EBA947}"/>
              </a:ext>
            </a:extLst>
          </p:cNvPr>
          <p:cNvSpPr>
            <a:spLocks noGrp="1"/>
          </p:cNvSpPr>
          <p:nvPr>
            <p:ph idx="1"/>
          </p:nvPr>
        </p:nvSpPr>
        <p:spPr/>
        <p:txBody>
          <a:bodyPr/>
          <a:lstStyle/>
          <a:p>
            <a:r>
              <a:rPr lang="en-US" dirty="0"/>
              <a:t>Cognitive Bias and Debiasing Techniques</a:t>
            </a:r>
          </a:p>
          <a:p>
            <a:r>
              <a:rPr lang="en-IN" dirty="0"/>
              <a:t>Automation of reports</a:t>
            </a:r>
          </a:p>
          <a:p>
            <a:r>
              <a:rPr lang="en-IN" dirty="0"/>
              <a:t>Root cause Analysis</a:t>
            </a:r>
          </a:p>
        </p:txBody>
      </p:sp>
      <p:pic>
        <p:nvPicPr>
          <p:cNvPr id="5" name="Picture 4">
            <a:extLst>
              <a:ext uri="{FF2B5EF4-FFF2-40B4-BE49-F238E27FC236}">
                <a16:creationId xmlns:a16="http://schemas.microsoft.com/office/drawing/2014/main" id="{0F7DE28F-EA4C-4538-98D1-AAF612676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838" y="3657600"/>
            <a:ext cx="4972512" cy="2925007"/>
          </a:xfrm>
          <a:prstGeom prst="rect">
            <a:avLst/>
          </a:prstGeom>
        </p:spPr>
      </p:pic>
    </p:spTree>
    <p:extLst>
      <p:ext uri="{BB962C8B-B14F-4D97-AF65-F5344CB8AC3E}">
        <p14:creationId xmlns:p14="http://schemas.microsoft.com/office/powerpoint/2010/main" val="342254313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110</TotalTime>
  <Words>1062</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Vapor Trail</vt:lpstr>
      <vt:lpstr>Reporting errors in medical imaging: An analysis of randomly selected imaging records </vt:lpstr>
      <vt:lpstr>About u4rad</vt:lpstr>
      <vt:lpstr>introduction</vt:lpstr>
      <vt:lpstr>aim</vt:lpstr>
      <vt:lpstr>methodology</vt:lpstr>
      <vt:lpstr>findings</vt:lpstr>
      <vt:lpstr>PowerPoint Presentation</vt:lpstr>
      <vt:lpstr>PowerPoint Presentation</vt:lpstr>
      <vt:lpstr>recommendations</vt:lpstr>
      <vt:lpstr>conclusion</vt:lpstr>
      <vt:lpstr>references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errors in medical imaging: An analysis of randomly selected imaging records </dc:title>
  <dc:creator>Kriti Aggarwal</dc:creator>
  <cp:lastModifiedBy>Kriti Aggarwal</cp:lastModifiedBy>
  <cp:revision>38</cp:revision>
  <dcterms:created xsi:type="dcterms:W3CDTF">2021-06-07T12:49:35Z</dcterms:created>
  <dcterms:modified xsi:type="dcterms:W3CDTF">2021-06-10T12:43:12Z</dcterms:modified>
</cp:coreProperties>
</file>