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1" r:id="rId4"/>
    <p:sldId id="264" r:id="rId5"/>
    <p:sldId id="265" r:id="rId6"/>
    <p:sldId id="267" r:id="rId7"/>
    <p:sldId id="269" r:id="rId8"/>
    <p:sldId id="272" r:id="rId9"/>
    <p:sldId id="268" r:id="rId10"/>
    <p:sldId id="260" r:id="rId11"/>
    <p:sldId id="270" r:id="rId12"/>
    <p:sldId id="263"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97" autoAdjust="0"/>
    <p:restoredTop sz="94660"/>
  </p:normalViewPr>
  <p:slideViewPr>
    <p:cSldViewPr>
      <p:cViewPr>
        <p:scale>
          <a:sx n="75" d="100"/>
          <a:sy n="75" d="100"/>
        </p:scale>
        <p:origin x="-150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B0E2A599-ED59-416A-BDFC-760376271EA2}"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E2A599-ED59-416A-BDFC-760376271EA2}"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0E2A599-ED59-416A-BDFC-760376271EA2}"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E2A599-ED59-416A-BDFC-760376271EA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0B5DFD4-0F62-4EC9-91D0-CFA8C75BF104}" type="datetimeFigureOut">
              <a:rPr lang="en-IN" smtClean="0"/>
              <a:pPr/>
              <a:t>11-06-2021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E2A599-ED59-416A-BDFC-760376271EA2}"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0B5DFD4-0F62-4EC9-91D0-CFA8C75BF104}" type="datetimeFigureOut">
              <a:rPr lang="en-IN" smtClean="0"/>
              <a:pPr/>
              <a:t>11-06-2021</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0E2A599-ED59-416A-BDFC-760376271EA2}"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069102"/>
          </a:xfrm>
        </p:spPr>
        <p:txBody>
          <a:bodyPr>
            <a:normAutofit fontScale="90000"/>
          </a:bodyPr>
          <a:lstStyle/>
          <a:p>
            <a:pPr algn="ctr"/>
            <a:r>
              <a:rPr lang="en-IN" sz="2800" dirty="0" smtClean="0"/>
              <a:t>Dissertation At</a:t>
            </a:r>
            <a:br>
              <a:rPr lang="en-IN" sz="2800" dirty="0" smtClean="0"/>
            </a:br>
            <a:r>
              <a:rPr lang="en-IN" sz="2800" dirty="0" smtClean="0"/>
              <a:t>Healthcare At Home India Pvt. Ltd.</a:t>
            </a:r>
            <a:br>
              <a:rPr lang="en-IN" sz="2800" dirty="0" smtClean="0"/>
            </a:br>
            <a:r>
              <a:rPr lang="en-IN" sz="2800" dirty="0" smtClean="0"/>
              <a:t/>
            </a:r>
            <a:br>
              <a:rPr lang="en-IN" sz="2800" dirty="0" smtClean="0"/>
            </a:br>
            <a:r>
              <a:rPr lang="en-IN" sz="2800" dirty="0" smtClean="0"/>
              <a:t/>
            </a:r>
            <a:br>
              <a:rPr lang="en-IN" sz="2800" dirty="0" smtClean="0"/>
            </a:br>
            <a:r>
              <a:rPr lang="en-US" sz="2800" b="1" i="1" dirty="0" smtClean="0"/>
              <a:t>Future of Home Healthcare services – </a:t>
            </a:r>
            <a:br>
              <a:rPr lang="en-US" sz="2800" b="1" i="1" dirty="0" smtClean="0"/>
            </a:br>
            <a:r>
              <a:rPr lang="en-US" sz="2800" b="1" i="1" dirty="0" smtClean="0"/>
              <a:t>Customer response</a:t>
            </a:r>
            <a:r>
              <a:rPr lang="en-IN" sz="2800" dirty="0" smtClean="0"/>
              <a:t/>
            </a:r>
            <a:br>
              <a:rPr lang="en-IN" sz="2800" dirty="0" smtClean="0"/>
            </a:br>
            <a:endParaRPr lang="en-IN" sz="2800" dirty="0"/>
          </a:p>
        </p:txBody>
      </p:sp>
      <p:sp>
        <p:nvSpPr>
          <p:cNvPr id="3" name="Subtitle 2"/>
          <p:cNvSpPr>
            <a:spLocks noGrp="1"/>
          </p:cNvSpPr>
          <p:nvPr>
            <p:ph type="subTitle" idx="1"/>
          </p:nvPr>
        </p:nvSpPr>
        <p:spPr>
          <a:xfrm>
            <a:off x="4716016" y="4221088"/>
            <a:ext cx="4166280" cy="2016224"/>
          </a:xfrm>
        </p:spPr>
        <p:txBody>
          <a:bodyPr>
            <a:normAutofit fontScale="85000" lnSpcReduction="10000"/>
          </a:bodyPr>
          <a:lstStyle/>
          <a:p>
            <a:pPr algn="r"/>
            <a:r>
              <a:rPr lang="en-IN" sz="2000" dirty="0" smtClean="0"/>
              <a:t>By Ritika Kadian</a:t>
            </a:r>
          </a:p>
          <a:p>
            <a:pPr algn="r"/>
            <a:r>
              <a:rPr lang="en-IN" sz="2000" dirty="0" smtClean="0"/>
              <a:t>PG/19/071</a:t>
            </a:r>
          </a:p>
          <a:p>
            <a:pPr algn="r"/>
            <a:r>
              <a:rPr lang="en-IN" sz="2000" dirty="0" smtClean="0"/>
              <a:t>Patient Care Executive </a:t>
            </a:r>
          </a:p>
          <a:p>
            <a:pPr algn="r"/>
            <a:r>
              <a:rPr lang="en-IN" sz="2000" dirty="0" smtClean="0"/>
              <a:t>HCAH-India</a:t>
            </a:r>
          </a:p>
          <a:p>
            <a:pPr algn="r"/>
            <a:endParaRPr lang="en-IN" sz="2000" dirty="0" smtClean="0"/>
          </a:p>
          <a:p>
            <a:pPr algn="r"/>
            <a:r>
              <a:rPr lang="en-IN" sz="2000" dirty="0" smtClean="0"/>
              <a:t>Mentor – Dr. Sutapa Bandyopadhyay Neogi</a:t>
            </a:r>
            <a:endParaRPr lang="en-IN" sz="2000" dirty="0"/>
          </a:p>
        </p:txBody>
      </p:sp>
      <p:pic>
        <p:nvPicPr>
          <p:cNvPr id="5" name="Picture 4" descr="iihmr-delhi-logo.png"/>
          <p:cNvPicPr/>
          <p:nvPr/>
        </p:nvPicPr>
        <p:blipFill>
          <a:blip r:embed="rId2" cstate="print"/>
          <a:srcRect r="68649" b="-318"/>
          <a:stretch>
            <a:fillRect/>
          </a:stretch>
        </p:blipFill>
        <p:spPr>
          <a:xfrm>
            <a:off x="1403648" y="4581128"/>
            <a:ext cx="2376264" cy="132941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200" u="sng" dirty="0" smtClean="0"/>
              <a:t>LIMITATIONS</a:t>
            </a:r>
            <a:endParaRPr lang="en-IN" sz="3200" u="sng" dirty="0"/>
          </a:p>
        </p:txBody>
      </p:sp>
      <p:sp>
        <p:nvSpPr>
          <p:cNvPr id="3" name="Content Placeholder 2"/>
          <p:cNvSpPr>
            <a:spLocks noGrp="1"/>
          </p:cNvSpPr>
          <p:nvPr>
            <p:ph idx="1"/>
          </p:nvPr>
        </p:nvSpPr>
        <p:spPr/>
        <p:txBody>
          <a:bodyPr>
            <a:normAutofit fontScale="92500" lnSpcReduction="10000"/>
          </a:bodyPr>
          <a:lstStyle/>
          <a:p>
            <a:r>
              <a:rPr lang="en-IN" sz="2400" dirty="0" smtClean="0"/>
              <a:t>Homecare services are still very new to a majority of the population.</a:t>
            </a:r>
          </a:p>
          <a:p>
            <a:r>
              <a:rPr lang="en-IN" sz="2400" dirty="0" smtClean="0"/>
              <a:t>There are many competitors therefore Authenticity is a big question to be considered.</a:t>
            </a:r>
          </a:p>
          <a:p>
            <a:r>
              <a:rPr lang="en-IN" sz="2400" dirty="0" smtClean="0"/>
              <a:t>Not many homecare services are audited or quality accredited.</a:t>
            </a:r>
          </a:p>
          <a:p>
            <a:r>
              <a:rPr lang="en-IN" sz="2400" dirty="0" smtClean="0"/>
              <a:t>The staff used for such services are mostly freelancers with less experience and outsourced with no background verification.</a:t>
            </a:r>
          </a:p>
          <a:p>
            <a:r>
              <a:rPr lang="en-IN" sz="2400" dirty="0" smtClean="0"/>
              <a:t>The operations for such services are still a weak spot in the industry.</a:t>
            </a:r>
          </a:p>
          <a:p>
            <a:r>
              <a:rPr lang="en-IN" sz="2400" dirty="0" smtClean="0"/>
              <a:t>Lastly, homecare services are just the care given to the patient as prescribed by the doctor, and not the treatment performed at home.</a:t>
            </a:r>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06090"/>
          </a:xfrm>
        </p:spPr>
        <p:txBody>
          <a:bodyPr>
            <a:normAutofit/>
          </a:bodyPr>
          <a:lstStyle/>
          <a:p>
            <a:pPr algn="ctr"/>
            <a:r>
              <a:rPr lang="en-IN" sz="3100" dirty="0" smtClean="0"/>
              <a:t>How HCAH is overcoming these limitations?</a:t>
            </a:r>
            <a:endParaRPr lang="en-IN" sz="3100" dirty="0"/>
          </a:p>
        </p:txBody>
      </p:sp>
      <p:sp>
        <p:nvSpPr>
          <p:cNvPr id="3" name="Content Placeholder 2"/>
          <p:cNvSpPr>
            <a:spLocks noGrp="1"/>
          </p:cNvSpPr>
          <p:nvPr>
            <p:ph idx="1"/>
          </p:nvPr>
        </p:nvSpPr>
        <p:spPr>
          <a:xfrm>
            <a:off x="1043608" y="1196752"/>
            <a:ext cx="7890080" cy="5472608"/>
          </a:xfrm>
        </p:spPr>
        <p:txBody>
          <a:bodyPr>
            <a:normAutofit lnSpcReduction="10000"/>
          </a:bodyPr>
          <a:lstStyle/>
          <a:p>
            <a:r>
              <a:rPr lang="en-IN" sz="2200" dirty="0" smtClean="0"/>
              <a:t>HCAH is constantly working on its marketing strategies: by connecting with as many doctors and paramedics as possible and by introducing  out new service packages to reach out more people in need.</a:t>
            </a:r>
          </a:p>
          <a:p>
            <a:r>
              <a:rPr lang="en-IN" sz="2200" dirty="0" smtClean="0"/>
              <a:t>HCAH stands out from the competitors in many aspects:</a:t>
            </a:r>
          </a:p>
          <a:p>
            <a:pPr marL="596646" indent="-514350">
              <a:buFont typeface="Wingdings" pitchFamily="2" charset="2"/>
              <a:buChar char="ü"/>
            </a:pPr>
            <a:r>
              <a:rPr lang="en-IN" sz="2200" dirty="0" smtClean="0"/>
              <a:t>The only homecare company with QAI certificate (Quality Accreditation Institute)</a:t>
            </a:r>
          </a:p>
          <a:p>
            <a:pPr marL="596646" indent="-514350">
              <a:buFont typeface="Wingdings" pitchFamily="2" charset="2"/>
              <a:buChar char="ü"/>
            </a:pPr>
            <a:r>
              <a:rPr lang="en-IN" sz="2200" dirty="0" smtClean="0"/>
              <a:t>24*7 tele help available</a:t>
            </a:r>
          </a:p>
          <a:p>
            <a:pPr marL="596646" indent="-514350">
              <a:buFont typeface="Wingdings" pitchFamily="2" charset="2"/>
              <a:buChar char="ü"/>
            </a:pPr>
            <a:r>
              <a:rPr lang="en-IN" sz="2200" dirty="0" smtClean="0"/>
              <a:t>18 publications done by Dr. Gaurav Thukral and team on almost every service offered by the company.</a:t>
            </a:r>
          </a:p>
          <a:p>
            <a:pPr marL="596646" indent="-514350">
              <a:buFont typeface="Wingdings" pitchFamily="2" charset="2"/>
              <a:buChar char="ü"/>
            </a:pPr>
            <a:r>
              <a:rPr lang="en-IN" sz="2200" dirty="0" smtClean="0"/>
              <a:t>Every staff member has proper background verification.</a:t>
            </a:r>
          </a:p>
          <a:p>
            <a:pPr marL="596646" indent="-514350">
              <a:buFont typeface="Wingdings" pitchFamily="2" charset="2"/>
              <a:buChar char="ü"/>
            </a:pPr>
            <a:r>
              <a:rPr lang="en-IN" sz="2200" dirty="0" smtClean="0"/>
              <a:t>For every patient an online HVR i.e. Home Visit Report is generated by the staff member which is shared with the backend nursing team and the treating doctors regularly, in order to monitor patient’s everyday recovery.</a:t>
            </a:r>
            <a:endParaRPr lang="en-I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850424"/>
          </a:xfrm>
        </p:spPr>
        <p:txBody>
          <a:bodyPr>
            <a:normAutofit/>
          </a:bodyPr>
          <a:lstStyle/>
          <a:p>
            <a:pPr algn="ctr"/>
            <a:r>
              <a:rPr lang="en-IN" sz="3600" u="sng" dirty="0" smtClean="0"/>
              <a:t>PROGRAM  OUTCOMES</a:t>
            </a:r>
            <a:endParaRPr lang="en-IN" sz="3600" u="sng" dirty="0"/>
          </a:p>
        </p:txBody>
      </p:sp>
      <p:graphicFrame>
        <p:nvGraphicFramePr>
          <p:cNvPr id="22" name="Table 21"/>
          <p:cNvGraphicFramePr>
            <a:graphicFrameLocks noGrp="1"/>
          </p:cNvGraphicFramePr>
          <p:nvPr/>
        </p:nvGraphicFramePr>
        <p:xfrm>
          <a:off x="1259632" y="1340768"/>
          <a:ext cx="7704856" cy="5112568"/>
        </p:xfrm>
        <a:graphic>
          <a:graphicData uri="http://schemas.openxmlformats.org/drawingml/2006/table">
            <a:tbl>
              <a:tblPr firstRow="1" bandRow="1">
                <a:tableStyleId>{5C22544A-7EE6-4342-B048-85BDC9FD1C3A}</a:tableStyleId>
              </a:tblPr>
              <a:tblGrid>
                <a:gridCol w="6673810"/>
                <a:gridCol w="1031046"/>
              </a:tblGrid>
              <a:tr h="14448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Internalize the concept of management such as healthcare delivery system, strategic planning, HR, marketing, finance and operations.</a:t>
                      </a:r>
                    </a:p>
                    <a:p>
                      <a:endParaRPr lang="en-IN" dirty="0"/>
                    </a:p>
                  </a:txBody>
                  <a:tcPr/>
                </a:tc>
                <a:tc>
                  <a:txBody>
                    <a:bodyPr/>
                    <a:lstStyle/>
                    <a:p>
                      <a:r>
                        <a:rPr lang="en-IN" dirty="0" smtClean="0"/>
                        <a:t>3/3</a:t>
                      </a:r>
                      <a:endParaRPr lang="en-IN" dirty="0"/>
                    </a:p>
                  </a:txBody>
                  <a:tcPr/>
                </a:tc>
              </a:tr>
              <a:tr h="11114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Apply knowledge of research and management techniques and functions in an integrated manner in healthcare set up.</a:t>
                      </a:r>
                    </a:p>
                    <a:p>
                      <a:endParaRPr lang="en-IN" dirty="0"/>
                    </a:p>
                  </a:txBody>
                  <a:tcPr/>
                </a:tc>
                <a:tc>
                  <a:txBody>
                    <a:bodyPr/>
                    <a:lstStyle/>
                    <a:p>
                      <a:r>
                        <a:rPr lang="en-IN" dirty="0" smtClean="0"/>
                        <a:t>2/3</a:t>
                      </a:r>
                      <a:endParaRPr lang="en-IN" dirty="0"/>
                    </a:p>
                  </a:txBody>
                  <a:tcPr/>
                </a:tc>
              </a:tr>
              <a:tr h="14448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Use appropriate skills to support healthcare organizations to take informed decision in planning, building and managing healthcare organizations.</a:t>
                      </a:r>
                    </a:p>
                    <a:p>
                      <a:endParaRPr lang="en-IN" dirty="0"/>
                    </a:p>
                  </a:txBody>
                  <a:tcPr/>
                </a:tc>
                <a:tc>
                  <a:txBody>
                    <a:bodyPr/>
                    <a:lstStyle/>
                    <a:p>
                      <a:r>
                        <a:rPr lang="en-IN" dirty="0" smtClean="0"/>
                        <a:t>3/3</a:t>
                      </a:r>
                      <a:endParaRPr lang="en-IN" dirty="0"/>
                    </a:p>
                  </a:txBody>
                  <a:tcPr/>
                </a:tc>
              </a:tr>
              <a:tr h="11114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dirty="0" smtClean="0"/>
                        <a:t>Utilize learning acquired from trainings and practical exposures in real time situations.</a:t>
                      </a:r>
                    </a:p>
                    <a:p>
                      <a:endParaRPr lang="en-IN" dirty="0"/>
                    </a:p>
                  </a:txBody>
                  <a:tcPr/>
                </a:tc>
                <a:tc>
                  <a:txBody>
                    <a:bodyPr/>
                    <a:lstStyle/>
                    <a:p>
                      <a:r>
                        <a:rPr lang="en-IN" dirty="0" smtClean="0"/>
                        <a:t>3/3</a:t>
                      </a:r>
                      <a:endParaRPr lang="en-IN"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699793" y="1412776"/>
            <a:ext cx="6444207" cy="38164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0"/>
            <a:ext cx="7498080" cy="850106"/>
          </a:xfrm>
        </p:spPr>
        <p:txBody>
          <a:bodyPr>
            <a:normAutofit/>
          </a:bodyPr>
          <a:lstStyle/>
          <a:p>
            <a:pPr algn="ctr"/>
            <a:r>
              <a:rPr lang="en-IN" sz="3200" u="sng" dirty="0" smtClean="0"/>
              <a:t>About HCAH-India</a:t>
            </a:r>
            <a:endParaRPr lang="en-IN" sz="3200" u="sng" dirty="0"/>
          </a:p>
        </p:txBody>
      </p:sp>
      <p:sp>
        <p:nvSpPr>
          <p:cNvPr id="3" name="Content Placeholder 2"/>
          <p:cNvSpPr>
            <a:spLocks noGrp="1"/>
          </p:cNvSpPr>
          <p:nvPr>
            <p:ph idx="1"/>
          </p:nvPr>
        </p:nvSpPr>
        <p:spPr>
          <a:xfrm>
            <a:off x="1043608" y="764704"/>
            <a:ext cx="7890080" cy="5904656"/>
          </a:xfrm>
        </p:spPr>
        <p:txBody>
          <a:bodyPr>
            <a:noAutofit/>
          </a:bodyPr>
          <a:lstStyle/>
          <a:p>
            <a:r>
              <a:rPr lang="en-US" sz="1900" dirty="0" smtClean="0"/>
              <a:t>HealthCare at HOME was a start-up established in 2012 in India with the aim and agenda to extend the hospital like services at home.</a:t>
            </a:r>
            <a:r>
              <a:rPr lang="en-IN" sz="1900" dirty="0" smtClean="0"/>
              <a:t> It is a leading home healthcare services provider in India with international standards. </a:t>
            </a:r>
          </a:p>
          <a:p>
            <a:r>
              <a:rPr lang="en-IN" sz="1900" dirty="0" smtClean="0"/>
              <a:t>Services offered by the HCAH -  ICU set up and critical care at home, cancer care, Covid care, nursing care, physiotherapy at home. </a:t>
            </a:r>
          </a:p>
          <a:p>
            <a:r>
              <a:rPr lang="en-IN" sz="1900" dirty="0" smtClean="0"/>
              <a:t>Offers almost 70% of hospital services at home.</a:t>
            </a:r>
          </a:p>
          <a:p>
            <a:r>
              <a:rPr lang="en-US" sz="1900" b="1" u="sng" dirty="0" smtClean="0"/>
              <a:t>VISION:</a:t>
            </a:r>
            <a:r>
              <a:rPr lang="en-US" sz="1900" b="1" dirty="0" smtClean="0"/>
              <a:t> </a:t>
            </a:r>
            <a:r>
              <a:rPr lang="en-US" sz="1900" dirty="0" smtClean="0"/>
              <a:t> HCAH will strive to be the most people- centric, credible, and comprehensive home healthcare solution provider in India.</a:t>
            </a:r>
            <a:endParaRPr lang="en-IN" sz="1900" dirty="0" smtClean="0"/>
          </a:p>
          <a:p>
            <a:r>
              <a:rPr lang="en-US" sz="1900" b="1" u="sng" dirty="0" smtClean="0"/>
              <a:t>MISSION:</a:t>
            </a:r>
            <a:r>
              <a:rPr lang="en-US" sz="1900" dirty="0" smtClean="0"/>
              <a:t> HCAH will fulfill the vision by creating service delivery model with “people centricity” at the core of it. Delivering credible clinical outcomes, for every patient, every time. Evolving a scalable and self-sustaining business model.</a:t>
            </a:r>
            <a:endParaRPr lang="en-IN" sz="1900" dirty="0" smtClean="0"/>
          </a:p>
          <a:p>
            <a:r>
              <a:rPr lang="en-US" sz="1900" b="1" u="sng" dirty="0" smtClean="0"/>
              <a:t>VALUES:</a:t>
            </a:r>
            <a:r>
              <a:rPr lang="en-US" sz="1900" dirty="0" smtClean="0"/>
              <a:t> </a:t>
            </a:r>
            <a:endParaRPr lang="en-IN" sz="1900" dirty="0" smtClean="0"/>
          </a:p>
          <a:p>
            <a:pPr lvl="0"/>
            <a:r>
              <a:rPr lang="en-IN" sz="1900" dirty="0" smtClean="0"/>
              <a:t>Trust                                              </a:t>
            </a:r>
          </a:p>
          <a:p>
            <a:pPr lvl="0"/>
            <a:r>
              <a:rPr lang="en-IN" sz="1900" dirty="0" smtClean="0"/>
              <a:t>Empathy</a:t>
            </a:r>
          </a:p>
          <a:p>
            <a:pPr lvl="0"/>
            <a:r>
              <a:rPr lang="en-IN" sz="1900" dirty="0" smtClean="0"/>
              <a:t>Excellence</a:t>
            </a:r>
          </a:p>
          <a:p>
            <a:pPr lvl="0"/>
            <a:r>
              <a:rPr lang="en-IN" sz="1900" dirty="0" smtClean="0"/>
              <a:t>Care</a:t>
            </a:r>
          </a:p>
          <a:p>
            <a:pPr>
              <a:buNone/>
            </a:pPr>
            <a:endParaRPr lang="en-IN" sz="2000" dirty="0" smtClean="0"/>
          </a:p>
          <a:p>
            <a:pPr>
              <a:buNone/>
            </a:pPr>
            <a:endParaRPr lang="en-IN" sz="2000" dirty="0" smtClean="0"/>
          </a:p>
        </p:txBody>
      </p:sp>
      <p:pic>
        <p:nvPicPr>
          <p:cNvPr id="4" name="Picture 3"/>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6948264" y="5438775"/>
            <a:ext cx="2195736" cy="141922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06090"/>
          </a:xfrm>
        </p:spPr>
        <p:txBody>
          <a:bodyPr>
            <a:normAutofit/>
          </a:bodyPr>
          <a:lstStyle/>
          <a:p>
            <a:pPr algn="ctr"/>
            <a:r>
              <a:rPr lang="en-IN" sz="2800" u="sng" dirty="0" smtClean="0"/>
              <a:t>INTRODUCTION &amp; BACKGROUND</a:t>
            </a:r>
            <a:endParaRPr lang="en-IN" sz="2800" u="sng" dirty="0"/>
          </a:p>
        </p:txBody>
      </p:sp>
      <p:sp>
        <p:nvSpPr>
          <p:cNvPr id="3" name="Content Placeholder 2"/>
          <p:cNvSpPr>
            <a:spLocks noGrp="1"/>
          </p:cNvSpPr>
          <p:nvPr>
            <p:ph idx="1"/>
          </p:nvPr>
        </p:nvSpPr>
        <p:spPr>
          <a:xfrm>
            <a:off x="1187624" y="1124744"/>
            <a:ext cx="7746064" cy="5400600"/>
          </a:xfrm>
        </p:spPr>
        <p:txBody>
          <a:bodyPr>
            <a:normAutofit fontScale="62500" lnSpcReduction="20000"/>
          </a:bodyPr>
          <a:lstStyle/>
          <a:p>
            <a:r>
              <a:rPr lang="en-IN" sz="3500" dirty="0" smtClean="0"/>
              <a:t>In this covid era, when getting a medical bed has become a great struggle, home isolation and homecare services have become the only option for many patients (covid and non-covid both). </a:t>
            </a:r>
          </a:p>
          <a:p>
            <a:r>
              <a:rPr lang="en-IN" sz="3500" dirty="0" smtClean="0"/>
              <a:t>It not only secures the patient from other nosocomial infections but also helps to take care of their mental health as the patients live in their own secure environment around family. </a:t>
            </a:r>
          </a:p>
          <a:p>
            <a:r>
              <a:rPr lang="en-IN" sz="3500" dirty="0" smtClean="0"/>
              <a:t>Home healthcare means giving the medical care at patient’s home and providing them all the facilities at home just like hospitals. </a:t>
            </a:r>
          </a:p>
          <a:p>
            <a:r>
              <a:rPr lang="en-IN" sz="3500" dirty="0" smtClean="0"/>
              <a:t>Includes  specialised care by skilled healthcare professionals,  nursing care, physiotherapy, ICU services and many more including non-medical staff like administrators, patient care coordinators, &amp; sale consultants. </a:t>
            </a:r>
          </a:p>
          <a:p>
            <a:r>
              <a:rPr lang="en-IN" sz="3500" dirty="0" smtClean="0"/>
              <a:t>Home health care is usually less expensive, more convenient than and just as effective as care provided in a hospital. It is a new trajectory in healthcare sector.</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22114"/>
          </a:xfrm>
        </p:spPr>
        <p:txBody>
          <a:bodyPr>
            <a:normAutofit/>
          </a:bodyPr>
          <a:lstStyle/>
          <a:p>
            <a:pPr algn="ctr"/>
            <a:r>
              <a:rPr lang="en-IN" sz="3600" u="sng" dirty="0" smtClean="0"/>
              <a:t>OBJECTIVE</a:t>
            </a:r>
            <a:endParaRPr lang="en-IN" sz="3600" u="sng" dirty="0"/>
          </a:p>
        </p:txBody>
      </p:sp>
      <p:sp>
        <p:nvSpPr>
          <p:cNvPr id="3" name="Content Placeholder 2"/>
          <p:cNvSpPr>
            <a:spLocks noGrp="1"/>
          </p:cNvSpPr>
          <p:nvPr>
            <p:ph idx="1"/>
          </p:nvPr>
        </p:nvSpPr>
        <p:spPr>
          <a:xfrm>
            <a:off x="1475656" y="1340768"/>
            <a:ext cx="7498080" cy="4800600"/>
          </a:xfrm>
        </p:spPr>
        <p:txBody>
          <a:bodyPr>
            <a:normAutofit lnSpcReduction="10000"/>
          </a:bodyPr>
          <a:lstStyle/>
          <a:p>
            <a:r>
              <a:rPr lang="en-IN" sz="3000" b="1" u="sng" dirty="0" smtClean="0"/>
              <a:t>General Objective </a:t>
            </a:r>
            <a:r>
              <a:rPr lang="en-IN" sz="3000" dirty="0" smtClean="0"/>
              <a:t>– Study customer response to the homecare services and analyze the future of home healthcare industry.</a:t>
            </a:r>
          </a:p>
          <a:p>
            <a:pPr>
              <a:buNone/>
            </a:pPr>
            <a:endParaRPr lang="en-IN" sz="3000" dirty="0" smtClean="0"/>
          </a:p>
          <a:p>
            <a:r>
              <a:rPr lang="en-IN" sz="3000" b="1" u="sng" dirty="0" smtClean="0"/>
              <a:t>Specific Objective – </a:t>
            </a:r>
            <a:endParaRPr lang="en-IN" sz="3000" dirty="0" smtClean="0"/>
          </a:p>
          <a:p>
            <a:pPr lvl="0"/>
            <a:r>
              <a:rPr lang="en-IN" sz="3000" dirty="0" smtClean="0"/>
              <a:t>To study the customer feedback on homecare services.</a:t>
            </a:r>
          </a:p>
          <a:p>
            <a:pPr lvl="0"/>
            <a:r>
              <a:rPr lang="en-IN" sz="3000" dirty="0" smtClean="0"/>
              <a:t>To analyze the future of homecare services using the data collected.</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0648"/>
            <a:ext cx="7498080" cy="576064"/>
          </a:xfrm>
        </p:spPr>
        <p:txBody>
          <a:bodyPr>
            <a:normAutofit fontScale="90000"/>
          </a:bodyPr>
          <a:lstStyle/>
          <a:p>
            <a:pPr algn="ctr"/>
            <a:r>
              <a:rPr lang="en-IN" sz="3200" u="sng" dirty="0" smtClean="0"/>
              <a:t>RESEARCH METHODOLOGY</a:t>
            </a:r>
            <a:endParaRPr lang="en-IN" sz="3200" u="sng" dirty="0"/>
          </a:p>
        </p:txBody>
      </p:sp>
      <p:sp>
        <p:nvSpPr>
          <p:cNvPr id="3" name="Content Placeholder 2"/>
          <p:cNvSpPr>
            <a:spLocks noGrp="1"/>
          </p:cNvSpPr>
          <p:nvPr>
            <p:ph idx="1"/>
          </p:nvPr>
        </p:nvSpPr>
        <p:spPr>
          <a:xfrm>
            <a:off x="1187624" y="908720"/>
            <a:ext cx="7746064" cy="5760640"/>
          </a:xfrm>
        </p:spPr>
        <p:txBody>
          <a:bodyPr>
            <a:normAutofit fontScale="92500"/>
          </a:bodyPr>
          <a:lstStyle/>
          <a:p>
            <a:r>
              <a:rPr lang="en-US" sz="2600" b="1" dirty="0" smtClean="0"/>
              <a:t>Type of study:</a:t>
            </a:r>
            <a:r>
              <a:rPr lang="en-US" sz="2600" dirty="0" smtClean="0"/>
              <a:t>  Descriptive cross- sectional study</a:t>
            </a:r>
            <a:endParaRPr lang="en-IN" sz="2600" dirty="0" smtClean="0"/>
          </a:p>
          <a:p>
            <a:r>
              <a:rPr lang="en-US" sz="2600" b="1" dirty="0" smtClean="0"/>
              <a:t>Setting:</a:t>
            </a:r>
            <a:r>
              <a:rPr lang="en-US" sz="2600" dirty="0" smtClean="0"/>
              <a:t> HealthCare at Home, Delhi and Medanta hospital, Gurgaon.</a:t>
            </a:r>
            <a:endParaRPr lang="en-IN" sz="2600" dirty="0" smtClean="0"/>
          </a:p>
          <a:p>
            <a:r>
              <a:rPr lang="en-US" sz="2600" b="1" dirty="0" smtClean="0"/>
              <a:t>Duration of study:</a:t>
            </a:r>
            <a:r>
              <a:rPr lang="en-US" sz="2600" dirty="0" smtClean="0"/>
              <a:t> 3 months (February to April, 2021)</a:t>
            </a:r>
            <a:endParaRPr lang="en-IN" sz="2600" dirty="0" smtClean="0"/>
          </a:p>
          <a:p>
            <a:r>
              <a:rPr lang="en-US" sz="2600" b="1" dirty="0" smtClean="0"/>
              <a:t>Sample size:</a:t>
            </a:r>
            <a:r>
              <a:rPr lang="en-US" sz="2600" dirty="0" smtClean="0"/>
              <a:t> 101 patients/attendants.</a:t>
            </a:r>
            <a:endParaRPr lang="en-IN" sz="2600" dirty="0" smtClean="0"/>
          </a:p>
          <a:p>
            <a:r>
              <a:rPr lang="en-US" sz="2600" b="1" dirty="0" smtClean="0"/>
              <a:t>Sampling Technique:</a:t>
            </a:r>
            <a:r>
              <a:rPr lang="en-US" sz="2600" dirty="0" smtClean="0"/>
              <a:t> Random sampling.</a:t>
            </a:r>
            <a:endParaRPr lang="en-IN" sz="2600" dirty="0" smtClean="0"/>
          </a:p>
          <a:p>
            <a:r>
              <a:rPr lang="en-US" sz="2600" b="1" dirty="0" smtClean="0"/>
              <a:t>Tool for data collection: </a:t>
            </a:r>
            <a:r>
              <a:rPr lang="en-US" sz="2600" dirty="0" smtClean="0"/>
              <a:t>Secondary Data</a:t>
            </a:r>
            <a:endParaRPr lang="en-IN" sz="2600" dirty="0" smtClean="0"/>
          </a:p>
          <a:p>
            <a:pPr>
              <a:buNone/>
            </a:pPr>
            <a:r>
              <a:rPr lang="en-US" sz="2600" i="1" dirty="0" smtClean="0"/>
              <a:t>   </a:t>
            </a:r>
            <a:r>
              <a:rPr lang="en-US" sz="2600" dirty="0" smtClean="0"/>
              <a:t>An online Survey done for Quality Assurance by HCAH was used. The survey was done using a Google questionnaire form.  Questions were asked, with multiple choice options </a:t>
            </a:r>
            <a:r>
              <a:rPr lang="en-US" sz="2600" b="1" dirty="0" smtClean="0"/>
              <a:t>“Yes/No/Maybe/I don’t know”,</a:t>
            </a:r>
            <a:r>
              <a:rPr lang="en-US" sz="2600" dirty="0" smtClean="0"/>
              <a:t> from patients and their attendants to know their opinion. The questionnaire was filled voluntarily by the respondents and consent was taken for the same.</a:t>
            </a:r>
          </a:p>
          <a:p>
            <a:pPr>
              <a:buNone/>
            </a:pPr>
            <a:endParaRPr lang="en-IN"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332656"/>
            <a:ext cx="7674056" cy="634082"/>
          </a:xfrm>
        </p:spPr>
        <p:txBody>
          <a:bodyPr>
            <a:normAutofit fontScale="90000"/>
          </a:bodyPr>
          <a:lstStyle/>
          <a:p>
            <a:pPr algn="ctr"/>
            <a:r>
              <a:rPr lang="en-IN" sz="4000" u="sng" dirty="0" smtClean="0"/>
              <a:t>RESULTS</a:t>
            </a:r>
            <a:r>
              <a:rPr lang="en-IN" u="sng" dirty="0" smtClean="0"/>
              <a:t/>
            </a:r>
            <a:br>
              <a:rPr lang="en-IN" u="sng" dirty="0" smtClean="0"/>
            </a:br>
            <a:endParaRPr lang="en-IN" u="sng" dirty="0"/>
          </a:p>
        </p:txBody>
      </p:sp>
      <p:graphicFrame>
        <p:nvGraphicFramePr>
          <p:cNvPr id="6" name="Content Placeholder 5"/>
          <p:cNvGraphicFramePr>
            <a:graphicFrameLocks noGrp="1"/>
          </p:cNvGraphicFramePr>
          <p:nvPr>
            <p:ph idx="1"/>
          </p:nvPr>
        </p:nvGraphicFramePr>
        <p:xfrm>
          <a:off x="1187624" y="2060848"/>
          <a:ext cx="7746825" cy="4679987"/>
        </p:xfrm>
        <a:graphic>
          <a:graphicData uri="http://schemas.openxmlformats.org/drawingml/2006/table">
            <a:tbl>
              <a:tblPr firstRow="1" bandRow="1">
                <a:tableStyleId>{5C22544A-7EE6-4342-B048-85BDC9FD1C3A}</a:tableStyleId>
              </a:tblPr>
              <a:tblGrid>
                <a:gridCol w="716400"/>
                <a:gridCol w="4036128"/>
                <a:gridCol w="936104"/>
                <a:gridCol w="864096"/>
                <a:gridCol w="1194097"/>
              </a:tblGrid>
              <a:tr h="646423">
                <a:tc>
                  <a:txBody>
                    <a:bodyPr/>
                    <a:lstStyle/>
                    <a:p>
                      <a:pPr algn="ctr"/>
                      <a:r>
                        <a:rPr lang="en-IN" sz="1800" dirty="0" smtClean="0"/>
                        <a:t>S.No</a:t>
                      </a:r>
                      <a:endParaRPr lang="en-IN" sz="1800" dirty="0"/>
                    </a:p>
                  </a:txBody>
                  <a:tcPr/>
                </a:tc>
                <a:tc>
                  <a:txBody>
                    <a:bodyPr/>
                    <a:lstStyle/>
                    <a:p>
                      <a:pPr algn="ctr"/>
                      <a:r>
                        <a:rPr lang="en-IN" sz="1800" dirty="0" smtClean="0"/>
                        <a:t>QUESTION</a:t>
                      </a:r>
                      <a:endParaRPr lang="en-IN" sz="1800" dirty="0"/>
                    </a:p>
                  </a:txBody>
                  <a:tcPr/>
                </a:tc>
                <a:tc>
                  <a:txBody>
                    <a:bodyPr/>
                    <a:lstStyle/>
                    <a:p>
                      <a:pPr algn="ctr"/>
                      <a:r>
                        <a:rPr lang="en-IN" sz="1800" dirty="0" smtClean="0"/>
                        <a:t>YES</a:t>
                      </a:r>
                      <a:endParaRPr lang="en-IN" sz="1800" dirty="0"/>
                    </a:p>
                  </a:txBody>
                  <a:tcPr/>
                </a:tc>
                <a:tc>
                  <a:txBody>
                    <a:bodyPr/>
                    <a:lstStyle/>
                    <a:p>
                      <a:pPr algn="ctr"/>
                      <a:r>
                        <a:rPr lang="en-IN" sz="1800" dirty="0" smtClean="0"/>
                        <a:t>NO</a:t>
                      </a:r>
                      <a:endParaRPr lang="en-IN" sz="1800" dirty="0"/>
                    </a:p>
                  </a:txBody>
                  <a:tcPr/>
                </a:tc>
                <a:tc>
                  <a:txBody>
                    <a:bodyPr/>
                    <a:lstStyle/>
                    <a:p>
                      <a:pPr algn="ctr"/>
                      <a:r>
                        <a:rPr lang="en-IN" sz="1800" dirty="0" smtClean="0"/>
                        <a:t>MAYBE</a:t>
                      </a:r>
                      <a:endParaRPr lang="en-IN" sz="1800" dirty="0"/>
                    </a:p>
                  </a:txBody>
                  <a:tcPr/>
                </a:tc>
              </a:tr>
              <a:tr h="8311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dirty="0" smtClean="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1" dirty="0" smtClean="0"/>
                        <a:t>Have you ever faced any problems in getting services at hospital?</a:t>
                      </a:r>
                      <a:endParaRPr lang="en-IN" sz="1800" dirty="0" smtClean="0"/>
                    </a:p>
                  </a:txBody>
                  <a:tcPr/>
                </a:tc>
                <a:tc>
                  <a:txBody>
                    <a:bodyPr/>
                    <a:lstStyle/>
                    <a:p>
                      <a:pPr algn="ctr"/>
                      <a:r>
                        <a:rPr lang="en-IN" sz="1800" dirty="0" smtClean="0"/>
                        <a:t>66.3%</a:t>
                      </a:r>
                      <a:endParaRPr lang="en-IN" sz="1800" dirty="0"/>
                    </a:p>
                  </a:txBody>
                  <a:tcPr/>
                </a:tc>
                <a:tc>
                  <a:txBody>
                    <a:bodyPr/>
                    <a:lstStyle/>
                    <a:p>
                      <a:pPr algn="ctr"/>
                      <a:r>
                        <a:rPr lang="en-IN" sz="1800" dirty="0" smtClean="0"/>
                        <a:t>23.8%</a:t>
                      </a:r>
                      <a:endParaRPr lang="en-IN" sz="1800" dirty="0"/>
                    </a:p>
                  </a:txBody>
                  <a:tcPr/>
                </a:tc>
                <a:tc>
                  <a:txBody>
                    <a:bodyPr/>
                    <a:lstStyle/>
                    <a:p>
                      <a:pPr algn="ctr"/>
                      <a:r>
                        <a:rPr lang="en-IN" sz="1800" dirty="0" smtClean="0"/>
                        <a:t>8.9%</a:t>
                      </a:r>
                      <a:endParaRPr lang="en-IN" sz="1800" dirty="0"/>
                    </a:p>
                  </a:txBody>
                  <a:tcPr/>
                </a:tc>
              </a:tr>
              <a:tr h="6464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dirty="0" smtClean="0"/>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1" dirty="0" smtClean="0"/>
                        <a:t>Have you heard of healthcare services at home?</a:t>
                      </a:r>
                      <a:endParaRPr lang="en-IN" sz="1800" dirty="0" smtClean="0"/>
                    </a:p>
                  </a:txBody>
                  <a:tcPr/>
                </a:tc>
                <a:tc>
                  <a:txBody>
                    <a:bodyPr/>
                    <a:lstStyle/>
                    <a:p>
                      <a:pPr algn="ctr"/>
                      <a:r>
                        <a:rPr lang="en-IN" sz="1800" dirty="0" smtClean="0"/>
                        <a:t>94.1%</a:t>
                      </a:r>
                      <a:endParaRPr lang="en-IN" sz="1800" dirty="0"/>
                    </a:p>
                  </a:txBody>
                  <a:tcPr/>
                </a:tc>
                <a:tc>
                  <a:txBody>
                    <a:bodyPr/>
                    <a:lstStyle/>
                    <a:p>
                      <a:pPr algn="ctr"/>
                      <a:r>
                        <a:rPr lang="en-IN" sz="1800" dirty="0" smtClean="0"/>
                        <a:t>4.9%</a:t>
                      </a:r>
                      <a:endParaRPr lang="en-IN" sz="1800" dirty="0"/>
                    </a:p>
                  </a:txBody>
                  <a:tcPr/>
                </a:tc>
                <a:tc>
                  <a:txBody>
                    <a:bodyPr/>
                    <a:lstStyle/>
                    <a:p>
                      <a:pPr algn="ctr"/>
                      <a:r>
                        <a:rPr lang="en-IN" sz="1800" dirty="0" smtClean="0"/>
                        <a:t>0.9%</a:t>
                      </a:r>
                      <a:endParaRPr lang="en-IN" sz="1800" dirty="0"/>
                    </a:p>
                  </a:txBody>
                  <a:tcPr/>
                </a:tc>
              </a:tr>
              <a:tr h="8426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dirty="0" smtClean="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1" dirty="0" smtClean="0"/>
                        <a:t>Have you ever heard about any organization or start-up providing services at home?</a:t>
                      </a:r>
                      <a:endParaRPr lang="en-IN" sz="1800" dirty="0" smtClean="0"/>
                    </a:p>
                  </a:txBody>
                  <a:tcPr/>
                </a:tc>
                <a:tc>
                  <a:txBody>
                    <a:bodyPr/>
                    <a:lstStyle/>
                    <a:p>
                      <a:pPr algn="ctr"/>
                      <a:r>
                        <a:rPr lang="en-IN" sz="1800" dirty="0" smtClean="0"/>
                        <a:t>83.2%</a:t>
                      </a:r>
                      <a:endParaRPr lang="en-IN" sz="1800" dirty="0"/>
                    </a:p>
                  </a:txBody>
                  <a:tcPr/>
                </a:tc>
                <a:tc>
                  <a:txBody>
                    <a:bodyPr/>
                    <a:lstStyle/>
                    <a:p>
                      <a:pPr algn="ctr"/>
                      <a:r>
                        <a:rPr lang="en-IN" sz="1800" dirty="0" smtClean="0"/>
                        <a:t>11.9%</a:t>
                      </a:r>
                      <a:endParaRPr lang="en-IN" sz="1800" dirty="0"/>
                    </a:p>
                  </a:txBody>
                  <a:tcPr/>
                </a:tc>
                <a:tc>
                  <a:txBody>
                    <a:bodyPr/>
                    <a:lstStyle/>
                    <a:p>
                      <a:pPr algn="ctr"/>
                      <a:r>
                        <a:rPr lang="en-IN" sz="1800" dirty="0" smtClean="0"/>
                        <a:t>4.9%</a:t>
                      </a:r>
                      <a:endParaRPr lang="en-IN" sz="1800" dirty="0"/>
                    </a:p>
                  </a:txBody>
                  <a:tcPr/>
                </a:tc>
              </a:tr>
              <a:tr h="727226">
                <a:tc>
                  <a:txBody>
                    <a:bodyPr/>
                    <a:lstStyle/>
                    <a:p>
                      <a:pPr algn="ctr"/>
                      <a:r>
                        <a:rPr lang="en-IN" sz="1800" dirty="0" smtClean="0"/>
                        <a:t>4.</a:t>
                      </a:r>
                      <a:endParaRPr lang="en-IN" sz="1800" dirty="0"/>
                    </a:p>
                  </a:txBody>
                  <a:tcPr/>
                </a:tc>
                <a:tc>
                  <a:txBody>
                    <a:bodyPr/>
                    <a:lstStyle/>
                    <a:p>
                      <a:r>
                        <a:rPr lang="en-IN" sz="1800" b="1" dirty="0" smtClean="0"/>
                        <a:t>Did you ever get Healthcare services at home?</a:t>
                      </a:r>
                      <a:endParaRPr lang="en-IN" sz="1800" dirty="0"/>
                    </a:p>
                  </a:txBody>
                  <a:tcPr/>
                </a:tc>
                <a:tc>
                  <a:txBody>
                    <a:bodyPr/>
                    <a:lstStyle/>
                    <a:p>
                      <a:pPr algn="ctr"/>
                      <a:r>
                        <a:rPr lang="en-IN" sz="1800" dirty="0" smtClean="0"/>
                        <a:t>61.4%</a:t>
                      </a:r>
                      <a:endParaRPr lang="en-IN" sz="1800" dirty="0"/>
                    </a:p>
                  </a:txBody>
                  <a:tcPr/>
                </a:tc>
                <a:tc>
                  <a:txBody>
                    <a:bodyPr/>
                    <a:lstStyle/>
                    <a:p>
                      <a:pPr algn="ctr"/>
                      <a:r>
                        <a:rPr lang="en-IN" sz="1800" dirty="0" smtClean="0"/>
                        <a:t>37.6%</a:t>
                      </a:r>
                      <a:endParaRPr lang="en-IN" sz="1800" dirty="0"/>
                    </a:p>
                  </a:txBody>
                  <a:tcPr/>
                </a:tc>
                <a:tc>
                  <a:txBody>
                    <a:bodyPr/>
                    <a:lstStyle/>
                    <a:p>
                      <a:pPr algn="ctr"/>
                      <a:r>
                        <a:rPr lang="en-IN" sz="1800" dirty="0" smtClean="0"/>
                        <a:t>0.9%</a:t>
                      </a:r>
                      <a:endParaRPr lang="en-IN" sz="1800" dirty="0"/>
                    </a:p>
                  </a:txBody>
                  <a:tcPr/>
                </a:tc>
              </a:tr>
              <a:tr h="84265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800" dirty="0" smtClean="0"/>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1" dirty="0" smtClean="0"/>
                        <a:t>Do you believe Healthcare services at home are more financially affordable?</a:t>
                      </a:r>
                      <a:endParaRPr lang="en-IN" sz="1800" dirty="0" smtClean="0"/>
                    </a:p>
                  </a:txBody>
                  <a:tcPr/>
                </a:tc>
                <a:tc>
                  <a:txBody>
                    <a:bodyPr/>
                    <a:lstStyle/>
                    <a:p>
                      <a:pPr algn="ctr"/>
                      <a:r>
                        <a:rPr lang="en-IN" sz="1800" dirty="0" smtClean="0"/>
                        <a:t>60.4%</a:t>
                      </a:r>
                      <a:endParaRPr lang="en-IN" sz="1800" dirty="0"/>
                    </a:p>
                  </a:txBody>
                  <a:tcPr/>
                </a:tc>
                <a:tc>
                  <a:txBody>
                    <a:bodyPr/>
                    <a:lstStyle/>
                    <a:p>
                      <a:pPr algn="ctr"/>
                      <a:r>
                        <a:rPr lang="en-IN" sz="1800" dirty="0" smtClean="0"/>
                        <a:t>16.8%</a:t>
                      </a:r>
                      <a:endParaRPr lang="en-IN" sz="1800" dirty="0"/>
                    </a:p>
                  </a:txBody>
                  <a:tcPr/>
                </a:tc>
                <a:tc>
                  <a:txBody>
                    <a:bodyPr/>
                    <a:lstStyle/>
                    <a:p>
                      <a:pPr algn="ctr"/>
                      <a:r>
                        <a:rPr lang="en-IN" sz="1800" dirty="0" smtClean="0"/>
                        <a:t>20.8%</a:t>
                      </a:r>
                      <a:endParaRPr lang="en-IN" sz="1800" dirty="0"/>
                    </a:p>
                  </a:txBody>
                  <a:tcPr/>
                </a:tc>
              </a:tr>
            </a:tbl>
          </a:graphicData>
        </a:graphic>
      </p:graphicFrame>
      <p:sp>
        <p:nvSpPr>
          <p:cNvPr id="7" name="Content Placeholder 2"/>
          <p:cNvSpPr txBox="1">
            <a:spLocks/>
          </p:cNvSpPr>
          <p:nvPr/>
        </p:nvSpPr>
        <p:spPr>
          <a:xfrm>
            <a:off x="1259632" y="908720"/>
            <a:ext cx="7498080" cy="829072"/>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IN" sz="2400" b="0" i="0" u="none" strike="noStrike" kern="1200" cap="none" spc="0" normalizeH="0" baseline="0" noProof="0" dirty="0" smtClean="0">
                <a:ln>
                  <a:noFill/>
                </a:ln>
                <a:solidFill>
                  <a:schemeClr val="tx1"/>
                </a:solidFill>
                <a:effectLst/>
                <a:uLnTx/>
                <a:uFillTx/>
                <a:latin typeface="+mn-lt"/>
                <a:ea typeface="+mn-ea"/>
                <a:cs typeface="+mn-cs"/>
              </a:rPr>
              <a:t>Age – People from18 - 55 Years of age participated.</a:t>
            </a:r>
            <a:br>
              <a:rPr kumimoji="0" lang="en-IN" sz="2400" b="0" i="0" u="none" strike="noStrike" kern="1200" cap="none" spc="0" normalizeH="0" baseline="0" noProof="0" dirty="0" smtClean="0">
                <a:ln>
                  <a:noFill/>
                </a:ln>
                <a:solidFill>
                  <a:schemeClr val="tx1"/>
                </a:solidFill>
                <a:effectLst/>
                <a:uLnTx/>
                <a:uFillTx/>
                <a:latin typeface="+mn-lt"/>
                <a:ea typeface="+mn-ea"/>
                <a:cs typeface="+mn-cs"/>
              </a:rPr>
            </a:br>
            <a:r>
              <a:rPr kumimoji="0" lang="en-IN" sz="2400" b="0" i="0" u="none" strike="noStrike" kern="1200" cap="none" spc="0" normalizeH="0" baseline="0" noProof="0" dirty="0" smtClean="0">
                <a:ln>
                  <a:noFill/>
                </a:ln>
                <a:solidFill>
                  <a:schemeClr val="tx1"/>
                </a:solidFill>
                <a:effectLst/>
                <a:uLnTx/>
                <a:uFillTx/>
                <a:latin typeface="+mn-lt"/>
                <a:ea typeface="+mn-ea"/>
                <a:cs typeface="+mn-cs"/>
              </a:rPr>
              <a:t>Gender – 50.5% Female; 49.5% Male</a:t>
            </a:r>
            <a:endParaRPr kumimoji="0" lang="en-IN"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59635" y="332656"/>
          <a:ext cx="7704853" cy="6320687"/>
        </p:xfrm>
        <a:graphic>
          <a:graphicData uri="http://schemas.openxmlformats.org/drawingml/2006/table">
            <a:tbl>
              <a:tblPr firstRow="1" bandRow="1">
                <a:tableStyleId>{5C22544A-7EE6-4342-B048-85BDC9FD1C3A}</a:tableStyleId>
              </a:tblPr>
              <a:tblGrid>
                <a:gridCol w="774052"/>
                <a:gridCol w="3994099"/>
                <a:gridCol w="928404"/>
                <a:gridCol w="918082"/>
                <a:gridCol w="1090216"/>
              </a:tblGrid>
              <a:tr h="665023">
                <a:tc>
                  <a:txBody>
                    <a:bodyPr/>
                    <a:lstStyle/>
                    <a:p>
                      <a:pPr algn="ctr"/>
                      <a:r>
                        <a:rPr lang="en-IN" sz="2000" dirty="0" smtClean="0"/>
                        <a:t>S.No</a:t>
                      </a:r>
                      <a:endParaRPr lang="en-IN" sz="2000" dirty="0"/>
                    </a:p>
                  </a:txBody>
                  <a:tcPr/>
                </a:tc>
                <a:tc>
                  <a:txBody>
                    <a:bodyPr/>
                    <a:lstStyle/>
                    <a:p>
                      <a:pPr algn="ctr"/>
                      <a:r>
                        <a:rPr lang="en-IN" sz="2000" dirty="0" smtClean="0"/>
                        <a:t>QUESTION</a:t>
                      </a:r>
                      <a:endParaRPr lang="en-IN" sz="2000" dirty="0"/>
                    </a:p>
                  </a:txBody>
                  <a:tcPr/>
                </a:tc>
                <a:tc>
                  <a:txBody>
                    <a:bodyPr/>
                    <a:lstStyle/>
                    <a:p>
                      <a:pPr algn="ctr"/>
                      <a:r>
                        <a:rPr lang="en-IN" dirty="0" smtClean="0"/>
                        <a:t>YES</a:t>
                      </a:r>
                      <a:endParaRPr lang="en-IN" dirty="0"/>
                    </a:p>
                  </a:txBody>
                  <a:tcPr/>
                </a:tc>
                <a:tc>
                  <a:txBody>
                    <a:bodyPr/>
                    <a:lstStyle/>
                    <a:p>
                      <a:pPr algn="ctr"/>
                      <a:r>
                        <a:rPr lang="en-IN" dirty="0" smtClean="0"/>
                        <a:t>NO</a:t>
                      </a:r>
                      <a:endParaRPr lang="en-IN" dirty="0"/>
                    </a:p>
                  </a:txBody>
                  <a:tcPr/>
                </a:tc>
                <a:tc>
                  <a:txBody>
                    <a:bodyPr/>
                    <a:lstStyle/>
                    <a:p>
                      <a:pPr algn="ctr"/>
                      <a:r>
                        <a:rPr lang="en-IN" dirty="0" smtClean="0"/>
                        <a:t>MAYBE</a:t>
                      </a:r>
                      <a:endParaRPr lang="en-IN" dirty="0"/>
                    </a:p>
                  </a:txBody>
                  <a:tcPr/>
                </a:tc>
              </a:tr>
              <a:tr h="824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700" dirty="0" smtClean="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Do you agree that home services are more feasible with respect to admission and discharge procedure?</a:t>
                      </a:r>
                      <a:endParaRPr lang="en-IN" sz="1700" dirty="0" smtClean="0"/>
                    </a:p>
                  </a:txBody>
                  <a:tcPr/>
                </a:tc>
                <a:tc>
                  <a:txBody>
                    <a:bodyPr/>
                    <a:lstStyle/>
                    <a:p>
                      <a:pPr algn="ctr"/>
                      <a:r>
                        <a:rPr lang="en-IN" sz="1700" dirty="0" smtClean="0"/>
                        <a:t>84.2%</a:t>
                      </a:r>
                      <a:endParaRPr lang="en-IN" sz="1700" dirty="0"/>
                    </a:p>
                  </a:txBody>
                  <a:tcPr/>
                </a:tc>
                <a:tc>
                  <a:txBody>
                    <a:bodyPr/>
                    <a:lstStyle/>
                    <a:p>
                      <a:pPr algn="ctr"/>
                      <a:r>
                        <a:rPr lang="en-IN" sz="1700" dirty="0" smtClean="0"/>
                        <a:t>1.9%</a:t>
                      </a:r>
                      <a:endParaRPr lang="en-IN" sz="1700" dirty="0"/>
                    </a:p>
                  </a:txBody>
                  <a:tcPr/>
                </a:tc>
                <a:tc>
                  <a:txBody>
                    <a:bodyPr/>
                    <a:lstStyle/>
                    <a:p>
                      <a:pPr algn="ctr"/>
                      <a:r>
                        <a:rPr lang="en-IN" sz="1700" dirty="0" smtClean="0"/>
                        <a:t>11.9%</a:t>
                      </a:r>
                      <a:endParaRPr lang="en-IN" sz="1700" dirty="0"/>
                    </a:p>
                  </a:txBody>
                  <a:tcPr/>
                </a:tc>
              </a:tr>
              <a:tr h="7509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700" dirty="0" smtClean="0"/>
                        <a:t>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Do you think patient rate of healing/recovery increases at home?</a:t>
                      </a:r>
                      <a:endParaRPr lang="en-IN" sz="1700" dirty="0" smtClean="0"/>
                    </a:p>
                  </a:txBody>
                  <a:tcPr/>
                </a:tc>
                <a:tc>
                  <a:txBody>
                    <a:bodyPr/>
                    <a:lstStyle/>
                    <a:p>
                      <a:pPr algn="ctr"/>
                      <a:r>
                        <a:rPr lang="en-IN" sz="1700" dirty="0" smtClean="0"/>
                        <a:t>90.1%</a:t>
                      </a:r>
                      <a:endParaRPr lang="en-IN" sz="1700" dirty="0"/>
                    </a:p>
                  </a:txBody>
                  <a:tcPr/>
                </a:tc>
                <a:tc>
                  <a:txBody>
                    <a:bodyPr/>
                    <a:lstStyle/>
                    <a:p>
                      <a:pPr algn="ctr"/>
                      <a:r>
                        <a:rPr lang="en-IN" sz="1700" dirty="0" smtClean="0"/>
                        <a:t>0.9%</a:t>
                      </a:r>
                      <a:endParaRPr lang="en-IN" sz="1700" dirty="0"/>
                    </a:p>
                  </a:txBody>
                  <a:tcPr/>
                </a:tc>
                <a:tc>
                  <a:txBody>
                    <a:bodyPr/>
                    <a:lstStyle/>
                    <a:p>
                      <a:pPr algn="ctr"/>
                      <a:r>
                        <a:rPr lang="en-IN" sz="1700" dirty="0" smtClean="0"/>
                        <a:t>4.9%</a:t>
                      </a:r>
                      <a:endParaRPr lang="en-IN" sz="1700" dirty="0"/>
                    </a:p>
                  </a:txBody>
                  <a:tcPr/>
                </a:tc>
              </a:tr>
              <a:tr h="8240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700" dirty="0" smtClean="0"/>
                        <a:t>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Do you agree that patient will be more comfortable with having their family around?</a:t>
                      </a:r>
                      <a:endParaRPr lang="en-IN" sz="1700" dirty="0" smtClean="0"/>
                    </a:p>
                  </a:txBody>
                  <a:tcPr/>
                </a:tc>
                <a:tc>
                  <a:txBody>
                    <a:bodyPr/>
                    <a:lstStyle/>
                    <a:p>
                      <a:pPr algn="ctr"/>
                      <a:r>
                        <a:rPr lang="en-IN" sz="1700" dirty="0" smtClean="0"/>
                        <a:t>95%</a:t>
                      </a:r>
                      <a:endParaRPr lang="en-IN" sz="1700" dirty="0"/>
                    </a:p>
                  </a:txBody>
                  <a:tcPr/>
                </a:tc>
                <a:tc>
                  <a:txBody>
                    <a:bodyPr/>
                    <a:lstStyle/>
                    <a:p>
                      <a:pPr algn="ctr"/>
                      <a:r>
                        <a:rPr lang="en-IN" sz="1700" dirty="0" smtClean="0"/>
                        <a:t>0.9%</a:t>
                      </a:r>
                      <a:endParaRPr lang="en-IN" sz="1700" dirty="0"/>
                    </a:p>
                  </a:txBody>
                  <a:tcPr/>
                </a:tc>
                <a:tc>
                  <a:txBody>
                    <a:bodyPr/>
                    <a:lstStyle/>
                    <a:p>
                      <a:pPr algn="ctr"/>
                      <a:r>
                        <a:rPr lang="en-IN" sz="1700" dirty="0" smtClean="0"/>
                        <a:t>2.9%</a:t>
                      </a:r>
                      <a:endParaRPr lang="en-IN" sz="1700" dirty="0"/>
                    </a:p>
                  </a:txBody>
                  <a:tcPr/>
                </a:tc>
              </a:tr>
              <a:tr h="7509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700" dirty="0" smtClean="0"/>
                        <a:t>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Do you think healthcare at home gives better privacy to patients?</a:t>
                      </a:r>
                      <a:endParaRPr lang="en-IN" sz="1700" dirty="0" smtClean="0"/>
                    </a:p>
                  </a:txBody>
                  <a:tcPr/>
                </a:tc>
                <a:tc>
                  <a:txBody>
                    <a:bodyPr/>
                    <a:lstStyle/>
                    <a:p>
                      <a:pPr algn="ctr"/>
                      <a:r>
                        <a:rPr lang="en-IN" sz="1700" dirty="0" smtClean="0"/>
                        <a:t>92.1%</a:t>
                      </a:r>
                      <a:endParaRPr lang="en-IN" sz="1700" dirty="0"/>
                    </a:p>
                  </a:txBody>
                  <a:tcPr/>
                </a:tc>
                <a:tc>
                  <a:txBody>
                    <a:bodyPr/>
                    <a:lstStyle/>
                    <a:p>
                      <a:pPr algn="ctr"/>
                      <a:r>
                        <a:rPr lang="en-IN" sz="1700" dirty="0" smtClean="0"/>
                        <a:t>0.9%</a:t>
                      </a:r>
                      <a:endParaRPr lang="en-IN" sz="1700" dirty="0"/>
                    </a:p>
                  </a:txBody>
                  <a:tcPr/>
                </a:tc>
                <a:tc>
                  <a:txBody>
                    <a:bodyPr/>
                    <a:lstStyle/>
                    <a:p>
                      <a:pPr algn="ctr"/>
                      <a:r>
                        <a:rPr lang="en-IN" sz="1700" dirty="0" smtClean="0"/>
                        <a:t>5.9%</a:t>
                      </a:r>
                      <a:endParaRPr lang="en-IN" sz="1700" dirty="0"/>
                    </a:p>
                  </a:txBody>
                  <a:tcPr/>
                </a:tc>
              </a:tr>
              <a:tr h="1069819">
                <a:tc>
                  <a:txBody>
                    <a:bodyPr/>
                    <a:lstStyle/>
                    <a:p>
                      <a:pPr algn="ctr"/>
                      <a:r>
                        <a:rPr lang="en-IN" sz="1700" dirty="0" smtClean="0"/>
                        <a:t>10</a:t>
                      </a:r>
                      <a:endParaRPr lang="en-IN" sz="17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Do you think home healthcare provides freedom and security to patients?</a:t>
                      </a:r>
                      <a:endParaRPr lang="en-IN" sz="1700" dirty="0" smtClean="0"/>
                    </a:p>
                    <a:p>
                      <a:endParaRPr lang="en-IN" sz="1700" dirty="0"/>
                    </a:p>
                  </a:txBody>
                  <a:tcPr/>
                </a:tc>
                <a:tc>
                  <a:txBody>
                    <a:bodyPr/>
                    <a:lstStyle/>
                    <a:p>
                      <a:pPr algn="ctr"/>
                      <a:r>
                        <a:rPr lang="en-IN" sz="1700" dirty="0" smtClean="0"/>
                        <a:t>86.1%</a:t>
                      </a:r>
                      <a:endParaRPr lang="en-IN" sz="1700" dirty="0"/>
                    </a:p>
                  </a:txBody>
                  <a:tcPr/>
                </a:tc>
                <a:tc>
                  <a:txBody>
                    <a:bodyPr/>
                    <a:lstStyle/>
                    <a:p>
                      <a:pPr algn="ctr"/>
                      <a:r>
                        <a:rPr lang="en-IN" sz="1700" dirty="0" smtClean="0"/>
                        <a:t>3.9%</a:t>
                      </a:r>
                      <a:endParaRPr lang="en-IN" sz="1700" dirty="0"/>
                    </a:p>
                  </a:txBody>
                  <a:tcPr/>
                </a:tc>
                <a:tc>
                  <a:txBody>
                    <a:bodyPr/>
                    <a:lstStyle/>
                    <a:p>
                      <a:pPr algn="ctr"/>
                      <a:r>
                        <a:rPr lang="en-IN" sz="1700" dirty="0" smtClean="0"/>
                        <a:t>9.9%</a:t>
                      </a:r>
                      <a:endParaRPr lang="en-IN" sz="1700" dirty="0"/>
                    </a:p>
                  </a:txBody>
                  <a:tcPr/>
                </a:tc>
              </a:tr>
              <a:tr h="6789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700" dirty="0" smtClean="0"/>
                        <a:t>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Would you recommend healthcare services at home?</a:t>
                      </a:r>
                      <a:endParaRPr lang="en-IN" sz="1700" dirty="0" smtClean="0"/>
                    </a:p>
                  </a:txBody>
                  <a:tcPr/>
                </a:tc>
                <a:tc>
                  <a:txBody>
                    <a:bodyPr/>
                    <a:lstStyle/>
                    <a:p>
                      <a:pPr algn="ctr"/>
                      <a:r>
                        <a:rPr lang="en-IN" sz="1700" dirty="0" smtClean="0"/>
                        <a:t>89.1%</a:t>
                      </a:r>
                      <a:endParaRPr lang="en-IN" sz="1700" dirty="0"/>
                    </a:p>
                  </a:txBody>
                  <a:tcPr/>
                </a:tc>
                <a:tc>
                  <a:txBody>
                    <a:bodyPr/>
                    <a:lstStyle/>
                    <a:p>
                      <a:pPr algn="ctr"/>
                      <a:r>
                        <a:rPr lang="en-IN" sz="1700" dirty="0" smtClean="0"/>
                        <a:t>0</a:t>
                      </a:r>
                      <a:endParaRPr lang="en-IN" sz="1700" dirty="0"/>
                    </a:p>
                  </a:txBody>
                  <a:tcPr/>
                </a:tc>
                <a:tc>
                  <a:txBody>
                    <a:bodyPr/>
                    <a:lstStyle/>
                    <a:p>
                      <a:pPr algn="ctr"/>
                      <a:r>
                        <a:rPr lang="en-IN" sz="1700" dirty="0" smtClean="0"/>
                        <a:t>10.9%</a:t>
                      </a:r>
                      <a:endParaRPr lang="en-IN" sz="1700" dirty="0"/>
                    </a:p>
                  </a:txBody>
                  <a:tcPr/>
                </a:tc>
              </a:tr>
              <a:tr h="57828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700" dirty="0" smtClean="0"/>
                        <a:t>12.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b="1" dirty="0" smtClean="0"/>
                        <a:t>Do you think that there is any future of home healthcare?</a:t>
                      </a:r>
                      <a:endParaRPr lang="en-IN" sz="1700" dirty="0" smtClean="0"/>
                    </a:p>
                  </a:txBody>
                  <a:tcPr/>
                </a:tc>
                <a:tc>
                  <a:txBody>
                    <a:bodyPr/>
                    <a:lstStyle/>
                    <a:p>
                      <a:pPr algn="ctr"/>
                      <a:r>
                        <a:rPr lang="en-IN" sz="1700" dirty="0" smtClean="0"/>
                        <a:t>95%</a:t>
                      </a:r>
                      <a:endParaRPr lang="en-IN" sz="1700" dirty="0"/>
                    </a:p>
                  </a:txBody>
                  <a:tcPr/>
                </a:tc>
                <a:tc>
                  <a:txBody>
                    <a:bodyPr/>
                    <a:lstStyle/>
                    <a:p>
                      <a:pPr algn="ctr"/>
                      <a:r>
                        <a:rPr lang="en-IN" sz="1700" dirty="0" smtClean="0"/>
                        <a:t>0</a:t>
                      </a:r>
                      <a:endParaRPr lang="en-IN" sz="1700" dirty="0"/>
                    </a:p>
                  </a:txBody>
                  <a:tcPr/>
                </a:tc>
                <a:tc>
                  <a:txBody>
                    <a:bodyPr/>
                    <a:lstStyle/>
                    <a:p>
                      <a:pPr algn="ctr"/>
                      <a:r>
                        <a:rPr lang="en-IN" sz="1700" dirty="0" smtClean="0"/>
                        <a:t>4.9%</a:t>
                      </a:r>
                      <a:endParaRPr lang="en-IN" sz="1700"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200" u="sng" dirty="0" smtClean="0"/>
              <a:t>CONCLUSION</a:t>
            </a:r>
            <a:endParaRPr lang="en-IN" sz="3200" u="sng" dirty="0"/>
          </a:p>
        </p:txBody>
      </p:sp>
      <p:sp>
        <p:nvSpPr>
          <p:cNvPr id="3" name="Content Placeholder 2"/>
          <p:cNvSpPr>
            <a:spLocks noGrp="1"/>
          </p:cNvSpPr>
          <p:nvPr>
            <p:ph idx="1"/>
          </p:nvPr>
        </p:nvSpPr>
        <p:spPr/>
        <p:txBody>
          <a:bodyPr>
            <a:normAutofit lnSpcReduction="10000"/>
          </a:bodyPr>
          <a:lstStyle/>
          <a:p>
            <a:r>
              <a:rPr lang="en-IN" sz="2400" dirty="0" smtClean="0"/>
              <a:t>It can be analysed from the data that majority of the respondents agreed that Home Healthcare services provide better privacy to the patients.</a:t>
            </a:r>
          </a:p>
          <a:p>
            <a:r>
              <a:rPr lang="en-IN" sz="2400" dirty="0" smtClean="0"/>
              <a:t>It is more financially affordable than hospital services.</a:t>
            </a:r>
          </a:p>
          <a:p>
            <a:r>
              <a:rPr lang="en-IN" sz="2400" dirty="0" smtClean="0"/>
              <a:t>The rate of recovery increases as the patient lives among their family and friends and in homely environment.</a:t>
            </a:r>
          </a:p>
          <a:p>
            <a:r>
              <a:rPr lang="en-IN" sz="2400" dirty="0" smtClean="0"/>
              <a:t> Majority respondents also agreed that they are aware of homecare services and some companies providing them.</a:t>
            </a:r>
          </a:p>
          <a:p>
            <a:r>
              <a:rPr lang="en-IN" sz="2400" dirty="0" smtClean="0"/>
              <a:t>A large number of respondents agreed that they see a future of these services in the coming times and also they would recommend these services further.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88640"/>
            <a:ext cx="7498080" cy="706090"/>
          </a:xfrm>
        </p:spPr>
        <p:txBody>
          <a:bodyPr>
            <a:normAutofit/>
          </a:bodyPr>
          <a:lstStyle/>
          <a:p>
            <a:pPr algn="ctr"/>
            <a:r>
              <a:rPr lang="en-IN" sz="3200" u="sng" dirty="0" smtClean="0"/>
              <a:t>RECOMMENDATIONS</a:t>
            </a:r>
            <a:endParaRPr lang="en-IN" sz="3200" u="sng" dirty="0"/>
          </a:p>
        </p:txBody>
      </p:sp>
      <p:sp>
        <p:nvSpPr>
          <p:cNvPr id="3" name="Content Placeholder 2"/>
          <p:cNvSpPr>
            <a:spLocks noGrp="1"/>
          </p:cNvSpPr>
          <p:nvPr>
            <p:ph idx="1"/>
          </p:nvPr>
        </p:nvSpPr>
        <p:spPr>
          <a:xfrm>
            <a:off x="1331640" y="1196752"/>
            <a:ext cx="7498080" cy="5339680"/>
          </a:xfrm>
        </p:spPr>
        <p:txBody>
          <a:bodyPr>
            <a:noAutofit/>
          </a:bodyPr>
          <a:lstStyle/>
          <a:p>
            <a:pPr lvl="0"/>
            <a:r>
              <a:rPr lang="en-IN" sz="2200" dirty="0" smtClean="0"/>
              <a:t>Home healthcare has broader vision and these services will be the winner in coming times.</a:t>
            </a:r>
          </a:p>
          <a:p>
            <a:pPr lvl="0"/>
            <a:r>
              <a:rPr lang="en-IN" sz="2200" dirty="0" smtClean="0"/>
              <a:t>Strategies should be identified and planned to achieve the future vision.</a:t>
            </a:r>
          </a:p>
          <a:p>
            <a:pPr lvl="0"/>
            <a:r>
              <a:rPr lang="en-IN" sz="2200" dirty="0" smtClean="0"/>
              <a:t>The value preposition of home healthcare is strong but the preposition without research and development is limited.</a:t>
            </a:r>
          </a:p>
          <a:p>
            <a:pPr lvl="0"/>
            <a:r>
              <a:rPr lang="en-IN" sz="2200" dirty="0" smtClean="0"/>
              <a:t> Home healthcare need to refine and reform to promote and deliver their services.</a:t>
            </a:r>
          </a:p>
          <a:p>
            <a:r>
              <a:rPr lang="en-IN" sz="2200" dirty="0" smtClean="0"/>
              <a:t>Improving the training standards and providing the training to care givers to work effectively is necessary.</a:t>
            </a:r>
          </a:p>
          <a:p>
            <a:pPr lvl="0"/>
            <a:r>
              <a:rPr lang="en-IN" sz="2200" dirty="0" smtClean="0"/>
              <a:t>In future, in-depth analysis might help to clarify the nation’s understanding of its home health care needs in the future.</a:t>
            </a:r>
          </a:p>
          <a:p>
            <a:pPr lvl="0"/>
            <a:r>
              <a:rPr lang="en-IN" sz="2200" dirty="0" smtClean="0"/>
              <a:t>In coming years there will be huge ambit of home services.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522</TotalTime>
  <Words>1262</Words>
  <Application>Microsoft Office PowerPoint</Application>
  <PresentationFormat>On-screen Show (4:3)</PresentationFormat>
  <Paragraphs>148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Dissertation At Healthcare At Home India Pvt. Ltd.   Future of Home Healthcare services –  Customer response </vt:lpstr>
      <vt:lpstr>About HCAH-India</vt:lpstr>
      <vt:lpstr>INTRODUCTION &amp; BACKGROUND</vt:lpstr>
      <vt:lpstr>OBJECTIVE</vt:lpstr>
      <vt:lpstr>RESEARCH METHODOLOGY</vt:lpstr>
      <vt:lpstr>RESULTS </vt:lpstr>
      <vt:lpstr>Slide 7</vt:lpstr>
      <vt:lpstr>CONCLUSION</vt:lpstr>
      <vt:lpstr>RECOMMENDATIONS</vt:lpstr>
      <vt:lpstr>LIMITATIONS</vt:lpstr>
      <vt:lpstr>How HCAH is overcoming these limitations?</vt:lpstr>
      <vt:lpstr>PROGRAM  OUTCOMES</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At Healthcare At Home India Pvt. Ltd.   Future of Home Healthcare services –  Customer response </dc:title>
  <dc:creator>Dell-user</dc:creator>
  <cp:lastModifiedBy>Dell-user</cp:lastModifiedBy>
  <cp:revision>16</cp:revision>
  <dcterms:created xsi:type="dcterms:W3CDTF">2021-06-08T17:29:39Z</dcterms:created>
  <dcterms:modified xsi:type="dcterms:W3CDTF">2021-06-11T07:30:27Z</dcterms:modified>
</cp:coreProperties>
</file>