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6/9/2021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latin typeface="Times New Roman" panose="02020603050405020304" pitchFamily="18" charset="0"/>
                <a:cs typeface="Times New Roman" panose="02020603050405020304" pitchFamily="18" charset="0"/>
              </a:rPr>
              <a:t>Validation of AI models on Medical Images</a:t>
            </a:r>
            <a:endParaRPr lang="en-IN"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IN" sz="2000" dirty="0" smtClean="0">
                <a:latin typeface="Times New Roman" panose="02020603050405020304" pitchFamily="18" charset="0"/>
                <a:cs typeface="Times New Roman" panose="02020603050405020304" pitchFamily="18" charset="0"/>
              </a:rPr>
              <a:t>By- Dr.Bhanushree Bahl</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859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624" y="2435658"/>
            <a:ext cx="3968150" cy="1280890"/>
          </a:xfrm>
        </p:spPr>
        <p:txBody>
          <a:bodyPr>
            <a:normAutofit/>
          </a:bodyPr>
          <a:lstStyle/>
          <a:p>
            <a:r>
              <a:rPr lang="en-IN" sz="5400" dirty="0" smtClean="0">
                <a:latin typeface="Times New Roman" panose="02020603050405020304" pitchFamily="18" charset="0"/>
                <a:cs typeface="Times New Roman" panose="02020603050405020304" pitchFamily="18" charset="0"/>
              </a:rPr>
              <a:t>Thank You</a:t>
            </a:r>
            <a:endParaRPr lang="en-IN"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743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23" y="477461"/>
            <a:ext cx="8911687" cy="566335"/>
          </a:xfrm>
        </p:spPr>
        <p:txBody>
          <a:bodyPr>
            <a:noAutofit/>
          </a:bodyPr>
          <a:lstStyle/>
          <a:p>
            <a:r>
              <a:rPr lang="en-IN" dirty="0" smtClean="0">
                <a:latin typeface="Times New Roman" panose="02020603050405020304" pitchFamily="18" charset="0"/>
                <a:cs typeface="Times New Roman" panose="02020603050405020304" pitchFamily="18" charset="0"/>
              </a:rPr>
              <a:t>Introduction</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42534" y="1147313"/>
            <a:ext cx="10317193" cy="5538158"/>
          </a:xfrm>
        </p:spPr>
        <p:txBody>
          <a:bodyPr>
            <a:noAutofit/>
          </a:bodyPr>
          <a:lstStyle/>
          <a:p>
            <a:r>
              <a:rPr lang="en-IN" sz="1600" b="1" dirty="0" smtClean="0">
                <a:latin typeface="Times New Roman" panose="02020603050405020304" pitchFamily="18" charset="0"/>
                <a:cs typeface="Times New Roman" panose="02020603050405020304" pitchFamily="18" charset="0"/>
              </a:rPr>
              <a:t>Importance of Validation of AI Algorithms</a:t>
            </a:r>
          </a:p>
          <a:p>
            <a:r>
              <a:rPr lang="en-IN" sz="1600" b="1" dirty="0" smtClean="0">
                <a:latin typeface="Times New Roman" panose="02020603050405020304" pitchFamily="18" charset="0"/>
                <a:cs typeface="Times New Roman" panose="02020603050405020304" pitchFamily="18" charset="0"/>
              </a:rPr>
              <a:t>Statistical Techniques for Validation</a:t>
            </a:r>
            <a:r>
              <a:rPr lang="en-IN" sz="1600" dirty="0" smtClean="0">
                <a:latin typeface="Times New Roman" panose="02020603050405020304" pitchFamily="18" charset="0"/>
                <a:cs typeface="Times New Roman" panose="02020603050405020304" pitchFamily="18" charset="0"/>
              </a:rPr>
              <a:t>: </a:t>
            </a:r>
          </a:p>
          <a:p>
            <a:pPr>
              <a:buFont typeface="+mj-lt"/>
              <a:buAutoNum type="alphaUcPeriod"/>
            </a:pPr>
            <a:r>
              <a:rPr lang="en-IN" sz="1600" dirty="0" smtClean="0">
                <a:latin typeface="Times New Roman" panose="02020603050405020304" pitchFamily="18" charset="0"/>
                <a:cs typeface="Times New Roman" panose="02020603050405020304" pitchFamily="18" charset="0"/>
              </a:rPr>
              <a:t>Discrimination Performance</a:t>
            </a:r>
          </a:p>
          <a:p>
            <a:pPr>
              <a:buFont typeface="+mj-lt"/>
              <a:buAutoNum type="alphaUcPeriod"/>
            </a:pPr>
            <a:r>
              <a:rPr lang="en-IN" sz="1600" dirty="0" smtClean="0">
                <a:latin typeface="Times New Roman" panose="02020603050405020304" pitchFamily="18" charset="0"/>
                <a:cs typeface="Times New Roman" panose="02020603050405020304" pitchFamily="18" charset="0"/>
              </a:rPr>
              <a:t>Calibration Performance</a:t>
            </a:r>
          </a:p>
          <a:p>
            <a:pPr>
              <a:buFont typeface="+mj-lt"/>
              <a:buAutoNum type="alphaUcPeriod"/>
            </a:pPr>
            <a:r>
              <a:rPr lang="en-IN" sz="1600" dirty="0" smtClean="0">
                <a:latin typeface="Times New Roman" panose="02020603050405020304" pitchFamily="18" charset="0"/>
                <a:cs typeface="Times New Roman" panose="02020603050405020304" pitchFamily="18" charset="0"/>
              </a:rPr>
              <a:t>Use of external vs internal data</a:t>
            </a:r>
          </a:p>
          <a:p>
            <a:pPr>
              <a:buFont typeface="+mj-lt"/>
              <a:buAutoNum type="alphaUcPeriod"/>
            </a:pPr>
            <a:r>
              <a:rPr lang="en-IN" sz="1600" dirty="0" smtClean="0">
                <a:latin typeface="Times New Roman" panose="02020603050405020304" pitchFamily="18" charset="0"/>
                <a:cs typeface="Times New Roman" panose="02020603050405020304" pitchFamily="18" charset="0"/>
              </a:rPr>
              <a:t>Patient Outcome Verification</a:t>
            </a:r>
          </a:p>
          <a:p>
            <a:r>
              <a:rPr lang="en-IN" sz="1600" b="1" dirty="0" smtClean="0">
                <a:latin typeface="Times New Roman" panose="02020603050405020304" pitchFamily="18" charset="0"/>
                <a:cs typeface="Times New Roman" panose="02020603050405020304" pitchFamily="18" charset="0"/>
              </a:rPr>
              <a:t>AI Testing</a:t>
            </a:r>
          </a:p>
          <a:p>
            <a:pPr>
              <a:buFont typeface="+mj-lt"/>
              <a:buAutoNum type="alphaUcPeriod"/>
            </a:pPr>
            <a:r>
              <a:rPr lang="en-IN" sz="1600" dirty="0" smtClean="0">
                <a:latin typeface="Times New Roman" panose="02020603050405020304" pitchFamily="18" charset="0"/>
                <a:cs typeface="Times New Roman" panose="02020603050405020304" pitchFamily="18" charset="0"/>
              </a:rPr>
              <a:t>Common Validation Methodology</a:t>
            </a:r>
          </a:p>
          <a:p>
            <a:pPr>
              <a:buFont typeface="+mj-lt"/>
              <a:buAutoNum type="alphaUcPeriod"/>
            </a:pPr>
            <a:r>
              <a:rPr lang="en-IN" sz="1600" dirty="0" smtClean="0">
                <a:latin typeface="Times New Roman" panose="02020603050405020304" pitchFamily="18" charset="0"/>
                <a:cs typeface="Times New Roman" panose="02020603050405020304" pitchFamily="18" charset="0"/>
              </a:rPr>
              <a:t>Data Assessment </a:t>
            </a:r>
          </a:p>
          <a:p>
            <a:pPr>
              <a:buFont typeface="+mj-lt"/>
              <a:buAutoNum type="alphaUcPeriod"/>
            </a:pPr>
            <a:r>
              <a:rPr lang="en-IN" sz="1600" dirty="0" smtClean="0">
                <a:latin typeface="Times New Roman" panose="02020603050405020304" pitchFamily="18" charset="0"/>
                <a:cs typeface="Times New Roman" panose="02020603050405020304" pitchFamily="18" charset="0"/>
              </a:rPr>
              <a:t>Framework Testing</a:t>
            </a:r>
          </a:p>
          <a:p>
            <a:r>
              <a:rPr lang="en-IN" sz="1600" b="1" dirty="0" smtClean="0">
                <a:latin typeface="Times New Roman" panose="02020603050405020304" pitchFamily="18" charset="0"/>
                <a:cs typeface="Times New Roman" panose="02020603050405020304" pitchFamily="18" charset="0"/>
              </a:rPr>
              <a:t>DeepCOVID-XR Algorithm</a:t>
            </a:r>
          </a:p>
          <a:p>
            <a:pPr>
              <a:buFont typeface="+mj-lt"/>
              <a:buAutoNum type="alphaUcPeriod"/>
            </a:pPr>
            <a:r>
              <a:rPr lang="en-IN" sz="1600" dirty="0" smtClean="0">
                <a:latin typeface="Times New Roman" panose="02020603050405020304" pitchFamily="18" charset="0"/>
                <a:cs typeface="Times New Roman" panose="02020603050405020304" pitchFamily="18" charset="0"/>
              </a:rPr>
              <a:t>Image Labelling</a:t>
            </a:r>
          </a:p>
          <a:p>
            <a:pPr>
              <a:buFont typeface="+mj-lt"/>
              <a:buAutoNum type="alphaUcPeriod"/>
            </a:pPr>
            <a:r>
              <a:rPr lang="en-IN" sz="1600" dirty="0" smtClean="0">
                <a:latin typeface="Times New Roman" panose="02020603050405020304" pitchFamily="18" charset="0"/>
                <a:cs typeface="Times New Roman" panose="02020603050405020304" pitchFamily="18" charset="0"/>
              </a:rPr>
              <a:t>Ensemble of the Algorithm</a:t>
            </a:r>
          </a:p>
          <a:p>
            <a:pPr>
              <a:buFont typeface="+mj-lt"/>
              <a:buAutoNum type="alphaUcPeriod"/>
            </a:pPr>
            <a:r>
              <a:rPr lang="en-IN" sz="1600" dirty="0" smtClean="0">
                <a:latin typeface="Times New Roman" panose="02020603050405020304" pitchFamily="18" charset="0"/>
                <a:cs typeface="Times New Roman" panose="02020603050405020304" pitchFamily="18" charset="0"/>
              </a:rPr>
              <a:t>Interpretations of the Radiologists</a:t>
            </a:r>
          </a:p>
          <a:p>
            <a:pPr>
              <a:buFont typeface="+mj-lt"/>
              <a:buAutoNum type="alphaUcPeriod"/>
            </a:pPr>
            <a:r>
              <a:rPr lang="en-IN" sz="1600" dirty="0" smtClean="0">
                <a:latin typeface="Times New Roman" panose="02020603050405020304" pitchFamily="18" charset="0"/>
                <a:cs typeface="Times New Roman" panose="02020603050405020304" pitchFamily="18" charset="0"/>
              </a:rPr>
              <a:t>Performance of the Algorithm</a:t>
            </a: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465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23" y="580978"/>
            <a:ext cx="8911687" cy="712984"/>
          </a:xfrm>
        </p:spPr>
        <p:txBody>
          <a:bodyPr/>
          <a:lstStyle/>
          <a:p>
            <a:r>
              <a:rPr lang="en-IN" dirty="0" smtClean="0">
                <a:latin typeface="Times New Roman" panose="02020603050405020304" pitchFamily="18" charset="0"/>
                <a:cs typeface="Times New Roman" panose="02020603050405020304" pitchFamily="18" charset="0"/>
              </a:rPr>
              <a:t>Methodology</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6713" y="1561382"/>
            <a:ext cx="9675812" cy="4341214"/>
          </a:xfrm>
        </p:spPr>
        <p:txBody>
          <a:bodyPr>
            <a:normAutofit fontScale="40000" lnSpcReduction="20000"/>
          </a:bodyPr>
          <a:lstStyle/>
          <a:p>
            <a:pPr marL="0" indent="0">
              <a:buNone/>
            </a:pPr>
            <a:r>
              <a:rPr lang="en-US" sz="4000" dirty="0">
                <a:latin typeface="Times New Roman" panose="02020603050405020304" pitchFamily="18" charset="0"/>
                <a:cs typeface="Times New Roman" panose="02020603050405020304" pitchFamily="18" charset="0"/>
              </a:rPr>
              <a:t>The study was carried out at CARING department of Mahajan Imaging Research and Development Pvt. Ltd. </a:t>
            </a:r>
            <a:endParaRPr lang="en-US" sz="4000" dirty="0" smtClean="0">
              <a:latin typeface="Times New Roman" panose="02020603050405020304" pitchFamily="18" charset="0"/>
              <a:cs typeface="Times New Roman" panose="02020603050405020304" pitchFamily="18" charset="0"/>
            </a:endParaRPr>
          </a:p>
          <a:p>
            <a:pPr marL="0" indent="0">
              <a:buNone/>
            </a:pPr>
            <a:r>
              <a:rPr lang="en-US" sz="4000" dirty="0" smtClean="0">
                <a:latin typeface="Times New Roman" panose="02020603050405020304" pitchFamily="18" charset="0"/>
                <a:cs typeface="Times New Roman" panose="02020603050405020304" pitchFamily="18" charset="0"/>
              </a:rPr>
              <a:t>The </a:t>
            </a:r>
            <a:r>
              <a:rPr lang="en-US" sz="4000" dirty="0">
                <a:latin typeface="Times New Roman" panose="02020603050405020304" pitchFamily="18" charset="0"/>
                <a:cs typeface="Times New Roman" panose="02020603050405020304" pitchFamily="18" charset="0"/>
              </a:rPr>
              <a:t>study includes 3 case studies which were performed from 1</a:t>
            </a:r>
            <a:r>
              <a:rPr lang="en-US" sz="4000" baseline="30000" dirty="0">
                <a:latin typeface="Times New Roman" panose="02020603050405020304" pitchFamily="18" charset="0"/>
                <a:cs typeface="Times New Roman" panose="02020603050405020304" pitchFamily="18" charset="0"/>
              </a:rPr>
              <a:t>st</a:t>
            </a:r>
            <a:r>
              <a:rPr lang="en-US" sz="4000" dirty="0">
                <a:latin typeface="Times New Roman" panose="02020603050405020304" pitchFamily="18" charset="0"/>
                <a:cs typeface="Times New Roman" panose="02020603050405020304" pitchFamily="18" charset="0"/>
              </a:rPr>
              <a:t> March-1</a:t>
            </a:r>
            <a:r>
              <a:rPr lang="en-US" sz="4000" baseline="30000" dirty="0">
                <a:latin typeface="Times New Roman" panose="02020603050405020304" pitchFamily="18" charset="0"/>
                <a:cs typeface="Times New Roman" panose="02020603050405020304" pitchFamily="18" charset="0"/>
              </a:rPr>
              <a:t>st</a:t>
            </a:r>
            <a:r>
              <a:rPr lang="en-US" sz="4000" dirty="0">
                <a:latin typeface="Times New Roman" panose="02020603050405020304" pitchFamily="18" charset="0"/>
                <a:cs typeface="Times New Roman" panose="02020603050405020304" pitchFamily="18" charset="0"/>
              </a:rPr>
              <a:t> June using CARPL platform as a tool for validating various AI models on different types of medical images.</a:t>
            </a:r>
            <a:endParaRPr lang="en-IN" sz="4000" dirty="0">
              <a:latin typeface="Times New Roman" panose="02020603050405020304" pitchFamily="18" charset="0"/>
              <a:cs typeface="Times New Roman" panose="02020603050405020304" pitchFamily="18" charset="0"/>
            </a:endParaRPr>
          </a:p>
          <a:p>
            <a:pPr marL="0" indent="0">
              <a:buNone/>
            </a:pPr>
            <a:r>
              <a:rPr lang="en-US" sz="4000" b="1"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Research </a:t>
            </a:r>
            <a:r>
              <a:rPr lang="en-US" sz="4000" dirty="0">
                <a:latin typeface="Times New Roman" panose="02020603050405020304" pitchFamily="18" charset="0"/>
                <a:cs typeface="Times New Roman" panose="02020603050405020304" pitchFamily="18" charset="0"/>
              </a:rPr>
              <a:t>articles were extracted using PubMed, google scholar and various other databases that included research studies on validation of AI models that investigate diagnostic decisions/prediction </a:t>
            </a:r>
            <a:r>
              <a:rPr lang="en-US" sz="4000" dirty="0" smtClean="0">
                <a:latin typeface="Times New Roman" panose="02020603050405020304" pitchFamily="18" charset="0"/>
                <a:cs typeface="Times New Roman" panose="02020603050405020304" pitchFamily="18" charset="0"/>
              </a:rPr>
              <a:t>of </a:t>
            </a:r>
            <a:r>
              <a:rPr lang="en-US" sz="4000" dirty="0">
                <a:latin typeface="Times New Roman" panose="02020603050405020304" pitchFamily="18" charset="0"/>
                <a:cs typeface="Times New Roman" panose="02020603050405020304" pitchFamily="18" charset="0"/>
              </a:rPr>
              <a:t>medical images. </a:t>
            </a:r>
            <a:endParaRPr lang="en-US" sz="4000" dirty="0" smtClean="0">
              <a:latin typeface="Times New Roman" panose="02020603050405020304" pitchFamily="18" charset="0"/>
              <a:cs typeface="Times New Roman" panose="02020603050405020304" pitchFamily="18" charset="0"/>
            </a:endParaRPr>
          </a:p>
          <a:p>
            <a:pPr marL="0" indent="0">
              <a:buNone/>
            </a:pPr>
            <a:endParaRPr lang="en-IN" sz="4300" dirty="0">
              <a:latin typeface="Times New Roman" panose="02020603050405020304" pitchFamily="18" charset="0"/>
              <a:cs typeface="Times New Roman" panose="02020603050405020304" pitchFamily="18" charset="0"/>
            </a:endParaRPr>
          </a:p>
          <a:p>
            <a:pPr marL="0" indent="0">
              <a:buNone/>
            </a:pPr>
            <a:r>
              <a:rPr lang="en-US" sz="4000" b="1" dirty="0" smtClean="0">
                <a:latin typeface="Times New Roman" panose="02020603050405020304" pitchFamily="18" charset="0"/>
                <a:cs typeface="Times New Roman" panose="02020603050405020304" pitchFamily="18" charset="0"/>
              </a:rPr>
              <a:t>Inclusion </a:t>
            </a:r>
            <a:r>
              <a:rPr lang="en-US" sz="4000" b="1" dirty="0">
                <a:latin typeface="Times New Roman" panose="02020603050405020304" pitchFamily="18" charset="0"/>
                <a:cs typeface="Times New Roman" panose="02020603050405020304" pitchFamily="18" charset="0"/>
              </a:rPr>
              <a:t>Criteria</a:t>
            </a:r>
            <a:r>
              <a:rPr lang="en-US" sz="4000" dirty="0">
                <a:latin typeface="Times New Roman" panose="02020603050405020304" pitchFamily="18" charset="0"/>
                <a:cs typeface="Times New Roman" panose="02020603050405020304" pitchFamily="18" charset="0"/>
              </a:rPr>
              <a:t>: </a:t>
            </a:r>
            <a:endParaRPr lang="en-IN"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Research studies on validation of AI </a:t>
            </a:r>
            <a:r>
              <a:rPr lang="en-US" sz="4000" dirty="0" smtClean="0">
                <a:latin typeface="Times New Roman" panose="02020603050405020304" pitchFamily="18" charset="0"/>
                <a:cs typeface="Times New Roman" panose="02020603050405020304" pitchFamily="18" charset="0"/>
              </a:rPr>
              <a:t>models</a:t>
            </a:r>
            <a:endParaRPr lang="en-IN" sz="4000" dirty="0" smtClean="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Challenges </a:t>
            </a:r>
            <a:r>
              <a:rPr lang="en-US" sz="4000" dirty="0">
                <a:latin typeface="Times New Roman" panose="02020603050405020304" pitchFamily="18" charset="0"/>
                <a:cs typeface="Times New Roman" panose="02020603050405020304" pitchFamily="18" charset="0"/>
              </a:rPr>
              <a:t>faced during performance testing of AI </a:t>
            </a:r>
            <a:r>
              <a:rPr lang="en-US" sz="4000" dirty="0" smtClean="0">
                <a:latin typeface="Times New Roman" panose="02020603050405020304" pitchFamily="18" charset="0"/>
                <a:cs typeface="Times New Roman" panose="02020603050405020304" pitchFamily="18" charset="0"/>
              </a:rPr>
              <a:t>models</a:t>
            </a:r>
            <a:endParaRPr lang="en-IN" sz="4000" dirty="0" smtClean="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Computing </a:t>
            </a:r>
            <a:r>
              <a:rPr lang="en-US" sz="4000" dirty="0">
                <a:latin typeface="Times New Roman" panose="02020603050405020304" pitchFamily="18" charset="0"/>
                <a:cs typeface="Times New Roman" panose="02020603050405020304" pitchFamily="18" charset="0"/>
              </a:rPr>
              <a:t>ways to improve AI algorithms</a:t>
            </a:r>
            <a:endParaRPr lang="en-IN"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Exclusion Criteria</a:t>
            </a:r>
            <a:r>
              <a:rPr lang="en-US" sz="4000" dirty="0">
                <a:latin typeface="Times New Roman" panose="02020603050405020304" pitchFamily="18" charset="0"/>
                <a:cs typeface="Times New Roman" panose="02020603050405020304" pitchFamily="18" charset="0"/>
              </a:rPr>
              <a:t>: </a:t>
            </a:r>
            <a:endParaRPr lang="en-IN"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Articles </a:t>
            </a:r>
            <a:r>
              <a:rPr lang="en-US" sz="4000" dirty="0">
                <a:latin typeface="Times New Roman" panose="02020603050405020304" pitchFamily="18" charset="0"/>
                <a:cs typeface="Times New Roman" panose="02020603050405020304" pitchFamily="18" charset="0"/>
              </a:rPr>
              <a:t>that did not involve evaluation of performance of AI algorithms on medical </a:t>
            </a:r>
            <a:r>
              <a:rPr lang="en-US" sz="4000" dirty="0" smtClean="0">
                <a:latin typeface="Times New Roman" panose="02020603050405020304" pitchFamily="18" charset="0"/>
                <a:cs typeface="Times New Roman" panose="02020603050405020304" pitchFamily="18" charset="0"/>
              </a:rPr>
              <a:t>images.</a:t>
            </a:r>
            <a:r>
              <a:rPr lang="en-US" sz="4000" dirty="0"/>
              <a:t> </a:t>
            </a:r>
            <a:endParaRPr lang="en-IN" sz="4000" dirty="0"/>
          </a:p>
          <a:p>
            <a:endParaRPr lang="en-IN" dirty="0"/>
          </a:p>
        </p:txBody>
      </p:sp>
    </p:spTree>
    <p:extLst>
      <p:ext uri="{BB962C8B-B14F-4D97-AF65-F5344CB8AC3E}">
        <p14:creationId xmlns:p14="http://schemas.microsoft.com/office/powerpoint/2010/main" val="3914428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44547"/>
            <a:ext cx="8911687" cy="1566999"/>
          </a:xfrm>
        </p:spPr>
        <p:txBody>
          <a:bodyPr>
            <a:normAutofit fontScale="90000"/>
          </a:bodyPr>
          <a:lstStyle/>
          <a:p>
            <a:pPr lvl="0"/>
            <a:r>
              <a:rPr lang="en-IN" sz="4000" b="1" dirty="0" smtClean="0">
                <a:latin typeface="Times New Roman" panose="02020603050405020304" pitchFamily="18" charset="0"/>
                <a:cs typeface="Times New Roman" panose="02020603050405020304" pitchFamily="18" charset="0"/>
              </a:rPr>
              <a:t>Case Study-1</a:t>
            </a:r>
            <a:r>
              <a:rPr lang="en-IN" sz="4000" dirty="0" smtClean="0">
                <a:latin typeface="Times New Roman" panose="02020603050405020304" pitchFamily="18" charset="0"/>
                <a:cs typeface="Times New Roman" panose="02020603050405020304" pitchFamily="18" charset="0"/>
              </a:rPr>
              <a:t/>
            </a:r>
            <a:br>
              <a:rPr lang="en-IN" sz="4000" dirty="0" smtClean="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Conducted a Validation for an AI model on Chest X-rays for various Lung Abnormalities</a:t>
            </a:r>
            <a:r>
              <a:rPr lang="en-IN" sz="2700" dirty="0">
                <a:latin typeface="Times New Roman" panose="02020603050405020304" pitchFamily="18" charset="0"/>
                <a:cs typeface="Times New Roman" panose="02020603050405020304" pitchFamily="18" charset="0"/>
              </a:rPr>
              <a:t/>
            </a:r>
            <a:br>
              <a:rPr lang="en-IN" sz="2700"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a:stretch>
            <a:fillRect/>
          </a:stretch>
        </p:blipFill>
        <p:spPr>
          <a:xfrm>
            <a:off x="2839837" y="1923684"/>
            <a:ext cx="7033926" cy="3778250"/>
          </a:xfrm>
          <a:prstGeom prst="rect">
            <a:avLst/>
          </a:prstGeom>
        </p:spPr>
      </p:pic>
      <p:pic>
        <p:nvPicPr>
          <p:cNvPr id="5" name="Picture 4"/>
          <p:cNvPicPr/>
          <p:nvPr/>
        </p:nvPicPr>
        <p:blipFill>
          <a:blip r:embed="rId3"/>
          <a:stretch>
            <a:fillRect/>
          </a:stretch>
        </p:blipFill>
        <p:spPr>
          <a:xfrm>
            <a:off x="2839837" y="6133380"/>
            <a:ext cx="3675787" cy="319177"/>
          </a:xfrm>
          <a:prstGeom prst="rect">
            <a:avLst/>
          </a:prstGeom>
        </p:spPr>
      </p:pic>
    </p:spTree>
    <p:extLst>
      <p:ext uri="{BB962C8B-B14F-4D97-AF65-F5344CB8AC3E}">
        <p14:creationId xmlns:p14="http://schemas.microsoft.com/office/powerpoint/2010/main" val="1548338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10042"/>
            <a:ext cx="8911687" cy="1532494"/>
          </a:xfrm>
        </p:spPr>
        <p:txBody>
          <a:bodyPr>
            <a:normAutofit fontScale="90000"/>
          </a:bodyPr>
          <a:lstStyle/>
          <a:p>
            <a:pPr lvl="0"/>
            <a:r>
              <a:rPr lang="en-IN" sz="4000" b="1" dirty="0" smtClean="0">
                <a:latin typeface="Times New Roman" panose="02020603050405020304" pitchFamily="18" charset="0"/>
                <a:cs typeface="Times New Roman" panose="02020603050405020304" pitchFamily="18" charset="0"/>
              </a:rPr>
              <a:t>Case Study-2</a:t>
            </a:r>
            <a:br>
              <a:rPr lang="en-IN" sz="4000" b="1" dirty="0" smtClean="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Conducted a Validation for an AI model on Chest X-rays for various Lung Abnormalities</a:t>
            </a:r>
            <a:r>
              <a:rPr lang="en-IN" sz="3100" dirty="0">
                <a:latin typeface="Times New Roman" panose="02020603050405020304" pitchFamily="18" charset="0"/>
                <a:cs typeface="Times New Roman" panose="02020603050405020304" pitchFamily="18" charset="0"/>
              </a:rPr>
              <a:t/>
            </a:r>
            <a:br>
              <a:rPr lang="en-IN" sz="3100"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2"/>
          <a:stretch>
            <a:fillRect/>
          </a:stretch>
        </p:blipFill>
        <p:spPr>
          <a:xfrm>
            <a:off x="3001118" y="2090468"/>
            <a:ext cx="6866638" cy="3778250"/>
          </a:xfrm>
          <a:prstGeom prst="rect">
            <a:avLst/>
          </a:prstGeom>
        </p:spPr>
      </p:pic>
      <p:pic>
        <p:nvPicPr>
          <p:cNvPr id="5" name="Picture 4"/>
          <p:cNvPicPr/>
          <p:nvPr/>
        </p:nvPicPr>
        <p:blipFill>
          <a:blip r:embed="rId3"/>
          <a:stretch>
            <a:fillRect/>
          </a:stretch>
        </p:blipFill>
        <p:spPr>
          <a:xfrm>
            <a:off x="3001118" y="6083300"/>
            <a:ext cx="3284220" cy="266700"/>
          </a:xfrm>
          <a:prstGeom prst="rect">
            <a:avLst/>
          </a:prstGeom>
        </p:spPr>
      </p:pic>
    </p:spTree>
    <p:extLst>
      <p:ext uri="{BB962C8B-B14F-4D97-AF65-F5344CB8AC3E}">
        <p14:creationId xmlns:p14="http://schemas.microsoft.com/office/powerpoint/2010/main" val="2440785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35920"/>
            <a:ext cx="8911687" cy="1541121"/>
          </a:xfrm>
        </p:spPr>
        <p:txBody>
          <a:bodyPr>
            <a:normAutofit fontScale="90000"/>
          </a:bodyPr>
          <a:lstStyle/>
          <a:p>
            <a:pPr lvl="0"/>
            <a:r>
              <a:rPr lang="en-IN" sz="4000" b="1" dirty="0" smtClean="0">
                <a:latin typeface="Times New Roman" panose="02020603050405020304" pitchFamily="18" charset="0"/>
                <a:cs typeface="Times New Roman" panose="02020603050405020304" pitchFamily="18" charset="0"/>
              </a:rPr>
              <a:t>Case Study-3</a:t>
            </a:r>
            <a:br>
              <a:rPr lang="en-IN" sz="4000" b="1" dirty="0" smtClean="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Conducted a Validation for an AI model on Mammograms for BIRADS Classification</a:t>
            </a:r>
            <a:r>
              <a:rPr lang="en-IN" sz="3100" dirty="0"/>
              <a:t/>
            </a:r>
            <a:br>
              <a:rPr lang="en-IN" sz="3100" dirty="0"/>
            </a:br>
            <a:endParaRPr lang="en-IN" sz="3100" dirty="0"/>
          </a:p>
        </p:txBody>
      </p:sp>
      <p:pic>
        <p:nvPicPr>
          <p:cNvPr id="4" name="Content Placeholder 3"/>
          <p:cNvPicPr>
            <a:picLocks noGrp="1"/>
          </p:cNvPicPr>
          <p:nvPr>
            <p:ph idx="1"/>
          </p:nvPr>
        </p:nvPicPr>
        <p:blipFill>
          <a:blip r:embed="rId2"/>
          <a:stretch>
            <a:fillRect/>
          </a:stretch>
        </p:blipFill>
        <p:spPr>
          <a:xfrm>
            <a:off x="2489760" y="2107721"/>
            <a:ext cx="7906608" cy="3778250"/>
          </a:xfrm>
          <a:prstGeom prst="rect">
            <a:avLst/>
          </a:prstGeom>
        </p:spPr>
      </p:pic>
    </p:spTree>
    <p:extLst>
      <p:ext uri="{BB962C8B-B14F-4D97-AF65-F5344CB8AC3E}">
        <p14:creationId xmlns:p14="http://schemas.microsoft.com/office/powerpoint/2010/main" val="3786309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Times New Roman" panose="02020603050405020304" pitchFamily="18" charset="0"/>
                <a:cs typeface="Times New Roman" panose="02020603050405020304" pitchFamily="18" charset="0"/>
              </a:rPr>
              <a:t>Result</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92924" y="2133600"/>
            <a:ext cx="8911687" cy="2740325"/>
          </a:xfrm>
        </p:spPr>
        <p:txBody>
          <a:bodyPr>
            <a:normAutofit/>
          </a:bodyPr>
          <a:lstStyle/>
          <a:p>
            <a:r>
              <a:rPr lang="en-IN" sz="1600" b="1" dirty="0" smtClean="0">
                <a:latin typeface="Times New Roman" panose="02020603050405020304" pitchFamily="18" charset="0"/>
                <a:cs typeface="Times New Roman" panose="02020603050405020304" pitchFamily="18" charset="0"/>
              </a:rPr>
              <a:t>Few Approaches to successfully validate a model</a:t>
            </a:r>
          </a:p>
          <a:p>
            <a:pPr>
              <a:buFont typeface="+mj-lt"/>
              <a:buAutoNum type="alphaUcPeriod"/>
            </a:pPr>
            <a:r>
              <a:rPr lang="en-US" sz="1600" dirty="0">
                <a:latin typeface="Times New Roman" panose="02020603050405020304" pitchFamily="18" charset="0"/>
                <a:cs typeface="Times New Roman" panose="02020603050405020304" pitchFamily="18" charset="0"/>
              </a:rPr>
              <a:t>Validation </a:t>
            </a:r>
            <a:r>
              <a:rPr lang="en-US" sz="1600" dirty="0" smtClean="0">
                <a:latin typeface="Times New Roman" panose="02020603050405020304" pitchFamily="18" charset="0"/>
                <a:cs typeface="Times New Roman" panose="02020603050405020304" pitchFamily="18" charset="0"/>
              </a:rPr>
              <a:t>Imperatives</a:t>
            </a:r>
          </a:p>
          <a:p>
            <a:pPr>
              <a:buFont typeface="+mj-lt"/>
              <a:buAutoNum type="alphaUcPeriod"/>
            </a:pPr>
            <a:r>
              <a:rPr lang="en-US" sz="1600" dirty="0">
                <a:latin typeface="Times New Roman" panose="02020603050405020304" pitchFamily="18" charset="0"/>
                <a:cs typeface="Times New Roman" panose="02020603050405020304" pitchFamily="18" charset="0"/>
              </a:rPr>
              <a:t>Absolute </a:t>
            </a:r>
            <a:r>
              <a:rPr lang="en-US" sz="1600" dirty="0" smtClean="0">
                <a:latin typeface="Times New Roman" panose="02020603050405020304" pitchFamily="18" charset="0"/>
                <a:cs typeface="Times New Roman" panose="02020603050405020304" pitchFamily="18" charset="0"/>
              </a:rPr>
              <a:t>Validation</a:t>
            </a:r>
          </a:p>
          <a:p>
            <a:pPr>
              <a:buFont typeface="+mj-lt"/>
              <a:buAutoNum type="alphaUcPeriod"/>
            </a:pPr>
            <a:r>
              <a:rPr lang="en-US" sz="1600" dirty="0">
                <a:latin typeface="Times New Roman" panose="02020603050405020304" pitchFamily="18" charset="0"/>
                <a:cs typeface="Times New Roman" panose="02020603050405020304" pitchFamily="18" charset="0"/>
              </a:rPr>
              <a:t>Selection of the Data </a:t>
            </a:r>
            <a:r>
              <a:rPr lang="en-US" sz="1600" dirty="0" smtClean="0">
                <a:latin typeface="Times New Roman" panose="02020603050405020304" pitchFamily="18" charset="0"/>
                <a:cs typeface="Times New Roman" panose="02020603050405020304" pitchFamily="18" charset="0"/>
              </a:rPr>
              <a:t>mix</a:t>
            </a:r>
          </a:p>
          <a:p>
            <a:r>
              <a:rPr lang="en-US" sz="1600" b="1" dirty="0" smtClean="0">
                <a:latin typeface="Times New Roman" panose="02020603050405020304" pitchFamily="18" charset="0"/>
                <a:cs typeface="Times New Roman" panose="02020603050405020304" pitchFamily="18" charset="0"/>
              </a:rPr>
              <a:t>Techniques for Improving the model</a:t>
            </a:r>
          </a:p>
          <a:p>
            <a:pPr>
              <a:buFont typeface="+mj-lt"/>
              <a:buAutoNum type="alphaUcPeriod"/>
            </a:pPr>
            <a:r>
              <a:rPr lang="en-US" sz="1600" dirty="0">
                <a:latin typeface="Times New Roman" panose="02020603050405020304" pitchFamily="18" charset="0"/>
                <a:cs typeface="Times New Roman" panose="02020603050405020304" pitchFamily="18" charset="0"/>
              </a:rPr>
              <a:t>Auditing of FN and </a:t>
            </a:r>
            <a:r>
              <a:rPr lang="en-US" sz="1600" dirty="0" smtClean="0">
                <a:latin typeface="Times New Roman" panose="02020603050405020304" pitchFamily="18" charset="0"/>
                <a:cs typeface="Times New Roman" panose="02020603050405020304" pitchFamily="18" charset="0"/>
              </a:rPr>
              <a:t>FP</a:t>
            </a:r>
          </a:p>
          <a:p>
            <a:pPr>
              <a:buFont typeface="+mj-lt"/>
              <a:buAutoNum type="alphaUcPeriod"/>
            </a:pPr>
            <a:r>
              <a:rPr lang="en-US" sz="1600" dirty="0">
                <a:latin typeface="Times New Roman" panose="02020603050405020304" pitchFamily="18" charset="0"/>
                <a:cs typeface="Times New Roman" panose="02020603050405020304" pitchFamily="18" charset="0"/>
              </a:rPr>
              <a:t>Dynamic Thresholds</a:t>
            </a: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995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Times New Roman" panose="02020603050405020304" pitchFamily="18" charset="0"/>
                <a:cs typeface="Times New Roman" panose="02020603050405020304" pitchFamily="18" charset="0"/>
              </a:rPr>
              <a:t>Key Points to be considered</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lvl="0"/>
            <a:r>
              <a:rPr lang="en-US" sz="1600" dirty="0">
                <a:latin typeface="Times New Roman" panose="02020603050405020304" pitchFamily="18" charset="0"/>
                <a:cs typeface="Times New Roman" panose="02020603050405020304" pitchFamily="18" charset="0"/>
              </a:rPr>
              <a:t>In the world of AI, the term validation refers to fine-tuning the parameters for algorithm development and the test is used to evaluate the algorithm performance. </a:t>
            </a:r>
            <a:endParaRPr lang="en-IN"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There are two aspects to evaluate the performance of any predictive model i.e. Discrimination and Calibration which are usually determined by plotting ROC curve and Calibration curve respectively. </a:t>
            </a:r>
            <a:endParaRPr lang="en-IN"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Another critical or one of the essentials for any validation of an AI model is external validation which increases the robustness of the algorithm. An extensive amount of data should be considered for evaluation of any model.</a:t>
            </a:r>
            <a:endParaRPr lang="en-IN"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 Lastly, how the model would benefit patients in long run should be a point of concern, which can be avoided by performing number of clinical trials on the algorithm before deploying it on a clinical practice. </a:t>
            </a:r>
            <a:endParaRPr lang="en-IN" sz="1600" dirty="0">
              <a:latin typeface="Times New Roman" panose="02020603050405020304" pitchFamily="18" charset="0"/>
              <a:cs typeface="Times New Roman" panose="02020603050405020304" pitchFamily="18" charset="0"/>
            </a:endParaRPr>
          </a:p>
          <a:p>
            <a:endParaRPr lang="en-IN"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191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955" y="399823"/>
            <a:ext cx="8911687" cy="1280890"/>
          </a:xfrm>
        </p:spPr>
        <p:txBody>
          <a:bodyPr/>
          <a:lstStyle/>
          <a:p>
            <a:r>
              <a:rPr lang="en-IN" dirty="0" smtClean="0">
                <a:latin typeface="Times New Roman" panose="02020603050405020304" pitchFamily="18" charset="0"/>
                <a:cs typeface="Times New Roman" panose="02020603050405020304" pitchFamily="18" charset="0"/>
              </a:rPr>
              <a:t>How Dissertation work meet Program outcomes:</a:t>
            </a:r>
            <a:endParaRPr lang="en-IN"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1838715" y="2051649"/>
            <a:ext cx="8915400" cy="3777622"/>
          </a:xfrm>
        </p:spPr>
        <p:txBody>
          <a:bodyPr/>
          <a:lstStyle/>
          <a:p>
            <a:pPr>
              <a:buAutoNum type="arabicPeriod"/>
            </a:pPr>
            <a:r>
              <a:rPr lang="en-IN" sz="1600" dirty="0">
                <a:latin typeface="Times New Roman" panose="02020603050405020304" pitchFamily="18" charset="0"/>
                <a:cs typeface="Times New Roman" panose="02020603050405020304" pitchFamily="18" charset="0"/>
              </a:rPr>
              <a:t>Internalize the concepts of management such as healthcare delivery system, strategic planning, HR, marketing, finance and operations- 3(</a:t>
            </a:r>
            <a:r>
              <a:rPr lang="en-IN" sz="1600" b="1" dirty="0">
                <a:latin typeface="Times New Roman" panose="02020603050405020304" pitchFamily="18" charset="0"/>
                <a:cs typeface="Times New Roman" panose="02020603050405020304" pitchFamily="18" charset="0"/>
              </a:rPr>
              <a:t>Substantial</a:t>
            </a:r>
            <a:r>
              <a:rPr lang="en-IN" sz="1600" dirty="0">
                <a:latin typeface="Times New Roman" panose="02020603050405020304" pitchFamily="18" charset="0"/>
                <a:cs typeface="Times New Roman" panose="02020603050405020304" pitchFamily="18" charset="0"/>
              </a:rPr>
              <a:t>)</a:t>
            </a:r>
          </a:p>
          <a:p>
            <a:pPr>
              <a:buAutoNum type="arabicPeriod"/>
            </a:pPr>
            <a:r>
              <a:rPr lang="en-IN" sz="1600" dirty="0">
                <a:latin typeface="Times New Roman" panose="02020603050405020304" pitchFamily="18" charset="0"/>
                <a:cs typeface="Times New Roman" panose="02020603050405020304" pitchFamily="18" charset="0"/>
              </a:rPr>
              <a:t>Apply knowledge of research and management techniques and functions in an integrated manner in healthcare set up- 3(</a:t>
            </a:r>
            <a:r>
              <a:rPr lang="en-IN" sz="1600" b="1" dirty="0">
                <a:latin typeface="Times New Roman" panose="02020603050405020304" pitchFamily="18" charset="0"/>
                <a:cs typeface="Times New Roman" panose="02020603050405020304" pitchFamily="18" charset="0"/>
              </a:rPr>
              <a:t>Substantial</a:t>
            </a:r>
            <a:r>
              <a:rPr lang="en-IN" sz="1600" dirty="0">
                <a:latin typeface="Times New Roman" panose="02020603050405020304" pitchFamily="18" charset="0"/>
                <a:cs typeface="Times New Roman" panose="02020603050405020304" pitchFamily="18" charset="0"/>
              </a:rPr>
              <a:t>)</a:t>
            </a:r>
          </a:p>
          <a:p>
            <a:pPr>
              <a:buAutoNum type="arabicPeriod"/>
            </a:pPr>
            <a:r>
              <a:rPr lang="en-IN" sz="1600" dirty="0">
                <a:latin typeface="Times New Roman" panose="02020603050405020304" pitchFamily="18" charset="0"/>
                <a:cs typeface="Times New Roman" panose="02020603050405020304" pitchFamily="18" charset="0"/>
              </a:rPr>
              <a:t>Use of appropriate skills to support healthcare organizations to take informed decision in planning, building and managing healthcare organizations- 2(</a:t>
            </a:r>
            <a:r>
              <a:rPr lang="en-IN" sz="1600" b="1" dirty="0">
                <a:latin typeface="Times New Roman" panose="02020603050405020304" pitchFamily="18" charset="0"/>
                <a:cs typeface="Times New Roman" panose="02020603050405020304" pitchFamily="18" charset="0"/>
              </a:rPr>
              <a:t>Moderate</a:t>
            </a:r>
            <a:r>
              <a:rPr lang="en-IN" sz="1600" dirty="0">
                <a:latin typeface="Times New Roman" panose="02020603050405020304" pitchFamily="18" charset="0"/>
                <a:cs typeface="Times New Roman" panose="02020603050405020304" pitchFamily="18" charset="0"/>
              </a:rPr>
              <a:t>)</a:t>
            </a:r>
          </a:p>
          <a:p>
            <a:pPr>
              <a:buAutoNum type="arabicPeriod"/>
            </a:pPr>
            <a:r>
              <a:rPr lang="en-IN" sz="1600" dirty="0">
                <a:latin typeface="Times New Roman" panose="02020603050405020304" pitchFamily="18" charset="0"/>
                <a:cs typeface="Times New Roman" panose="02020603050405020304" pitchFamily="18" charset="0"/>
              </a:rPr>
              <a:t>Utilize learning acquired from trainings and practical exposures in real time situations- 3(</a:t>
            </a:r>
            <a:r>
              <a:rPr lang="en-IN" sz="1600" b="1" dirty="0">
                <a:latin typeface="Times New Roman" panose="02020603050405020304" pitchFamily="18" charset="0"/>
                <a:cs typeface="Times New Roman" panose="02020603050405020304" pitchFamily="18" charset="0"/>
              </a:rPr>
              <a:t>Substantial</a:t>
            </a:r>
            <a:r>
              <a:rPr lang="en-IN" sz="1600" dirty="0">
                <a:latin typeface="Times New Roman" panose="02020603050405020304" pitchFamily="18" charset="0"/>
                <a:cs typeface="Times New Roman" panose="02020603050405020304" pitchFamily="18" charset="0"/>
              </a:rPr>
              <a:t>)</a:t>
            </a:r>
          </a:p>
          <a:p>
            <a:endParaRPr lang="en-IN" dirty="0"/>
          </a:p>
        </p:txBody>
      </p:sp>
    </p:spTree>
    <p:extLst>
      <p:ext uri="{BB962C8B-B14F-4D97-AF65-F5344CB8AC3E}">
        <p14:creationId xmlns:p14="http://schemas.microsoft.com/office/powerpoint/2010/main" val="1230814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36</TotalTime>
  <Words>374</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Times New Roman</vt:lpstr>
      <vt:lpstr>Wingdings 3</vt:lpstr>
      <vt:lpstr>Wisp</vt:lpstr>
      <vt:lpstr>Validation of AI models on Medical Images</vt:lpstr>
      <vt:lpstr>Introduction</vt:lpstr>
      <vt:lpstr>Methodology</vt:lpstr>
      <vt:lpstr>Case Study-1 Conducted a Validation for an AI model on Chest X-rays for various Lung Abnormalities </vt:lpstr>
      <vt:lpstr>Case Study-2 Conducted a Validation for an AI model on Chest X-rays for various Lung Abnormalities </vt:lpstr>
      <vt:lpstr>Case Study-3 Conducted a Validation for an AI model on Mammograms for BIRADS Classification </vt:lpstr>
      <vt:lpstr>Result</vt:lpstr>
      <vt:lpstr>Key Points to be considered</vt:lpstr>
      <vt:lpstr>How Dissertation work meet Program outcomes: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Validation of AI models on Medical Images</dc:title>
  <dc:creator>Microsoft account</dc:creator>
  <cp:lastModifiedBy>Microsoft account</cp:lastModifiedBy>
  <cp:revision>5</cp:revision>
  <dcterms:created xsi:type="dcterms:W3CDTF">2021-06-09T06:36:38Z</dcterms:created>
  <dcterms:modified xsi:type="dcterms:W3CDTF">2021-06-09T07:13:03Z</dcterms:modified>
</cp:coreProperties>
</file>