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5" r:id="rId1"/>
  </p:sldMasterIdLst>
  <p:notesMasterIdLst>
    <p:notesMasterId r:id="rId15"/>
  </p:notesMasterIdLst>
  <p:sldIdLst>
    <p:sldId id="273" r:id="rId2"/>
    <p:sldId id="256" r:id="rId3"/>
    <p:sldId id="257" r:id="rId4"/>
    <p:sldId id="269" r:id="rId5"/>
    <p:sldId id="270" r:id="rId6"/>
    <p:sldId id="271" r:id="rId7"/>
    <p:sldId id="272" r:id="rId8"/>
    <p:sldId id="263" r:id="rId9"/>
    <p:sldId id="259" r:id="rId10"/>
    <p:sldId id="260" r:id="rId11"/>
    <p:sldId id="275" r:id="rId12"/>
    <p:sldId id="264"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C5F3"/>
    <a:srgbClr val="D533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10" autoAdjust="0"/>
  </p:normalViewPr>
  <p:slideViewPr>
    <p:cSldViewPr snapToGrid="0">
      <p:cViewPr varScale="1">
        <p:scale>
          <a:sx n="59" d="100"/>
          <a:sy n="59" d="100"/>
        </p:scale>
        <p:origin x="964" y="2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Global Revenue</a:t>
            </a:r>
            <a:r>
              <a:rPr lang="en-IN" baseline="0"/>
              <a:t> Projections</a:t>
            </a:r>
            <a:endParaRPr lang="en-IN"/>
          </a:p>
        </c:rich>
      </c:tx>
      <c:layout>
        <c:manualLayout>
          <c:xMode val="edge"/>
          <c:yMode val="edge"/>
          <c:x val="0.29825897384922784"/>
          <c:y val="1.8253785834470931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678865595717956"/>
          <c:y val="0.1196337661513064"/>
          <c:w val="0.85294107736733393"/>
          <c:h val="0.663359725705578"/>
        </c:manualLayout>
      </c:layout>
      <c:barChart>
        <c:barDir val="col"/>
        <c:grouping val="stacked"/>
        <c:varyColors val="0"/>
        <c:ser>
          <c:idx val="0"/>
          <c:order val="0"/>
          <c:tx>
            <c:strRef>
              <c:f>Sheet1!$E$5</c:f>
              <c:strCache>
                <c:ptCount val="1"/>
                <c:pt idx="0">
                  <c:v>US</c:v>
                </c:pt>
              </c:strCache>
            </c:strRef>
          </c:tx>
          <c:spPr>
            <a:solidFill>
              <a:schemeClr val="accent1"/>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Sheet1!$F$5:$R$5</c:f>
              <c:numCache>
                <c:formatCode>General</c:formatCode>
                <c:ptCount val="13"/>
                <c:pt idx="0">
                  <c:v>400</c:v>
                </c:pt>
                <c:pt idx="1">
                  <c:v>500</c:v>
                </c:pt>
                <c:pt idx="2">
                  <c:v>700</c:v>
                </c:pt>
                <c:pt idx="3">
                  <c:v>800</c:v>
                </c:pt>
                <c:pt idx="4">
                  <c:v>1000</c:v>
                </c:pt>
                <c:pt idx="5">
                  <c:v>1200</c:v>
                </c:pt>
                <c:pt idx="6">
                  <c:v>1400</c:v>
                </c:pt>
                <c:pt idx="7">
                  <c:v>1500</c:v>
                </c:pt>
                <c:pt idx="8">
                  <c:v>1600</c:v>
                </c:pt>
                <c:pt idx="9">
                  <c:v>1700</c:v>
                </c:pt>
                <c:pt idx="10">
                  <c:v>1750</c:v>
                </c:pt>
                <c:pt idx="11">
                  <c:v>1800</c:v>
                </c:pt>
                <c:pt idx="12">
                  <c:v>1600</c:v>
                </c:pt>
              </c:numCache>
            </c:numRef>
          </c:val>
          <c:extLst>
            <c:ext xmlns:c16="http://schemas.microsoft.com/office/drawing/2014/chart" uri="{C3380CC4-5D6E-409C-BE32-E72D297353CC}">
              <c16:uniqueId val="{00000000-D6F1-47DE-8AF3-337455A8EA68}"/>
            </c:ext>
          </c:extLst>
        </c:ser>
        <c:ser>
          <c:idx val="1"/>
          <c:order val="1"/>
          <c:tx>
            <c:strRef>
              <c:f>Sheet1!$E$6</c:f>
              <c:strCache>
                <c:ptCount val="1"/>
                <c:pt idx="0">
                  <c:v>Germany</c:v>
                </c:pt>
              </c:strCache>
            </c:strRef>
          </c:tx>
          <c:spPr>
            <a:solidFill>
              <a:schemeClr val="accent2"/>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Sheet1!$F$6:$R$6</c:f>
              <c:numCache>
                <c:formatCode>General</c:formatCode>
                <c:ptCount val="13"/>
                <c:pt idx="0">
                  <c:v>30</c:v>
                </c:pt>
                <c:pt idx="1">
                  <c:v>50</c:v>
                </c:pt>
                <c:pt idx="2">
                  <c:v>70</c:v>
                </c:pt>
                <c:pt idx="3">
                  <c:v>80</c:v>
                </c:pt>
                <c:pt idx="4">
                  <c:v>100</c:v>
                </c:pt>
                <c:pt idx="5">
                  <c:v>120</c:v>
                </c:pt>
                <c:pt idx="6">
                  <c:v>140</c:v>
                </c:pt>
                <c:pt idx="7">
                  <c:v>130</c:v>
                </c:pt>
                <c:pt idx="8">
                  <c:v>110</c:v>
                </c:pt>
                <c:pt idx="9">
                  <c:v>90</c:v>
                </c:pt>
                <c:pt idx="10">
                  <c:v>80</c:v>
                </c:pt>
                <c:pt idx="11">
                  <c:v>60</c:v>
                </c:pt>
                <c:pt idx="12">
                  <c:v>50</c:v>
                </c:pt>
              </c:numCache>
            </c:numRef>
          </c:val>
          <c:extLst>
            <c:ext xmlns:c16="http://schemas.microsoft.com/office/drawing/2014/chart" uri="{C3380CC4-5D6E-409C-BE32-E72D297353CC}">
              <c16:uniqueId val="{00000001-D6F1-47DE-8AF3-337455A8EA68}"/>
            </c:ext>
          </c:extLst>
        </c:ser>
        <c:ser>
          <c:idx val="2"/>
          <c:order val="2"/>
          <c:tx>
            <c:strRef>
              <c:f>Sheet1!$E$7</c:f>
              <c:strCache>
                <c:ptCount val="1"/>
                <c:pt idx="0">
                  <c:v>UK</c:v>
                </c:pt>
              </c:strCache>
            </c:strRef>
          </c:tx>
          <c:spPr>
            <a:solidFill>
              <a:schemeClr val="accent3"/>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Sheet1!$F$7:$R$7</c:f>
              <c:numCache>
                <c:formatCode>General</c:formatCode>
                <c:ptCount val="13"/>
                <c:pt idx="0">
                  <c:v>2</c:v>
                </c:pt>
                <c:pt idx="1">
                  <c:v>13</c:v>
                </c:pt>
                <c:pt idx="2">
                  <c:v>14</c:v>
                </c:pt>
                <c:pt idx="3">
                  <c:v>25</c:v>
                </c:pt>
                <c:pt idx="4">
                  <c:v>40</c:v>
                </c:pt>
                <c:pt idx="5">
                  <c:v>55</c:v>
                </c:pt>
                <c:pt idx="6">
                  <c:v>67</c:v>
                </c:pt>
                <c:pt idx="7">
                  <c:v>70</c:v>
                </c:pt>
                <c:pt idx="8">
                  <c:v>80</c:v>
                </c:pt>
                <c:pt idx="9">
                  <c:v>39</c:v>
                </c:pt>
                <c:pt idx="10">
                  <c:v>27</c:v>
                </c:pt>
                <c:pt idx="11">
                  <c:v>15</c:v>
                </c:pt>
                <c:pt idx="12">
                  <c:v>8</c:v>
                </c:pt>
              </c:numCache>
            </c:numRef>
          </c:val>
          <c:extLst>
            <c:ext xmlns:c16="http://schemas.microsoft.com/office/drawing/2014/chart" uri="{C3380CC4-5D6E-409C-BE32-E72D297353CC}">
              <c16:uniqueId val="{00000002-D6F1-47DE-8AF3-337455A8EA68}"/>
            </c:ext>
          </c:extLst>
        </c:ser>
        <c:ser>
          <c:idx val="3"/>
          <c:order val="3"/>
          <c:tx>
            <c:strRef>
              <c:f>Sheet1!$E$8</c:f>
              <c:strCache>
                <c:ptCount val="1"/>
                <c:pt idx="0">
                  <c:v>Italy</c:v>
                </c:pt>
              </c:strCache>
            </c:strRef>
          </c:tx>
          <c:spPr>
            <a:solidFill>
              <a:schemeClr val="accent4"/>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Sheet1!$F$8:$R$8</c:f>
              <c:numCache>
                <c:formatCode>General</c:formatCode>
                <c:ptCount val="13"/>
                <c:pt idx="0">
                  <c:v>7</c:v>
                </c:pt>
                <c:pt idx="1">
                  <c:v>8</c:v>
                </c:pt>
                <c:pt idx="2">
                  <c:v>9</c:v>
                </c:pt>
                <c:pt idx="3">
                  <c:v>10</c:v>
                </c:pt>
                <c:pt idx="4">
                  <c:v>20</c:v>
                </c:pt>
                <c:pt idx="5">
                  <c:v>30</c:v>
                </c:pt>
                <c:pt idx="6">
                  <c:v>40</c:v>
                </c:pt>
                <c:pt idx="7">
                  <c:v>60</c:v>
                </c:pt>
                <c:pt idx="8">
                  <c:v>47</c:v>
                </c:pt>
                <c:pt idx="9">
                  <c:v>36</c:v>
                </c:pt>
                <c:pt idx="10">
                  <c:v>26</c:v>
                </c:pt>
                <c:pt idx="11">
                  <c:v>21</c:v>
                </c:pt>
                <c:pt idx="12">
                  <c:v>12</c:v>
                </c:pt>
              </c:numCache>
            </c:numRef>
          </c:val>
          <c:extLst>
            <c:ext xmlns:c16="http://schemas.microsoft.com/office/drawing/2014/chart" uri="{C3380CC4-5D6E-409C-BE32-E72D297353CC}">
              <c16:uniqueId val="{00000003-D6F1-47DE-8AF3-337455A8EA68}"/>
            </c:ext>
          </c:extLst>
        </c:ser>
        <c:ser>
          <c:idx val="4"/>
          <c:order val="4"/>
          <c:tx>
            <c:strRef>
              <c:f>Sheet1!$E$9</c:f>
              <c:strCache>
                <c:ptCount val="1"/>
                <c:pt idx="0">
                  <c:v>Japan</c:v>
                </c:pt>
              </c:strCache>
            </c:strRef>
          </c:tx>
          <c:spPr>
            <a:solidFill>
              <a:schemeClr val="accent5"/>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Sheet1!$F$9:$R$9</c:f>
              <c:numCache>
                <c:formatCode>General</c:formatCode>
                <c:ptCount val="13"/>
                <c:pt idx="0">
                  <c:v>50</c:v>
                </c:pt>
                <c:pt idx="1">
                  <c:v>60</c:v>
                </c:pt>
                <c:pt idx="2">
                  <c:v>70</c:v>
                </c:pt>
                <c:pt idx="3">
                  <c:v>100</c:v>
                </c:pt>
                <c:pt idx="4">
                  <c:v>110</c:v>
                </c:pt>
                <c:pt idx="5">
                  <c:v>130</c:v>
                </c:pt>
                <c:pt idx="6">
                  <c:v>145</c:v>
                </c:pt>
                <c:pt idx="7">
                  <c:v>130</c:v>
                </c:pt>
                <c:pt idx="8">
                  <c:v>120</c:v>
                </c:pt>
                <c:pt idx="9">
                  <c:v>110</c:v>
                </c:pt>
                <c:pt idx="10">
                  <c:v>100</c:v>
                </c:pt>
                <c:pt idx="11">
                  <c:v>80</c:v>
                </c:pt>
                <c:pt idx="12">
                  <c:v>70</c:v>
                </c:pt>
              </c:numCache>
            </c:numRef>
          </c:val>
          <c:extLst>
            <c:ext xmlns:c16="http://schemas.microsoft.com/office/drawing/2014/chart" uri="{C3380CC4-5D6E-409C-BE32-E72D297353CC}">
              <c16:uniqueId val="{00000004-D6F1-47DE-8AF3-337455A8EA68}"/>
            </c:ext>
          </c:extLst>
        </c:ser>
        <c:ser>
          <c:idx val="5"/>
          <c:order val="5"/>
          <c:tx>
            <c:strRef>
              <c:f>Sheet1!$E$10</c:f>
              <c:strCache>
                <c:ptCount val="1"/>
                <c:pt idx="0">
                  <c:v>France</c:v>
                </c:pt>
              </c:strCache>
            </c:strRef>
          </c:tx>
          <c:spPr>
            <a:solidFill>
              <a:schemeClr val="accent6"/>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Sheet1!$F$10:$R$10</c:f>
              <c:numCache>
                <c:formatCode>General</c:formatCode>
                <c:ptCount val="13"/>
                <c:pt idx="0">
                  <c:v>15</c:v>
                </c:pt>
                <c:pt idx="1">
                  <c:v>20</c:v>
                </c:pt>
                <c:pt idx="2">
                  <c:v>30</c:v>
                </c:pt>
                <c:pt idx="3">
                  <c:v>40</c:v>
                </c:pt>
                <c:pt idx="4">
                  <c:v>50</c:v>
                </c:pt>
                <c:pt idx="5">
                  <c:v>55</c:v>
                </c:pt>
                <c:pt idx="6">
                  <c:v>60</c:v>
                </c:pt>
                <c:pt idx="7">
                  <c:v>65</c:v>
                </c:pt>
                <c:pt idx="8">
                  <c:v>70</c:v>
                </c:pt>
                <c:pt idx="9">
                  <c:v>60</c:v>
                </c:pt>
                <c:pt idx="10">
                  <c:v>57</c:v>
                </c:pt>
                <c:pt idx="11">
                  <c:v>47</c:v>
                </c:pt>
                <c:pt idx="12">
                  <c:v>41</c:v>
                </c:pt>
              </c:numCache>
            </c:numRef>
          </c:val>
          <c:extLst>
            <c:ext xmlns:c16="http://schemas.microsoft.com/office/drawing/2014/chart" uri="{C3380CC4-5D6E-409C-BE32-E72D297353CC}">
              <c16:uniqueId val="{00000005-D6F1-47DE-8AF3-337455A8EA68}"/>
            </c:ext>
          </c:extLst>
        </c:ser>
        <c:ser>
          <c:idx val="6"/>
          <c:order val="6"/>
          <c:tx>
            <c:strRef>
              <c:f>Sheet1!$E$11</c:f>
              <c:strCache>
                <c:ptCount val="1"/>
                <c:pt idx="0">
                  <c:v>Spain</c:v>
                </c:pt>
              </c:strCache>
            </c:strRef>
          </c:tx>
          <c:spPr>
            <a:solidFill>
              <a:schemeClr val="accent1">
                <a:lumMod val="60000"/>
              </a:schemeClr>
            </a:solidFill>
            <a:ln>
              <a:noFill/>
            </a:ln>
            <a:effectLst/>
          </c:spPr>
          <c:invertIfNegative val="0"/>
          <c:cat>
            <c:numRef>
              <c:f>Sheet1!$F$4:$R$4</c:f>
              <c:numCache>
                <c:formatCode>General</c:formatCode>
                <c:ptCount val="13"/>
                <c:pt idx="0">
                  <c:v>2019</c:v>
                </c:pt>
                <c:pt idx="1">
                  <c:v>2020</c:v>
                </c:pt>
                <c:pt idx="2">
                  <c:v>2021</c:v>
                </c:pt>
                <c:pt idx="3">
                  <c:v>2022</c:v>
                </c:pt>
                <c:pt idx="4">
                  <c:v>2023</c:v>
                </c:pt>
                <c:pt idx="5">
                  <c:v>2024</c:v>
                </c:pt>
                <c:pt idx="6">
                  <c:v>2025</c:v>
                </c:pt>
                <c:pt idx="7">
                  <c:v>2026</c:v>
                </c:pt>
                <c:pt idx="8">
                  <c:v>2027</c:v>
                </c:pt>
                <c:pt idx="9">
                  <c:v>2028</c:v>
                </c:pt>
                <c:pt idx="10">
                  <c:v>2029</c:v>
                </c:pt>
                <c:pt idx="11">
                  <c:v>2030</c:v>
                </c:pt>
                <c:pt idx="12">
                  <c:v>2031</c:v>
                </c:pt>
              </c:numCache>
            </c:numRef>
          </c:cat>
          <c:val>
            <c:numRef>
              <c:f>Sheet1!$F$11:$R$11</c:f>
              <c:numCache>
                <c:formatCode>General</c:formatCode>
                <c:ptCount val="13"/>
                <c:pt idx="0">
                  <c:v>7</c:v>
                </c:pt>
                <c:pt idx="1">
                  <c:v>30</c:v>
                </c:pt>
                <c:pt idx="2">
                  <c:v>40</c:v>
                </c:pt>
                <c:pt idx="3">
                  <c:v>60</c:v>
                </c:pt>
                <c:pt idx="4">
                  <c:v>70</c:v>
                </c:pt>
                <c:pt idx="5">
                  <c:v>74</c:v>
                </c:pt>
                <c:pt idx="6">
                  <c:v>80</c:v>
                </c:pt>
                <c:pt idx="7">
                  <c:v>90</c:v>
                </c:pt>
                <c:pt idx="8">
                  <c:v>60</c:v>
                </c:pt>
                <c:pt idx="9">
                  <c:v>50</c:v>
                </c:pt>
                <c:pt idx="10">
                  <c:v>45</c:v>
                </c:pt>
                <c:pt idx="11">
                  <c:v>40</c:v>
                </c:pt>
                <c:pt idx="12">
                  <c:v>30</c:v>
                </c:pt>
              </c:numCache>
            </c:numRef>
          </c:val>
          <c:extLst>
            <c:ext xmlns:c16="http://schemas.microsoft.com/office/drawing/2014/chart" uri="{C3380CC4-5D6E-409C-BE32-E72D297353CC}">
              <c16:uniqueId val="{00000006-D6F1-47DE-8AF3-337455A8EA68}"/>
            </c:ext>
          </c:extLst>
        </c:ser>
        <c:dLbls>
          <c:showLegendKey val="0"/>
          <c:showVal val="0"/>
          <c:showCatName val="0"/>
          <c:showSerName val="0"/>
          <c:showPercent val="0"/>
          <c:showBubbleSize val="0"/>
        </c:dLbls>
        <c:gapWidth val="150"/>
        <c:overlap val="100"/>
        <c:axId val="1176128943"/>
        <c:axId val="1176131023"/>
      </c:barChart>
      <c:catAx>
        <c:axId val="117612894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Years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6131023"/>
        <c:crosses val="autoZero"/>
        <c:auto val="1"/>
        <c:lblAlgn val="ctr"/>
        <c:lblOffset val="100"/>
        <c:noMultiLvlLbl val="0"/>
      </c:catAx>
      <c:valAx>
        <c:axId val="117613102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Net</a:t>
                </a:r>
                <a:r>
                  <a:rPr lang="en-IN" baseline="0"/>
                  <a:t>  Revenue(in $M)</a:t>
                </a:r>
                <a:endParaRPr lang="en-IN"/>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761289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a:t>Global</a:t>
            </a:r>
            <a:r>
              <a:rPr lang="en-IN" baseline="0"/>
              <a:t> </a:t>
            </a:r>
            <a:r>
              <a:rPr lang="en-IN"/>
              <a:t>Net</a:t>
            </a:r>
            <a:r>
              <a:rPr lang="en-IN" baseline="0"/>
              <a:t> Revenue projection</a:t>
            </a:r>
            <a:endParaRPr lang="en-IN"/>
          </a:p>
        </c:rich>
      </c:tx>
      <c:layout>
        <c:manualLayout>
          <c:xMode val="edge"/>
          <c:yMode val="edge"/>
          <c:x val="0.28408515128161654"/>
          <c:y val="2.472404213018964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Sheet1!$E$16</c:f>
              <c:strCache>
                <c:ptCount val="1"/>
                <c:pt idx="0">
                  <c:v>US</c:v>
                </c:pt>
              </c:strCache>
            </c:strRef>
          </c:tx>
          <c:spPr>
            <a:solidFill>
              <a:schemeClr val="accent1"/>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Sheet1!$F$16:$Q$16</c:f>
              <c:numCache>
                <c:formatCode>General</c:formatCode>
                <c:ptCount val="12"/>
                <c:pt idx="3">
                  <c:v>70</c:v>
                </c:pt>
                <c:pt idx="4">
                  <c:v>100</c:v>
                </c:pt>
                <c:pt idx="5">
                  <c:v>180</c:v>
                </c:pt>
                <c:pt idx="6">
                  <c:v>500</c:v>
                </c:pt>
                <c:pt idx="7">
                  <c:v>800</c:v>
                </c:pt>
                <c:pt idx="8">
                  <c:v>1000</c:v>
                </c:pt>
                <c:pt idx="9">
                  <c:v>1200</c:v>
                </c:pt>
                <c:pt idx="10">
                  <c:v>1400</c:v>
                </c:pt>
                <c:pt idx="11">
                  <c:v>1600</c:v>
                </c:pt>
              </c:numCache>
            </c:numRef>
          </c:val>
          <c:extLst>
            <c:ext xmlns:c16="http://schemas.microsoft.com/office/drawing/2014/chart" uri="{C3380CC4-5D6E-409C-BE32-E72D297353CC}">
              <c16:uniqueId val="{00000000-15E5-4187-A6DE-72404912303B}"/>
            </c:ext>
          </c:extLst>
        </c:ser>
        <c:ser>
          <c:idx val="1"/>
          <c:order val="1"/>
          <c:tx>
            <c:strRef>
              <c:f>Sheet1!$E$17</c:f>
              <c:strCache>
                <c:ptCount val="1"/>
                <c:pt idx="0">
                  <c:v>Japan </c:v>
                </c:pt>
              </c:strCache>
            </c:strRef>
          </c:tx>
          <c:spPr>
            <a:solidFill>
              <a:schemeClr val="accent2"/>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Sheet1!$F$17:$Q$17</c:f>
              <c:numCache>
                <c:formatCode>General</c:formatCode>
                <c:ptCount val="12"/>
                <c:pt idx="3">
                  <c:v>10</c:v>
                </c:pt>
                <c:pt idx="4">
                  <c:v>40</c:v>
                </c:pt>
                <c:pt idx="5">
                  <c:v>50</c:v>
                </c:pt>
                <c:pt idx="6">
                  <c:v>60</c:v>
                </c:pt>
                <c:pt idx="7">
                  <c:v>70</c:v>
                </c:pt>
                <c:pt idx="8">
                  <c:v>80</c:v>
                </c:pt>
                <c:pt idx="9">
                  <c:v>90</c:v>
                </c:pt>
                <c:pt idx="10">
                  <c:v>100</c:v>
                </c:pt>
                <c:pt idx="11">
                  <c:v>110</c:v>
                </c:pt>
              </c:numCache>
            </c:numRef>
          </c:val>
          <c:extLst>
            <c:ext xmlns:c16="http://schemas.microsoft.com/office/drawing/2014/chart" uri="{C3380CC4-5D6E-409C-BE32-E72D297353CC}">
              <c16:uniqueId val="{00000001-15E5-4187-A6DE-72404912303B}"/>
            </c:ext>
          </c:extLst>
        </c:ser>
        <c:ser>
          <c:idx val="2"/>
          <c:order val="2"/>
          <c:tx>
            <c:strRef>
              <c:f>Sheet1!$E$18</c:f>
              <c:strCache>
                <c:ptCount val="1"/>
                <c:pt idx="0">
                  <c:v>UK</c:v>
                </c:pt>
              </c:strCache>
            </c:strRef>
          </c:tx>
          <c:spPr>
            <a:solidFill>
              <a:schemeClr val="accent3"/>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Sheet1!$F$18:$Q$18</c:f>
              <c:numCache>
                <c:formatCode>General</c:formatCode>
                <c:ptCount val="12"/>
                <c:pt idx="3">
                  <c:v>1</c:v>
                </c:pt>
                <c:pt idx="4">
                  <c:v>7</c:v>
                </c:pt>
                <c:pt idx="5">
                  <c:v>10</c:v>
                </c:pt>
                <c:pt idx="6">
                  <c:v>20</c:v>
                </c:pt>
                <c:pt idx="7">
                  <c:v>25</c:v>
                </c:pt>
                <c:pt idx="8">
                  <c:v>30</c:v>
                </c:pt>
                <c:pt idx="9">
                  <c:v>35</c:v>
                </c:pt>
                <c:pt idx="10">
                  <c:v>43</c:v>
                </c:pt>
                <c:pt idx="11">
                  <c:v>45</c:v>
                </c:pt>
              </c:numCache>
            </c:numRef>
          </c:val>
          <c:extLst>
            <c:ext xmlns:c16="http://schemas.microsoft.com/office/drawing/2014/chart" uri="{C3380CC4-5D6E-409C-BE32-E72D297353CC}">
              <c16:uniqueId val="{00000002-15E5-4187-A6DE-72404912303B}"/>
            </c:ext>
          </c:extLst>
        </c:ser>
        <c:ser>
          <c:idx val="3"/>
          <c:order val="3"/>
          <c:tx>
            <c:strRef>
              <c:f>Sheet1!$E$19</c:f>
              <c:strCache>
                <c:ptCount val="1"/>
                <c:pt idx="0">
                  <c:v>Italy</c:v>
                </c:pt>
              </c:strCache>
            </c:strRef>
          </c:tx>
          <c:spPr>
            <a:solidFill>
              <a:schemeClr val="accent4"/>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Sheet1!$F$19:$Q$19</c:f>
              <c:numCache>
                <c:formatCode>General</c:formatCode>
                <c:ptCount val="12"/>
                <c:pt idx="3">
                  <c:v>5</c:v>
                </c:pt>
                <c:pt idx="4">
                  <c:v>10</c:v>
                </c:pt>
                <c:pt idx="5">
                  <c:v>12</c:v>
                </c:pt>
                <c:pt idx="6">
                  <c:v>30</c:v>
                </c:pt>
                <c:pt idx="7">
                  <c:v>35</c:v>
                </c:pt>
                <c:pt idx="8">
                  <c:v>50</c:v>
                </c:pt>
                <c:pt idx="9">
                  <c:v>53</c:v>
                </c:pt>
                <c:pt idx="10">
                  <c:v>58</c:v>
                </c:pt>
                <c:pt idx="11">
                  <c:v>65</c:v>
                </c:pt>
              </c:numCache>
            </c:numRef>
          </c:val>
          <c:extLst>
            <c:ext xmlns:c16="http://schemas.microsoft.com/office/drawing/2014/chart" uri="{C3380CC4-5D6E-409C-BE32-E72D297353CC}">
              <c16:uniqueId val="{00000003-15E5-4187-A6DE-72404912303B}"/>
            </c:ext>
          </c:extLst>
        </c:ser>
        <c:ser>
          <c:idx val="4"/>
          <c:order val="4"/>
          <c:tx>
            <c:strRef>
              <c:f>Sheet1!$E$20</c:f>
              <c:strCache>
                <c:ptCount val="1"/>
                <c:pt idx="0">
                  <c:v>Germany</c:v>
                </c:pt>
              </c:strCache>
            </c:strRef>
          </c:tx>
          <c:spPr>
            <a:solidFill>
              <a:schemeClr val="accent5"/>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Sheet1!$F$20:$Q$20</c:f>
              <c:numCache>
                <c:formatCode>General</c:formatCode>
                <c:ptCount val="12"/>
                <c:pt idx="3">
                  <c:v>1</c:v>
                </c:pt>
                <c:pt idx="4">
                  <c:v>14</c:v>
                </c:pt>
                <c:pt idx="5">
                  <c:v>20</c:v>
                </c:pt>
                <c:pt idx="6">
                  <c:v>25</c:v>
                </c:pt>
                <c:pt idx="7">
                  <c:v>29</c:v>
                </c:pt>
                <c:pt idx="8">
                  <c:v>32</c:v>
                </c:pt>
                <c:pt idx="9">
                  <c:v>35</c:v>
                </c:pt>
                <c:pt idx="10">
                  <c:v>45</c:v>
                </c:pt>
                <c:pt idx="11">
                  <c:v>68</c:v>
                </c:pt>
              </c:numCache>
            </c:numRef>
          </c:val>
          <c:extLst>
            <c:ext xmlns:c16="http://schemas.microsoft.com/office/drawing/2014/chart" uri="{C3380CC4-5D6E-409C-BE32-E72D297353CC}">
              <c16:uniqueId val="{00000004-15E5-4187-A6DE-72404912303B}"/>
            </c:ext>
          </c:extLst>
        </c:ser>
        <c:ser>
          <c:idx val="5"/>
          <c:order val="5"/>
          <c:tx>
            <c:strRef>
              <c:f>Sheet1!$E$21</c:f>
              <c:strCache>
                <c:ptCount val="1"/>
                <c:pt idx="0">
                  <c:v>France</c:v>
                </c:pt>
              </c:strCache>
            </c:strRef>
          </c:tx>
          <c:spPr>
            <a:solidFill>
              <a:schemeClr val="accent6"/>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Sheet1!$F$21:$Q$21</c:f>
              <c:numCache>
                <c:formatCode>General</c:formatCode>
                <c:ptCount val="12"/>
                <c:pt idx="3">
                  <c:v>40</c:v>
                </c:pt>
                <c:pt idx="4">
                  <c:v>80</c:v>
                </c:pt>
                <c:pt idx="5">
                  <c:v>100</c:v>
                </c:pt>
                <c:pt idx="6">
                  <c:v>120</c:v>
                </c:pt>
                <c:pt idx="7">
                  <c:v>140</c:v>
                </c:pt>
                <c:pt idx="8">
                  <c:v>160</c:v>
                </c:pt>
                <c:pt idx="9">
                  <c:v>180</c:v>
                </c:pt>
                <c:pt idx="10">
                  <c:v>200</c:v>
                </c:pt>
                <c:pt idx="11">
                  <c:v>220</c:v>
                </c:pt>
              </c:numCache>
            </c:numRef>
          </c:val>
          <c:extLst>
            <c:ext xmlns:c16="http://schemas.microsoft.com/office/drawing/2014/chart" uri="{C3380CC4-5D6E-409C-BE32-E72D297353CC}">
              <c16:uniqueId val="{00000005-15E5-4187-A6DE-72404912303B}"/>
            </c:ext>
          </c:extLst>
        </c:ser>
        <c:ser>
          <c:idx val="6"/>
          <c:order val="6"/>
          <c:tx>
            <c:strRef>
              <c:f>Sheet1!$E$22</c:f>
              <c:strCache>
                <c:ptCount val="1"/>
                <c:pt idx="0">
                  <c:v>Spain</c:v>
                </c:pt>
              </c:strCache>
            </c:strRef>
          </c:tx>
          <c:spPr>
            <a:solidFill>
              <a:schemeClr val="accent1">
                <a:lumMod val="60000"/>
              </a:schemeClr>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Sheet1!$F$22:$Q$22</c:f>
              <c:numCache>
                <c:formatCode>General</c:formatCode>
                <c:ptCount val="12"/>
                <c:pt idx="3">
                  <c:v>1</c:v>
                </c:pt>
                <c:pt idx="4">
                  <c:v>7</c:v>
                </c:pt>
                <c:pt idx="5">
                  <c:v>9</c:v>
                </c:pt>
                <c:pt idx="6">
                  <c:v>11</c:v>
                </c:pt>
                <c:pt idx="7">
                  <c:v>23</c:v>
                </c:pt>
                <c:pt idx="8">
                  <c:v>30</c:v>
                </c:pt>
                <c:pt idx="9">
                  <c:v>34</c:v>
                </c:pt>
                <c:pt idx="10">
                  <c:v>44</c:v>
                </c:pt>
                <c:pt idx="11">
                  <c:v>45</c:v>
                </c:pt>
              </c:numCache>
            </c:numRef>
          </c:val>
          <c:extLst>
            <c:ext xmlns:c16="http://schemas.microsoft.com/office/drawing/2014/chart" uri="{C3380CC4-5D6E-409C-BE32-E72D297353CC}">
              <c16:uniqueId val="{00000006-15E5-4187-A6DE-72404912303B}"/>
            </c:ext>
          </c:extLst>
        </c:ser>
        <c:ser>
          <c:idx val="7"/>
          <c:order val="7"/>
          <c:tx>
            <c:strRef>
              <c:f>Sheet1!$E$23</c:f>
              <c:strCache>
                <c:ptCount val="1"/>
                <c:pt idx="0">
                  <c:v>China</c:v>
                </c:pt>
              </c:strCache>
            </c:strRef>
          </c:tx>
          <c:spPr>
            <a:solidFill>
              <a:schemeClr val="accent2">
                <a:lumMod val="60000"/>
              </a:schemeClr>
            </a:solidFill>
            <a:ln>
              <a:noFill/>
            </a:ln>
            <a:effectLst/>
          </c:spPr>
          <c:invertIfNegative val="0"/>
          <c:cat>
            <c:numRef>
              <c:f>Sheet1!$F$15:$Q$15</c:f>
              <c:numCache>
                <c:formatCode>General</c:formatCode>
                <c:ptCount val="12"/>
                <c:pt idx="0">
                  <c:v>2019</c:v>
                </c:pt>
                <c:pt idx="1">
                  <c:v>2020</c:v>
                </c:pt>
                <c:pt idx="2">
                  <c:v>2021</c:v>
                </c:pt>
                <c:pt idx="3">
                  <c:v>2022</c:v>
                </c:pt>
                <c:pt idx="4">
                  <c:v>2023</c:v>
                </c:pt>
                <c:pt idx="5">
                  <c:v>2024</c:v>
                </c:pt>
                <c:pt idx="6">
                  <c:v>2025</c:v>
                </c:pt>
                <c:pt idx="7">
                  <c:v>2026</c:v>
                </c:pt>
                <c:pt idx="8">
                  <c:v>2027</c:v>
                </c:pt>
                <c:pt idx="9">
                  <c:v>2028</c:v>
                </c:pt>
                <c:pt idx="10">
                  <c:v>2029</c:v>
                </c:pt>
                <c:pt idx="11">
                  <c:v>2030</c:v>
                </c:pt>
              </c:numCache>
            </c:numRef>
          </c:cat>
          <c:val>
            <c:numRef>
              <c:f>Sheet1!$F$23:$Q$23</c:f>
              <c:numCache>
                <c:formatCode>General</c:formatCode>
                <c:ptCount val="12"/>
              </c:numCache>
            </c:numRef>
          </c:val>
          <c:extLst>
            <c:ext xmlns:c16="http://schemas.microsoft.com/office/drawing/2014/chart" uri="{C3380CC4-5D6E-409C-BE32-E72D297353CC}">
              <c16:uniqueId val="{00000007-15E5-4187-A6DE-72404912303B}"/>
            </c:ext>
          </c:extLst>
        </c:ser>
        <c:dLbls>
          <c:showLegendKey val="0"/>
          <c:showVal val="0"/>
          <c:showCatName val="0"/>
          <c:showSerName val="0"/>
          <c:showPercent val="0"/>
          <c:showBubbleSize val="0"/>
        </c:dLbls>
        <c:gapWidth val="150"/>
        <c:overlap val="100"/>
        <c:axId val="1142215903"/>
        <c:axId val="1142216735"/>
      </c:barChart>
      <c:catAx>
        <c:axId val="114221590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2216735"/>
        <c:crosses val="autoZero"/>
        <c:auto val="1"/>
        <c:lblAlgn val="ctr"/>
        <c:lblOffset val="100"/>
        <c:noMultiLvlLbl val="0"/>
      </c:catAx>
      <c:valAx>
        <c:axId val="11422167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a:t>Net</a:t>
                </a:r>
                <a:r>
                  <a:rPr lang="en-IN" baseline="0"/>
                  <a:t> Revenue(in$M)</a:t>
                </a:r>
                <a:endParaRPr lang="en-IN"/>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42215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B7821A-9D68-4BE0-8DBB-5599E022B0A2}" type="datetimeFigureOut">
              <a:rPr lang="en-IN" smtClean="0"/>
              <a:t>21-06-2021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348563-B3E0-42E6-A93E-05AADC3DE4EF}" type="slidenum">
              <a:rPr lang="en-IN" smtClean="0"/>
              <a:t>‹#›</a:t>
            </a:fld>
            <a:endParaRPr lang="en-IN"/>
          </a:p>
        </p:txBody>
      </p:sp>
    </p:spTree>
    <p:extLst>
      <p:ext uri="{BB962C8B-B14F-4D97-AF65-F5344CB8AC3E}">
        <p14:creationId xmlns:p14="http://schemas.microsoft.com/office/powerpoint/2010/main" val="1832146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FA7A07-FE09-49CC-A1B9-4D467D9A9932}" type="datetimeFigureOut">
              <a:rPr lang="en-IN" smtClean="0"/>
              <a:t>21-06-2021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03569058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A7A07-FE09-49CC-A1B9-4D467D9A9932}" type="datetimeFigureOut">
              <a:rPr lang="en-IN" smtClean="0"/>
              <a:t>21-06-2021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12342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FA7A07-FE09-49CC-A1B9-4D467D9A9932}" type="datetimeFigureOut">
              <a:rPr lang="en-IN" smtClean="0"/>
              <a:t>21-06-2021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081248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FA7A07-FE09-49CC-A1B9-4D467D9A9932}" type="datetimeFigureOut">
              <a:rPr lang="en-IN" smtClean="0"/>
              <a:t>21-06-2021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275747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FA7A07-FE09-49CC-A1B9-4D467D9A9932}" type="datetimeFigureOut">
              <a:rPr lang="en-IN" smtClean="0"/>
              <a:t>21-06-2021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6884846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1FA7A07-FE09-49CC-A1B9-4D467D9A9932}" type="datetimeFigureOut">
              <a:rPr lang="en-IN" smtClean="0"/>
              <a:t>21-06-2021</a:t>
            </a:fld>
            <a:endParaRPr lang="en-IN"/>
          </a:p>
        </p:txBody>
      </p:sp>
      <p:sp>
        <p:nvSpPr>
          <p:cNvPr id="9" name="Footer Placeholder 8"/>
          <p:cNvSpPr>
            <a:spLocks noGrp="1"/>
          </p:cNvSpPr>
          <p:nvPr>
            <p:ph type="ftr" sz="quarter" idx="11"/>
          </p:nvPr>
        </p:nvSpPr>
        <p:spPr/>
        <p:txBody>
          <a:bodyPr/>
          <a:lstStyle/>
          <a:p>
            <a:endParaRPr lang="en-IN"/>
          </a:p>
        </p:txBody>
      </p:sp>
      <p:sp>
        <p:nvSpPr>
          <p:cNvPr id="10" name="Slide Number Placeholder 9"/>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216228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1FA7A07-FE09-49CC-A1B9-4D467D9A9932}" type="datetimeFigureOut">
              <a:rPr lang="en-IN" smtClean="0"/>
              <a:t>21-06-2021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43EBC0B-AA8C-40EC-A84C-CF23011652D8}" type="slidenum">
              <a:rPr lang="en-IN" smtClean="0"/>
              <a:t>‹#›</a:t>
            </a:fld>
            <a:endParaRPr lang="en-I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820789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FA7A07-FE09-49CC-A1B9-4D467D9A9932}" type="datetimeFigureOut">
              <a:rPr lang="en-IN" smtClean="0"/>
              <a:t>21-06-2021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38163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A7A07-FE09-49CC-A1B9-4D467D9A9932}" type="datetimeFigureOut">
              <a:rPr lang="en-IN" smtClean="0"/>
              <a:t>21-06-2021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139268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FA7A07-FE09-49CC-A1B9-4D467D9A9932}" type="datetimeFigureOut">
              <a:rPr lang="en-IN" smtClean="0"/>
              <a:t>21-06-2021</a:t>
            </a:fld>
            <a:endParaRPr lang="en-IN"/>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IN"/>
          </a:p>
        </p:txBody>
      </p:sp>
      <p:sp>
        <p:nvSpPr>
          <p:cNvPr id="7" name="Slide Number Placeholder 6"/>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30979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FA7A07-FE09-49CC-A1B9-4D467D9A9932}" type="datetimeFigureOut">
              <a:rPr lang="en-IN" smtClean="0"/>
              <a:t>21-06-2021</a:t>
            </a:fld>
            <a:endParaRPr lang="en-IN"/>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IN"/>
          </a:p>
        </p:txBody>
      </p:sp>
      <p:sp>
        <p:nvSpPr>
          <p:cNvPr id="7" name="Slide Number Placeholder 6"/>
          <p:cNvSpPr>
            <a:spLocks noGrp="1"/>
          </p:cNvSpPr>
          <p:nvPr>
            <p:ph type="sldNum" sz="quarter" idx="12"/>
          </p:nvPr>
        </p:nvSpPr>
        <p:spPr/>
        <p:txBody>
          <a:bodyPr/>
          <a:lstStyle/>
          <a:p>
            <a:fld id="{943EBC0B-AA8C-40EC-A84C-CF23011652D8}" type="slidenum">
              <a:rPr lang="en-IN" smtClean="0"/>
              <a:t>‹#›</a:t>
            </a:fld>
            <a:endParaRPr lang="en-IN"/>
          </a:p>
        </p:txBody>
      </p:sp>
    </p:spTree>
    <p:extLst>
      <p:ext uri="{BB962C8B-B14F-4D97-AF65-F5344CB8AC3E}">
        <p14:creationId xmlns:p14="http://schemas.microsoft.com/office/powerpoint/2010/main" val="2460689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FA7A07-FE09-49CC-A1B9-4D467D9A9932}" type="datetimeFigureOut">
              <a:rPr lang="en-IN" smtClean="0"/>
              <a:t>21-06-2021</a:t>
            </a:fld>
            <a:endParaRPr lang="en-IN"/>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IN"/>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43EBC0B-AA8C-40EC-A84C-CF23011652D8}" type="slidenum">
              <a:rPr lang="en-IN" smtClean="0"/>
              <a:t>‹#›</a:t>
            </a:fld>
            <a:endParaRPr lang="en-IN"/>
          </a:p>
        </p:txBody>
      </p:sp>
    </p:spTree>
    <p:extLst>
      <p:ext uri="{BB962C8B-B14F-4D97-AF65-F5344CB8AC3E}">
        <p14:creationId xmlns:p14="http://schemas.microsoft.com/office/powerpoint/2010/main" val="747682621"/>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9169A-5B48-4410-85D9-6F950F80C332}"/>
              </a:ext>
            </a:extLst>
          </p:cNvPr>
          <p:cNvSpPr>
            <a:spLocks noGrp="1"/>
          </p:cNvSpPr>
          <p:nvPr>
            <p:ph type="title"/>
          </p:nvPr>
        </p:nvSpPr>
        <p:spPr>
          <a:xfrm>
            <a:off x="628618" y="609601"/>
            <a:ext cx="10538492" cy="1049235"/>
          </a:xfrm>
        </p:spPr>
        <p:txBody>
          <a:bodyPr>
            <a:normAutofit fontScale="90000"/>
          </a:bodyPr>
          <a:lstStyle/>
          <a:p>
            <a:r>
              <a:rPr lang="en-US" b="1" u="sng" dirty="0"/>
              <a:t>Role of forecasting in Pharma Industry-A review and case based study</a:t>
            </a:r>
            <a:endParaRPr lang="en-IN" b="1" u="sng" dirty="0"/>
          </a:p>
        </p:txBody>
      </p:sp>
      <p:sp>
        <p:nvSpPr>
          <p:cNvPr id="3" name="Content Placeholder 2">
            <a:extLst>
              <a:ext uri="{FF2B5EF4-FFF2-40B4-BE49-F238E27FC236}">
                <a16:creationId xmlns:a16="http://schemas.microsoft.com/office/drawing/2014/main" id="{C38FBF35-D882-4FCF-B362-DE12094DBE24}"/>
              </a:ext>
            </a:extLst>
          </p:cNvPr>
          <p:cNvSpPr>
            <a:spLocks noGrp="1"/>
          </p:cNvSpPr>
          <p:nvPr>
            <p:ph idx="1"/>
          </p:nvPr>
        </p:nvSpPr>
        <p:spPr>
          <a:xfrm>
            <a:off x="920432" y="4760259"/>
            <a:ext cx="8946541" cy="4195481"/>
          </a:xfrm>
        </p:spPr>
        <p:txBody>
          <a:bodyPr>
            <a:normAutofit/>
          </a:bodyPr>
          <a:lstStyle/>
          <a:p>
            <a:pPr marL="0" indent="0">
              <a:buNone/>
            </a:pPr>
            <a:r>
              <a:rPr lang="en-US" sz="4400" dirty="0"/>
              <a:t>By-</a:t>
            </a:r>
          </a:p>
          <a:p>
            <a:pPr marL="0" indent="0">
              <a:buNone/>
            </a:pPr>
            <a:r>
              <a:rPr lang="en-US" sz="4400" dirty="0" err="1"/>
              <a:t>Dr.Reshu</a:t>
            </a:r>
            <a:r>
              <a:rPr lang="en-US" sz="4400" dirty="0"/>
              <a:t> Mathur</a:t>
            </a:r>
            <a:endParaRPr lang="en-IN" sz="4400" dirty="0"/>
          </a:p>
        </p:txBody>
      </p:sp>
      <p:sp>
        <p:nvSpPr>
          <p:cNvPr id="4" name="Content Placeholder 2">
            <a:extLst>
              <a:ext uri="{FF2B5EF4-FFF2-40B4-BE49-F238E27FC236}">
                <a16:creationId xmlns:a16="http://schemas.microsoft.com/office/drawing/2014/main" id="{AC57BA9A-0C1D-47CA-AE93-EE7AE52DCDEF}"/>
              </a:ext>
            </a:extLst>
          </p:cNvPr>
          <p:cNvSpPr txBox="1">
            <a:spLocks/>
          </p:cNvSpPr>
          <p:nvPr/>
        </p:nvSpPr>
        <p:spPr>
          <a:xfrm>
            <a:off x="7619999" y="4640516"/>
            <a:ext cx="5148943" cy="2097741"/>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Font typeface="Arial" panose="020B0604020202020204" pitchFamily="34" charset="0"/>
              <a:buNone/>
            </a:pPr>
            <a:r>
              <a:rPr lang="en-US" sz="4400" dirty="0"/>
              <a:t>By-</a:t>
            </a:r>
          </a:p>
          <a:p>
            <a:pPr marL="0" indent="0">
              <a:buFont typeface="Arial" panose="020B0604020202020204" pitchFamily="34" charset="0"/>
              <a:buNone/>
            </a:pPr>
            <a:r>
              <a:rPr lang="en-US" sz="4400" dirty="0" err="1"/>
              <a:t>Dr.Pankaj</a:t>
            </a:r>
            <a:r>
              <a:rPr lang="en-US" sz="4400" dirty="0"/>
              <a:t> </a:t>
            </a:r>
            <a:r>
              <a:rPr lang="en-US" sz="4400" dirty="0" err="1"/>
              <a:t>Talreja</a:t>
            </a:r>
            <a:endParaRPr lang="en-IN" sz="4400" dirty="0"/>
          </a:p>
        </p:txBody>
      </p:sp>
    </p:spTree>
    <p:extLst>
      <p:ext uri="{BB962C8B-B14F-4D97-AF65-F5344CB8AC3E}">
        <p14:creationId xmlns:p14="http://schemas.microsoft.com/office/powerpoint/2010/main" val="905217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EEDD0A5-9F9D-42AE-9F5E-A199B5F8F63F}"/>
              </a:ext>
            </a:extLst>
          </p:cNvPr>
          <p:cNvSpPr txBox="1"/>
          <p:nvPr/>
        </p:nvSpPr>
        <p:spPr>
          <a:xfrm>
            <a:off x="918210" y="1394858"/>
            <a:ext cx="10904220" cy="2591222"/>
          </a:xfrm>
          <a:prstGeom prst="rect">
            <a:avLst/>
          </a:prstGeom>
          <a:noFill/>
        </p:spPr>
        <p:txBody>
          <a:bodyPr wrap="square">
            <a:spAutoFit/>
          </a:bodyPr>
          <a:lstStyle/>
          <a:p>
            <a:pPr algn="just">
              <a:lnSpc>
                <a:spcPct val="107000"/>
              </a:lnSpc>
              <a:spcAft>
                <a:spcPts val="800"/>
              </a:spcAft>
            </a:pP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study we focusses that a good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Forescasting</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Pharma industry not only beneficial </a:t>
            </a:r>
            <a:r>
              <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 company’s perspective but also indirectly related to people concern regarding the shortage of drugs in the emergency </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use.It</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is also evident from </a:t>
            </a:r>
            <a:r>
              <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f</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orecasting applied in hospitals and public health industry that how forecasting supplies  can help better plan the resources and provide optimum  </a:t>
            </a:r>
            <a:r>
              <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healthcare delivery to the people.</a:t>
            </a:r>
          </a:p>
          <a:p>
            <a:pPr algn="just">
              <a:lnSpc>
                <a:spcPct val="107000"/>
              </a:lnSpc>
              <a:spcAft>
                <a:spcPts val="800"/>
              </a:spcAft>
            </a:pP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Further research is needed to provide best practices or models that can take maximum factor together into consideration. A case study carried out at </a:t>
            </a:r>
            <a:r>
              <a:rPr lang="en-US" sz="1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1400" kern="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harmaACE</a:t>
            </a:r>
            <a:r>
              <a:rPr lang="en-US" sz="1400" kern="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where analog analysis , patient based forecasting  and trend analysis found useful in improving the accuracy of forecast and result for 2 year post launch was close to actual forecast.</a:t>
            </a:r>
          </a:p>
          <a:p>
            <a:pPr algn="just">
              <a:lnSpc>
                <a:spcPct val="107000"/>
              </a:lnSpc>
              <a:spcAft>
                <a:spcPts val="800"/>
              </a:spcAft>
            </a:pPr>
            <a:r>
              <a:rPr lang="en-IN" sz="1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New pharmacological therapies are challenging the healthcare systems, and there is an increasing need to assess their therapeutic value in relation to existing alternatives as well as their potential budget impact. Consequently, new models to introduce drugs in healthcare are urgently </a:t>
            </a:r>
            <a:r>
              <a:rPr lang="en-IN" sz="1400" dirty="0" err="1">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needed.No</a:t>
            </a:r>
            <a:r>
              <a:rPr lang="en-IN" sz="1400" dirty="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model can fully forecast accurately with zero percent error in Pharma industry  as it include disease therapy area which  is more dynamic than other industries.</a:t>
            </a:r>
            <a:endParaRPr lang="en-IN"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8F89E3A5-A625-4C57-B3AB-6D7C05AAF3C6}"/>
              </a:ext>
            </a:extLst>
          </p:cNvPr>
          <p:cNvSpPr txBox="1"/>
          <p:nvPr/>
        </p:nvSpPr>
        <p:spPr>
          <a:xfrm>
            <a:off x="918210" y="865986"/>
            <a:ext cx="4053840" cy="461665"/>
          </a:xfrm>
          <a:prstGeom prst="rect">
            <a:avLst/>
          </a:prstGeom>
          <a:noFill/>
        </p:spPr>
        <p:txBody>
          <a:bodyPr wrap="square" rtlCol="0">
            <a:spAutoFit/>
          </a:bodyPr>
          <a:lstStyle/>
          <a:p>
            <a:r>
              <a:rPr lang="en-US" sz="2400" b="1" u="sng" dirty="0"/>
              <a:t>Discussion</a:t>
            </a:r>
            <a:endParaRPr lang="en-IN" sz="2400" b="1" u="sng" dirty="0"/>
          </a:p>
        </p:txBody>
      </p:sp>
    </p:spTree>
    <p:extLst>
      <p:ext uri="{BB962C8B-B14F-4D97-AF65-F5344CB8AC3E}">
        <p14:creationId xmlns:p14="http://schemas.microsoft.com/office/powerpoint/2010/main" val="332813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9F37E3C-D4D1-40C7-8000-FC8E0E3807BF}"/>
              </a:ext>
            </a:extLst>
          </p:cNvPr>
          <p:cNvSpPr txBox="1"/>
          <p:nvPr/>
        </p:nvSpPr>
        <p:spPr>
          <a:xfrm>
            <a:off x="457200" y="988303"/>
            <a:ext cx="11510010" cy="5272725"/>
          </a:xfrm>
          <a:prstGeom prst="rect">
            <a:avLst/>
          </a:prstGeom>
          <a:noFill/>
        </p:spPr>
        <p:txBody>
          <a:bodyPr wrap="square">
            <a:spAutoFit/>
          </a:bodyPr>
          <a:lstStyle/>
          <a:p>
            <a:pPr marL="285750" indent="-285750" algn="just">
              <a:lnSpc>
                <a:spcPct val="107000"/>
              </a:lnSpc>
              <a:spcAft>
                <a:spcPts val="800"/>
              </a:spcAft>
              <a:buFont typeface="Wingdings" panose="05000000000000000000" pitchFamily="2" charset="2"/>
              <a:buChar char="§"/>
            </a:pP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Merkuryeva</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G.,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Valberga</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 &amp; Smirnov, A. (2019). Demand forecasting in pharmaceutical supply chains: A case study.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Procedia Computer Science</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149</a:t>
            </a:r>
            <a:r>
              <a:rPr lang="en-IN" sz="1400" dirty="0">
                <a:effectLst/>
                <a:latin typeface="Calibri" panose="020F0502020204030204" pitchFamily="34" charset="0"/>
                <a:ea typeface="Calibri" panose="020F0502020204030204" pitchFamily="34" charset="0"/>
                <a:cs typeface="Times New Roman" panose="02020603050405020304" pitchFamily="18" charset="0"/>
              </a:rPr>
              <a:t>, 3-10.</a:t>
            </a:r>
          </a:p>
          <a:p>
            <a:pPr marL="285750" indent="-285750" algn="just">
              <a:lnSpc>
                <a:spcPct val="107000"/>
              </a:lnSpc>
              <a:spcAft>
                <a:spcPts val="800"/>
              </a:spcAft>
              <a:buFont typeface="Wingdings" panose="05000000000000000000" pitchFamily="2" charset="2"/>
              <a:buChar char="§"/>
            </a:pP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Zhu, X.,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Ninh</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 Zhao, H., &amp; Liu, Z. (2021). Demand Forecasting with Supply‐Chain Information and machine learning: Evidence in the Pharmaceutical Industry.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Production and Operations Management</a:t>
            </a:r>
            <a:r>
              <a:rPr lang="en-IN" sz="14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Wingdings" panose="05000000000000000000" pitchFamily="2" charset="2"/>
              <a:buChar char="§"/>
            </a:pP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Guseo</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R., Dalla Valle, A.,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Furlan</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C.,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Guidolin</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M., &amp;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Mortarino</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C. (2017). Pre-launch forecasting of a pharmaceutical drug.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Pharmaceutical and Healthcare Marketing</a:t>
            </a:r>
            <a:r>
              <a:rPr lang="en-IN" sz="1400" dirty="0">
                <a:effectLst/>
                <a:latin typeface="Calibri" panose="020F050202020403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800"/>
              </a:spcAft>
              <a:buFont typeface="Wingdings" panose="05000000000000000000" pitchFamily="2" charset="2"/>
              <a:buChar char="§"/>
            </a:pP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Linnér</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L., Eriksson, I., Persson, M., &amp;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Wettermark</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B. (2020). Forecasting drug utilization and expenditure: ten years of experience in Stockholm.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BMC health services research</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20</a:t>
            </a:r>
            <a:r>
              <a:rPr lang="en-IN" sz="1400" dirty="0">
                <a:effectLst/>
                <a:latin typeface="Calibri" panose="020F0502020204030204" pitchFamily="34" charset="0"/>
                <a:ea typeface="Calibri" panose="020F0502020204030204" pitchFamily="34" charset="0"/>
                <a:cs typeface="Times New Roman" panose="02020603050405020304" pitchFamily="18" charset="0"/>
              </a:rPr>
              <a:t>, 1-11.</a:t>
            </a:r>
          </a:p>
          <a:p>
            <a:pPr marL="285750" indent="-285750" algn="just">
              <a:lnSpc>
                <a:spcPct val="107000"/>
              </a:lnSpc>
              <a:spcAft>
                <a:spcPts val="800"/>
              </a:spcAft>
              <a:buFont typeface="Wingdings" panose="05000000000000000000" pitchFamily="2" charset="2"/>
              <a:buChar char="§"/>
            </a:pP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Mohammadzadeh</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M.,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Rasuli</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P., &amp;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Ghari</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T. (2017). Trend analysis and future market forecasting of cardiovascular drugs in Iran.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Research in Medicine</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41</a:t>
            </a:r>
            <a:r>
              <a:rPr lang="en-IN" sz="1400" dirty="0">
                <a:effectLst/>
                <a:latin typeface="Calibri" panose="020F0502020204030204" pitchFamily="34" charset="0"/>
                <a:ea typeface="Calibri" panose="020F0502020204030204" pitchFamily="34" charset="0"/>
                <a:cs typeface="Times New Roman" panose="02020603050405020304" pitchFamily="18" charset="0"/>
              </a:rPr>
              <a:t>(2), 120-129.</a:t>
            </a:r>
          </a:p>
          <a:p>
            <a:pPr marL="285750" indent="-285750" algn="just">
              <a:lnSpc>
                <a:spcPct val="107000"/>
              </a:lnSpc>
              <a:spcAft>
                <a:spcPts val="800"/>
              </a:spcAft>
              <a:buFont typeface="Wingdings" panose="05000000000000000000" pitchFamily="2" charset="2"/>
              <a:buChar char="§"/>
            </a:pP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Choo, L. (2000). Forecasting practices in the pharmaceutical industry in Singapore.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The Journal of Business Forecasting</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19</a:t>
            </a:r>
            <a:r>
              <a:rPr lang="en-IN" sz="1400" dirty="0">
                <a:effectLst/>
                <a:latin typeface="Calibri" panose="020F0502020204030204" pitchFamily="34" charset="0"/>
                <a:ea typeface="Calibri" panose="020F0502020204030204" pitchFamily="34" charset="0"/>
                <a:cs typeface="Times New Roman" panose="02020603050405020304" pitchFamily="18" charset="0"/>
              </a:rPr>
              <a:t>(2), 18.</a:t>
            </a:r>
          </a:p>
          <a:p>
            <a:pPr marL="285750" indent="-285750" algn="just">
              <a:lnSpc>
                <a:spcPct val="107000"/>
              </a:lnSpc>
              <a:spcAft>
                <a:spcPts val="800"/>
              </a:spcAft>
              <a:buFont typeface="Wingdings" panose="05000000000000000000" pitchFamily="2" charset="2"/>
              <a:buChar char="§"/>
            </a:pP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Cook, A. G. (2016).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Forecasting for the pharmaceutical industry: models for new product and in-market forecasting and how to use them</a:t>
            </a:r>
            <a:r>
              <a:rPr lang="en-IN" sz="1400" dirty="0">
                <a:effectLst/>
                <a:latin typeface="Calibri" panose="020F0502020204030204" pitchFamily="34" charset="0"/>
                <a:ea typeface="Calibri" panose="020F0502020204030204" pitchFamily="34" charset="0"/>
                <a:cs typeface="Times New Roman" panose="02020603050405020304" pitchFamily="18" charset="0"/>
              </a:rPr>
              <a:t>. CRC Press.</a:t>
            </a:r>
          </a:p>
          <a:p>
            <a:pPr marL="285750" indent="-285750" algn="just">
              <a:lnSpc>
                <a:spcPct val="107000"/>
              </a:lnSpc>
              <a:spcAft>
                <a:spcPts val="800"/>
              </a:spcAft>
              <a:buFont typeface="Wingdings" panose="05000000000000000000" pitchFamily="2" charset="2"/>
              <a:buChar char="§"/>
            </a:pP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Schachter, A. D., &amp; </a:t>
            </a: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Ramoni</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M. F. (2007). Clinical forecasting in drug development.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Nature reviews Drug discovery</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6</a:t>
            </a:r>
            <a:r>
              <a:rPr lang="en-IN" sz="1400" dirty="0">
                <a:effectLst/>
                <a:latin typeface="Calibri" panose="020F0502020204030204" pitchFamily="34" charset="0"/>
                <a:ea typeface="Calibri" panose="020F0502020204030204" pitchFamily="34" charset="0"/>
                <a:cs typeface="Times New Roman" panose="02020603050405020304" pitchFamily="18" charset="0"/>
              </a:rPr>
              <a:t>(2), 107.</a:t>
            </a:r>
          </a:p>
          <a:p>
            <a:pPr algn="just">
              <a:lnSpc>
                <a:spcPct val="107000"/>
              </a:lnSpc>
              <a:spcAft>
                <a:spcPts val="800"/>
              </a:spcAft>
            </a:pPr>
            <a:r>
              <a:rPr lang="en-AU" sz="1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Foldes</a:t>
            </a:r>
            <a:r>
              <a:rPr lang="en-AU" sz="1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G. (2009). New product forecasting in the pharmaceutical industry.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The journal of business forecasting</a:t>
            </a:r>
            <a:r>
              <a:rPr lang="en-IN" sz="1400" dirty="0">
                <a:effectLst/>
                <a:latin typeface="Calibri" panose="020F0502020204030204" pitchFamily="34" charset="0"/>
                <a:ea typeface="Calibri" panose="020F0502020204030204" pitchFamily="34" charset="0"/>
                <a:cs typeface="Times New Roman" panose="02020603050405020304" pitchFamily="18" charset="0"/>
              </a:rPr>
              <a: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28</a:t>
            </a:r>
            <a:r>
              <a:rPr lang="en-IN" sz="1400" dirty="0">
                <a:effectLst/>
                <a:latin typeface="Calibri" panose="020F0502020204030204" pitchFamily="34" charset="0"/>
                <a:ea typeface="Calibri" panose="020F0502020204030204" pitchFamily="34" charset="0"/>
                <a:cs typeface="Times New Roman" panose="02020603050405020304" pitchFamily="18" charset="0"/>
              </a:rPr>
              <a:t>(4), 4.</a:t>
            </a:r>
          </a:p>
        </p:txBody>
      </p:sp>
      <p:sp>
        <p:nvSpPr>
          <p:cNvPr id="8" name="Rectangle 7">
            <a:extLst>
              <a:ext uri="{FF2B5EF4-FFF2-40B4-BE49-F238E27FC236}">
                <a16:creationId xmlns:a16="http://schemas.microsoft.com/office/drawing/2014/main" id="{4344438A-5255-4B74-B10E-4F57572155EC}"/>
              </a:ext>
            </a:extLst>
          </p:cNvPr>
          <p:cNvSpPr/>
          <p:nvPr/>
        </p:nvSpPr>
        <p:spPr>
          <a:xfrm>
            <a:off x="845820" y="485383"/>
            <a:ext cx="2868930" cy="5029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References </a:t>
            </a:r>
            <a:endParaRPr lang="en-IN" dirty="0"/>
          </a:p>
        </p:txBody>
      </p:sp>
    </p:spTree>
    <p:extLst>
      <p:ext uri="{BB962C8B-B14F-4D97-AF65-F5344CB8AC3E}">
        <p14:creationId xmlns:p14="http://schemas.microsoft.com/office/powerpoint/2010/main" val="2962772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1630" y="742951"/>
            <a:ext cx="9624059" cy="400049"/>
          </a:xfrm>
        </p:spPr>
        <p:txBody>
          <a:bodyPr>
            <a:normAutofit fontScale="90000"/>
          </a:bodyPr>
          <a:lstStyle/>
          <a:p>
            <a:r>
              <a:rPr lang="en-IN" sz="1800" dirty="0">
                <a:latin typeface="Times New Roman" panose="02020603050405020304" pitchFamily="18" charset="0"/>
                <a:cs typeface="Times New Roman" panose="02020603050405020304" pitchFamily="18" charset="0"/>
              </a:rPr>
              <a:t>How Dissertation work meet Program outcomes:</a:t>
            </a:r>
          </a:p>
        </p:txBody>
      </p:sp>
      <p:sp>
        <p:nvSpPr>
          <p:cNvPr id="6" name="Content Placeholder 5"/>
          <p:cNvSpPr>
            <a:spLocks noGrp="1"/>
          </p:cNvSpPr>
          <p:nvPr>
            <p:ph idx="1"/>
          </p:nvPr>
        </p:nvSpPr>
        <p:spPr>
          <a:xfrm>
            <a:off x="1709272" y="1354469"/>
            <a:ext cx="9937898" cy="2863201"/>
          </a:xfrm>
        </p:spPr>
        <p:txBody>
          <a:bodyPr/>
          <a:lstStyle/>
          <a:p>
            <a:pPr>
              <a:buAutoNum type="arabicPeriod"/>
            </a:pPr>
            <a:r>
              <a:rPr lang="en-IN" sz="1600" dirty="0">
                <a:latin typeface="Times New Roman" panose="02020603050405020304" pitchFamily="18" charset="0"/>
                <a:cs typeface="Times New Roman" panose="02020603050405020304" pitchFamily="18" charset="0"/>
              </a:rPr>
              <a:t>Internalize the concepts of management such as healthcare delivery system, strategic planning, HR, marketing, finance and operations- 3(</a:t>
            </a:r>
            <a:r>
              <a:rPr lang="en-IN" sz="1600" b="1" dirty="0">
                <a:latin typeface="Times New Roman" panose="02020603050405020304" pitchFamily="18" charset="0"/>
                <a:cs typeface="Times New Roman" panose="02020603050405020304" pitchFamily="18" charset="0"/>
              </a:rPr>
              <a:t>Substantial</a:t>
            </a:r>
            <a:r>
              <a:rPr lang="en-IN" sz="1600" dirty="0">
                <a:latin typeface="Times New Roman" panose="02020603050405020304" pitchFamily="18" charset="0"/>
                <a:cs typeface="Times New Roman" panose="02020603050405020304" pitchFamily="18" charset="0"/>
              </a:rPr>
              <a:t>)</a:t>
            </a:r>
          </a:p>
          <a:p>
            <a:pPr>
              <a:buAutoNum type="arabicPeriod"/>
            </a:pPr>
            <a:r>
              <a:rPr lang="en-IN" sz="1600" dirty="0">
                <a:latin typeface="Times New Roman" panose="02020603050405020304" pitchFamily="18" charset="0"/>
                <a:cs typeface="Times New Roman" panose="02020603050405020304" pitchFamily="18" charset="0"/>
              </a:rPr>
              <a:t>Apply knowledge of research and management techniques and functions in an integrated manner in healthcare set up- 3(</a:t>
            </a:r>
            <a:r>
              <a:rPr lang="en-IN" sz="1600" b="1" dirty="0">
                <a:latin typeface="Times New Roman" panose="02020603050405020304" pitchFamily="18" charset="0"/>
                <a:cs typeface="Times New Roman" panose="02020603050405020304" pitchFamily="18" charset="0"/>
              </a:rPr>
              <a:t>Substantial</a:t>
            </a:r>
            <a:r>
              <a:rPr lang="en-IN" sz="1600" dirty="0">
                <a:latin typeface="Times New Roman" panose="02020603050405020304" pitchFamily="18" charset="0"/>
                <a:cs typeface="Times New Roman" panose="02020603050405020304" pitchFamily="18" charset="0"/>
              </a:rPr>
              <a:t>)</a:t>
            </a:r>
          </a:p>
          <a:p>
            <a:pPr>
              <a:buAutoNum type="arabicPeriod"/>
            </a:pPr>
            <a:r>
              <a:rPr lang="en-IN" sz="1600" dirty="0">
                <a:latin typeface="Times New Roman" panose="02020603050405020304" pitchFamily="18" charset="0"/>
                <a:cs typeface="Times New Roman" panose="02020603050405020304" pitchFamily="18" charset="0"/>
              </a:rPr>
              <a:t>Use of appropriate skills to support healthcare organizations to take informed decision in planning, building and managing healthcare organizations- 2(</a:t>
            </a:r>
            <a:r>
              <a:rPr lang="en-IN" sz="1600" b="1" dirty="0">
                <a:latin typeface="Times New Roman" panose="02020603050405020304" pitchFamily="18" charset="0"/>
                <a:cs typeface="Times New Roman" panose="02020603050405020304" pitchFamily="18" charset="0"/>
              </a:rPr>
              <a:t>Moderate</a:t>
            </a:r>
            <a:r>
              <a:rPr lang="en-IN" sz="1600" dirty="0">
                <a:latin typeface="Times New Roman" panose="02020603050405020304" pitchFamily="18" charset="0"/>
                <a:cs typeface="Times New Roman" panose="02020603050405020304" pitchFamily="18" charset="0"/>
              </a:rPr>
              <a:t>)</a:t>
            </a:r>
          </a:p>
          <a:p>
            <a:pPr>
              <a:buAutoNum type="arabicPeriod"/>
            </a:pPr>
            <a:r>
              <a:rPr lang="en-IN" sz="1600" dirty="0">
                <a:latin typeface="Times New Roman" panose="02020603050405020304" pitchFamily="18" charset="0"/>
                <a:cs typeface="Times New Roman" panose="02020603050405020304" pitchFamily="18" charset="0"/>
              </a:rPr>
              <a:t>Utilize learning acquired from trainings and practical exposures in real time situations- 3(</a:t>
            </a:r>
            <a:r>
              <a:rPr lang="en-IN" sz="1600" b="1" dirty="0">
                <a:latin typeface="Times New Roman" panose="02020603050405020304" pitchFamily="18" charset="0"/>
                <a:cs typeface="Times New Roman" panose="02020603050405020304" pitchFamily="18" charset="0"/>
              </a:rPr>
              <a:t>Substantial</a:t>
            </a:r>
            <a:r>
              <a:rPr lang="en-IN" sz="1600" dirty="0">
                <a:latin typeface="Times New Roman" panose="02020603050405020304" pitchFamily="18" charset="0"/>
                <a:cs typeface="Times New Roman" panose="02020603050405020304" pitchFamily="18" charset="0"/>
              </a:rPr>
              <a:t>)</a:t>
            </a:r>
          </a:p>
          <a:p>
            <a:endParaRPr lang="en-IN" dirty="0"/>
          </a:p>
        </p:txBody>
      </p:sp>
    </p:spTree>
    <p:extLst>
      <p:ext uri="{BB962C8B-B14F-4D97-AF65-F5344CB8AC3E}">
        <p14:creationId xmlns:p14="http://schemas.microsoft.com/office/powerpoint/2010/main" val="1230814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83F119-8D54-45F4-9F56-776FE4EF39B9}"/>
              </a:ext>
            </a:extLst>
          </p:cNvPr>
          <p:cNvSpPr>
            <a:spLocks noGrp="1"/>
          </p:cNvSpPr>
          <p:nvPr>
            <p:ph idx="1"/>
          </p:nvPr>
        </p:nvSpPr>
        <p:spPr>
          <a:xfrm>
            <a:off x="3943350" y="2809495"/>
            <a:ext cx="4142994" cy="699516"/>
          </a:xfrm>
        </p:spPr>
        <p:txBody>
          <a:bodyPr>
            <a:normAutofit/>
          </a:bodyPr>
          <a:lstStyle/>
          <a:p>
            <a:pPr marL="0" indent="0">
              <a:buNone/>
            </a:pPr>
            <a:r>
              <a:rPr lang="en-US" sz="3600" dirty="0"/>
              <a:t>     THANK YOU</a:t>
            </a:r>
            <a:endParaRPr lang="en-IN" sz="3600" dirty="0"/>
          </a:p>
        </p:txBody>
      </p:sp>
    </p:spTree>
    <p:extLst>
      <p:ext uri="{BB962C8B-B14F-4D97-AF65-F5344CB8AC3E}">
        <p14:creationId xmlns:p14="http://schemas.microsoft.com/office/powerpoint/2010/main" val="3551557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632F1AF-0246-47BE-BE11-1C82E8A165BF}"/>
              </a:ext>
            </a:extLst>
          </p:cNvPr>
          <p:cNvSpPr>
            <a:spLocks noGrp="1"/>
          </p:cNvSpPr>
          <p:nvPr>
            <p:ph type="subTitle" idx="1"/>
          </p:nvPr>
        </p:nvSpPr>
        <p:spPr>
          <a:xfrm>
            <a:off x="446888" y="463258"/>
            <a:ext cx="11326012" cy="497840"/>
          </a:xfrm>
        </p:spPr>
        <p:txBody>
          <a:bodyPr>
            <a:noAutofit/>
          </a:bodyPr>
          <a:lstStyle/>
          <a:p>
            <a:r>
              <a:rPr lang="en-US" sz="3200" b="1" u="sng" dirty="0"/>
              <a:t>The Role of Forecasting in Pharmaceutical Industry: A review and case based study </a:t>
            </a:r>
            <a:endParaRPr lang="en-IN" sz="3200" b="1" u="sng" dirty="0"/>
          </a:p>
        </p:txBody>
      </p:sp>
      <p:sp>
        <p:nvSpPr>
          <p:cNvPr id="5" name="Rectangle: Rounded Corners 4">
            <a:extLst>
              <a:ext uri="{FF2B5EF4-FFF2-40B4-BE49-F238E27FC236}">
                <a16:creationId xmlns:a16="http://schemas.microsoft.com/office/drawing/2014/main" id="{D5E170AD-D305-4F85-9757-27DEF3D71FA9}"/>
              </a:ext>
            </a:extLst>
          </p:cNvPr>
          <p:cNvSpPr/>
          <p:nvPr/>
        </p:nvSpPr>
        <p:spPr>
          <a:xfrm>
            <a:off x="1088542" y="4249519"/>
            <a:ext cx="3058160" cy="4978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Objective </a:t>
            </a:r>
            <a:endParaRPr lang="en-IN" dirty="0"/>
          </a:p>
        </p:txBody>
      </p:sp>
      <p:sp>
        <p:nvSpPr>
          <p:cNvPr id="32" name="TextBox 31">
            <a:extLst>
              <a:ext uri="{FF2B5EF4-FFF2-40B4-BE49-F238E27FC236}">
                <a16:creationId xmlns:a16="http://schemas.microsoft.com/office/drawing/2014/main" id="{3B3A29F5-E1B6-4A36-A24D-90BF5C15C1EC}"/>
              </a:ext>
            </a:extLst>
          </p:cNvPr>
          <p:cNvSpPr txBox="1"/>
          <p:nvPr/>
        </p:nvSpPr>
        <p:spPr>
          <a:xfrm>
            <a:off x="937753" y="4811475"/>
            <a:ext cx="10878403" cy="923330"/>
          </a:xfrm>
          <a:prstGeom prst="rect">
            <a:avLst/>
          </a:prstGeom>
          <a:noFill/>
        </p:spPr>
        <p:txBody>
          <a:bodyPr wrap="square" rtlCol="0">
            <a:spAutoFit/>
          </a:bodyPr>
          <a:lstStyle/>
          <a:p>
            <a:pPr marL="342900" indent="-342900">
              <a:buAutoNum type="alphaLcParenR"/>
            </a:pPr>
            <a:r>
              <a:rPr lang="en-US" dirty="0"/>
              <a:t>What are benefits and challenges of using </a:t>
            </a:r>
            <a:r>
              <a:rPr lang="en-US" dirty="0" err="1"/>
              <a:t>forescasting</a:t>
            </a:r>
            <a:r>
              <a:rPr lang="en-US" dirty="0"/>
              <a:t> techniques in Pharma industry?</a:t>
            </a:r>
          </a:p>
          <a:p>
            <a:pPr marL="342900" indent="-342900">
              <a:buAutoNum type="alphaLcParenR"/>
            </a:pPr>
            <a:r>
              <a:rPr lang="en-US" dirty="0"/>
              <a:t>To understand the one of </a:t>
            </a:r>
            <a:r>
              <a:rPr lang="en-US" dirty="0" err="1"/>
              <a:t>forescasting</a:t>
            </a:r>
            <a:r>
              <a:rPr lang="en-US" dirty="0"/>
              <a:t> technique applied in asthma therapy area at </a:t>
            </a:r>
            <a:r>
              <a:rPr lang="en-US" dirty="0" err="1"/>
              <a:t>PharmaAce</a:t>
            </a:r>
            <a:r>
              <a:rPr lang="en-US" dirty="0"/>
              <a:t>  with the help of case study. </a:t>
            </a:r>
            <a:endParaRPr lang="en-IN" dirty="0"/>
          </a:p>
        </p:txBody>
      </p:sp>
      <p:sp>
        <p:nvSpPr>
          <p:cNvPr id="34" name="Rectangle: Rounded Corners 33">
            <a:extLst>
              <a:ext uri="{FF2B5EF4-FFF2-40B4-BE49-F238E27FC236}">
                <a16:creationId xmlns:a16="http://schemas.microsoft.com/office/drawing/2014/main" id="{E9B0F75D-1181-4463-9908-5774FC55964B}"/>
              </a:ext>
            </a:extLst>
          </p:cNvPr>
          <p:cNvSpPr/>
          <p:nvPr/>
        </p:nvSpPr>
        <p:spPr>
          <a:xfrm>
            <a:off x="937753" y="1692253"/>
            <a:ext cx="3058160" cy="4978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dirty="0"/>
              <a:t>Introduction and Background</a:t>
            </a:r>
            <a:endParaRPr lang="en-IN" dirty="0"/>
          </a:p>
          <a:p>
            <a:pPr algn="ctr"/>
            <a:endParaRPr lang="en-IN" dirty="0"/>
          </a:p>
        </p:txBody>
      </p:sp>
      <p:sp>
        <p:nvSpPr>
          <p:cNvPr id="37" name="TextBox 36">
            <a:extLst>
              <a:ext uri="{FF2B5EF4-FFF2-40B4-BE49-F238E27FC236}">
                <a16:creationId xmlns:a16="http://schemas.microsoft.com/office/drawing/2014/main" id="{31B7DE48-38DC-4977-BC50-13F391DC2EA8}"/>
              </a:ext>
            </a:extLst>
          </p:cNvPr>
          <p:cNvSpPr txBox="1"/>
          <p:nvPr/>
        </p:nvSpPr>
        <p:spPr>
          <a:xfrm>
            <a:off x="759801" y="2284870"/>
            <a:ext cx="11056355" cy="1754326"/>
          </a:xfrm>
          <a:prstGeom prst="rect">
            <a:avLst/>
          </a:prstGeom>
          <a:noFill/>
        </p:spPr>
        <p:txBody>
          <a:bodyPr wrap="square">
            <a:spAutoFit/>
          </a:bodyPr>
          <a:lstStyle/>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Forecasting is the process to estimate the relevant events of future bases on the analysis of their past and present </a:t>
            </a:r>
            <a:r>
              <a:rPr lang="en-US" dirty="0" err="1">
                <a:latin typeface="Times New Roman" panose="02020603050405020304" pitchFamily="18" charset="0"/>
                <a:cs typeface="Times New Roman" panose="02020603050405020304" pitchFamily="18" charset="0"/>
              </a:rPr>
              <a:t>behaviour</a:t>
            </a:r>
            <a:r>
              <a:rPr lang="en-US" dirty="0">
                <a:latin typeface="Times New Roman" panose="02020603050405020304" pitchFamily="18" charset="0"/>
                <a:cs typeface="Times New Roman" panose="02020603050405020304" pitchFamily="18" charset="0"/>
              </a:rPr>
              <a:t>. It involves the calculations and the projections that take account of past </a:t>
            </a:r>
            <a:r>
              <a:rPr lang="en-US" dirty="0" err="1">
                <a:latin typeface="Times New Roman" panose="02020603050405020304" pitchFamily="18" charset="0"/>
                <a:cs typeface="Times New Roman" panose="02020603050405020304" pitchFamily="18" charset="0"/>
              </a:rPr>
              <a:t>performance,current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trends,anticipated</a:t>
            </a:r>
            <a:r>
              <a:rPr lang="en-US" dirty="0">
                <a:latin typeface="Times New Roman" panose="02020603050405020304" pitchFamily="18" charset="0"/>
                <a:cs typeface="Times New Roman" panose="02020603050405020304" pitchFamily="18" charset="0"/>
              </a:rPr>
              <a:t> changes in foreseeable </a:t>
            </a:r>
            <a:r>
              <a:rPr lang="en-US" dirty="0" err="1">
                <a:latin typeface="Times New Roman" panose="02020603050405020304" pitchFamily="18" charset="0"/>
                <a:cs typeface="Times New Roman" panose="02020603050405020304" pitchFamily="18" charset="0"/>
              </a:rPr>
              <a:t>period.Forecasting</a:t>
            </a:r>
            <a:r>
              <a:rPr lang="en-US" dirty="0">
                <a:latin typeface="Times New Roman" panose="02020603050405020304" pitchFamily="18" charset="0"/>
                <a:cs typeface="Times New Roman" panose="02020603050405020304" pitchFamily="18" charset="0"/>
              </a:rPr>
              <a:t> is critical element in planning process . </a:t>
            </a:r>
          </a:p>
          <a:p>
            <a:pPr marL="285750" indent="-285750" algn="just">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There are various techniques applied in forecasting such as Historical </a:t>
            </a:r>
            <a:r>
              <a:rPr lang="en-US" dirty="0" err="1">
                <a:latin typeface="Times New Roman" panose="02020603050405020304" pitchFamily="18" charset="0"/>
                <a:cs typeface="Times New Roman" panose="02020603050405020304" pitchFamily="18" charset="0"/>
              </a:rPr>
              <a:t>analogy,survey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methods,Key</a:t>
            </a:r>
            <a:r>
              <a:rPr lang="en-US" dirty="0">
                <a:latin typeface="Times New Roman" panose="02020603050405020304" pitchFamily="18" charset="0"/>
                <a:cs typeface="Times New Roman" panose="02020603050405020304" pitchFamily="18" charset="0"/>
              </a:rPr>
              <a:t> opinion leaders </a:t>
            </a:r>
            <a:r>
              <a:rPr lang="en-US" dirty="0" err="1">
                <a:latin typeface="Times New Roman" panose="02020603050405020304" pitchFamily="18" charset="0"/>
                <a:cs typeface="Times New Roman" panose="02020603050405020304" pitchFamily="18" charset="0"/>
              </a:rPr>
              <a:t>opinions,Time</a:t>
            </a:r>
            <a:r>
              <a:rPr lang="en-US" dirty="0">
                <a:latin typeface="Times New Roman" panose="02020603050405020304" pitchFamily="18" charset="0"/>
                <a:cs typeface="Times New Roman" panose="02020603050405020304" pitchFamily="18" charset="0"/>
              </a:rPr>
              <a:t> series analysis. Pharma Industry is  becoming more dynamic these </a:t>
            </a:r>
            <a:r>
              <a:rPr lang="en-US" dirty="0" err="1">
                <a:latin typeface="Times New Roman" panose="02020603050405020304" pitchFamily="18" charset="0"/>
                <a:cs typeface="Times New Roman" panose="02020603050405020304" pitchFamily="18" charset="0"/>
              </a:rPr>
              <a:t>days,as</a:t>
            </a:r>
            <a:r>
              <a:rPr lang="en-US" dirty="0">
                <a:latin typeface="Times New Roman" panose="02020603050405020304" pitchFamily="18" charset="0"/>
                <a:cs typeface="Times New Roman" panose="02020603050405020304" pitchFamily="18" charset="0"/>
              </a:rPr>
              <a:t> new therapy  are evolving</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36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CA7C3-4C99-4304-B4EB-0559DF105EC1}"/>
              </a:ext>
            </a:extLst>
          </p:cNvPr>
          <p:cNvSpPr>
            <a:spLocks noGrp="1"/>
          </p:cNvSpPr>
          <p:nvPr>
            <p:ph type="title"/>
          </p:nvPr>
        </p:nvSpPr>
        <p:spPr>
          <a:xfrm>
            <a:off x="893305" y="449431"/>
            <a:ext cx="4892040" cy="620395"/>
          </a:xfrm>
        </p:spPr>
        <p:txBody>
          <a:bodyPr>
            <a:normAutofit fontScale="90000"/>
          </a:bodyPr>
          <a:lstStyle/>
          <a:p>
            <a:r>
              <a:rPr lang="en-US" dirty="0"/>
              <a:t>     Methodology</a:t>
            </a:r>
            <a:endParaRPr lang="en-IN" dirty="0"/>
          </a:p>
        </p:txBody>
      </p:sp>
      <p:sp>
        <p:nvSpPr>
          <p:cNvPr id="5" name="Content Placeholder 4">
            <a:extLst>
              <a:ext uri="{FF2B5EF4-FFF2-40B4-BE49-F238E27FC236}">
                <a16:creationId xmlns:a16="http://schemas.microsoft.com/office/drawing/2014/main" id="{D82A57F7-7DE7-4564-B4E6-6063DF850939}"/>
              </a:ext>
            </a:extLst>
          </p:cNvPr>
          <p:cNvSpPr>
            <a:spLocks noGrp="1"/>
          </p:cNvSpPr>
          <p:nvPr>
            <p:ph idx="1"/>
          </p:nvPr>
        </p:nvSpPr>
        <p:spPr>
          <a:xfrm>
            <a:off x="822271" y="1336187"/>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62500" lnSpcReduction="20000"/>
          </a:bodyPr>
          <a:lstStyle/>
          <a:p>
            <a:pPr marL="0" indent="0" algn="ctr">
              <a:buNone/>
            </a:pPr>
            <a:r>
              <a:rPr lang="en-US" dirty="0"/>
              <a:t>Study Period </a:t>
            </a:r>
            <a:endParaRPr lang="en-IN" dirty="0"/>
          </a:p>
        </p:txBody>
      </p:sp>
      <p:sp>
        <p:nvSpPr>
          <p:cNvPr id="6" name="Content Placeholder 4">
            <a:extLst>
              <a:ext uri="{FF2B5EF4-FFF2-40B4-BE49-F238E27FC236}">
                <a16:creationId xmlns:a16="http://schemas.microsoft.com/office/drawing/2014/main" id="{528EA8D4-707E-4290-821D-6A05EDBF733F}"/>
              </a:ext>
            </a:extLst>
          </p:cNvPr>
          <p:cNvSpPr txBox="1">
            <a:spLocks/>
          </p:cNvSpPr>
          <p:nvPr/>
        </p:nvSpPr>
        <p:spPr>
          <a:xfrm>
            <a:off x="791708" y="2308791"/>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dirty="0"/>
              <a:t>Study Design </a:t>
            </a:r>
            <a:endParaRPr lang="en-IN" dirty="0"/>
          </a:p>
        </p:txBody>
      </p:sp>
      <p:sp>
        <p:nvSpPr>
          <p:cNvPr id="7" name="Content Placeholder 4">
            <a:extLst>
              <a:ext uri="{FF2B5EF4-FFF2-40B4-BE49-F238E27FC236}">
                <a16:creationId xmlns:a16="http://schemas.microsoft.com/office/drawing/2014/main" id="{3F2AC67F-6C88-4438-9571-CC8E185AC3FD}"/>
              </a:ext>
            </a:extLst>
          </p:cNvPr>
          <p:cNvSpPr txBox="1">
            <a:spLocks/>
          </p:cNvSpPr>
          <p:nvPr/>
        </p:nvSpPr>
        <p:spPr>
          <a:xfrm>
            <a:off x="822271" y="2356375"/>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dirty="0"/>
              <a:t>Study Area </a:t>
            </a:r>
            <a:endParaRPr lang="en-IN" dirty="0"/>
          </a:p>
        </p:txBody>
      </p:sp>
      <p:sp>
        <p:nvSpPr>
          <p:cNvPr id="8" name="Content Placeholder 4">
            <a:extLst>
              <a:ext uri="{FF2B5EF4-FFF2-40B4-BE49-F238E27FC236}">
                <a16:creationId xmlns:a16="http://schemas.microsoft.com/office/drawing/2014/main" id="{BB5CCC89-4C50-4877-A4AA-78E6966C96EA}"/>
              </a:ext>
            </a:extLst>
          </p:cNvPr>
          <p:cNvSpPr txBox="1">
            <a:spLocks/>
          </p:cNvSpPr>
          <p:nvPr/>
        </p:nvSpPr>
        <p:spPr>
          <a:xfrm>
            <a:off x="790494" y="2908384"/>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dirty="0"/>
              <a:t>Data collection method </a:t>
            </a:r>
            <a:endParaRPr lang="en-IN" dirty="0"/>
          </a:p>
        </p:txBody>
      </p:sp>
      <p:sp>
        <p:nvSpPr>
          <p:cNvPr id="9" name="Content Placeholder 4">
            <a:extLst>
              <a:ext uri="{FF2B5EF4-FFF2-40B4-BE49-F238E27FC236}">
                <a16:creationId xmlns:a16="http://schemas.microsoft.com/office/drawing/2014/main" id="{9F7DCFF3-BD01-49FB-9CCE-C3212AAACAA5}"/>
              </a:ext>
            </a:extLst>
          </p:cNvPr>
          <p:cNvSpPr txBox="1">
            <a:spLocks/>
          </p:cNvSpPr>
          <p:nvPr/>
        </p:nvSpPr>
        <p:spPr>
          <a:xfrm>
            <a:off x="790494" y="3414985"/>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dirty="0"/>
              <a:t>Ethical considerations </a:t>
            </a:r>
            <a:endParaRPr lang="en-IN" dirty="0"/>
          </a:p>
        </p:txBody>
      </p:sp>
      <p:sp>
        <p:nvSpPr>
          <p:cNvPr id="10" name="Content Placeholder 4">
            <a:extLst>
              <a:ext uri="{FF2B5EF4-FFF2-40B4-BE49-F238E27FC236}">
                <a16:creationId xmlns:a16="http://schemas.microsoft.com/office/drawing/2014/main" id="{D1EAF51F-07D0-40EC-84D7-92ABF9BE3EC9}"/>
              </a:ext>
            </a:extLst>
          </p:cNvPr>
          <p:cNvSpPr txBox="1">
            <a:spLocks/>
          </p:cNvSpPr>
          <p:nvPr/>
        </p:nvSpPr>
        <p:spPr>
          <a:xfrm>
            <a:off x="790494" y="3717248"/>
            <a:ext cx="2047240" cy="252000"/>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a:buNone/>
            </a:pPr>
            <a:r>
              <a:rPr lang="en-US" dirty="0"/>
              <a:t>Limitations of the study </a:t>
            </a:r>
            <a:endParaRPr lang="en-IN" dirty="0"/>
          </a:p>
        </p:txBody>
      </p:sp>
      <p:sp>
        <p:nvSpPr>
          <p:cNvPr id="40" name="TextBox 39">
            <a:extLst>
              <a:ext uri="{FF2B5EF4-FFF2-40B4-BE49-F238E27FC236}">
                <a16:creationId xmlns:a16="http://schemas.microsoft.com/office/drawing/2014/main" id="{CFD2EFCA-8B1B-416B-A64B-CF46A4204FA2}"/>
              </a:ext>
            </a:extLst>
          </p:cNvPr>
          <p:cNvSpPr txBox="1"/>
          <p:nvPr/>
        </p:nvSpPr>
        <p:spPr>
          <a:xfrm>
            <a:off x="2987960" y="1246803"/>
            <a:ext cx="3240350" cy="369332"/>
          </a:xfrm>
          <a:prstGeom prst="rect">
            <a:avLst/>
          </a:prstGeom>
          <a:noFill/>
        </p:spPr>
        <p:txBody>
          <a:bodyPr wrap="square" rtlCol="0">
            <a:spAutoFit/>
          </a:bodyPr>
          <a:lstStyle/>
          <a:p>
            <a:r>
              <a:rPr lang="en-US" dirty="0" err="1"/>
              <a:t>Ist</a:t>
            </a:r>
            <a:r>
              <a:rPr lang="en-US" dirty="0"/>
              <a:t> March2021- 10 June 2021</a:t>
            </a:r>
            <a:endParaRPr lang="en-IN" dirty="0"/>
          </a:p>
        </p:txBody>
      </p:sp>
      <p:sp>
        <p:nvSpPr>
          <p:cNvPr id="41" name="TextBox 40">
            <a:extLst>
              <a:ext uri="{FF2B5EF4-FFF2-40B4-BE49-F238E27FC236}">
                <a16:creationId xmlns:a16="http://schemas.microsoft.com/office/drawing/2014/main" id="{6A6B6A77-5583-4976-8C4A-554D0F86D6BF}"/>
              </a:ext>
            </a:extLst>
          </p:cNvPr>
          <p:cNvSpPr txBox="1"/>
          <p:nvPr/>
        </p:nvSpPr>
        <p:spPr>
          <a:xfrm>
            <a:off x="3095103" y="2835274"/>
            <a:ext cx="3240350" cy="369332"/>
          </a:xfrm>
          <a:prstGeom prst="rect">
            <a:avLst/>
          </a:prstGeom>
          <a:noFill/>
        </p:spPr>
        <p:txBody>
          <a:bodyPr wrap="square" rtlCol="0">
            <a:spAutoFit/>
          </a:bodyPr>
          <a:lstStyle/>
          <a:p>
            <a:r>
              <a:rPr lang="en-US" dirty="0"/>
              <a:t>Descriptive study Design</a:t>
            </a:r>
            <a:endParaRPr lang="en-IN" dirty="0"/>
          </a:p>
        </p:txBody>
      </p:sp>
      <p:sp>
        <p:nvSpPr>
          <p:cNvPr id="42" name="TextBox 41">
            <a:extLst>
              <a:ext uri="{FF2B5EF4-FFF2-40B4-BE49-F238E27FC236}">
                <a16:creationId xmlns:a16="http://schemas.microsoft.com/office/drawing/2014/main" id="{87163C26-D549-46D9-847F-7DB87350E3F7}"/>
              </a:ext>
            </a:extLst>
          </p:cNvPr>
          <p:cNvSpPr txBox="1"/>
          <p:nvPr/>
        </p:nvSpPr>
        <p:spPr>
          <a:xfrm>
            <a:off x="3077892" y="2202531"/>
            <a:ext cx="3240350" cy="646331"/>
          </a:xfrm>
          <a:prstGeom prst="rect">
            <a:avLst/>
          </a:prstGeom>
          <a:noFill/>
        </p:spPr>
        <p:txBody>
          <a:bodyPr wrap="square" rtlCol="0">
            <a:spAutoFit/>
          </a:bodyPr>
          <a:lstStyle/>
          <a:p>
            <a:r>
              <a:rPr lang="en-US" dirty="0" err="1"/>
              <a:t>PharmaAce</a:t>
            </a:r>
            <a:r>
              <a:rPr lang="en-US" dirty="0"/>
              <a:t> LLP innovation </a:t>
            </a:r>
            <a:r>
              <a:rPr lang="en-US" dirty="0" err="1"/>
              <a:t>pvt.ltd</a:t>
            </a:r>
            <a:endParaRPr lang="en-IN" dirty="0"/>
          </a:p>
        </p:txBody>
      </p:sp>
      <p:sp>
        <p:nvSpPr>
          <p:cNvPr id="43" name="TextBox 42">
            <a:extLst>
              <a:ext uri="{FF2B5EF4-FFF2-40B4-BE49-F238E27FC236}">
                <a16:creationId xmlns:a16="http://schemas.microsoft.com/office/drawing/2014/main" id="{321FD07C-8016-4327-B9F0-B9E9F22D2D5D}"/>
              </a:ext>
            </a:extLst>
          </p:cNvPr>
          <p:cNvSpPr txBox="1"/>
          <p:nvPr/>
        </p:nvSpPr>
        <p:spPr>
          <a:xfrm>
            <a:off x="2987960" y="3045653"/>
            <a:ext cx="3240350" cy="369332"/>
          </a:xfrm>
          <a:prstGeom prst="rect">
            <a:avLst/>
          </a:prstGeom>
          <a:noFill/>
        </p:spPr>
        <p:txBody>
          <a:bodyPr wrap="square" rtlCol="0">
            <a:spAutoFit/>
          </a:bodyPr>
          <a:lstStyle/>
          <a:p>
            <a:r>
              <a:rPr lang="en-US" dirty="0"/>
              <a:t>  Secondary </a:t>
            </a:r>
            <a:r>
              <a:rPr lang="en-US" dirty="0" err="1"/>
              <a:t>Ressearch</a:t>
            </a:r>
            <a:r>
              <a:rPr lang="en-US" dirty="0"/>
              <a:t> </a:t>
            </a:r>
            <a:endParaRPr lang="en-IN" dirty="0"/>
          </a:p>
        </p:txBody>
      </p:sp>
      <p:sp>
        <p:nvSpPr>
          <p:cNvPr id="44" name="TextBox 43">
            <a:extLst>
              <a:ext uri="{FF2B5EF4-FFF2-40B4-BE49-F238E27FC236}">
                <a16:creationId xmlns:a16="http://schemas.microsoft.com/office/drawing/2014/main" id="{9D6BB834-9248-47F8-AF77-179D30BCF5AA}"/>
              </a:ext>
            </a:extLst>
          </p:cNvPr>
          <p:cNvSpPr txBox="1"/>
          <p:nvPr/>
        </p:nvSpPr>
        <p:spPr>
          <a:xfrm>
            <a:off x="3116536" y="3391872"/>
            <a:ext cx="3240350" cy="1200329"/>
          </a:xfrm>
          <a:prstGeom prst="rect">
            <a:avLst/>
          </a:prstGeom>
          <a:noFill/>
        </p:spPr>
        <p:txBody>
          <a:bodyPr wrap="square" rtlCol="0">
            <a:spAutoFit/>
          </a:bodyPr>
          <a:lstStyle/>
          <a:p>
            <a:r>
              <a:rPr lang="en-US" dirty="0"/>
              <a:t>As the confidentiality rules of </a:t>
            </a:r>
            <a:r>
              <a:rPr lang="en-US" dirty="0" err="1"/>
              <a:t>PharmaAce</a:t>
            </a:r>
            <a:r>
              <a:rPr lang="en-US" dirty="0"/>
              <a:t> organization, some of the real data outputs some cannot be shown.</a:t>
            </a:r>
            <a:endParaRPr lang="en-IN" dirty="0"/>
          </a:p>
        </p:txBody>
      </p:sp>
      <p:sp>
        <p:nvSpPr>
          <p:cNvPr id="45" name="Rectangle 13">
            <a:extLst>
              <a:ext uri="{FF2B5EF4-FFF2-40B4-BE49-F238E27FC236}">
                <a16:creationId xmlns:a16="http://schemas.microsoft.com/office/drawing/2014/main" id="{79EA9EC1-3E17-45B3-B330-C2186EDF76EF}"/>
              </a:ext>
            </a:extLst>
          </p:cNvPr>
          <p:cNvSpPr>
            <a:spLocks noChangeArrowheads="1"/>
          </p:cNvSpPr>
          <p:nvPr/>
        </p:nvSpPr>
        <p:spPr bwMode="auto">
          <a:xfrm>
            <a:off x="7069138" y="471488"/>
            <a:ext cx="1887537" cy="124301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identified from*:</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Databases and sources </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=70 )</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46" name="Rectangle 15">
            <a:extLst>
              <a:ext uri="{FF2B5EF4-FFF2-40B4-BE49-F238E27FC236}">
                <a16:creationId xmlns:a16="http://schemas.microsoft.com/office/drawing/2014/main" id="{315C75D0-7D4E-4A83-9734-E8E4D5E5CDBA}"/>
              </a:ext>
            </a:extLst>
          </p:cNvPr>
          <p:cNvSpPr>
            <a:spLocks noChangeArrowheads="1"/>
          </p:cNvSpPr>
          <p:nvPr/>
        </p:nvSpPr>
        <p:spPr bwMode="auto">
          <a:xfrm>
            <a:off x="7069138" y="2181225"/>
            <a:ext cx="1887537" cy="5270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screened</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38 )</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47" name="Rectangle 16">
            <a:extLst>
              <a:ext uri="{FF2B5EF4-FFF2-40B4-BE49-F238E27FC236}">
                <a16:creationId xmlns:a16="http://schemas.microsoft.com/office/drawing/2014/main" id="{07AC207D-E8B0-41D5-9A6F-A6B5FDBA318A}"/>
              </a:ext>
            </a:extLst>
          </p:cNvPr>
          <p:cNvSpPr>
            <a:spLocks noChangeArrowheads="1"/>
          </p:cNvSpPr>
          <p:nvPr/>
        </p:nvSpPr>
        <p:spPr bwMode="auto">
          <a:xfrm>
            <a:off x="9556750" y="1752600"/>
            <a:ext cx="1887538" cy="10668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excluded</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=13 ) b/c Language </a:t>
            </a:r>
            <a:r>
              <a:rPr kumimoji="0" lang="en-AU" altLang="en-US" sz="11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barriers,not</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full text </a:t>
            </a:r>
            <a:r>
              <a:rPr kumimoji="0" lang="en-AU" altLang="en-US" sz="11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articles,unpublished</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kumimoji="0" lang="en-AU" altLang="en-US" sz="11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articles,company</a:t>
            </a:r>
            <a:r>
              <a:rPr lang="en-AU" altLang="en-US" sz="1100" dirty="0" err="1">
                <a:solidFill>
                  <a:srgbClr val="000000"/>
                </a:solidFill>
                <a:latin typeface="Arial" panose="020B0604020202020204" pitchFamily="34" charset="0"/>
                <a:ea typeface="Calibri" panose="020F0502020204030204" pitchFamily="34" charset="0"/>
                <a:cs typeface="Arial" panose="020B0604020202020204" pitchFamily="34" charset="0"/>
              </a:rPr>
              <a:t>’s</a:t>
            </a:r>
            <a:r>
              <a:rPr lang="en-AU" altLang="en-US" sz="1100"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AU" altLang="en-US" sz="1100" dirty="0" err="1">
                <a:solidFill>
                  <a:srgbClr val="000000"/>
                </a:solidFill>
                <a:latin typeface="Arial" panose="020B0604020202020204" pitchFamily="34" charset="0"/>
                <a:ea typeface="Calibri" panose="020F0502020204030204" pitchFamily="34" charset="0"/>
                <a:cs typeface="Arial" panose="020B0604020202020204" pitchFamily="34" charset="0"/>
              </a:rPr>
              <a:t>websites,blog</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48" name="Rectangle 8">
            <a:extLst>
              <a:ext uri="{FF2B5EF4-FFF2-40B4-BE49-F238E27FC236}">
                <a16:creationId xmlns:a16="http://schemas.microsoft.com/office/drawing/2014/main" id="{0EB7D4C6-72E1-4C53-9052-7E7CD8DEC3BE}"/>
              </a:ext>
            </a:extLst>
          </p:cNvPr>
          <p:cNvSpPr>
            <a:spLocks noChangeArrowheads="1"/>
          </p:cNvSpPr>
          <p:nvPr/>
        </p:nvSpPr>
        <p:spPr bwMode="auto">
          <a:xfrm>
            <a:off x="6992410" y="2881908"/>
            <a:ext cx="1887538" cy="556951"/>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defTabSz="914400" eaLnBrk="0" fontAlgn="base" hangingPunct="0">
              <a:spcBef>
                <a:spcPct val="0"/>
              </a:spcBef>
              <a:spcAft>
                <a:spcPct val="0"/>
              </a:spcAft>
            </a:pPr>
            <a:endPar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defTabSz="914400" eaLnBrk="0" fontAlgn="base" hangingPunct="0">
              <a:spcBef>
                <a:spcPct val="0"/>
              </a:spcBef>
              <a:spcAft>
                <a:spcPct val="0"/>
              </a:spcAft>
            </a:pPr>
            <a:endParaRPr lang="en-AU" alt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defTabSz="914400" eaLnBrk="0" fontAlgn="base" hangingPunct="0">
              <a:spcBef>
                <a:spcPct val="0"/>
              </a:spcBef>
              <a:spcAft>
                <a:spcPct val="0"/>
              </a:spcAft>
            </a:pPr>
            <a:endPar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defTabSz="914400" eaLnBrk="0" fontAlgn="base" hangingPunct="0">
              <a:spcBef>
                <a:spcPct val="0"/>
              </a:spcBef>
              <a:spcAft>
                <a:spcPct val="0"/>
              </a:spcAft>
            </a:pPr>
            <a:endParaRPr lang="en-AU" altLang="en-US" sz="11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defTabSz="914400" eaLnBrk="0" fontAlgn="base" hangingPunct="0">
              <a:spcBef>
                <a:spcPct val="0"/>
              </a:spcBef>
              <a:spcAft>
                <a:spcPct val="0"/>
              </a:spcAf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Full text Reports assessed for eligibility- </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25</a:t>
            </a:r>
            <a:endParaRPr kumimoji="0" lang="en-AU" altLang="en-US" sz="1100" b="0"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100"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100"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AU" altLang="en-US" sz="1100" dirty="0">
              <a:solidFill>
                <a:srgbClr val="00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49" name="Rectangle 9">
            <a:extLst>
              <a:ext uri="{FF2B5EF4-FFF2-40B4-BE49-F238E27FC236}">
                <a16:creationId xmlns:a16="http://schemas.microsoft.com/office/drawing/2014/main" id="{015B8213-64C2-4879-B9C7-E8987FAC9518}"/>
              </a:ext>
            </a:extLst>
          </p:cNvPr>
          <p:cNvSpPr>
            <a:spLocks noChangeArrowheads="1"/>
          </p:cNvSpPr>
          <p:nvPr/>
        </p:nvSpPr>
        <p:spPr bwMode="auto">
          <a:xfrm>
            <a:off x="9558338" y="2930525"/>
            <a:ext cx="1887537" cy="11334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Inclusion  Criteria-</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,Articles talking about the forecasting model applied in pharma </a:t>
            </a:r>
            <a:r>
              <a:rPr kumimoji="0" lang="en-AU" altLang="en-US" sz="11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domain,benefits,barriers</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seen in forecasting in pharma,</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50" name="Rectangle 9">
            <a:extLst>
              <a:ext uri="{FF2B5EF4-FFF2-40B4-BE49-F238E27FC236}">
                <a16:creationId xmlns:a16="http://schemas.microsoft.com/office/drawing/2014/main" id="{E2AFC8B7-6F2E-48E6-A0F3-FBA2E50CFC25}"/>
              </a:ext>
            </a:extLst>
          </p:cNvPr>
          <p:cNvSpPr>
            <a:spLocks noChangeArrowheads="1"/>
          </p:cNvSpPr>
          <p:nvPr/>
        </p:nvSpPr>
        <p:spPr bwMode="auto">
          <a:xfrm>
            <a:off x="7105650" y="4368800"/>
            <a:ext cx="1887538" cy="7239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Studies included in review</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 7)</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52" name="Flowchart: Alternate Process 31">
            <a:extLst>
              <a:ext uri="{FF2B5EF4-FFF2-40B4-BE49-F238E27FC236}">
                <a16:creationId xmlns:a16="http://schemas.microsoft.com/office/drawing/2014/main" id="{A692C9FF-6986-442E-9B36-9B5A54BE08D2}"/>
              </a:ext>
            </a:extLst>
          </p:cNvPr>
          <p:cNvSpPr>
            <a:spLocks noChangeArrowheads="1"/>
          </p:cNvSpPr>
          <p:nvPr/>
        </p:nvSpPr>
        <p:spPr bwMode="auto">
          <a:xfrm rot="-5400000">
            <a:off x="5915718" y="4481614"/>
            <a:ext cx="1692275" cy="395287"/>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Identification</a:t>
            </a:r>
            <a:endParaRPr kumimoji="0" lang="en-AU" altLang="en-US" sz="1100" b="0" i="0" u="none" strike="noStrike" cap="none" normalizeH="0" baseline="0">
              <a:ln>
                <a:noFill/>
              </a:ln>
              <a:solidFill>
                <a:schemeClr val="tx1"/>
              </a:solidFill>
              <a:effectLst/>
              <a:latin typeface="Arial" panose="020B0604020202020204" pitchFamily="34" charset="0"/>
            </a:endParaRPr>
          </a:p>
        </p:txBody>
      </p:sp>
      <p:sp>
        <p:nvSpPr>
          <p:cNvPr id="53" name="Flowchart: Alternate Process 32">
            <a:extLst>
              <a:ext uri="{FF2B5EF4-FFF2-40B4-BE49-F238E27FC236}">
                <a16:creationId xmlns:a16="http://schemas.microsoft.com/office/drawing/2014/main" id="{001ECC25-36B1-4387-9602-520D3BE4DB15}"/>
              </a:ext>
            </a:extLst>
          </p:cNvPr>
          <p:cNvSpPr>
            <a:spLocks noChangeArrowheads="1"/>
          </p:cNvSpPr>
          <p:nvPr/>
        </p:nvSpPr>
        <p:spPr bwMode="auto">
          <a:xfrm rot="-5400000">
            <a:off x="5836968" y="2637631"/>
            <a:ext cx="1692275" cy="395287"/>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Screening</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54" name="Flowchart: Alternate Process 33">
            <a:extLst>
              <a:ext uri="{FF2B5EF4-FFF2-40B4-BE49-F238E27FC236}">
                <a16:creationId xmlns:a16="http://schemas.microsoft.com/office/drawing/2014/main" id="{DD1C84A7-88FA-431C-B908-8150F2678BCB}"/>
              </a:ext>
            </a:extLst>
          </p:cNvPr>
          <p:cNvSpPr>
            <a:spLocks noChangeArrowheads="1"/>
          </p:cNvSpPr>
          <p:nvPr/>
        </p:nvSpPr>
        <p:spPr bwMode="auto">
          <a:xfrm rot="-5400000">
            <a:off x="5862198" y="835772"/>
            <a:ext cx="1692275" cy="395287"/>
          </a:xfrm>
          <a:prstGeom prst="flowChartAlternateProcess">
            <a:avLst/>
          </a:prstGeom>
          <a:solidFill>
            <a:srgbClr val="9CC2E5"/>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Included</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sp>
        <p:nvSpPr>
          <p:cNvPr id="56" name="Rectangle 4">
            <a:extLst>
              <a:ext uri="{FF2B5EF4-FFF2-40B4-BE49-F238E27FC236}">
                <a16:creationId xmlns:a16="http://schemas.microsoft.com/office/drawing/2014/main" id="{52FEEF70-52D1-4F51-885E-7E29996B6FBB}"/>
              </a:ext>
            </a:extLst>
          </p:cNvPr>
          <p:cNvSpPr>
            <a:spLocks noChangeArrowheads="1"/>
          </p:cNvSpPr>
          <p:nvPr/>
        </p:nvSpPr>
        <p:spPr bwMode="auto">
          <a:xfrm>
            <a:off x="9555163" y="914400"/>
            <a:ext cx="1747837" cy="53975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Records Duplication</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(n =32 ) </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cxnSp>
        <p:nvCxnSpPr>
          <p:cNvPr id="57" name="Straight Arrow Connector 56">
            <a:extLst>
              <a:ext uri="{FF2B5EF4-FFF2-40B4-BE49-F238E27FC236}">
                <a16:creationId xmlns:a16="http://schemas.microsoft.com/office/drawing/2014/main" id="{6E9A57E4-ABC0-4BE1-8D0B-0888797534B1}"/>
              </a:ext>
            </a:extLst>
          </p:cNvPr>
          <p:cNvCxnSpPr/>
          <p:nvPr/>
        </p:nvCxnSpPr>
        <p:spPr>
          <a:xfrm>
            <a:off x="8993188" y="4803457"/>
            <a:ext cx="563245" cy="0"/>
          </a:xfrm>
          <a:prstGeom prst="straightConnector1">
            <a:avLst/>
          </a:prstGeom>
          <a:noFill/>
          <a:ln w="6350" cap="flat" cmpd="sng" algn="ctr">
            <a:solidFill>
              <a:sysClr val="windowText" lastClr="000000"/>
            </a:solidFill>
            <a:prstDash val="solid"/>
            <a:miter lim="800000"/>
            <a:tailEnd type="triangle"/>
          </a:ln>
          <a:effectLst/>
        </p:spPr>
      </p:cxnSp>
      <p:sp>
        <p:nvSpPr>
          <p:cNvPr id="58" name="Rectangle 2">
            <a:extLst>
              <a:ext uri="{FF2B5EF4-FFF2-40B4-BE49-F238E27FC236}">
                <a16:creationId xmlns:a16="http://schemas.microsoft.com/office/drawing/2014/main" id="{4600D0CF-1251-4B95-8A5A-62E0FF5ED523}"/>
              </a:ext>
            </a:extLst>
          </p:cNvPr>
          <p:cNvSpPr>
            <a:spLocks noChangeArrowheads="1"/>
          </p:cNvSpPr>
          <p:nvPr/>
        </p:nvSpPr>
        <p:spPr bwMode="auto">
          <a:xfrm>
            <a:off x="9531350" y="4241800"/>
            <a:ext cx="1887538" cy="11334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1"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Exclusion  Criteria-</a:t>
            </a:r>
            <a:endParaRPr kumimoji="0" lang="en-AU" altLang="en-US" sz="1100" b="1" i="0" u="none" strike="noStrike" cap="none" normalizeH="0" baseline="0" dirty="0">
              <a:ln>
                <a:noFill/>
              </a:ln>
              <a:solidFill>
                <a:schemeClr val="tx1"/>
              </a:solidFill>
              <a:effectLst/>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,Articles not fully focussing on forecasting model applied in pharma </a:t>
            </a:r>
            <a:r>
              <a:rPr kumimoji="0" lang="en-AU" altLang="en-US" sz="11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industry.More</a:t>
            </a:r>
            <a:r>
              <a:rPr kumimoji="0" lang="en-AU" altLang="en-US" sz="11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 focusing on other areas of healthcare. </a:t>
            </a:r>
            <a:endParaRPr kumimoji="0" lang="en-AU" altLang="en-US" sz="1100" b="0" i="0" u="none" strike="noStrike" cap="none" normalizeH="0" baseline="0" dirty="0">
              <a:ln>
                <a:noFill/>
              </a:ln>
              <a:solidFill>
                <a:schemeClr val="tx1"/>
              </a:solidFill>
              <a:effectLst/>
              <a:latin typeface="Arial" panose="020B0604020202020204" pitchFamily="34" charset="0"/>
            </a:endParaRPr>
          </a:p>
        </p:txBody>
      </p:sp>
      <p:cxnSp>
        <p:nvCxnSpPr>
          <p:cNvPr id="59" name="Straight Arrow Connector 58">
            <a:extLst>
              <a:ext uri="{FF2B5EF4-FFF2-40B4-BE49-F238E27FC236}">
                <a16:creationId xmlns:a16="http://schemas.microsoft.com/office/drawing/2014/main" id="{C8A250EE-EF37-4B0D-B4A4-A775FB1DE1A4}"/>
              </a:ext>
            </a:extLst>
          </p:cNvPr>
          <p:cNvCxnSpPr/>
          <p:nvPr/>
        </p:nvCxnSpPr>
        <p:spPr>
          <a:xfrm>
            <a:off x="8956675" y="1131522"/>
            <a:ext cx="563245" cy="0"/>
          </a:xfrm>
          <a:prstGeom prst="straightConnector1">
            <a:avLst/>
          </a:prstGeom>
          <a:noFill/>
          <a:ln w="6350" cap="flat" cmpd="sng" algn="ctr">
            <a:solidFill>
              <a:sysClr val="windowText" lastClr="000000"/>
            </a:solidFill>
            <a:prstDash val="solid"/>
            <a:miter lim="800000"/>
            <a:tailEnd type="triangle"/>
          </a:ln>
          <a:effectLst/>
        </p:spPr>
      </p:cxnSp>
    </p:spTree>
    <p:extLst>
      <p:ext uri="{BB962C8B-B14F-4D97-AF65-F5344CB8AC3E}">
        <p14:creationId xmlns:p14="http://schemas.microsoft.com/office/powerpoint/2010/main" val="841938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E11E6B75-0454-4EA5-8281-8C5740A00890}"/>
              </a:ext>
            </a:extLst>
          </p:cNvPr>
          <p:cNvSpPr>
            <a:spLocks noChangeArrowheads="1"/>
          </p:cNvSpPr>
          <p:nvPr/>
        </p:nvSpPr>
        <p:spPr bwMode="auto">
          <a:xfrm>
            <a:off x="29230" y="2763838"/>
            <a:ext cx="1618523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N"/>
          </a:p>
        </p:txBody>
      </p:sp>
      <p:graphicFrame>
        <p:nvGraphicFramePr>
          <p:cNvPr id="7" name="Table 6">
            <a:extLst>
              <a:ext uri="{FF2B5EF4-FFF2-40B4-BE49-F238E27FC236}">
                <a16:creationId xmlns:a16="http://schemas.microsoft.com/office/drawing/2014/main" id="{A98A8A81-A1D4-491F-A602-2F37E62EA74A}"/>
              </a:ext>
            </a:extLst>
          </p:cNvPr>
          <p:cNvGraphicFramePr>
            <a:graphicFrameLocks noGrp="1"/>
          </p:cNvGraphicFramePr>
          <p:nvPr>
            <p:extLst>
              <p:ext uri="{D42A27DB-BD31-4B8C-83A1-F6EECF244321}">
                <p14:modId xmlns:p14="http://schemas.microsoft.com/office/powerpoint/2010/main" val="3355334528"/>
              </p:ext>
            </p:extLst>
          </p:nvPr>
        </p:nvGraphicFramePr>
        <p:xfrm>
          <a:off x="1096243" y="792255"/>
          <a:ext cx="10745236" cy="5747843"/>
        </p:xfrm>
        <a:graphic>
          <a:graphicData uri="http://schemas.openxmlformats.org/drawingml/2006/table">
            <a:tbl>
              <a:tblPr firstRow="1" firstCol="1" bandRow="1">
                <a:tableStyleId>{5C22544A-7EE6-4342-B048-85BDC9FD1C3A}</a:tableStyleId>
              </a:tblPr>
              <a:tblGrid>
                <a:gridCol w="3320906">
                  <a:extLst>
                    <a:ext uri="{9D8B030D-6E8A-4147-A177-3AD203B41FA5}">
                      <a16:colId xmlns:a16="http://schemas.microsoft.com/office/drawing/2014/main" val="3432495530"/>
                    </a:ext>
                  </a:extLst>
                </a:gridCol>
                <a:gridCol w="2035089">
                  <a:extLst>
                    <a:ext uri="{9D8B030D-6E8A-4147-A177-3AD203B41FA5}">
                      <a16:colId xmlns:a16="http://schemas.microsoft.com/office/drawing/2014/main" val="3697940173"/>
                    </a:ext>
                  </a:extLst>
                </a:gridCol>
                <a:gridCol w="5389241">
                  <a:extLst>
                    <a:ext uri="{9D8B030D-6E8A-4147-A177-3AD203B41FA5}">
                      <a16:colId xmlns:a16="http://schemas.microsoft.com/office/drawing/2014/main" val="76762594"/>
                    </a:ext>
                  </a:extLst>
                </a:gridCol>
              </a:tblGrid>
              <a:tr h="90691">
                <a:tc>
                  <a:txBody>
                    <a:bodyPr/>
                    <a:lstStyle/>
                    <a:p>
                      <a:pPr algn="just">
                        <a:lnSpc>
                          <a:spcPct val="107000"/>
                        </a:lnSpc>
                        <a:spcAft>
                          <a:spcPts val="800"/>
                        </a:spcAft>
                      </a:pPr>
                      <a:r>
                        <a:rPr lang="en-IN" sz="500" dirty="0">
                          <a:effectLst/>
                        </a:rPr>
                        <a:t>Study Details</a:t>
                      </a:r>
                      <a:endParaRPr lang="en-IN"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algn="just">
                        <a:lnSpc>
                          <a:spcPct val="107000"/>
                        </a:lnSpc>
                        <a:spcAft>
                          <a:spcPts val="800"/>
                        </a:spcAft>
                      </a:pPr>
                      <a:r>
                        <a:rPr lang="en-IN" sz="500" dirty="0">
                          <a:effectLst/>
                        </a:rPr>
                        <a:t>Author name</a:t>
                      </a:r>
                      <a:endParaRPr lang="en-IN"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algn="just">
                        <a:lnSpc>
                          <a:spcPct val="107000"/>
                        </a:lnSpc>
                        <a:spcAft>
                          <a:spcPts val="800"/>
                        </a:spcAft>
                      </a:pPr>
                      <a:r>
                        <a:rPr lang="en-IN" sz="500">
                          <a:effectLst/>
                        </a:rPr>
                        <a:t>Benefits? How is it used? Challenges?Knowledge Gaps?</a:t>
                      </a:r>
                      <a:endParaRPr lang="en-IN" sz="50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extLst>
                  <a:ext uri="{0D108BD9-81ED-4DB2-BD59-A6C34878D82A}">
                    <a16:rowId xmlns:a16="http://schemas.microsoft.com/office/drawing/2014/main" val="3489665298"/>
                  </a:ext>
                </a:extLst>
              </a:tr>
              <a:tr h="2126720">
                <a:tc>
                  <a:txBody>
                    <a:bodyPr/>
                    <a:lstStyle/>
                    <a:p>
                      <a:pPr algn="l">
                        <a:lnSpc>
                          <a:spcPct val="107000"/>
                        </a:lnSpc>
                        <a:spcAft>
                          <a:spcPts val="800"/>
                        </a:spcAft>
                      </a:pPr>
                      <a:r>
                        <a:rPr lang="en-IN" sz="1600" dirty="0">
                          <a:effectLst/>
                        </a:rPr>
                        <a:t>1.</a:t>
                      </a:r>
                      <a:r>
                        <a:rPr lang="en-IN" sz="1600" u="sng" dirty="0">
                          <a:effectLst/>
                        </a:rPr>
                        <a:t>Demand forecasting in pharmaceutical supply chains: A case study</a:t>
                      </a: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algn="just">
                        <a:lnSpc>
                          <a:spcPct val="107000"/>
                        </a:lnSpc>
                        <a:spcAft>
                          <a:spcPts val="800"/>
                        </a:spcAft>
                      </a:pPr>
                      <a:r>
                        <a:rPr lang="en-IN" sz="1400" dirty="0" err="1">
                          <a:effectLst/>
                        </a:rPr>
                        <a:t>Merkuryeva</a:t>
                      </a:r>
                      <a:r>
                        <a:rPr lang="en-IN" sz="1400" dirty="0">
                          <a:effectLst/>
                        </a:rPr>
                        <a:t>, G., </a:t>
                      </a:r>
                      <a:r>
                        <a:rPr lang="en-IN" sz="1400" dirty="0" err="1">
                          <a:effectLst/>
                        </a:rPr>
                        <a:t>Valberga</a:t>
                      </a:r>
                      <a:r>
                        <a:rPr lang="en-IN" sz="1400" dirty="0">
                          <a:effectLst/>
                        </a:rPr>
                        <a:t>, A.</a:t>
                      </a:r>
                      <a:br>
                        <a:rPr lang="en-IN" sz="1400" dirty="0">
                          <a:effectLst/>
                        </a:rPr>
                      </a:br>
                      <a:r>
                        <a:rPr lang="en-IN" sz="1400" dirty="0">
                          <a:effectLst/>
                        </a:rPr>
                        <a:t>&amp; Smirnov, A. (2019)</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marL="342900" lvl="0" indent="-342900" algn="just">
                        <a:lnSpc>
                          <a:spcPct val="107000"/>
                        </a:lnSpc>
                        <a:buFont typeface="Symbol" panose="05050102010706020507" pitchFamily="18" charset="2"/>
                        <a:buChar char=""/>
                      </a:pPr>
                      <a:r>
                        <a:rPr lang="en-IN" sz="1600" dirty="0">
                          <a:effectLst/>
                        </a:rPr>
                        <a:t>Author said Forecasting can form the basis of managerial decisions in logistics and supply chain management </a:t>
                      </a:r>
                    </a:p>
                    <a:p>
                      <a:pPr marL="342900" lvl="0" indent="-342900" algn="just">
                        <a:lnSpc>
                          <a:spcPct val="107000"/>
                        </a:lnSpc>
                        <a:buFont typeface="Symbol" panose="05050102010706020507" pitchFamily="18" charset="2"/>
                        <a:buChar char=""/>
                      </a:pPr>
                      <a:r>
                        <a:rPr lang="en-IN" sz="1600" dirty="0">
                          <a:effectLst/>
                        </a:rPr>
                        <a:t>Also explained with real case study that historical sales data from manufacturer or from distributor side can be useful for better decision making of stock management. </a:t>
                      </a:r>
                    </a:p>
                    <a:p>
                      <a:pPr marL="342900" lvl="0" indent="-342900" algn="just">
                        <a:lnSpc>
                          <a:spcPct val="107000"/>
                        </a:lnSpc>
                        <a:spcAft>
                          <a:spcPts val="800"/>
                        </a:spcAft>
                        <a:buFont typeface="Symbol" panose="05050102010706020507" pitchFamily="18" charset="2"/>
                        <a:buChar char=""/>
                      </a:pPr>
                      <a:r>
                        <a:rPr lang="en-IN" sz="1600" dirty="0">
                          <a:effectLst/>
                        </a:rPr>
                        <a:t>The author didn't focus much on situation when historical data is not </a:t>
                      </a:r>
                      <a:r>
                        <a:rPr lang="en-IN" sz="1600" dirty="0" err="1">
                          <a:effectLst/>
                        </a:rPr>
                        <a:t>available.The</a:t>
                      </a:r>
                      <a:r>
                        <a:rPr lang="en-IN" sz="1600" dirty="0">
                          <a:effectLst/>
                        </a:rPr>
                        <a:t> complexity and volatility chances in emerging market becomes the challenge for accuracy in forecasting </a:t>
                      </a:r>
                      <a:r>
                        <a:rPr lang="en-IN" sz="1600" dirty="0" err="1">
                          <a:effectLst/>
                        </a:rPr>
                        <a:t>models.The</a:t>
                      </a:r>
                      <a:r>
                        <a:rPr lang="en-IN" sz="1600" dirty="0">
                          <a:effectLst/>
                        </a:rPr>
                        <a:t> best practices to overcome that was also not discussed by the author.</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extLst>
                  <a:ext uri="{0D108BD9-81ED-4DB2-BD59-A6C34878D82A}">
                    <a16:rowId xmlns:a16="http://schemas.microsoft.com/office/drawing/2014/main" val="3276812736"/>
                  </a:ext>
                </a:extLst>
              </a:tr>
              <a:tr h="1926185">
                <a:tc>
                  <a:txBody>
                    <a:bodyPr/>
                    <a:lstStyle/>
                    <a:p>
                      <a:pPr algn="l">
                        <a:lnSpc>
                          <a:spcPct val="107000"/>
                        </a:lnSpc>
                        <a:spcAft>
                          <a:spcPts val="800"/>
                        </a:spcAft>
                      </a:pPr>
                      <a:r>
                        <a:rPr lang="en-IN" sz="1600" dirty="0">
                          <a:effectLst/>
                        </a:rPr>
                        <a:t>2.</a:t>
                      </a:r>
                      <a:r>
                        <a:rPr lang="en-IN" sz="1600" u="sng" dirty="0">
                          <a:effectLst/>
                        </a:rPr>
                        <a:t>Trend analysis </a:t>
                      </a:r>
                      <a:r>
                        <a:rPr lang="en-IN" sz="1600" u="sng">
                          <a:effectLst/>
                        </a:rPr>
                        <a:t>and future market </a:t>
                      </a:r>
                      <a:r>
                        <a:rPr lang="en-IN" sz="1600" u="sng" dirty="0">
                          <a:effectLst/>
                        </a:rPr>
                        <a:t>forecasting of cardiovascular drugs in Iran. </a:t>
                      </a:r>
                      <a:br>
                        <a:rPr lang="en-IN" sz="1600" dirty="0">
                          <a:effectLst/>
                        </a:rPr>
                      </a:br>
                      <a:r>
                        <a:rPr lang="en-IN" sz="1600" dirty="0">
                          <a:effectLst/>
                        </a:rPr>
                        <a:t>In this study sales data of drug was collected from Iran drug list and was analysed for 15 years to understand dynamics of the market.</a:t>
                      </a:r>
                      <a:br>
                        <a:rPr lang="en-IN" sz="1600">
                          <a:effectLst/>
                        </a:rPr>
                      </a:br>
                      <a:r>
                        <a:rPr lang="en-IN" sz="1600" dirty="0">
                          <a:effectLst/>
                        </a:rPr>
                        <a:t> </a:t>
                      </a:r>
                    </a:p>
                    <a:p>
                      <a:pPr algn="just">
                        <a:lnSpc>
                          <a:spcPct val="107000"/>
                        </a:lnSpc>
                        <a:spcAft>
                          <a:spcPts val="800"/>
                        </a:spcAft>
                      </a:pPr>
                      <a:r>
                        <a:rPr lang="en-IN" sz="1600" dirty="0">
                          <a:effectLst/>
                        </a:rPr>
                        <a:t> </a:t>
                      </a:r>
                    </a:p>
                    <a:p>
                      <a:pPr algn="just">
                        <a:lnSpc>
                          <a:spcPct val="107000"/>
                        </a:lnSpc>
                        <a:spcAft>
                          <a:spcPts val="800"/>
                        </a:spcAft>
                      </a:pPr>
                      <a:r>
                        <a:rPr lang="en-IN" sz="1600" dirty="0">
                          <a:effectLst/>
                        </a:rPr>
                        <a:t> </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algn="l">
                        <a:lnSpc>
                          <a:spcPct val="107000"/>
                        </a:lnSpc>
                        <a:spcAft>
                          <a:spcPts val="800"/>
                        </a:spcAft>
                      </a:pPr>
                      <a:r>
                        <a:rPr lang="en-IN" sz="1400" dirty="0" err="1">
                          <a:effectLst/>
                        </a:rPr>
                        <a:t>Mohammadzadeh</a:t>
                      </a:r>
                      <a:r>
                        <a:rPr lang="en-IN" sz="1400" dirty="0">
                          <a:effectLst/>
                        </a:rPr>
                        <a:t>, M., </a:t>
                      </a:r>
                      <a:r>
                        <a:rPr lang="en-IN" sz="1400" dirty="0" err="1">
                          <a:effectLst/>
                        </a:rPr>
                        <a:t>Rasuli</a:t>
                      </a:r>
                      <a:r>
                        <a:rPr lang="en-IN" sz="1400" dirty="0">
                          <a:effectLst/>
                        </a:rPr>
                        <a:t>,</a:t>
                      </a:r>
                      <a:br>
                        <a:rPr lang="en-IN" sz="1400" dirty="0">
                          <a:effectLst/>
                        </a:rPr>
                      </a:br>
                      <a:r>
                        <a:rPr lang="en-IN" sz="1400" dirty="0">
                          <a:effectLst/>
                        </a:rPr>
                        <a:t> P., &amp; </a:t>
                      </a:r>
                      <a:r>
                        <a:rPr lang="en-IN" sz="1400" dirty="0" err="1">
                          <a:effectLst/>
                        </a:rPr>
                        <a:t>Ghari</a:t>
                      </a:r>
                      <a:r>
                        <a:rPr lang="en-IN" sz="1400" dirty="0">
                          <a:effectLst/>
                        </a:rPr>
                        <a:t>, T. (2017).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tc>
                  <a:txBody>
                    <a:bodyPr/>
                    <a:lstStyle/>
                    <a:p>
                      <a:pPr marL="342900" lvl="0" indent="-342900" algn="l">
                        <a:lnSpc>
                          <a:spcPct val="107000"/>
                        </a:lnSpc>
                        <a:buFont typeface="Symbol" panose="05050102010706020507" pitchFamily="18" charset="2"/>
                        <a:buChar char=""/>
                      </a:pPr>
                      <a:r>
                        <a:rPr lang="en-IN" sz="1600" dirty="0">
                          <a:effectLst/>
                        </a:rPr>
                        <a:t>With the help of drug sales data </a:t>
                      </a:r>
                      <a:r>
                        <a:rPr lang="en-IN" sz="1600" dirty="0" err="1">
                          <a:effectLst/>
                        </a:rPr>
                        <a:t>analysis,consumption</a:t>
                      </a:r>
                      <a:r>
                        <a:rPr lang="en-IN" sz="1600" dirty="0">
                          <a:effectLst/>
                        </a:rPr>
                        <a:t> pattern was mapped for the disease area. </a:t>
                      </a:r>
                    </a:p>
                    <a:p>
                      <a:pPr marL="342900" lvl="0" indent="-342900" algn="just">
                        <a:lnSpc>
                          <a:spcPct val="107000"/>
                        </a:lnSpc>
                        <a:buFont typeface="Symbol" panose="05050102010706020507" pitchFamily="18" charset="2"/>
                        <a:buChar char=""/>
                      </a:pPr>
                      <a:r>
                        <a:rPr lang="en-IN" sz="1600" dirty="0">
                          <a:effectLst/>
                        </a:rPr>
                        <a:t>By this target companies in pharma domain can focus on those drugs and optimize their marketing efforts in better way.</a:t>
                      </a:r>
                    </a:p>
                    <a:p>
                      <a:pPr marL="342900" lvl="0" indent="-342900" algn="just">
                        <a:lnSpc>
                          <a:spcPct val="107000"/>
                        </a:lnSpc>
                        <a:buFont typeface="Symbol" panose="05050102010706020507" pitchFamily="18" charset="2"/>
                        <a:buChar char=""/>
                      </a:pPr>
                      <a:r>
                        <a:rPr lang="en-IN" sz="1600" dirty="0">
                          <a:effectLst/>
                        </a:rPr>
                        <a:t>The author focuses only on stable therapy area where market not very dynamic than other </a:t>
                      </a:r>
                      <a:r>
                        <a:rPr lang="en-IN" sz="1600" dirty="0" err="1">
                          <a:effectLst/>
                        </a:rPr>
                        <a:t>diseases.Other</a:t>
                      </a:r>
                      <a:r>
                        <a:rPr lang="en-IN" sz="1600" dirty="0">
                          <a:effectLst/>
                        </a:rPr>
                        <a:t> events consideration in forecasting model was challenge to forecast the drug sales accurately.</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2444" marR="32444" marT="0" marB="0"/>
                </a:tc>
                <a:extLst>
                  <a:ext uri="{0D108BD9-81ED-4DB2-BD59-A6C34878D82A}">
                    <a16:rowId xmlns:a16="http://schemas.microsoft.com/office/drawing/2014/main" val="1192014462"/>
                  </a:ext>
                </a:extLst>
              </a:tr>
            </a:tbl>
          </a:graphicData>
        </a:graphic>
      </p:graphicFrame>
      <p:sp>
        <p:nvSpPr>
          <p:cNvPr id="9" name="Rectangle 8">
            <a:extLst>
              <a:ext uri="{FF2B5EF4-FFF2-40B4-BE49-F238E27FC236}">
                <a16:creationId xmlns:a16="http://schemas.microsoft.com/office/drawing/2014/main" id="{1AC3F98D-B5B0-43AF-8323-AB9D438D983C}"/>
              </a:ext>
            </a:extLst>
          </p:cNvPr>
          <p:cNvSpPr/>
          <p:nvPr/>
        </p:nvSpPr>
        <p:spPr>
          <a:xfrm>
            <a:off x="1096243" y="303780"/>
            <a:ext cx="2962119" cy="59435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Study Details</a:t>
            </a:r>
            <a:endParaRPr lang="en-IN" sz="2000" dirty="0"/>
          </a:p>
        </p:txBody>
      </p:sp>
      <p:sp>
        <p:nvSpPr>
          <p:cNvPr id="10" name="Rectangle 9">
            <a:extLst>
              <a:ext uri="{FF2B5EF4-FFF2-40B4-BE49-F238E27FC236}">
                <a16:creationId xmlns:a16="http://schemas.microsoft.com/office/drawing/2014/main" id="{F9DE942A-BA68-4CFB-9EF5-D6DF16C1BBE0}"/>
              </a:ext>
            </a:extLst>
          </p:cNvPr>
          <p:cNvSpPr/>
          <p:nvPr/>
        </p:nvSpPr>
        <p:spPr>
          <a:xfrm>
            <a:off x="6200689" y="326642"/>
            <a:ext cx="5640790" cy="5486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000" b="1" dirty="0">
                <a:solidFill>
                  <a:schemeClr val="bg1"/>
                </a:solidFill>
                <a:effectLst/>
                <a:latin typeface="Times New Roman" panose="02020603050405020304" pitchFamily="18" charset="0"/>
                <a:ea typeface="Times New Roman" panose="02020603050405020304" pitchFamily="18" charset="0"/>
              </a:rPr>
              <a:t>Benefits? How is it used? </a:t>
            </a:r>
            <a:r>
              <a:rPr lang="en-AU" sz="2000" b="1" dirty="0" err="1">
                <a:solidFill>
                  <a:schemeClr val="bg1"/>
                </a:solidFill>
                <a:effectLst/>
                <a:latin typeface="Times New Roman" panose="02020603050405020304" pitchFamily="18" charset="0"/>
                <a:ea typeface="Times New Roman" panose="02020603050405020304" pitchFamily="18" charset="0"/>
              </a:rPr>
              <a:t>Challenges?Knowledge</a:t>
            </a:r>
            <a:r>
              <a:rPr lang="en-AU" sz="2000" b="1" dirty="0">
                <a:solidFill>
                  <a:schemeClr val="bg1"/>
                </a:solidFill>
                <a:effectLst/>
                <a:latin typeface="Times New Roman" panose="02020603050405020304" pitchFamily="18" charset="0"/>
                <a:ea typeface="Times New Roman" panose="02020603050405020304" pitchFamily="18" charset="0"/>
              </a:rPr>
              <a:t> Gaps?</a:t>
            </a:r>
            <a:endParaRPr lang="en-IN" sz="2000" b="1" dirty="0">
              <a:solidFill>
                <a:schemeClr val="bg1"/>
              </a:solidFill>
            </a:endParaRPr>
          </a:p>
        </p:txBody>
      </p:sp>
      <p:sp>
        <p:nvSpPr>
          <p:cNvPr id="11" name="Rectangle 10">
            <a:extLst>
              <a:ext uri="{FF2B5EF4-FFF2-40B4-BE49-F238E27FC236}">
                <a16:creationId xmlns:a16="http://schemas.microsoft.com/office/drawing/2014/main" id="{09093A4C-F9F3-4232-93CB-C1FC560C4DD0}"/>
              </a:ext>
            </a:extLst>
          </p:cNvPr>
          <p:cNvSpPr/>
          <p:nvPr/>
        </p:nvSpPr>
        <p:spPr>
          <a:xfrm>
            <a:off x="4158900" y="290212"/>
            <a:ext cx="1932950" cy="5486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Author</a:t>
            </a:r>
            <a:endParaRPr lang="en-IN" sz="2000" dirty="0"/>
          </a:p>
        </p:txBody>
      </p:sp>
      <p:sp>
        <p:nvSpPr>
          <p:cNvPr id="12" name="Rectangle 11">
            <a:extLst>
              <a:ext uri="{FF2B5EF4-FFF2-40B4-BE49-F238E27FC236}">
                <a16:creationId xmlns:a16="http://schemas.microsoft.com/office/drawing/2014/main" id="{1982751B-7BC7-470F-8B5D-B1073794CAA8}"/>
              </a:ext>
            </a:extLst>
          </p:cNvPr>
          <p:cNvSpPr/>
          <p:nvPr/>
        </p:nvSpPr>
        <p:spPr>
          <a:xfrm>
            <a:off x="7697152" y="66163"/>
            <a:ext cx="1805940" cy="23761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Review Results</a:t>
            </a:r>
            <a:endParaRPr lang="en-IN" dirty="0"/>
          </a:p>
        </p:txBody>
      </p:sp>
    </p:spTree>
    <p:extLst>
      <p:ext uri="{BB962C8B-B14F-4D97-AF65-F5344CB8AC3E}">
        <p14:creationId xmlns:p14="http://schemas.microsoft.com/office/powerpoint/2010/main" val="415147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D67A367-05C3-4E69-B4CB-BAF22AB20C9A}"/>
              </a:ext>
            </a:extLst>
          </p:cNvPr>
          <p:cNvGraphicFramePr>
            <a:graphicFrameLocks noGrp="1"/>
          </p:cNvGraphicFramePr>
          <p:nvPr>
            <p:ph idx="1"/>
            <p:extLst>
              <p:ext uri="{D42A27DB-BD31-4B8C-83A1-F6EECF244321}">
                <p14:modId xmlns:p14="http://schemas.microsoft.com/office/powerpoint/2010/main" val="573096518"/>
              </p:ext>
            </p:extLst>
          </p:nvPr>
        </p:nvGraphicFramePr>
        <p:xfrm>
          <a:off x="1074421" y="788670"/>
          <a:ext cx="10641330" cy="5477129"/>
        </p:xfrm>
        <a:graphic>
          <a:graphicData uri="http://schemas.openxmlformats.org/drawingml/2006/table">
            <a:tbl>
              <a:tblPr firstRow="1" firstCol="1" bandRow="1"/>
              <a:tblGrid>
                <a:gridCol w="3546771">
                  <a:extLst>
                    <a:ext uri="{9D8B030D-6E8A-4147-A177-3AD203B41FA5}">
                      <a16:colId xmlns:a16="http://schemas.microsoft.com/office/drawing/2014/main" val="1043531529"/>
                    </a:ext>
                  </a:extLst>
                </a:gridCol>
                <a:gridCol w="3482678">
                  <a:extLst>
                    <a:ext uri="{9D8B030D-6E8A-4147-A177-3AD203B41FA5}">
                      <a16:colId xmlns:a16="http://schemas.microsoft.com/office/drawing/2014/main" val="2280136628"/>
                    </a:ext>
                  </a:extLst>
                </a:gridCol>
                <a:gridCol w="3611881">
                  <a:extLst>
                    <a:ext uri="{9D8B030D-6E8A-4147-A177-3AD203B41FA5}">
                      <a16:colId xmlns:a16="http://schemas.microsoft.com/office/drawing/2014/main" val="2220552098"/>
                    </a:ext>
                  </a:extLst>
                </a:gridCol>
              </a:tblGrid>
              <a:tr h="2358192">
                <a:tc>
                  <a:txBody>
                    <a:bodyPr/>
                    <a:lstStyle/>
                    <a:p>
                      <a:pPr algn="l"/>
                      <a:r>
                        <a:rPr lang="en-IN" sz="1600" dirty="0">
                          <a:effectLst/>
                          <a:latin typeface="Calibri" panose="020F0502020204030204" pitchFamily="34" charset="0"/>
                          <a:ea typeface="Times New Roman" panose="02020603050405020304" pitchFamily="18" charset="0"/>
                          <a:cs typeface="Times New Roman" panose="02020603050405020304" pitchFamily="18" charset="0"/>
                        </a:rPr>
                        <a:t>3. </a:t>
                      </a:r>
                      <a:r>
                        <a:rPr lang="en-IN" sz="1600" b="1" dirty="0">
                          <a:effectLst/>
                          <a:latin typeface="Calibri" panose="020F0502020204030204" pitchFamily="34" charset="0"/>
                          <a:ea typeface="Times New Roman" panose="02020603050405020304" pitchFamily="18" charset="0"/>
                          <a:cs typeface="Times New Roman" panose="02020603050405020304" pitchFamily="18" charset="0"/>
                        </a:rPr>
                        <a:t>Industry Drug Development </a:t>
                      </a:r>
                      <a:r>
                        <a:rPr lang="en-IN" sz="1600" b="1" dirty="0" err="1">
                          <a:effectLst/>
                          <a:latin typeface="Calibri" panose="020F0502020204030204" pitchFamily="34" charset="0"/>
                          <a:ea typeface="Times New Roman" panose="02020603050405020304" pitchFamily="18" charset="0"/>
                          <a:cs typeface="Times New Roman" panose="02020603050405020304" pitchFamily="18" charset="0"/>
                        </a:rPr>
                        <a:t>PortfolioForecasting:Productivity</a:t>
                      </a:r>
                      <a:r>
                        <a:rPr lang="en-IN" sz="1600" b="1" dirty="0">
                          <a:effectLst/>
                          <a:latin typeface="Calibri" panose="020F0502020204030204" pitchFamily="34" charset="0"/>
                          <a:ea typeface="Times New Roman" panose="02020603050405020304" pitchFamily="18" charset="0"/>
                          <a:cs typeface="Times New Roman" panose="02020603050405020304" pitchFamily="18" charset="0"/>
                        </a:rPr>
                        <a:t>, Risk, Innovation, Sustainability</a:t>
                      </a:r>
                    </a:p>
                    <a:p>
                      <a:pPr algn="l"/>
                      <a:r>
                        <a:rPr lang="en-IN" sz="1600" dirty="0">
                          <a:effectLst/>
                          <a:latin typeface="Calibri" panose="020F0502020204030204" pitchFamily="34" charset="0"/>
                          <a:ea typeface="Times New Roman" panose="02020603050405020304" pitchFamily="18" charset="0"/>
                          <a:cs typeface="Times New Roman" panose="02020603050405020304" pitchFamily="18" charset="0"/>
                        </a:rPr>
                        <a:t>A simulation model is made to assess the sustainability, productivity by including various factor involved in the drug development process</a:t>
                      </a: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600" dirty="0">
                          <a:effectLst/>
                          <a:latin typeface="Calibri" panose="020F0502020204030204" pitchFamily="34" charset="0"/>
                          <a:ea typeface="Times New Roman" panose="02020603050405020304" pitchFamily="18" charset="0"/>
                          <a:cs typeface="Times New Roman" panose="02020603050405020304" pitchFamily="18" charset="0"/>
                        </a:rPr>
                        <a:t>Vladimir </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Shnaydman</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,(2020)</a:t>
                      </a: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IN" sz="1600" dirty="0">
                          <a:effectLst/>
                          <a:latin typeface="Calibri" panose="020F0502020204030204" pitchFamily="34" charset="0"/>
                          <a:ea typeface="Times New Roman" panose="02020603050405020304" pitchFamily="18" charset="0"/>
                          <a:cs typeface="Times New Roman" panose="02020603050405020304" pitchFamily="18" charset="0"/>
                        </a:rPr>
                        <a:t>The author focuses that by focussing on every step of </a:t>
                      </a:r>
                      <a:r>
                        <a:rPr lang="en-IN" sz="1600" b="1" dirty="0">
                          <a:effectLst/>
                          <a:latin typeface="Calibri" panose="020F0502020204030204" pitchFamily="34" charset="0"/>
                          <a:ea typeface="Times New Roman" panose="02020603050405020304" pitchFamily="18" charset="0"/>
                          <a:cs typeface="Times New Roman" panose="02020603050405020304" pitchFamily="18" charset="0"/>
                        </a:rPr>
                        <a:t>drug development process </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in simulation forecasting </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model,it</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 can be used for planning resource allocation within regulatory agencies to reduce drugs application review delays, forecasting for clinical trials industry portfolio and </a:t>
                      </a:r>
                      <a:r>
                        <a:rPr lang="en-IN" sz="1600" b="1" dirty="0">
                          <a:effectLst/>
                          <a:latin typeface="Calibri" panose="020F0502020204030204" pitchFamily="34" charset="0"/>
                          <a:ea typeface="Times New Roman" panose="02020603050405020304" pitchFamily="18" charset="0"/>
                          <a:cs typeface="Times New Roman" panose="02020603050405020304" pitchFamily="18" charset="0"/>
                        </a:rPr>
                        <a:t>can reduces the drug rejection </a:t>
                      </a:r>
                      <a:r>
                        <a:rPr lang="en-IN" sz="1600" b="1" dirty="0" err="1">
                          <a:effectLst/>
                          <a:latin typeface="Calibri" panose="020F0502020204030204" pitchFamily="34" charset="0"/>
                          <a:ea typeface="Times New Roman" panose="02020603050405020304" pitchFamily="18" charset="0"/>
                          <a:cs typeface="Times New Roman" panose="02020603050405020304" pitchFamily="18" charset="0"/>
                        </a:rPr>
                        <a:t>rates</a:t>
                      </a:r>
                      <a:r>
                        <a:rPr lang="en-IN" sz="1600" u="sng" dirty="0" err="1">
                          <a:effectLst/>
                          <a:latin typeface="Calibri" panose="020F0502020204030204" pitchFamily="34" charset="0"/>
                          <a:ea typeface="Times New Roman" panose="02020603050405020304" pitchFamily="18" charset="0"/>
                          <a:cs typeface="Times New Roman" panose="02020603050405020304" pitchFamily="18" charset="0"/>
                        </a:rPr>
                        <a:t>.</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Data</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 availability was again found a limiting factor in accuracy and performance of the </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model.Disease</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 specific drug dependency and market events are not considered .</a:t>
                      </a: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3640123"/>
                  </a:ext>
                </a:extLst>
              </a:tr>
              <a:tr h="2055947">
                <a:tc>
                  <a:txBody>
                    <a:bodyPr/>
                    <a:lstStyle/>
                    <a:p>
                      <a:pPr algn="l">
                        <a:lnSpc>
                          <a:spcPct val="107000"/>
                        </a:lnSpc>
                        <a:spcBef>
                          <a:spcPts val="1200"/>
                        </a:spcBef>
                        <a:spcAft>
                          <a:spcPts val="1200"/>
                        </a:spcAft>
                      </a:pPr>
                      <a:r>
                        <a:rPr lang="en-IN" sz="1600" b="1" u="sng"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rPr>
                        <a:t>4.</a:t>
                      </a:r>
                      <a:r>
                        <a:rPr lang="en-IN" sz="1600" b="1" kern="1800" dirty="0">
                          <a:solidFill>
                            <a:srgbClr val="1B3051"/>
                          </a:solidFill>
                          <a:effectLst/>
                          <a:latin typeface="Trebuchet MS" panose="020B0603020202020204" pitchFamily="34" charset="0"/>
                          <a:ea typeface="Times New Roman" panose="02020603050405020304" pitchFamily="18" charset="0"/>
                          <a:cs typeface="Times New Roman" panose="02020603050405020304" pitchFamily="18" charset="0"/>
                        </a:rPr>
                        <a:t> </a:t>
                      </a:r>
                      <a:r>
                        <a:rPr lang="en-IN" sz="1600" b="1" kern="1800" dirty="0">
                          <a:solidFill>
                            <a:srgbClr val="000000"/>
                          </a:solidFill>
                          <a:effectLst/>
                          <a:latin typeface="Trebuchet MS" panose="020B0603020202020204" pitchFamily="34" charset="0"/>
                          <a:ea typeface="Times New Roman" panose="02020603050405020304" pitchFamily="18" charset="0"/>
                          <a:cs typeface="Times New Roman" panose="02020603050405020304" pitchFamily="18" charset="0"/>
                        </a:rPr>
                        <a:t>Forecasting drug utilization and expenditure in a metropolitan health region</a:t>
                      </a:r>
                      <a:endParaRPr lang="en-IN" sz="1600" b="1" kern="0" dirty="0">
                        <a:solidFill>
                          <a:srgbClr val="2F5496"/>
                        </a:solidFill>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07000"/>
                        </a:lnSpc>
                        <a:spcAft>
                          <a:spcPts val="800"/>
                        </a:spcAft>
                      </a:pPr>
                      <a:r>
                        <a:rPr lang="en-IN" sz="1600" dirty="0">
                          <a:effectLst/>
                          <a:latin typeface="Calibri" panose="020F0502020204030204" pitchFamily="34" charset="0"/>
                          <a:ea typeface="Calibri" panose="020F0502020204030204" pitchFamily="34" charset="0"/>
                          <a:cs typeface="Times New Roman" panose="02020603050405020304" pitchFamily="18" charset="0"/>
                        </a:rPr>
                        <a:t>Linear Regression analysis done on hospital  and ambulatory sales data was taken for period of 2 years</a:t>
                      </a:r>
                    </a:p>
                    <a:p>
                      <a:pPr algn="l"/>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Result found that some drugs of immunomodulatory and antineoplastic drugs expenditure increased.</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B. </a:t>
                      </a:r>
                      <a:r>
                        <a:rPr lang="en-IN" sz="1600" u="sng" dirty="0" err="1">
                          <a:effectLst/>
                          <a:latin typeface="Calibri" panose="020F0502020204030204" pitchFamily="34" charset="0"/>
                          <a:ea typeface="Times New Roman" panose="02020603050405020304" pitchFamily="18" charset="0"/>
                          <a:cs typeface="Times New Roman" panose="02020603050405020304" pitchFamily="18" charset="0"/>
                        </a:rPr>
                        <a:t>wettermerck,Marie</a:t>
                      </a:r>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 </a:t>
                      </a:r>
                      <a:r>
                        <a:rPr lang="en-IN" sz="1600" u="sng" dirty="0" err="1">
                          <a:effectLst/>
                          <a:latin typeface="Calibri" panose="020F0502020204030204" pitchFamily="34" charset="0"/>
                          <a:ea typeface="Times New Roman" panose="02020603050405020304" pitchFamily="18" charset="0"/>
                          <a:cs typeface="Times New Roman" panose="02020603050405020304" pitchFamily="18" charset="0"/>
                        </a:rPr>
                        <a:t>e.pearson</a:t>
                      </a:r>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(2010)</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Author highlighted drug </a:t>
                      </a:r>
                      <a:r>
                        <a:rPr lang="en-IN" sz="1600" u="sng" dirty="0" err="1">
                          <a:effectLst/>
                          <a:latin typeface="Calibri" panose="020F0502020204030204" pitchFamily="34" charset="0"/>
                          <a:ea typeface="Times New Roman" panose="02020603050405020304" pitchFamily="18" charset="0"/>
                          <a:cs typeface="Times New Roman" panose="02020603050405020304" pitchFamily="18" charset="0"/>
                        </a:rPr>
                        <a:t>expenditutes</a:t>
                      </a:r>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 data is important </a:t>
                      </a:r>
                      <a:r>
                        <a:rPr lang="en-IN"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to assess their therapeutic value in relation to existing products and market potential of product </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Adoption pattern for the drug may vary due to </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uncertanities</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 in the healthcare system. Events that affect the adoption pattern were not </a:t>
                      </a:r>
                      <a:r>
                        <a:rPr lang="en-IN" sz="1600" dirty="0" err="1">
                          <a:effectLst/>
                          <a:latin typeface="Calibri" panose="020F0502020204030204" pitchFamily="34" charset="0"/>
                          <a:ea typeface="Times New Roman" panose="02020603050405020304" pitchFamily="18" charset="0"/>
                          <a:cs typeface="Times New Roman" panose="02020603050405020304" pitchFamily="18" charset="0"/>
                        </a:rPr>
                        <a:t>not</a:t>
                      </a:r>
                      <a:r>
                        <a:rPr lang="en-IN" sz="1600" dirty="0">
                          <a:effectLst/>
                          <a:latin typeface="Calibri" panose="020F0502020204030204" pitchFamily="34" charset="0"/>
                          <a:ea typeface="Times New Roman" panose="02020603050405020304" pitchFamily="18" charset="0"/>
                          <a:cs typeface="Times New Roman" panose="02020603050405020304" pitchFamily="18" charset="0"/>
                        </a:rPr>
                        <a:t> incorporated in the model.</a:t>
                      </a:r>
                      <a:r>
                        <a:rPr lang="en-IN" sz="1600" u="sng"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7000" marR="470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754095"/>
                  </a:ext>
                </a:extLst>
              </a:tr>
            </a:tbl>
          </a:graphicData>
        </a:graphic>
      </p:graphicFrame>
      <p:sp>
        <p:nvSpPr>
          <p:cNvPr id="7" name="Rectangle 6">
            <a:extLst>
              <a:ext uri="{FF2B5EF4-FFF2-40B4-BE49-F238E27FC236}">
                <a16:creationId xmlns:a16="http://schemas.microsoft.com/office/drawing/2014/main" id="{B769611C-C78F-4A0C-BCBC-1D8A3F15F9E6}"/>
              </a:ext>
            </a:extLst>
          </p:cNvPr>
          <p:cNvSpPr/>
          <p:nvPr/>
        </p:nvSpPr>
        <p:spPr>
          <a:xfrm>
            <a:off x="1400331" y="93209"/>
            <a:ext cx="2962119" cy="59435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Study Details</a:t>
            </a:r>
            <a:endParaRPr lang="en-IN" sz="2000" dirty="0"/>
          </a:p>
        </p:txBody>
      </p:sp>
      <p:sp>
        <p:nvSpPr>
          <p:cNvPr id="8" name="Rectangle 7">
            <a:extLst>
              <a:ext uri="{FF2B5EF4-FFF2-40B4-BE49-F238E27FC236}">
                <a16:creationId xmlns:a16="http://schemas.microsoft.com/office/drawing/2014/main" id="{0FA96DEE-D621-41CC-B192-BDF048B03D94}"/>
              </a:ext>
            </a:extLst>
          </p:cNvPr>
          <p:cNvSpPr/>
          <p:nvPr/>
        </p:nvSpPr>
        <p:spPr>
          <a:xfrm>
            <a:off x="7829550" y="43562"/>
            <a:ext cx="4171949" cy="5486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000" b="1" dirty="0">
                <a:solidFill>
                  <a:schemeClr val="bg1"/>
                </a:solidFill>
                <a:effectLst/>
                <a:latin typeface="Times New Roman" panose="02020603050405020304" pitchFamily="18" charset="0"/>
                <a:ea typeface="Times New Roman" panose="02020603050405020304" pitchFamily="18" charset="0"/>
              </a:rPr>
              <a:t>Benefits? How is it used? </a:t>
            </a:r>
            <a:r>
              <a:rPr lang="en-AU" sz="2000" b="1" dirty="0" err="1">
                <a:solidFill>
                  <a:schemeClr val="bg1"/>
                </a:solidFill>
                <a:effectLst/>
                <a:latin typeface="Times New Roman" panose="02020603050405020304" pitchFamily="18" charset="0"/>
                <a:ea typeface="Times New Roman" panose="02020603050405020304" pitchFamily="18" charset="0"/>
              </a:rPr>
              <a:t>Challenges?Knowledge</a:t>
            </a:r>
            <a:r>
              <a:rPr lang="en-AU" sz="2000" b="1" dirty="0">
                <a:solidFill>
                  <a:schemeClr val="bg1"/>
                </a:solidFill>
                <a:effectLst/>
                <a:latin typeface="Times New Roman" panose="02020603050405020304" pitchFamily="18" charset="0"/>
                <a:ea typeface="Times New Roman" panose="02020603050405020304" pitchFamily="18" charset="0"/>
              </a:rPr>
              <a:t> Gaps?</a:t>
            </a:r>
            <a:endParaRPr lang="en-IN" sz="2000" b="1" dirty="0">
              <a:solidFill>
                <a:schemeClr val="bg1"/>
              </a:solidFill>
            </a:endParaRPr>
          </a:p>
        </p:txBody>
      </p:sp>
      <p:sp>
        <p:nvSpPr>
          <p:cNvPr id="9" name="Rectangle 8">
            <a:extLst>
              <a:ext uri="{FF2B5EF4-FFF2-40B4-BE49-F238E27FC236}">
                <a16:creationId xmlns:a16="http://schemas.microsoft.com/office/drawing/2014/main" id="{65516898-776A-4BB2-BAAE-8BF1F185E4E4}"/>
              </a:ext>
            </a:extLst>
          </p:cNvPr>
          <p:cNvSpPr/>
          <p:nvPr/>
        </p:nvSpPr>
        <p:spPr>
          <a:xfrm>
            <a:off x="5129525" y="116070"/>
            <a:ext cx="1932950" cy="5486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Author</a:t>
            </a:r>
            <a:endParaRPr lang="en-IN" sz="2000" dirty="0"/>
          </a:p>
        </p:txBody>
      </p:sp>
    </p:spTree>
    <p:extLst>
      <p:ext uri="{BB962C8B-B14F-4D97-AF65-F5344CB8AC3E}">
        <p14:creationId xmlns:p14="http://schemas.microsoft.com/office/powerpoint/2010/main" val="3391494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6">
            <a:extLst>
              <a:ext uri="{FF2B5EF4-FFF2-40B4-BE49-F238E27FC236}">
                <a16:creationId xmlns:a16="http://schemas.microsoft.com/office/drawing/2014/main" id="{AE11F3FA-A25B-4E5C-9112-30FEA7A1C387}"/>
              </a:ext>
            </a:extLst>
          </p:cNvPr>
          <p:cNvGraphicFramePr>
            <a:graphicFrameLocks/>
          </p:cNvGraphicFramePr>
          <p:nvPr>
            <p:extLst>
              <p:ext uri="{D42A27DB-BD31-4B8C-83A1-F6EECF244321}">
                <p14:modId xmlns:p14="http://schemas.microsoft.com/office/powerpoint/2010/main" val="3725241132"/>
              </p:ext>
            </p:extLst>
          </p:nvPr>
        </p:nvGraphicFramePr>
        <p:xfrm>
          <a:off x="929640" y="891540"/>
          <a:ext cx="10831829" cy="5212080"/>
        </p:xfrm>
        <a:graphic>
          <a:graphicData uri="http://schemas.openxmlformats.org/drawingml/2006/table">
            <a:tbl>
              <a:tblPr firstRow="1" firstCol="1" bandRow="1">
                <a:tableStyleId>{5C22544A-7EE6-4342-B048-85BDC9FD1C3A}</a:tableStyleId>
              </a:tblPr>
              <a:tblGrid>
                <a:gridCol w="3610265">
                  <a:extLst>
                    <a:ext uri="{9D8B030D-6E8A-4147-A177-3AD203B41FA5}">
                      <a16:colId xmlns:a16="http://schemas.microsoft.com/office/drawing/2014/main" val="383520825"/>
                    </a:ext>
                  </a:extLst>
                </a:gridCol>
                <a:gridCol w="3610265">
                  <a:extLst>
                    <a:ext uri="{9D8B030D-6E8A-4147-A177-3AD203B41FA5}">
                      <a16:colId xmlns:a16="http://schemas.microsoft.com/office/drawing/2014/main" val="953134154"/>
                    </a:ext>
                  </a:extLst>
                </a:gridCol>
                <a:gridCol w="3611299">
                  <a:extLst>
                    <a:ext uri="{9D8B030D-6E8A-4147-A177-3AD203B41FA5}">
                      <a16:colId xmlns:a16="http://schemas.microsoft.com/office/drawing/2014/main" val="3665634842"/>
                    </a:ext>
                  </a:extLst>
                </a:gridCol>
              </a:tblGrid>
              <a:tr h="0">
                <a:tc>
                  <a:txBody>
                    <a:bodyPr/>
                    <a:lstStyle/>
                    <a:p>
                      <a:pPr algn="l"/>
                      <a:r>
                        <a:rPr lang="en-IN" sz="1800" u="sng">
                          <a:effectLst/>
                        </a:rPr>
                        <a:t>5,</a:t>
                      </a:r>
                      <a:r>
                        <a:rPr lang="en-IN" sz="1800">
                          <a:effectLst/>
                        </a:rPr>
                        <a:t> Examining the Applicability of Market Forecasting Models to New Pharmaceutical Products</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tc>
                  <a:txBody>
                    <a:bodyPr/>
                    <a:lstStyle/>
                    <a:p>
                      <a:pPr algn="just"/>
                      <a:r>
                        <a:rPr lang="en-IN" sz="1800" u="sng" dirty="0">
                          <a:effectLst/>
                        </a:rPr>
                        <a:t>Madhu Agarwal</a:t>
                      </a:r>
                      <a:endParaRPr lang="en-IN" sz="1800" dirty="0">
                        <a:effectLst/>
                      </a:endParaRPr>
                    </a:p>
                    <a:p>
                      <a:pPr algn="just"/>
                      <a:r>
                        <a:rPr lang="en-IN" sz="1800" u="sng" dirty="0">
                          <a:effectLst/>
                        </a:rPr>
                        <a:t>Roger J </a:t>
                      </a:r>
                      <a:r>
                        <a:rPr lang="en-IN" sz="1800" u="sng" dirty="0" err="1">
                          <a:effectLst/>
                        </a:rPr>
                        <a:t>caltone</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tc>
                  <a:txBody>
                    <a:bodyPr/>
                    <a:lstStyle/>
                    <a:p>
                      <a:pPr algn="l"/>
                      <a:r>
                        <a:rPr lang="en-IN" sz="1800" u="sng" dirty="0">
                          <a:effectLst/>
                        </a:rPr>
                        <a:t>New Pharmaceutical product forecasting found very beneficial in industry as it involves risk in term of efforts, money and time to come with new product in the </a:t>
                      </a:r>
                      <a:r>
                        <a:rPr lang="en-IN" sz="1800" u="sng" dirty="0" err="1">
                          <a:effectLst/>
                        </a:rPr>
                        <a:t>market.The</a:t>
                      </a:r>
                      <a:r>
                        <a:rPr lang="en-IN" sz="1800" u="sng" dirty="0">
                          <a:effectLst/>
                        </a:rPr>
                        <a:t> model evaluation does not involve any market events criteria  which is also important factor in correct forecasting.</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extLst>
                  <a:ext uri="{0D108BD9-81ED-4DB2-BD59-A6C34878D82A}">
                    <a16:rowId xmlns:a16="http://schemas.microsoft.com/office/drawing/2014/main" val="602676170"/>
                  </a:ext>
                </a:extLst>
              </a:tr>
              <a:tr h="2232688">
                <a:tc>
                  <a:txBody>
                    <a:bodyPr/>
                    <a:lstStyle/>
                    <a:p>
                      <a:pPr algn="l">
                        <a:lnSpc>
                          <a:spcPct val="107000"/>
                        </a:lnSpc>
                        <a:spcBef>
                          <a:spcPts val="1200"/>
                        </a:spcBef>
                      </a:pPr>
                      <a:r>
                        <a:rPr lang="en-IN" sz="1800" u="sng" kern="0">
                          <a:effectLst/>
                        </a:rPr>
                        <a:t>6.</a:t>
                      </a:r>
                      <a:r>
                        <a:rPr lang="en-IN" sz="1800" kern="1800">
                          <a:effectLst/>
                        </a:rPr>
                        <a:t> Statistical and Deep Learning Models for Forecasting Drug Distribution in the Brazilian Public Health System</a:t>
                      </a:r>
                      <a:endParaRPr lang="en-IN" sz="1800" kern="0">
                        <a:effectLst/>
                      </a:endParaRPr>
                    </a:p>
                    <a:p>
                      <a:pPr algn="just"/>
                      <a:r>
                        <a:rPr lang="en-IN" sz="1800" u="none" strike="noStrike">
                          <a:effectLst/>
                        </a:rPr>
                        <a:t> </a:t>
                      </a:r>
                      <a:endParaRPr lang="en-IN"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tc>
                  <a:txBody>
                    <a:bodyPr/>
                    <a:lstStyle/>
                    <a:p>
                      <a:pPr algn="just"/>
                      <a:r>
                        <a:rPr lang="en-IN" sz="1800" u="sng" dirty="0" err="1">
                          <a:effectLst/>
                        </a:rPr>
                        <a:t>Renan.Metal</a:t>
                      </a:r>
                      <a:r>
                        <a:rPr lang="en-IN" sz="1800" u="sng" dirty="0">
                          <a:effectLst/>
                        </a:rPr>
                        <a:t>(2018)</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tc>
                  <a:txBody>
                    <a:bodyPr/>
                    <a:lstStyle/>
                    <a:p>
                      <a:pPr algn="l"/>
                      <a:r>
                        <a:rPr lang="en-IN" sz="1800" dirty="0">
                          <a:effectLst/>
                        </a:rPr>
                        <a:t>Forecast quarterly drug distribution across the different states in Brazil mitigate drug shortage and significantly reduce the amount of resources used for drug distribution, saving millions of dollars for the Government. Again the challenge to bring efficient data model for new product is still not discovered.</a:t>
                      </a:r>
                      <a:endParaRPr lang="en-IN"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426" marR="68426" marT="0" marB="0"/>
                </a:tc>
                <a:extLst>
                  <a:ext uri="{0D108BD9-81ED-4DB2-BD59-A6C34878D82A}">
                    <a16:rowId xmlns:a16="http://schemas.microsoft.com/office/drawing/2014/main" val="2522186080"/>
                  </a:ext>
                </a:extLst>
              </a:tr>
            </a:tbl>
          </a:graphicData>
        </a:graphic>
      </p:graphicFrame>
      <p:sp>
        <p:nvSpPr>
          <p:cNvPr id="12" name="Rectangle 11">
            <a:extLst>
              <a:ext uri="{FF2B5EF4-FFF2-40B4-BE49-F238E27FC236}">
                <a16:creationId xmlns:a16="http://schemas.microsoft.com/office/drawing/2014/main" id="{E39FA281-E165-442A-B23A-67ECBC3DEF40}"/>
              </a:ext>
            </a:extLst>
          </p:cNvPr>
          <p:cNvSpPr/>
          <p:nvPr/>
        </p:nvSpPr>
        <p:spPr>
          <a:xfrm>
            <a:off x="1370563" y="292350"/>
            <a:ext cx="2962119" cy="59435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Study Details</a:t>
            </a:r>
            <a:endParaRPr lang="en-IN" sz="2000" dirty="0"/>
          </a:p>
        </p:txBody>
      </p:sp>
      <p:sp>
        <p:nvSpPr>
          <p:cNvPr id="13" name="Rectangle 12">
            <a:extLst>
              <a:ext uri="{FF2B5EF4-FFF2-40B4-BE49-F238E27FC236}">
                <a16:creationId xmlns:a16="http://schemas.microsoft.com/office/drawing/2014/main" id="{404A0ADC-D9DD-4F9A-9F05-39CCDF7CED65}"/>
              </a:ext>
            </a:extLst>
          </p:cNvPr>
          <p:cNvSpPr/>
          <p:nvPr/>
        </p:nvSpPr>
        <p:spPr>
          <a:xfrm>
            <a:off x="7859320" y="194309"/>
            <a:ext cx="4023358" cy="571501"/>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AU" sz="2000" b="1" dirty="0">
                <a:solidFill>
                  <a:schemeClr val="bg1"/>
                </a:solidFill>
                <a:effectLst/>
                <a:latin typeface="Times New Roman" panose="02020603050405020304" pitchFamily="18" charset="0"/>
                <a:ea typeface="Times New Roman" panose="02020603050405020304" pitchFamily="18" charset="0"/>
              </a:rPr>
              <a:t>Benefits? How is it used? </a:t>
            </a:r>
            <a:r>
              <a:rPr lang="en-AU" sz="2000" b="1" dirty="0" err="1">
                <a:solidFill>
                  <a:schemeClr val="bg1"/>
                </a:solidFill>
                <a:effectLst/>
                <a:latin typeface="Times New Roman" panose="02020603050405020304" pitchFamily="18" charset="0"/>
                <a:ea typeface="Times New Roman" panose="02020603050405020304" pitchFamily="18" charset="0"/>
              </a:rPr>
              <a:t>Challenges?Knowledge</a:t>
            </a:r>
            <a:r>
              <a:rPr lang="en-AU" sz="2000" b="1" dirty="0">
                <a:solidFill>
                  <a:schemeClr val="bg1"/>
                </a:solidFill>
                <a:effectLst/>
                <a:latin typeface="Times New Roman" panose="02020603050405020304" pitchFamily="18" charset="0"/>
                <a:ea typeface="Times New Roman" panose="02020603050405020304" pitchFamily="18" charset="0"/>
              </a:rPr>
              <a:t> Gaps?</a:t>
            </a:r>
            <a:endParaRPr lang="en-IN" sz="2000" b="1" dirty="0">
              <a:solidFill>
                <a:schemeClr val="bg1"/>
              </a:solidFill>
            </a:endParaRPr>
          </a:p>
        </p:txBody>
      </p:sp>
      <p:sp>
        <p:nvSpPr>
          <p:cNvPr id="14" name="Rectangle 13">
            <a:extLst>
              <a:ext uri="{FF2B5EF4-FFF2-40B4-BE49-F238E27FC236}">
                <a16:creationId xmlns:a16="http://schemas.microsoft.com/office/drawing/2014/main" id="{A775A82B-E5CF-4C9E-8C2B-BDC972383613}"/>
              </a:ext>
            </a:extLst>
          </p:cNvPr>
          <p:cNvSpPr/>
          <p:nvPr/>
        </p:nvSpPr>
        <p:spPr>
          <a:xfrm>
            <a:off x="5300065" y="292350"/>
            <a:ext cx="1932950" cy="548639"/>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Author</a:t>
            </a:r>
            <a:endParaRPr lang="en-IN" sz="2000" dirty="0"/>
          </a:p>
        </p:txBody>
      </p:sp>
    </p:spTree>
    <p:extLst>
      <p:ext uri="{BB962C8B-B14F-4D97-AF65-F5344CB8AC3E}">
        <p14:creationId xmlns:p14="http://schemas.microsoft.com/office/powerpoint/2010/main" val="416979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25DED5D-E9AA-4962-941D-31FC04416879}"/>
              </a:ext>
            </a:extLst>
          </p:cNvPr>
          <p:cNvSpPr/>
          <p:nvPr/>
        </p:nvSpPr>
        <p:spPr>
          <a:xfrm>
            <a:off x="593680" y="230636"/>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Total Population</a:t>
            </a:r>
            <a:endParaRPr lang="en-IN" dirty="0"/>
          </a:p>
        </p:txBody>
      </p:sp>
      <p:sp>
        <p:nvSpPr>
          <p:cNvPr id="3" name="Rectangle 2">
            <a:extLst>
              <a:ext uri="{FF2B5EF4-FFF2-40B4-BE49-F238E27FC236}">
                <a16:creationId xmlns:a16="http://schemas.microsoft.com/office/drawing/2014/main" id="{86198FEA-DE5D-4869-ACBA-AC1D77BCAAA5}"/>
              </a:ext>
            </a:extLst>
          </p:cNvPr>
          <p:cNvSpPr/>
          <p:nvPr/>
        </p:nvSpPr>
        <p:spPr>
          <a:xfrm>
            <a:off x="578895" y="1331656"/>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Diagnosed Population</a:t>
            </a:r>
            <a:endParaRPr lang="en-IN" dirty="0"/>
          </a:p>
        </p:txBody>
      </p:sp>
      <p:sp>
        <p:nvSpPr>
          <p:cNvPr id="4" name="Rectangle 3">
            <a:extLst>
              <a:ext uri="{FF2B5EF4-FFF2-40B4-BE49-F238E27FC236}">
                <a16:creationId xmlns:a16="http://schemas.microsoft.com/office/drawing/2014/main" id="{F9D0758C-0565-4749-800E-7D869777B787}"/>
              </a:ext>
            </a:extLst>
          </p:cNvPr>
          <p:cNvSpPr/>
          <p:nvPr/>
        </p:nvSpPr>
        <p:spPr>
          <a:xfrm>
            <a:off x="593680" y="781146"/>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Prevalent/Incidence population</a:t>
            </a:r>
            <a:endParaRPr lang="en-IN" dirty="0"/>
          </a:p>
        </p:txBody>
      </p:sp>
      <p:sp>
        <p:nvSpPr>
          <p:cNvPr id="5" name="Rectangle 4">
            <a:extLst>
              <a:ext uri="{FF2B5EF4-FFF2-40B4-BE49-F238E27FC236}">
                <a16:creationId xmlns:a16="http://schemas.microsoft.com/office/drawing/2014/main" id="{E568F45E-9B64-48B6-A033-86954ECB48BC}"/>
              </a:ext>
            </a:extLst>
          </p:cNvPr>
          <p:cNvSpPr/>
          <p:nvPr/>
        </p:nvSpPr>
        <p:spPr>
          <a:xfrm>
            <a:off x="593680" y="1860810"/>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Treated population</a:t>
            </a:r>
            <a:endParaRPr lang="en-IN" dirty="0"/>
          </a:p>
        </p:txBody>
      </p:sp>
      <p:sp>
        <p:nvSpPr>
          <p:cNvPr id="6" name="Rectangle 5">
            <a:extLst>
              <a:ext uri="{FF2B5EF4-FFF2-40B4-BE49-F238E27FC236}">
                <a16:creationId xmlns:a16="http://schemas.microsoft.com/office/drawing/2014/main" id="{E4599333-8373-4AF8-89D3-32A1E1757834}"/>
              </a:ext>
            </a:extLst>
          </p:cNvPr>
          <p:cNvSpPr/>
          <p:nvPr/>
        </p:nvSpPr>
        <p:spPr>
          <a:xfrm>
            <a:off x="632005" y="3008879"/>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Patient eligible for drug</a:t>
            </a:r>
            <a:endParaRPr lang="en-IN" dirty="0"/>
          </a:p>
        </p:txBody>
      </p:sp>
      <p:sp>
        <p:nvSpPr>
          <p:cNvPr id="7" name="Rectangle 6">
            <a:extLst>
              <a:ext uri="{FF2B5EF4-FFF2-40B4-BE49-F238E27FC236}">
                <a16:creationId xmlns:a16="http://schemas.microsoft.com/office/drawing/2014/main" id="{48B28675-B6AD-44B4-B356-9582362626B4}"/>
              </a:ext>
            </a:extLst>
          </p:cNvPr>
          <p:cNvSpPr/>
          <p:nvPr/>
        </p:nvSpPr>
        <p:spPr>
          <a:xfrm>
            <a:off x="593680" y="2446358"/>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Product X Market share</a:t>
            </a:r>
            <a:endParaRPr lang="en-IN" dirty="0"/>
          </a:p>
        </p:txBody>
      </p:sp>
      <p:sp>
        <p:nvSpPr>
          <p:cNvPr id="8" name="Rectangle 7">
            <a:extLst>
              <a:ext uri="{FF2B5EF4-FFF2-40B4-BE49-F238E27FC236}">
                <a16:creationId xmlns:a16="http://schemas.microsoft.com/office/drawing/2014/main" id="{A2D0BC0B-94F9-4643-882F-4E7DEB8FAA02}"/>
              </a:ext>
            </a:extLst>
          </p:cNvPr>
          <p:cNvSpPr/>
          <p:nvPr/>
        </p:nvSpPr>
        <p:spPr>
          <a:xfrm>
            <a:off x="593680" y="4680004"/>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DOT/Compliance /Persistency</a:t>
            </a:r>
            <a:endParaRPr lang="en-IN" dirty="0"/>
          </a:p>
        </p:txBody>
      </p:sp>
      <p:sp>
        <p:nvSpPr>
          <p:cNvPr id="11" name="Rectangle 10">
            <a:extLst>
              <a:ext uri="{FF2B5EF4-FFF2-40B4-BE49-F238E27FC236}">
                <a16:creationId xmlns:a16="http://schemas.microsoft.com/office/drawing/2014/main" id="{BD3DF605-1477-4C27-8155-9EB48444B678}"/>
              </a:ext>
            </a:extLst>
          </p:cNvPr>
          <p:cNvSpPr/>
          <p:nvPr/>
        </p:nvSpPr>
        <p:spPr>
          <a:xfrm>
            <a:off x="593680" y="3564772"/>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Total Patients on Product X drug  </a:t>
            </a:r>
            <a:endParaRPr lang="en-IN" dirty="0"/>
          </a:p>
        </p:txBody>
      </p:sp>
      <p:sp>
        <p:nvSpPr>
          <p:cNvPr id="12" name="Rectangle 11">
            <a:extLst>
              <a:ext uri="{FF2B5EF4-FFF2-40B4-BE49-F238E27FC236}">
                <a16:creationId xmlns:a16="http://schemas.microsoft.com/office/drawing/2014/main" id="{5FF4F6C9-6440-4F1D-AE4E-EAE91094F657}"/>
              </a:ext>
            </a:extLst>
          </p:cNvPr>
          <p:cNvSpPr/>
          <p:nvPr/>
        </p:nvSpPr>
        <p:spPr>
          <a:xfrm>
            <a:off x="593680" y="4116044"/>
            <a:ext cx="2376000" cy="46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Market access of our drug</a:t>
            </a:r>
            <a:endParaRPr lang="en-IN" dirty="0"/>
          </a:p>
        </p:txBody>
      </p:sp>
      <p:sp>
        <p:nvSpPr>
          <p:cNvPr id="13" name="Rectangle 12">
            <a:extLst>
              <a:ext uri="{FF2B5EF4-FFF2-40B4-BE49-F238E27FC236}">
                <a16:creationId xmlns:a16="http://schemas.microsoft.com/office/drawing/2014/main" id="{57602526-3436-43B3-BA84-7FFAA92FEB15}"/>
              </a:ext>
            </a:extLst>
          </p:cNvPr>
          <p:cNvSpPr/>
          <p:nvPr/>
        </p:nvSpPr>
        <p:spPr>
          <a:xfrm>
            <a:off x="593680" y="5827460"/>
            <a:ext cx="2399953" cy="4448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Total units sold</a:t>
            </a:r>
            <a:endParaRPr lang="en-IN" dirty="0"/>
          </a:p>
        </p:txBody>
      </p:sp>
      <p:sp>
        <p:nvSpPr>
          <p:cNvPr id="16" name="Rectangle 15">
            <a:extLst>
              <a:ext uri="{FF2B5EF4-FFF2-40B4-BE49-F238E27FC236}">
                <a16:creationId xmlns:a16="http://schemas.microsoft.com/office/drawing/2014/main" id="{6C4B0392-3486-45E2-845D-45755F02854D}"/>
              </a:ext>
            </a:extLst>
          </p:cNvPr>
          <p:cNvSpPr/>
          <p:nvPr/>
        </p:nvSpPr>
        <p:spPr>
          <a:xfrm>
            <a:off x="593680" y="5252590"/>
            <a:ext cx="2376000" cy="4809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Price/unit </a:t>
            </a:r>
            <a:endParaRPr lang="en-IN" dirty="0"/>
          </a:p>
        </p:txBody>
      </p:sp>
      <p:pic>
        <p:nvPicPr>
          <p:cNvPr id="17" name="Picture 16">
            <a:extLst>
              <a:ext uri="{FF2B5EF4-FFF2-40B4-BE49-F238E27FC236}">
                <a16:creationId xmlns:a16="http://schemas.microsoft.com/office/drawing/2014/main" id="{808F9D98-D8E6-4DBF-A3C2-B6604A2F0EA6}"/>
              </a:ext>
            </a:extLst>
          </p:cNvPr>
          <p:cNvPicPr>
            <a:picLocks noChangeAspect="1"/>
          </p:cNvPicPr>
          <p:nvPr/>
        </p:nvPicPr>
        <p:blipFill>
          <a:blip r:embed="rId2"/>
          <a:stretch>
            <a:fillRect/>
          </a:stretch>
        </p:blipFill>
        <p:spPr>
          <a:xfrm>
            <a:off x="605656" y="6317894"/>
            <a:ext cx="2376000" cy="491829"/>
          </a:xfrm>
          <a:prstGeom prst="rect">
            <a:avLst/>
          </a:prstGeom>
        </p:spPr>
      </p:pic>
      <p:sp>
        <p:nvSpPr>
          <p:cNvPr id="19" name="Arrow: Right 18">
            <a:extLst>
              <a:ext uri="{FF2B5EF4-FFF2-40B4-BE49-F238E27FC236}">
                <a16:creationId xmlns:a16="http://schemas.microsoft.com/office/drawing/2014/main" id="{C5A0A483-0C32-406F-BF91-9986FD70A84E}"/>
              </a:ext>
            </a:extLst>
          </p:cNvPr>
          <p:cNvSpPr/>
          <p:nvPr/>
        </p:nvSpPr>
        <p:spPr>
          <a:xfrm>
            <a:off x="2993633" y="1799656"/>
            <a:ext cx="254534" cy="206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0" name="Arrow: Right 19">
            <a:extLst>
              <a:ext uri="{FF2B5EF4-FFF2-40B4-BE49-F238E27FC236}">
                <a16:creationId xmlns:a16="http://schemas.microsoft.com/office/drawing/2014/main" id="{AE00E8E8-9E34-4E32-8CDE-21DD16B5D168}"/>
              </a:ext>
            </a:extLst>
          </p:cNvPr>
          <p:cNvSpPr/>
          <p:nvPr/>
        </p:nvSpPr>
        <p:spPr>
          <a:xfrm>
            <a:off x="2954895" y="2537472"/>
            <a:ext cx="254534" cy="206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Rectangle 23">
            <a:extLst>
              <a:ext uri="{FF2B5EF4-FFF2-40B4-BE49-F238E27FC236}">
                <a16:creationId xmlns:a16="http://schemas.microsoft.com/office/drawing/2014/main" id="{A5880AB5-C1AD-4696-A103-FE68F9963489}"/>
              </a:ext>
            </a:extLst>
          </p:cNvPr>
          <p:cNvSpPr/>
          <p:nvPr/>
        </p:nvSpPr>
        <p:spPr>
          <a:xfrm>
            <a:off x="3258048" y="1465134"/>
            <a:ext cx="3234525" cy="79135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Segmentation are done as per the Product X and Y  Indications</a:t>
            </a:r>
            <a:endParaRPr lang="en-IN" b="1" dirty="0">
              <a:solidFill>
                <a:schemeClr val="tx1"/>
              </a:solidFill>
            </a:endParaRPr>
          </a:p>
        </p:txBody>
      </p:sp>
      <p:sp>
        <p:nvSpPr>
          <p:cNvPr id="25" name="Rectangle 24">
            <a:extLst>
              <a:ext uri="{FF2B5EF4-FFF2-40B4-BE49-F238E27FC236}">
                <a16:creationId xmlns:a16="http://schemas.microsoft.com/office/drawing/2014/main" id="{41B8A9F0-35EC-472D-814E-85D79BF2FBD7}"/>
              </a:ext>
            </a:extLst>
          </p:cNvPr>
          <p:cNvSpPr/>
          <p:nvPr/>
        </p:nvSpPr>
        <p:spPr>
          <a:xfrm>
            <a:off x="3273338" y="2387460"/>
            <a:ext cx="3234525" cy="439316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p>
          <a:p>
            <a:r>
              <a:rPr lang="en-US" b="1" dirty="0">
                <a:solidFill>
                  <a:schemeClr val="tx1"/>
                </a:solidFill>
              </a:rPr>
              <a:t>uptake curve Trend  is calculated with various methods/</a:t>
            </a:r>
            <a:r>
              <a:rPr lang="en-US" b="1" dirty="0" err="1">
                <a:solidFill>
                  <a:schemeClr val="tx1"/>
                </a:solidFill>
              </a:rPr>
              <a:t>softwares</a:t>
            </a:r>
            <a:r>
              <a:rPr lang="en-US" b="1" dirty="0">
                <a:solidFill>
                  <a:schemeClr val="tx1"/>
                </a:solidFill>
              </a:rPr>
              <a:t>/Analog analysis/KOL</a:t>
            </a:r>
          </a:p>
          <a:p>
            <a:pPr marL="285750" indent="-285750">
              <a:buFont typeface="Wingdings" panose="05000000000000000000" pitchFamily="2" charset="2"/>
              <a:buChar char="q"/>
            </a:pPr>
            <a:r>
              <a:rPr lang="en-US" b="1" dirty="0">
                <a:solidFill>
                  <a:schemeClr val="tx1"/>
                </a:solidFill>
              </a:rPr>
              <a:t>Loss of </a:t>
            </a:r>
            <a:r>
              <a:rPr lang="en-US" b="1" dirty="0" err="1">
                <a:solidFill>
                  <a:schemeClr val="tx1"/>
                </a:solidFill>
              </a:rPr>
              <a:t>exclusitivity</a:t>
            </a:r>
            <a:r>
              <a:rPr lang="en-US" b="1" dirty="0">
                <a:solidFill>
                  <a:schemeClr val="tx1"/>
                </a:solidFill>
              </a:rPr>
              <a:t> (LOE) also considered</a:t>
            </a:r>
          </a:p>
          <a:p>
            <a:pPr marL="285750" indent="-285750">
              <a:buFont typeface="Wingdings" panose="05000000000000000000" pitchFamily="2" charset="2"/>
              <a:buChar char="q"/>
            </a:pPr>
            <a:r>
              <a:rPr lang="en-US" b="1" dirty="0">
                <a:solidFill>
                  <a:schemeClr val="tx1"/>
                </a:solidFill>
              </a:rPr>
              <a:t>Various Market events  and its impact on share is also calculated</a:t>
            </a:r>
          </a:p>
          <a:p>
            <a:pPr marL="285750" indent="-285750">
              <a:buFont typeface="Wingdings" panose="05000000000000000000" pitchFamily="2" charset="2"/>
              <a:buChar char="q"/>
            </a:pPr>
            <a:r>
              <a:rPr lang="en-US" b="1" dirty="0">
                <a:solidFill>
                  <a:schemeClr val="tx1"/>
                </a:solidFill>
              </a:rPr>
              <a:t>Attribute analysis of frugs done (clinical trial data considered to know drug X and Y  safety and efficacy level and comparison with other available products.</a:t>
            </a:r>
          </a:p>
          <a:p>
            <a:pPr algn="ctr"/>
            <a:endParaRPr lang="en-IN" b="1" dirty="0"/>
          </a:p>
        </p:txBody>
      </p:sp>
      <p:sp>
        <p:nvSpPr>
          <p:cNvPr id="26" name="TextBox 25">
            <a:extLst>
              <a:ext uri="{FF2B5EF4-FFF2-40B4-BE49-F238E27FC236}">
                <a16:creationId xmlns:a16="http://schemas.microsoft.com/office/drawing/2014/main" id="{CFE8A730-A6FF-46AF-AB9A-03B49E81DAFB}"/>
              </a:ext>
            </a:extLst>
          </p:cNvPr>
          <p:cNvSpPr txBox="1"/>
          <p:nvPr/>
        </p:nvSpPr>
        <p:spPr>
          <a:xfrm>
            <a:off x="6702479" y="1690067"/>
            <a:ext cx="4121733" cy="646331"/>
          </a:xfrm>
          <a:prstGeom prst="rect">
            <a:avLst/>
          </a:prstGeom>
          <a:noFill/>
        </p:spPr>
        <p:txBody>
          <a:bodyPr wrap="square" rtlCol="0">
            <a:spAutoFit/>
          </a:bodyPr>
          <a:lstStyle/>
          <a:p>
            <a:r>
              <a:rPr lang="en-US" sz="3600" dirty="0"/>
              <a:t>Real Case Study</a:t>
            </a:r>
            <a:endParaRPr lang="en-IN" sz="3600" dirty="0"/>
          </a:p>
        </p:txBody>
      </p:sp>
      <p:sp>
        <p:nvSpPr>
          <p:cNvPr id="27" name="TextBox 26">
            <a:extLst>
              <a:ext uri="{FF2B5EF4-FFF2-40B4-BE49-F238E27FC236}">
                <a16:creationId xmlns:a16="http://schemas.microsoft.com/office/drawing/2014/main" id="{82ADEE1E-3B84-4E8B-A8BF-4A77AA7256BF}"/>
              </a:ext>
            </a:extLst>
          </p:cNvPr>
          <p:cNvSpPr txBox="1"/>
          <p:nvPr/>
        </p:nvSpPr>
        <p:spPr>
          <a:xfrm>
            <a:off x="6702479" y="2336398"/>
            <a:ext cx="5347359" cy="2031325"/>
          </a:xfrm>
          <a:prstGeom prst="rect">
            <a:avLst/>
          </a:prstGeom>
          <a:noFill/>
        </p:spPr>
        <p:txBody>
          <a:bodyPr wrap="square" rtlCol="0">
            <a:spAutoFit/>
          </a:bodyPr>
          <a:lstStyle/>
          <a:p>
            <a:r>
              <a:rPr lang="en-US" dirty="0"/>
              <a:t>Company Z is planning to launch a novel biologic drug product X in Asthma market in some countries. On the basis of attribute analysis on safety and efficacy of the biological drug available in the </a:t>
            </a:r>
            <a:r>
              <a:rPr lang="en-US" dirty="0" err="1"/>
              <a:t>market,this</a:t>
            </a:r>
            <a:r>
              <a:rPr lang="en-US" dirty="0"/>
              <a:t> product Y drug was found </a:t>
            </a:r>
            <a:r>
              <a:rPr lang="en-US" dirty="0" err="1"/>
              <a:t>superior.The</a:t>
            </a:r>
            <a:r>
              <a:rPr lang="en-US" dirty="0"/>
              <a:t> target Patients for our product X are Severe Asthma </a:t>
            </a:r>
            <a:r>
              <a:rPr lang="en-US" dirty="0" err="1"/>
              <a:t>patients.Another</a:t>
            </a:r>
            <a:r>
              <a:rPr lang="en-US" dirty="0"/>
              <a:t> products Y also going to launch in 2022 </a:t>
            </a:r>
            <a:endParaRPr lang="en-IN" dirty="0"/>
          </a:p>
        </p:txBody>
      </p:sp>
      <p:sp>
        <p:nvSpPr>
          <p:cNvPr id="28" name="Arrow: Right 27">
            <a:extLst>
              <a:ext uri="{FF2B5EF4-FFF2-40B4-BE49-F238E27FC236}">
                <a16:creationId xmlns:a16="http://schemas.microsoft.com/office/drawing/2014/main" id="{F13E558C-3F2B-4D4E-BACF-DDF77885A385}"/>
              </a:ext>
            </a:extLst>
          </p:cNvPr>
          <p:cNvSpPr/>
          <p:nvPr/>
        </p:nvSpPr>
        <p:spPr>
          <a:xfrm rot="16200000" flipH="1">
            <a:off x="1648325" y="583119"/>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29" name="Arrow: Right 28">
            <a:extLst>
              <a:ext uri="{FF2B5EF4-FFF2-40B4-BE49-F238E27FC236}">
                <a16:creationId xmlns:a16="http://schemas.microsoft.com/office/drawing/2014/main" id="{7157906D-E055-456E-986A-A204E8EB496C}"/>
              </a:ext>
            </a:extLst>
          </p:cNvPr>
          <p:cNvSpPr/>
          <p:nvPr/>
        </p:nvSpPr>
        <p:spPr>
          <a:xfrm rot="16200000" flipH="1">
            <a:off x="1664245" y="1199548"/>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0" name="Arrow: Right 29">
            <a:extLst>
              <a:ext uri="{FF2B5EF4-FFF2-40B4-BE49-F238E27FC236}">
                <a16:creationId xmlns:a16="http://schemas.microsoft.com/office/drawing/2014/main" id="{8DC3DEBA-3747-4331-918C-055EBEB2243A}"/>
              </a:ext>
            </a:extLst>
          </p:cNvPr>
          <p:cNvSpPr/>
          <p:nvPr/>
        </p:nvSpPr>
        <p:spPr>
          <a:xfrm rot="16200000" flipH="1">
            <a:off x="1680165" y="1815977"/>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1" name="Arrow: Right 30">
            <a:extLst>
              <a:ext uri="{FF2B5EF4-FFF2-40B4-BE49-F238E27FC236}">
                <a16:creationId xmlns:a16="http://schemas.microsoft.com/office/drawing/2014/main" id="{13FC3D00-D002-41F6-B6FF-6959FDF54666}"/>
              </a:ext>
            </a:extLst>
          </p:cNvPr>
          <p:cNvSpPr/>
          <p:nvPr/>
        </p:nvSpPr>
        <p:spPr>
          <a:xfrm rot="16200000" flipH="1">
            <a:off x="1680165" y="2200556"/>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2" name="Arrow: Right 31">
            <a:extLst>
              <a:ext uri="{FF2B5EF4-FFF2-40B4-BE49-F238E27FC236}">
                <a16:creationId xmlns:a16="http://schemas.microsoft.com/office/drawing/2014/main" id="{5DC1162B-93D6-4A8D-ACE1-5598AE6550E1}"/>
              </a:ext>
            </a:extLst>
          </p:cNvPr>
          <p:cNvSpPr/>
          <p:nvPr/>
        </p:nvSpPr>
        <p:spPr>
          <a:xfrm rot="16200000" flipH="1">
            <a:off x="1712005" y="2939651"/>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4" name="Arrow: Right 33">
            <a:extLst>
              <a:ext uri="{FF2B5EF4-FFF2-40B4-BE49-F238E27FC236}">
                <a16:creationId xmlns:a16="http://schemas.microsoft.com/office/drawing/2014/main" id="{CBE33BE0-EC12-4E5E-9B23-5D1BBD443863}"/>
              </a:ext>
            </a:extLst>
          </p:cNvPr>
          <p:cNvSpPr/>
          <p:nvPr/>
        </p:nvSpPr>
        <p:spPr>
          <a:xfrm rot="16200000" flipH="1">
            <a:off x="1700629" y="3392307"/>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6" name="Arrow: Right 35">
            <a:extLst>
              <a:ext uri="{FF2B5EF4-FFF2-40B4-BE49-F238E27FC236}">
                <a16:creationId xmlns:a16="http://schemas.microsoft.com/office/drawing/2014/main" id="{B9B686E8-734B-4081-9C85-068CE234B3E4}"/>
              </a:ext>
            </a:extLst>
          </p:cNvPr>
          <p:cNvSpPr/>
          <p:nvPr/>
        </p:nvSpPr>
        <p:spPr>
          <a:xfrm rot="16200000" flipH="1">
            <a:off x="1689253" y="3954147"/>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38" name="Arrow: Right 37">
            <a:extLst>
              <a:ext uri="{FF2B5EF4-FFF2-40B4-BE49-F238E27FC236}">
                <a16:creationId xmlns:a16="http://schemas.microsoft.com/office/drawing/2014/main" id="{B7195268-CA65-41A6-80EB-28E7A1FD0BDB}"/>
              </a:ext>
            </a:extLst>
          </p:cNvPr>
          <p:cNvSpPr/>
          <p:nvPr/>
        </p:nvSpPr>
        <p:spPr>
          <a:xfrm rot="16200000" flipH="1">
            <a:off x="1677877" y="4515987"/>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40" name="Arrow: Right 39">
            <a:extLst>
              <a:ext uri="{FF2B5EF4-FFF2-40B4-BE49-F238E27FC236}">
                <a16:creationId xmlns:a16="http://schemas.microsoft.com/office/drawing/2014/main" id="{59F72F95-34E7-4992-B94C-E9EFCE7933F6}"/>
              </a:ext>
            </a:extLst>
          </p:cNvPr>
          <p:cNvSpPr/>
          <p:nvPr/>
        </p:nvSpPr>
        <p:spPr>
          <a:xfrm rot="16200000" flipH="1">
            <a:off x="1666501" y="5118771"/>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42" name="Arrow: Right 41">
            <a:extLst>
              <a:ext uri="{FF2B5EF4-FFF2-40B4-BE49-F238E27FC236}">
                <a16:creationId xmlns:a16="http://schemas.microsoft.com/office/drawing/2014/main" id="{1FE67233-9A0A-42FA-B2C8-0BD29AD7A3E5}"/>
              </a:ext>
            </a:extLst>
          </p:cNvPr>
          <p:cNvSpPr/>
          <p:nvPr/>
        </p:nvSpPr>
        <p:spPr>
          <a:xfrm rot="16200000" flipH="1">
            <a:off x="1655125" y="5721555"/>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44" name="Arrow: Right 43">
            <a:extLst>
              <a:ext uri="{FF2B5EF4-FFF2-40B4-BE49-F238E27FC236}">
                <a16:creationId xmlns:a16="http://schemas.microsoft.com/office/drawing/2014/main" id="{53CEBBF5-B6E6-475A-A89E-D3919F927FA6}"/>
              </a:ext>
            </a:extLst>
          </p:cNvPr>
          <p:cNvSpPr/>
          <p:nvPr/>
        </p:nvSpPr>
        <p:spPr>
          <a:xfrm rot="16200000" flipH="1">
            <a:off x="1643749" y="6215155"/>
            <a:ext cx="216000" cy="2160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___</a:t>
            </a:r>
            <a:endParaRPr lang="en-IN" dirty="0"/>
          </a:p>
        </p:txBody>
      </p:sp>
      <p:sp>
        <p:nvSpPr>
          <p:cNvPr id="45" name="Rectangle 44">
            <a:extLst>
              <a:ext uri="{FF2B5EF4-FFF2-40B4-BE49-F238E27FC236}">
                <a16:creationId xmlns:a16="http://schemas.microsoft.com/office/drawing/2014/main" id="{87C57126-76CC-4B99-94D7-D0880E2AB60A}"/>
              </a:ext>
            </a:extLst>
          </p:cNvPr>
          <p:cNvSpPr/>
          <p:nvPr/>
        </p:nvSpPr>
        <p:spPr>
          <a:xfrm>
            <a:off x="4452231" y="181572"/>
            <a:ext cx="4923927" cy="9689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Basic Framework of Patient- Based and Trend based Forecast model Process </a:t>
            </a:r>
            <a:endParaRPr lang="en-IN" dirty="0"/>
          </a:p>
        </p:txBody>
      </p:sp>
    </p:spTree>
    <p:extLst>
      <p:ext uri="{BB962C8B-B14F-4D97-AF65-F5344CB8AC3E}">
        <p14:creationId xmlns:p14="http://schemas.microsoft.com/office/powerpoint/2010/main" val="4240805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BE3F92C4-7629-4AF9-AE82-DF2A48DC512A}"/>
              </a:ext>
            </a:extLst>
          </p:cNvPr>
          <p:cNvGraphicFramePr>
            <a:graphicFrameLocks/>
          </p:cNvGraphicFramePr>
          <p:nvPr>
            <p:extLst>
              <p:ext uri="{D42A27DB-BD31-4B8C-83A1-F6EECF244321}">
                <p14:modId xmlns:p14="http://schemas.microsoft.com/office/powerpoint/2010/main" val="2498538348"/>
              </p:ext>
            </p:extLst>
          </p:nvPr>
        </p:nvGraphicFramePr>
        <p:xfrm>
          <a:off x="457199" y="1094208"/>
          <a:ext cx="5638801" cy="3937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1A009E8F-1EBD-4AEC-9060-56B413E02E85}"/>
              </a:ext>
            </a:extLst>
          </p:cNvPr>
          <p:cNvGraphicFramePr>
            <a:graphicFrameLocks/>
          </p:cNvGraphicFramePr>
          <p:nvPr>
            <p:extLst>
              <p:ext uri="{D42A27DB-BD31-4B8C-83A1-F6EECF244321}">
                <p14:modId xmlns:p14="http://schemas.microsoft.com/office/powerpoint/2010/main" val="2281354911"/>
              </p:ext>
            </p:extLst>
          </p:nvPr>
        </p:nvGraphicFramePr>
        <p:xfrm>
          <a:off x="6469038" y="1141203"/>
          <a:ext cx="5143842" cy="389038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5DE69E2-7400-40A7-AFB1-FCC2BFE18CA1}"/>
              </a:ext>
            </a:extLst>
          </p:cNvPr>
          <p:cNvSpPr txBox="1"/>
          <p:nvPr/>
        </p:nvSpPr>
        <p:spPr>
          <a:xfrm>
            <a:off x="2688609" y="771871"/>
            <a:ext cx="2019869" cy="369332"/>
          </a:xfrm>
          <a:prstGeom prst="rect">
            <a:avLst/>
          </a:prstGeom>
          <a:noFill/>
        </p:spPr>
        <p:txBody>
          <a:bodyPr wrap="square" rtlCol="0">
            <a:spAutoFit/>
          </a:bodyPr>
          <a:lstStyle/>
          <a:p>
            <a:r>
              <a:rPr lang="en-US" dirty="0"/>
              <a:t>Product X </a:t>
            </a:r>
            <a:endParaRPr lang="en-IN" dirty="0"/>
          </a:p>
        </p:txBody>
      </p:sp>
      <p:sp>
        <p:nvSpPr>
          <p:cNvPr id="9" name="TextBox 8">
            <a:extLst>
              <a:ext uri="{FF2B5EF4-FFF2-40B4-BE49-F238E27FC236}">
                <a16:creationId xmlns:a16="http://schemas.microsoft.com/office/drawing/2014/main" id="{64DF6573-EFB0-4567-A112-D1FD294ED851}"/>
              </a:ext>
            </a:extLst>
          </p:cNvPr>
          <p:cNvSpPr txBox="1"/>
          <p:nvPr/>
        </p:nvSpPr>
        <p:spPr>
          <a:xfrm>
            <a:off x="8493456" y="724876"/>
            <a:ext cx="2019869" cy="369332"/>
          </a:xfrm>
          <a:prstGeom prst="rect">
            <a:avLst/>
          </a:prstGeom>
          <a:noFill/>
        </p:spPr>
        <p:txBody>
          <a:bodyPr wrap="square" rtlCol="0">
            <a:spAutoFit/>
          </a:bodyPr>
          <a:lstStyle/>
          <a:p>
            <a:r>
              <a:rPr lang="en-US" dirty="0"/>
              <a:t>Product Y </a:t>
            </a:r>
            <a:endParaRPr lang="en-IN" dirty="0"/>
          </a:p>
        </p:txBody>
      </p:sp>
      <p:sp>
        <p:nvSpPr>
          <p:cNvPr id="10" name="TextBox 9">
            <a:extLst>
              <a:ext uri="{FF2B5EF4-FFF2-40B4-BE49-F238E27FC236}">
                <a16:creationId xmlns:a16="http://schemas.microsoft.com/office/drawing/2014/main" id="{14619229-596A-475A-BFBB-FAE589A8A7B9}"/>
              </a:ext>
            </a:extLst>
          </p:cNvPr>
          <p:cNvSpPr txBox="1"/>
          <p:nvPr/>
        </p:nvSpPr>
        <p:spPr>
          <a:xfrm>
            <a:off x="1419367" y="6530033"/>
            <a:ext cx="2538484" cy="369332"/>
          </a:xfrm>
          <a:prstGeom prst="rect">
            <a:avLst/>
          </a:prstGeom>
          <a:noFill/>
        </p:spPr>
        <p:txBody>
          <a:bodyPr wrap="square" rtlCol="0">
            <a:spAutoFit/>
          </a:bodyPr>
          <a:lstStyle/>
          <a:p>
            <a:endParaRPr lang="en-IN" dirty="0"/>
          </a:p>
        </p:txBody>
      </p:sp>
      <p:sp>
        <p:nvSpPr>
          <p:cNvPr id="11" name="TextBox 10">
            <a:extLst>
              <a:ext uri="{FF2B5EF4-FFF2-40B4-BE49-F238E27FC236}">
                <a16:creationId xmlns:a16="http://schemas.microsoft.com/office/drawing/2014/main" id="{ED20CB31-6E66-4B41-B633-2FD569CCB12B}"/>
              </a:ext>
            </a:extLst>
          </p:cNvPr>
          <p:cNvSpPr txBox="1"/>
          <p:nvPr/>
        </p:nvSpPr>
        <p:spPr>
          <a:xfrm>
            <a:off x="0" y="6488668"/>
            <a:ext cx="10019732" cy="246221"/>
          </a:xfrm>
          <a:prstGeom prst="rect">
            <a:avLst/>
          </a:prstGeom>
          <a:noFill/>
        </p:spPr>
        <p:txBody>
          <a:bodyPr wrap="square" rtlCol="0">
            <a:spAutoFit/>
          </a:bodyPr>
          <a:lstStyle/>
          <a:p>
            <a:r>
              <a:rPr lang="en-US" sz="1000" dirty="0"/>
              <a:t>This data’s are only illustrative  because of confidentiality issues as per the </a:t>
            </a:r>
            <a:r>
              <a:rPr lang="en-US" sz="1000" dirty="0" err="1"/>
              <a:t>company”s</a:t>
            </a:r>
            <a:r>
              <a:rPr lang="en-US" sz="1000" dirty="0"/>
              <a:t> policies</a:t>
            </a:r>
            <a:endParaRPr lang="en-IN" sz="1000" dirty="0"/>
          </a:p>
        </p:txBody>
      </p:sp>
      <p:sp>
        <p:nvSpPr>
          <p:cNvPr id="12" name="TextBox 11">
            <a:extLst>
              <a:ext uri="{FF2B5EF4-FFF2-40B4-BE49-F238E27FC236}">
                <a16:creationId xmlns:a16="http://schemas.microsoft.com/office/drawing/2014/main" id="{9F303ABC-EC2B-4E7E-A24C-542AC1484445}"/>
              </a:ext>
            </a:extLst>
          </p:cNvPr>
          <p:cNvSpPr txBox="1"/>
          <p:nvPr/>
        </p:nvSpPr>
        <p:spPr>
          <a:xfrm>
            <a:off x="1104730" y="4978133"/>
            <a:ext cx="10355579" cy="1477328"/>
          </a:xfrm>
          <a:prstGeom prst="rect">
            <a:avLst/>
          </a:prstGeom>
          <a:noFill/>
        </p:spPr>
        <p:txBody>
          <a:bodyPr wrap="square" rtlCol="0">
            <a:spAutoFit/>
          </a:bodyPr>
          <a:lstStyle/>
          <a:p>
            <a:r>
              <a:rPr lang="en-US" b="1" u="sng" dirty="0"/>
              <a:t>Insight Generation</a:t>
            </a:r>
          </a:p>
          <a:p>
            <a:r>
              <a:rPr lang="en-US" dirty="0"/>
              <a:t>1. Product X revenue generation gone down in US due to launch of Product Y as one market event criteria impacted the share of other. As product Y was targeting </a:t>
            </a:r>
            <a:r>
              <a:rPr lang="en-US" dirty="0" err="1"/>
              <a:t>broder</a:t>
            </a:r>
            <a:r>
              <a:rPr lang="en-US" dirty="0"/>
              <a:t> severe asthmatic patient. Product X was targeting only few types of severe asthmatic patients but company redefine strategies and try to experiment with other indications in respiratory line and found success in it.</a:t>
            </a:r>
            <a:endParaRPr lang="en-IN" dirty="0"/>
          </a:p>
        </p:txBody>
      </p:sp>
    </p:spTree>
    <p:extLst>
      <p:ext uri="{BB962C8B-B14F-4D97-AF65-F5344CB8AC3E}">
        <p14:creationId xmlns:p14="http://schemas.microsoft.com/office/powerpoint/2010/main" val="399588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5F3C997B-AADA-42ED-B722-24BDC44B14CD}"/>
              </a:ext>
            </a:extLst>
          </p:cNvPr>
          <p:cNvSpPr txBox="1"/>
          <p:nvPr/>
        </p:nvSpPr>
        <p:spPr>
          <a:xfrm>
            <a:off x="514350" y="962235"/>
            <a:ext cx="11441430" cy="5065297"/>
          </a:xfrm>
          <a:prstGeom prst="rect">
            <a:avLst/>
          </a:prstGeom>
          <a:noFill/>
        </p:spPr>
        <p:txBody>
          <a:bodyPr wrap="square">
            <a:spAutoFit/>
          </a:bodyPr>
          <a:lstStyle/>
          <a:p>
            <a:pPr algn="just">
              <a:lnSpc>
                <a:spcPct val="107000"/>
              </a:lnSpc>
              <a:spcAft>
                <a:spcPts val="800"/>
              </a:spcAft>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AU" sz="2400" b="1" u="sng" dirty="0">
                <a:effectLst/>
                <a:latin typeface="Times New Roman" panose="02020603050405020304" pitchFamily="18" charset="0"/>
                <a:ea typeface="Calibri" panose="020F0502020204030204" pitchFamily="34" charset="0"/>
                <a:cs typeface="Times New Roman" panose="02020603050405020304" pitchFamily="18" charset="0"/>
              </a:rPr>
              <a:t>Conclusion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Pharmaceutical is a vast industry right from R&amp;D section to logistics, everywhere forecasting plays a major role to take informed decisions by managers. Clinical </a:t>
            </a:r>
            <a:r>
              <a:rPr lang="en-AU" sz="1800" dirty="0" err="1">
                <a:effectLst/>
                <a:latin typeface="Times New Roman" panose="02020603050405020304" pitchFamily="18" charset="0"/>
                <a:ea typeface="Calibri" panose="020F0502020204030204" pitchFamily="34" charset="0"/>
                <a:cs typeface="Times New Roman" panose="02020603050405020304" pitchFamily="18" charset="0"/>
              </a:rPr>
              <a:t>forecasting,demand</a:t>
            </a: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 forecasting plays a major role in various domain of pharma industry and directs the marketing efforts of the company in right direction and on right target </a:t>
            </a:r>
            <a:r>
              <a:rPr lang="en-AU" sz="1800" dirty="0" err="1">
                <a:effectLst/>
                <a:latin typeface="Times New Roman" panose="02020603050405020304" pitchFamily="18" charset="0"/>
                <a:ea typeface="Calibri" panose="020F0502020204030204" pitchFamily="34" charset="0"/>
                <a:cs typeface="Times New Roman" panose="02020603050405020304" pitchFamily="18" charset="0"/>
              </a:rPr>
              <a:t>population.Disease</a:t>
            </a: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 Dynamicity and complexity challenges our forecast results and hampers its accuracy . Data availability is an another issue which is to be taken into account while forecasting on the basis of trend.</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A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AU" sz="2000" b="1" u="sng" dirty="0" err="1">
                <a:effectLst/>
                <a:latin typeface="Times New Roman" panose="02020603050405020304" pitchFamily="18" charset="0"/>
                <a:ea typeface="Calibri" panose="020F0502020204030204" pitchFamily="34" charset="0"/>
                <a:cs typeface="Times New Roman" panose="02020603050405020304" pitchFamily="18" charset="0"/>
              </a:rPr>
              <a:t>Recommmendation</a:t>
            </a:r>
            <a:r>
              <a:rPr lang="en-AU" sz="2000" b="1" u="sng"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Patient based forecasting(epidemiological based forecasting) should be considered whether a prevalence based model or incidence based should be used for the product specially for  product which is completely new and comes under rare disease  and after that one should go for trend based forecasting </a:t>
            </a:r>
            <a:r>
              <a:rPr lang="en-IN" dirty="0">
                <a:latin typeface="Times New Roman" panose="02020603050405020304" pitchFamily="18" charset="0"/>
                <a:ea typeface="Calibri" panose="020F0502020204030204" pitchFamily="34" charset="0"/>
                <a:cs typeface="Times New Roman" panose="02020603050405020304" pitchFamily="18" charset="0"/>
              </a:rPr>
              <a:t>for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 validation of data from various sources.( What we called triangulation of data).This would add good accuracy to your forecast.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IN" sz="1800">
                <a:effectLst/>
                <a:latin typeface="Times New Roman" panose="02020603050405020304" pitchFamily="18" charset="0"/>
                <a:ea typeface="Calibri" panose="020F0502020204030204" pitchFamily="34" charset="0"/>
                <a:cs typeface="Times New Roman" panose="02020603050405020304" pitchFamily="18" charset="0"/>
              </a:rPr>
              <a:t>Training </a:t>
            </a:r>
            <a:r>
              <a:rPr lang="en-IN" sz="1800" dirty="0">
                <a:effectLst/>
                <a:latin typeface="Times New Roman" panose="02020603050405020304" pitchFamily="18" charset="0"/>
                <a:ea typeface="Calibri" panose="020F0502020204030204" pitchFamily="34" charset="0"/>
                <a:cs typeface="Times New Roman" panose="02020603050405020304" pitchFamily="18" charset="0"/>
              </a:rPr>
              <a:t>should be given in this area to produce skill workforce  so that they can act as a bridge between IT analytics and pharma subject matter expert to solve problem which add up value in decision making in various process in the industry</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4529479"/>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3805</TotalTime>
  <Words>2142</Words>
  <Application>Microsoft Office PowerPoint</Application>
  <PresentationFormat>Widescreen</PresentationFormat>
  <Paragraphs>158</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Georgia</vt:lpstr>
      <vt:lpstr>Gill Sans MT</vt:lpstr>
      <vt:lpstr>Symbol</vt:lpstr>
      <vt:lpstr>Times New Roman</vt:lpstr>
      <vt:lpstr>Trebuchet MS</vt:lpstr>
      <vt:lpstr>Wingdings</vt:lpstr>
      <vt:lpstr>Parcel</vt:lpstr>
      <vt:lpstr>Role of forecasting in Pharma Industry-A review and case based study</vt:lpstr>
      <vt:lpstr>PowerPoint Presentation</vt:lpstr>
      <vt:lpstr>     Methodology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Dissertation work meet Program outcomes: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Reshu Mathur</dc:creator>
  <cp:lastModifiedBy>Reshu Mathur</cp:lastModifiedBy>
  <cp:revision>56</cp:revision>
  <dcterms:created xsi:type="dcterms:W3CDTF">2021-06-08T18:18:57Z</dcterms:created>
  <dcterms:modified xsi:type="dcterms:W3CDTF">2021-06-21T05:57:49Z</dcterms:modified>
</cp:coreProperties>
</file>