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70" r:id="rId4"/>
    <p:sldId id="259" r:id="rId5"/>
    <p:sldId id="260" r:id="rId6"/>
    <p:sldId id="272" r:id="rId7"/>
    <p:sldId id="261" r:id="rId8"/>
    <p:sldId id="262" r:id="rId9"/>
    <p:sldId id="266" r:id="rId10"/>
    <p:sldId id="265" r:id="rId11"/>
    <p:sldId id="268"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81" d="100"/>
          <a:sy n="81" d="100"/>
        </p:scale>
        <p:origin x="60" y="6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F37E56-3E2A-4EF2-B1EB-97948E0DE229}" type="datetimeFigureOut">
              <a:rPr lang="en-US" smtClean="0"/>
              <a:t>7/27/2021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7307E8-81BD-42AE-BF61-46C83FFF8E8E}" type="slidenum">
              <a:rPr lang="en-US" smtClean="0"/>
              <a:t>‹#›</a:t>
            </a:fld>
            <a:endParaRPr lang="en-US"/>
          </a:p>
        </p:txBody>
      </p:sp>
    </p:spTree>
    <p:extLst>
      <p:ext uri="{BB962C8B-B14F-4D97-AF65-F5344CB8AC3E}">
        <p14:creationId xmlns:p14="http://schemas.microsoft.com/office/powerpoint/2010/main" val="2203471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7307E8-81BD-42AE-BF61-46C83FFF8E8E}" type="slidenum">
              <a:rPr lang="en-US" smtClean="0"/>
              <a:t>6</a:t>
            </a:fld>
            <a:endParaRPr lang="en-US"/>
          </a:p>
        </p:txBody>
      </p:sp>
    </p:spTree>
    <p:extLst>
      <p:ext uri="{BB962C8B-B14F-4D97-AF65-F5344CB8AC3E}">
        <p14:creationId xmlns:p14="http://schemas.microsoft.com/office/powerpoint/2010/main" val="423302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7307E8-81BD-42AE-BF61-46C83FFF8E8E}" type="slidenum">
              <a:rPr lang="en-US" smtClean="0"/>
              <a:t>7</a:t>
            </a:fld>
            <a:endParaRPr lang="en-US"/>
          </a:p>
        </p:txBody>
      </p:sp>
    </p:spTree>
    <p:extLst>
      <p:ext uri="{BB962C8B-B14F-4D97-AF65-F5344CB8AC3E}">
        <p14:creationId xmlns:p14="http://schemas.microsoft.com/office/powerpoint/2010/main" val="1263061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157B83-4BD2-4482-8FAC-5EC6108A7866}" type="datetimeFigureOut">
              <a:rPr lang="en-US" smtClean="0"/>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559EEE-8B79-4AF3-BA27-BBCF09273F12}" type="slidenum">
              <a:rPr lang="en-US" smtClean="0"/>
              <a:t>‹#›</a:t>
            </a:fld>
            <a:endParaRPr lang="en-US"/>
          </a:p>
        </p:txBody>
      </p:sp>
    </p:spTree>
    <p:extLst>
      <p:ext uri="{BB962C8B-B14F-4D97-AF65-F5344CB8AC3E}">
        <p14:creationId xmlns:p14="http://schemas.microsoft.com/office/powerpoint/2010/main" val="3606750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157B83-4BD2-4482-8FAC-5EC6108A7866}" type="datetimeFigureOut">
              <a:rPr lang="en-US" smtClean="0"/>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559EEE-8B79-4AF3-BA27-BBCF09273F12}" type="slidenum">
              <a:rPr lang="en-US" smtClean="0"/>
              <a:t>‹#›</a:t>
            </a:fld>
            <a:endParaRPr lang="en-US"/>
          </a:p>
        </p:txBody>
      </p:sp>
    </p:spTree>
    <p:extLst>
      <p:ext uri="{BB962C8B-B14F-4D97-AF65-F5344CB8AC3E}">
        <p14:creationId xmlns:p14="http://schemas.microsoft.com/office/powerpoint/2010/main" val="2513303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157B83-4BD2-4482-8FAC-5EC6108A7866}" type="datetimeFigureOut">
              <a:rPr lang="en-US" smtClean="0"/>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559EEE-8B79-4AF3-BA27-BBCF09273F12}" type="slidenum">
              <a:rPr lang="en-US" smtClean="0"/>
              <a:t>‹#›</a:t>
            </a:fld>
            <a:endParaRPr lang="en-US"/>
          </a:p>
        </p:txBody>
      </p:sp>
    </p:spTree>
    <p:extLst>
      <p:ext uri="{BB962C8B-B14F-4D97-AF65-F5344CB8AC3E}">
        <p14:creationId xmlns:p14="http://schemas.microsoft.com/office/powerpoint/2010/main" val="1725203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157B83-4BD2-4482-8FAC-5EC6108A7866}" type="datetimeFigureOut">
              <a:rPr lang="en-US" smtClean="0"/>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559EEE-8B79-4AF3-BA27-BBCF09273F12}" type="slidenum">
              <a:rPr lang="en-US" smtClean="0"/>
              <a:t>‹#›</a:t>
            </a:fld>
            <a:endParaRPr lang="en-US"/>
          </a:p>
        </p:txBody>
      </p:sp>
    </p:spTree>
    <p:extLst>
      <p:ext uri="{BB962C8B-B14F-4D97-AF65-F5344CB8AC3E}">
        <p14:creationId xmlns:p14="http://schemas.microsoft.com/office/powerpoint/2010/main" val="1734819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157B83-4BD2-4482-8FAC-5EC6108A7866}" type="datetimeFigureOut">
              <a:rPr lang="en-US" smtClean="0"/>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559EEE-8B79-4AF3-BA27-BBCF09273F12}" type="slidenum">
              <a:rPr lang="en-US" smtClean="0"/>
              <a:t>‹#›</a:t>
            </a:fld>
            <a:endParaRPr lang="en-US"/>
          </a:p>
        </p:txBody>
      </p:sp>
    </p:spTree>
    <p:extLst>
      <p:ext uri="{BB962C8B-B14F-4D97-AF65-F5344CB8AC3E}">
        <p14:creationId xmlns:p14="http://schemas.microsoft.com/office/powerpoint/2010/main" val="3458229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157B83-4BD2-4482-8FAC-5EC6108A7866}" type="datetimeFigureOut">
              <a:rPr lang="en-US" smtClean="0"/>
              <a:t>7/27/2021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559EEE-8B79-4AF3-BA27-BBCF09273F12}" type="slidenum">
              <a:rPr lang="en-US" smtClean="0"/>
              <a:t>‹#›</a:t>
            </a:fld>
            <a:endParaRPr lang="en-US"/>
          </a:p>
        </p:txBody>
      </p:sp>
    </p:spTree>
    <p:extLst>
      <p:ext uri="{BB962C8B-B14F-4D97-AF65-F5344CB8AC3E}">
        <p14:creationId xmlns:p14="http://schemas.microsoft.com/office/powerpoint/2010/main" val="435623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157B83-4BD2-4482-8FAC-5EC6108A7866}" type="datetimeFigureOut">
              <a:rPr lang="en-US" smtClean="0"/>
              <a:t>7/27/2021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559EEE-8B79-4AF3-BA27-BBCF09273F12}" type="slidenum">
              <a:rPr lang="en-US" smtClean="0"/>
              <a:t>‹#›</a:t>
            </a:fld>
            <a:endParaRPr lang="en-US"/>
          </a:p>
        </p:txBody>
      </p:sp>
    </p:spTree>
    <p:extLst>
      <p:ext uri="{BB962C8B-B14F-4D97-AF65-F5344CB8AC3E}">
        <p14:creationId xmlns:p14="http://schemas.microsoft.com/office/powerpoint/2010/main" val="3911512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157B83-4BD2-4482-8FAC-5EC6108A7866}" type="datetimeFigureOut">
              <a:rPr lang="en-US" smtClean="0"/>
              <a:t>7/27/2021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559EEE-8B79-4AF3-BA27-BBCF09273F12}" type="slidenum">
              <a:rPr lang="en-US" smtClean="0"/>
              <a:t>‹#›</a:t>
            </a:fld>
            <a:endParaRPr lang="en-US"/>
          </a:p>
        </p:txBody>
      </p:sp>
    </p:spTree>
    <p:extLst>
      <p:ext uri="{BB962C8B-B14F-4D97-AF65-F5344CB8AC3E}">
        <p14:creationId xmlns:p14="http://schemas.microsoft.com/office/powerpoint/2010/main" val="3614134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157B83-4BD2-4482-8FAC-5EC6108A7866}" type="datetimeFigureOut">
              <a:rPr lang="en-US" smtClean="0"/>
              <a:t>7/27/2021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559EEE-8B79-4AF3-BA27-BBCF09273F12}" type="slidenum">
              <a:rPr lang="en-US" smtClean="0"/>
              <a:t>‹#›</a:t>
            </a:fld>
            <a:endParaRPr lang="en-US"/>
          </a:p>
        </p:txBody>
      </p:sp>
    </p:spTree>
    <p:extLst>
      <p:ext uri="{BB962C8B-B14F-4D97-AF65-F5344CB8AC3E}">
        <p14:creationId xmlns:p14="http://schemas.microsoft.com/office/powerpoint/2010/main" val="2217430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157B83-4BD2-4482-8FAC-5EC6108A7866}" type="datetimeFigureOut">
              <a:rPr lang="en-US" smtClean="0"/>
              <a:t>7/27/2021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559EEE-8B79-4AF3-BA27-BBCF09273F12}" type="slidenum">
              <a:rPr lang="en-US" smtClean="0"/>
              <a:t>‹#›</a:t>
            </a:fld>
            <a:endParaRPr lang="en-US"/>
          </a:p>
        </p:txBody>
      </p:sp>
    </p:spTree>
    <p:extLst>
      <p:ext uri="{BB962C8B-B14F-4D97-AF65-F5344CB8AC3E}">
        <p14:creationId xmlns:p14="http://schemas.microsoft.com/office/powerpoint/2010/main" val="1007856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157B83-4BD2-4482-8FAC-5EC6108A7866}" type="datetimeFigureOut">
              <a:rPr lang="en-US" smtClean="0"/>
              <a:t>7/27/2021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559EEE-8B79-4AF3-BA27-BBCF09273F12}" type="slidenum">
              <a:rPr lang="en-US" smtClean="0"/>
              <a:t>‹#›</a:t>
            </a:fld>
            <a:endParaRPr lang="en-US"/>
          </a:p>
        </p:txBody>
      </p:sp>
    </p:spTree>
    <p:extLst>
      <p:ext uri="{BB962C8B-B14F-4D97-AF65-F5344CB8AC3E}">
        <p14:creationId xmlns:p14="http://schemas.microsoft.com/office/powerpoint/2010/main" val="1915438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157B83-4BD2-4482-8FAC-5EC6108A7866}" type="datetimeFigureOut">
              <a:rPr lang="en-US" smtClean="0"/>
              <a:t>7/27/2021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559EEE-8B79-4AF3-BA27-BBCF09273F12}" type="slidenum">
              <a:rPr lang="en-US" smtClean="0"/>
              <a:t>‹#›</a:t>
            </a:fld>
            <a:endParaRPr lang="en-US"/>
          </a:p>
        </p:txBody>
      </p:sp>
    </p:spTree>
    <p:extLst>
      <p:ext uri="{BB962C8B-B14F-4D97-AF65-F5344CB8AC3E}">
        <p14:creationId xmlns:p14="http://schemas.microsoft.com/office/powerpoint/2010/main" val="912709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png"/><Relationship Id="rId7" Type="http://schemas.openxmlformats.org/officeDocument/2006/relationships/image" Target="../media/image8.jp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jpg"/><Relationship Id="rId11" Type="http://schemas.openxmlformats.org/officeDocument/2006/relationships/image" Target="../media/image12.png"/><Relationship Id="rId5" Type="http://schemas.openxmlformats.org/officeDocument/2006/relationships/image" Target="../media/image6.jp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rot="2335369">
            <a:off x="7357341" y="296967"/>
            <a:ext cx="5798405" cy="6913887"/>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35983" y="676559"/>
            <a:ext cx="6096000" cy="3477875"/>
          </a:xfrm>
          <a:prstGeom prst="rect">
            <a:avLst/>
          </a:prstGeom>
        </p:spPr>
        <p:txBody>
          <a:bodyPr>
            <a:spAutoFit/>
          </a:bodyPr>
          <a:lstStyle/>
          <a:p>
            <a:r>
              <a:rPr lang="en-US" sz="4400" b="1" dirty="0" smtClean="0">
                <a:latin typeface="Arial Rounded MT Bold" panose="020F0704030504030204" pitchFamily="34" charset="0"/>
              </a:rPr>
              <a:t>To Develop a Theoretical frame work to establish a Telemedicine service  at </a:t>
            </a:r>
            <a:r>
              <a:rPr lang="en-US" sz="4400" b="1" dirty="0" smtClean="0">
                <a:latin typeface="Arial Rounded MT Bold" panose="020F0704030504030204" pitchFamily="34" charset="0"/>
              </a:rPr>
              <a:t>NICE LTD, Noida </a:t>
            </a:r>
            <a:endParaRPr lang="en-US" sz="4400" b="1" dirty="0">
              <a:latin typeface="Arial Rounded MT Bold" panose="020F0704030504030204" pitchFamily="34" charset="0"/>
            </a:endParaRPr>
          </a:p>
        </p:txBody>
      </p:sp>
      <p:sp>
        <p:nvSpPr>
          <p:cNvPr id="9" name="Oval 8"/>
          <p:cNvSpPr/>
          <p:nvPr/>
        </p:nvSpPr>
        <p:spPr>
          <a:xfrm>
            <a:off x="7427495" y="1244952"/>
            <a:ext cx="1718916" cy="154004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106652" y="835878"/>
            <a:ext cx="2406316" cy="2358190"/>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785811" y="571183"/>
            <a:ext cx="3096125" cy="2974122"/>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0043622" y="896609"/>
            <a:ext cx="1567543" cy="400110"/>
          </a:xfrm>
          <a:prstGeom prst="rect">
            <a:avLst/>
          </a:prstGeom>
          <a:noFill/>
        </p:spPr>
        <p:txBody>
          <a:bodyPr wrap="square" rtlCol="0">
            <a:spAutoFit/>
          </a:bodyPr>
          <a:lstStyle/>
          <a:p>
            <a:r>
              <a:rPr lang="en-US" sz="2000" b="1" dirty="0" smtClean="0">
                <a:solidFill>
                  <a:schemeClr val="bg1"/>
                </a:solidFill>
              </a:rPr>
              <a:t>1.  Aim</a:t>
            </a:r>
            <a:endParaRPr lang="en-US" sz="2000" b="1" dirty="0">
              <a:solidFill>
                <a:schemeClr val="bg1"/>
              </a:solidFill>
            </a:endParaRPr>
          </a:p>
        </p:txBody>
      </p:sp>
      <p:sp>
        <p:nvSpPr>
          <p:cNvPr id="3" name="TextBox 2"/>
          <p:cNvSpPr txBox="1"/>
          <p:nvPr/>
        </p:nvSpPr>
        <p:spPr>
          <a:xfrm>
            <a:off x="10136621" y="1931651"/>
            <a:ext cx="1959428" cy="400110"/>
          </a:xfrm>
          <a:prstGeom prst="rect">
            <a:avLst/>
          </a:prstGeom>
          <a:noFill/>
        </p:spPr>
        <p:txBody>
          <a:bodyPr wrap="square" rtlCol="0">
            <a:spAutoFit/>
          </a:bodyPr>
          <a:lstStyle/>
          <a:p>
            <a:r>
              <a:rPr lang="en-US" sz="2000" b="1" dirty="0" smtClean="0">
                <a:solidFill>
                  <a:schemeClr val="bg1"/>
                </a:solidFill>
              </a:rPr>
              <a:t>2.  Methodology </a:t>
            </a:r>
            <a:endParaRPr lang="en-US" sz="2000" b="1" dirty="0">
              <a:solidFill>
                <a:schemeClr val="bg1"/>
              </a:solidFill>
            </a:endParaRPr>
          </a:p>
        </p:txBody>
      </p:sp>
      <p:sp>
        <p:nvSpPr>
          <p:cNvPr id="4" name="TextBox 3"/>
          <p:cNvSpPr txBox="1"/>
          <p:nvPr/>
        </p:nvSpPr>
        <p:spPr>
          <a:xfrm>
            <a:off x="9995377" y="3025209"/>
            <a:ext cx="1915886" cy="400110"/>
          </a:xfrm>
          <a:prstGeom prst="rect">
            <a:avLst/>
          </a:prstGeom>
          <a:noFill/>
        </p:spPr>
        <p:txBody>
          <a:bodyPr wrap="square" rtlCol="0">
            <a:spAutoFit/>
          </a:bodyPr>
          <a:lstStyle/>
          <a:p>
            <a:r>
              <a:rPr lang="en-US" sz="2000" b="1" dirty="0" smtClean="0">
                <a:solidFill>
                  <a:schemeClr val="bg1"/>
                </a:solidFill>
              </a:rPr>
              <a:t>3.  Result </a:t>
            </a:r>
            <a:endParaRPr lang="en-US" sz="2000" b="1" dirty="0">
              <a:solidFill>
                <a:schemeClr val="bg1"/>
              </a:solidFill>
            </a:endParaRPr>
          </a:p>
        </p:txBody>
      </p:sp>
      <p:sp>
        <p:nvSpPr>
          <p:cNvPr id="5" name="TextBox 4"/>
          <p:cNvSpPr txBox="1"/>
          <p:nvPr/>
        </p:nvSpPr>
        <p:spPr>
          <a:xfrm>
            <a:off x="9019153" y="3954379"/>
            <a:ext cx="2234936" cy="400110"/>
          </a:xfrm>
          <a:prstGeom prst="rect">
            <a:avLst/>
          </a:prstGeom>
          <a:noFill/>
        </p:spPr>
        <p:txBody>
          <a:bodyPr wrap="square" rtlCol="0">
            <a:spAutoFit/>
          </a:bodyPr>
          <a:lstStyle/>
          <a:p>
            <a:r>
              <a:rPr lang="en-US" sz="2000" b="1" dirty="0" smtClean="0">
                <a:solidFill>
                  <a:schemeClr val="bg1"/>
                </a:solidFill>
              </a:rPr>
              <a:t>4.  Conclusion </a:t>
            </a:r>
            <a:endParaRPr lang="en-US" sz="2000" b="1" dirty="0">
              <a:solidFill>
                <a:schemeClr val="bg1"/>
              </a:solidFill>
            </a:endParaRPr>
          </a:p>
        </p:txBody>
      </p:sp>
      <p:sp>
        <p:nvSpPr>
          <p:cNvPr id="7" name="Oval 6"/>
          <p:cNvSpPr/>
          <p:nvPr/>
        </p:nvSpPr>
        <p:spPr>
          <a:xfrm>
            <a:off x="9253488" y="896609"/>
            <a:ext cx="226882" cy="208148"/>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8449677" y="3455084"/>
            <a:ext cx="226882" cy="208148"/>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9366929" y="2965040"/>
            <a:ext cx="226882" cy="208148"/>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9768495" y="2006880"/>
            <a:ext cx="226882" cy="208148"/>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p:nvSpPr>
        <p:spPr>
          <a:xfrm>
            <a:off x="352926" y="5790173"/>
            <a:ext cx="3562926" cy="764498"/>
          </a:xfrm>
          <a:prstGeom prst="parallelogram">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Dr. Neha Rani</a:t>
            </a:r>
          </a:p>
          <a:p>
            <a:pPr algn="ctr"/>
            <a:r>
              <a:rPr lang="en-US" sz="2000" b="1" dirty="0" smtClean="0">
                <a:solidFill>
                  <a:schemeClr val="tx1"/>
                </a:solidFill>
              </a:rPr>
              <a:t>PG/19/053</a:t>
            </a:r>
            <a:endParaRPr lang="en-US" sz="2000" b="1" dirty="0">
              <a:solidFill>
                <a:schemeClr val="tx1"/>
              </a:solidFill>
            </a:endParaRPr>
          </a:p>
        </p:txBody>
      </p:sp>
    </p:spTree>
    <p:extLst>
      <p:ext uri="{BB962C8B-B14F-4D97-AF65-F5344CB8AC3E}">
        <p14:creationId xmlns:p14="http://schemas.microsoft.com/office/powerpoint/2010/main" val="21300526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686" y="145142"/>
            <a:ext cx="8098064" cy="6473371"/>
          </a:xfrm>
        </p:spPr>
        <p:txBody>
          <a:bodyPr>
            <a:normAutofit/>
          </a:bodyPr>
          <a:lstStyle/>
          <a:p>
            <a:pPr marL="0" indent="0">
              <a:buNone/>
            </a:pPr>
            <a:r>
              <a:rPr lang="en-US" dirty="0" smtClean="0"/>
              <a:t>	         </a:t>
            </a:r>
            <a:r>
              <a:rPr lang="en-US" b="1" dirty="0" smtClean="0"/>
              <a:t>Conclusion </a:t>
            </a:r>
          </a:p>
          <a:p>
            <a:pPr marL="0" indent="0" algn="just">
              <a:lnSpc>
                <a:spcPct val="200000"/>
              </a:lnSpc>
              <a:buNone/>
            </a:pPr>
            <a:r>
              <a:rPr lang="en-US" sz="2000" dirty="0" smtClean="0"/>
              <a:t>During the covid-19 outbreak, we witness major changes in the way health care services delivered and one of them is telemedicine. For health related firms this pandemic has led to unprecedented demand from online consultation to testing to home care. </a:t>
            </a:r>
            <a:r>
              <a:rPr lang="en-US" sz="2000" dirty="0" smtClean="0"/>
              <a:t>NICE LTD. </a:t>
            </a:r>
            <a:r>
              <a:rPr lang="en-US" sz="2000" dirty="0" smtClean="0"/>
              <a:t>has </a:t>
            </a:r>
            <a:r>
              <a:rPr lang="en-US" sz="2000" dirty="0" smtClean="0"/>
              <a:t>started a telemedicine venture for </a:t>
            </a:r>
            <a:r>
              <a:rPr lang="en-US" sz="2000" dirty="0" err="1" smtClean="0"/>
              <a:t>covid</a:t>
            </a:r>
            <a:r>
              <a:rPr lang="en-US" sz="2000" dirty="0" smtClean="0"/>
              <a:t> as well as non </a:t>
            </a:r>
            <a:r>
              <a:rPr lang="en-US" sz="2000" dirty="0" err="1" smtClean="0"/>
              <a:t>covid</a:t>
            </a:r>
            <a:r>
              <a:rPr lang="en-US" sz="2000" dirty="0" smtClean="0"/>
              <a:t> patients in state of Uttar Pradesh. This study provides a theoretical framework solely exploring the steps in establishing a telemedicine call center from qualitative research approach..  The findings of this study shows that participants are highly experienced and very well aware of telemedicine businesses. </a:t>
            </a:r>
            <a:endParaRPr lang="en-US" sz="2000" dirty="0"/>
          </a:p>
        </p:txBody>
      </p:sp>
      <p:sp>
        <p:nvSpPr>
          <p:cNvPr id="5" name="Parallelogram 4"/>
          <p:cNvSpPr/>
          <p:nvPr/>
        </p:nvSpPr>
        <p:spPr>
          <a:xfrm>
            <a:off x="362857" y="145141"/>
            <a:ext cx="1582057" cy="420915"/>
          </a:xfrm>
          <a:prstGeom prst="parallelogram">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lowchart: Stored Data 3"/>
          <p:cNvSpPr/>
          <p:nvPr/>
        </p:nvSpPr>
        <p:spPr>
          <a:xfrm rot="10800000">
            <a:off x="8715373" y="0"/>
            <a:ext cx="5402001" cy="6858000"/>
          </a:xfrm>
          <a:prstGeom prst="flowChartOnlineStorag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utoShape 2" descr="Idea idea bulb light bulb icon - Colourful Education"/>
          <p:cNvSpPr>
            <a:spLocks noChangeAspect="1" noChangeArrowheads="1"/>
          </p:cNvSpPr>
          <p:nvPr/>
        </p:nvSpPr>
        <p:spPr bwMode="auto">
          <a:xfrm>
            <a:off x="5842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785" y="2347911"/>
            <a:ext cx="2162176" cy="2162176"/>
          </a:xfrm>
          <a:prstGeom prst="ellipse">
            <a:avLst/>
          </a:prstGeom>
        </p:spPr>
      </p:pic>
    </p:spTree>
    <p:extLst>
      <p:ext uri="{BB962C8B-B14F-4D97-AF65-F5344CB8AC3E}">
        <p14:creationId xmlns:p14="http://schemas.microsoft.com/office/powerpoint/2010/main" val="21883787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449" y="142874"/>
            <a:ext cx="11801475" cy="6486525"/>
          </a:xfrm>
          <a:effectLst>
            <a:reflection stA="89000" endPos="65000" dist="50800" dir="5400000" sy="-100000" algn="bl" rotWithShape="0"/>
          </a:effectLst>
        </p:spPr>
        <p:txBody>
          <a:bodyPr/>
          <a:lstStyle/>
          <a:p>
            <a:pPr marL="0" indent="0">
              <a:buNone/>
            </a:pPr>
            <a:r>
              <a:rPr lang="en-US" dirty="0" smtClean="0"/>
              <a:t>		      </a:t>
            </a:r>
            <a:r>
              <a:rPr lang="en-US" b="1" dirty="0" smtClean="0"/>
              <a:t>Program Outcomes </a:t>
            </a:r>
            <a:endParaRPr lang="en-US" b="1" dirty="0"/>
          </a:p>
        </p:txBody>
      </p:sp>
      <p:sp>
        <p:nvSpPr>
          <p:cNvPr id="4" name="Parallelogram 3"/>
          <p:cNvSpPr/>
          <p:nvPr/>
        </p:nvSpPr>
        <p:spPr>
          <a:xfrm>
            <a:off x="314324" y="142874"/>
            <a:ext cx="2100263" cy="528639"/>
          </a:xfrm>
          <a:prstGeom prst="parallelogram">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14324" y="2100260"/>
            <a:ext cx="2314576" cy="3171827"/>
          </a:xfrm>
          <a:prstGeom prst="rect">
            <a:avLst/>
          </a:prstGeom>
          <a:solidFill>
            <a:schemeClr val="accent4"/>
          </a:solidFill>
          <a:ln>
            <a:noFill/>
          </a:ln>
          <a:effectLst>
            <a:reflection blurRad="215900" endPos="6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 Internalize the concepts of management such as healthcare delivery system, strategic planning, HR, marketing, finance and operations</a:t>
            </a:r>
            <a:endParaRPr lang="en-US" dirty="0">
              <a:solidFill>
                <a:schemeClr val="tx1"/>
              </a:solidFill>
            </a:endParaRPr>
          </a:p>
        </p:txBody>
      </p:sp>
      <p:sp>
        <p:nvSpPr>
          <p:cNvPr id="11" name="Rectangle 10"/>
          <p:cNvSpPr/>
          <p:nvPr/>
        </p:nvSpPr>
        <p:spPr>
          <a:xfrm>
            <a:off x="3214688" y="2100259"/>
            <a:ext cx="2143125" cy="3200404"/>
          </a:xfrm>
          <a:prstGeom prst="rect">
            <a:avLst/>
          </a:prstGeom>
          <a:solidFill>
            <a:schemeClr val="accent3"/>
          </a:solidFill>
          <a:ln>
            <a:noFill/>
          </a:ln>
          <a:effectLst>
            <a:reflection blurRad="190500" stA="88000" endPos="65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 </a:t>
            </a:r>
            <a:r>
              <a:rPr lang="en-US" b="1" dirty="0">
                <a:solidFill>
                  <a:schemeClr val="tx1"/>
                </a:solidFill>
              </a:rPr>
              <a:t>Apply knowledge of research and management techniques and functions in an integrated manner in healthcare set up</a:t>
            </a:r>
            <a:endParaRPr lang="en-US" dirty="0">
              <a:solidFill>
                <a:schemeClr val="tx1"/>
              </a:solidFill>
            </a:endParaRPr>
          </a:p>
        </p:txBody>
      </p:sp>
      <p:sp>
        <p:nvSpPr>
          <p:cNvPr id="12" name="Rectangle 11"/>
          <p:cNvSpPr/>
          <p:nvPr/>
        </p:nvSpPr>
        <p:spPr>
          <a:xfrm>
            <a:off x="6086474" y="2100260"/>
            <a:ext cx="2143125" cy="3171825"/>
          </a:xfrm>
          <a:prstGeom prst="rect">
            <a:avLst/>
          </a:prstGeom>
          <a:solidFill>
            <a:schemeClr val="accent4"/>
          </a:solidFill>
          <a:ln>
            <a:noFill/>
          </a:ln>
          <a:effectLst>
            <a:reflection blurRad="317500" stA="90000" endPos="65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Use appropriate skills to support healthcare organizations to take informed decision in planning, building and managing healthcare organizations</a:t>
            </a:r>
            <a:endParaRPr lang="en-US" dirty="0">
              <a:solidFill>
                <a:schemeClr val="tx1"/>
              </a:solidFill>
            </a:endParaRPr>
          </a:p>
        </p:txBody>
      </p:sp>
      <p:sp>
        <p:nvSpPr>
          <p:cNvPr id="13" name="Rectangle 12"/>
          <p:cNvSpPr/>
          <p:nvPr/>
        </p:nvSpPr>
        <p:spPr>
          <a:xfrm>
            <a:off x="8958260" y="2100261"/>
            <a:ext cx="2143125" cy="3171824"/>
          </a:xfrm>
          <a:prstGeom prst="rect">
            <a:avLst/>
          </a:prstGeom>
          <a:solidFill>
            <a:schemeClr val="accent3"/>
          </a:solidFill>
          <a:ln>
            <a:noFill/>
          </a:ln>
          <a:effectLst>
            <a:reflection blurRad="241300" stA="95000" endPos="65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Utilize learning acquired from trainings and practical exposures in real time situations.</a:t>
            </a:r>
            <a:endParaRPr lang="en-US" dirty="0">
              <a:solidFill>
                <a:schemeClr val="tx1"/>
              </a:solidFill>
            </a:endParaRPr>
          </a:p>
        </p:txBody>
      </p:sp>
      <p:sp>
        <p:nvSpPr>
          <p:cNvPr id="14" name="Rectangle 13"/>
          <p:cNvSpPr/>
          <p:nvPr/>
        </p:nvSpPr>
        <p:spPr>
          <a:xfrm>
            <a:off x="1066101" y="1720416"/>
            <a:ext cx="821882" cy="614597"/>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solidFill>
              </a:rPr>
              <a:t>3</a:t>
            </a:r>
            <a:endParaRPr lang="en-US" sz="4000" b="1" dirty="0">
              <a:solidFill>
                <a:schemeClr val="tx1"/>
              </a:solidFill>
            </a:endParaRPr>
          </a:p>
        </p:txBody>
      </p:sp>
      <p:sp>
        <p:nvSpPr>
          <p:cNvPr id="15" name="Rectangle 14"/>
          <p:cNvSpPr/>
          <p:nvPr/>
        </p:nvSpPr>
        <p:spPr>
          <a:xfrm>
            <a:off x="3727786" y="1729637"/>
            <a:ext cx="821882" cy="61459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2</a:t>
            </a:r>
            <a:endParaRPr lang="en-US" sz="3600" b="1" dirty="0">
              <a:solidFill>
                <a:schemeClr val="tx1"/>
              </a:solidFill>
            </a:endParaRPr>
          </a:p>
        </p:txBody>
      </p:sp>
      <p:sp>
        <p:nvSpPr>
          <p:cNvPr id="16" name="Rectangle 15"/>
          <p:cNvSpPr/>
          <p:nvPr/>
        </p:nvSpPr>
        <p:spPr>
          <a:xfrm>
            <a:off x="6747095" y="1729638"/>
            <a:ext cx="821882" cy="61459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3</a:t>
            </a:r>
            <a:endParaRPr lang="en-US" sz="3600" b="1" dirty="0">
              <a:solidFill>
                <a:schemeClr val="tx1"/>
              </a:solidFill>
            </a:endParaRPr>
          </a:p>
        </p:txBody>
      </p:sp>
      <p:sp>
        <p:nvSpPr>
          <p:cNvPr id="17" name="Rectangle 16"/>
          <p:cNvSpPr/>
          <p:nvPr/>
        </p:nvSpPr>
        <p:spPr>
          <a:xfrm>
            <a:off x="9620283" y="1720415"/>
            <a:ext cx="821882" cy="61459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3</a:t>
            </a:r>
            <a:endParaRPr lang="en-US" sz="3600" b="1" dirty="0">
              <a:solidFill>
                <a:schemeClr val="tx1"/>
              </a:solidFill>
            </a:endParaRPr>
          </a:p>
        </p:txBody>
      </p:sp>
      <p:sp>
        <p:nvSpPr>
          <p:cNvPr id="18" name="Rectangle 17"/>
          <p:cNvSpPr/>
          <p:nvPr/>
        </p:nvSpPr>
        <p:spPr>
          <a:xfrm rot="2230745">
            <a:off x="11262971" y="5495295"/>
            <a:ext cx="1463378" cy="24357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78448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Thankyou </a:t>
            </a:r>
            <a:endParaRPr lang="en-US" b="1" dirty="0"/>
          </a:p>
        </p:txBody>
      </p:sp>
    </p:spTree>
    <p:extLst>
      <p:ext uri="{BB962C8B-B14F-4D97-AF65-F5344CB8AC3E}">
        <p14:creationId xmlns:p14="http://schemas.microsoft.com/office/powerpoint/2010/main" val="1307698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463" y="208547"/>
            <a:ext cx="11839074" cy="6400800"/>
          </a:xfrm>
        </p:spPr>
        <p:txBody>
          <a:bodyPr/>
          <a:lstStyle/>
          <a:p>
            <a:pPr marL="0" indent="0">
              <a:buNone/>
            </a:pPr>
            <a:r>
              <a:rPr lang="en-US" dirty="0" smtClean="0"/>
              <a:t>			    </a:t>
            </a:r>
            <a:r>
              <a:rPr lang="en-US" sz="2400" b="1" dirty="0" smtClean="0"/>
              <a:t>AIM &amp; OBJECTIVE</a:t>
            </a:r>
            <a:endParaRPr lang="en-US" sz="2400" b="1" dirty="0"/>
          </a:p>
          <a:p>
            <a:pPr marL="0" indent="0">
              <a:buNone/>
            </a:pPr>
            <a:endParaRPr lang="en-US" sz="2000" dirty="0" smtClean="0"/>
          </a:p>
          <a:p>
            <a:pPr marL="0" indent="0">
              <a:buNone/>
            </a:pPr>
            <a:endParaRPr lang="en-US" sz="2000" dirty="0"/>
          </a:p>
          <a:p>
            <a:pPr marL="0" indent="0">
              <a:buNone/>
            </a:pPr>
            <a:r>
              <a:rPr lang="en-US" sz="2000" b="1" dirty="0" smtClean="0"/>
              <a:t>	Aim</a:t>
            </a:r>
          </a:p>
          <a:p>
            <a:pPr marL="0" indent="0">
              <a:buNone/>
            </a:pPr>
            <a:r>
              <a:rPr lang="en-US" sz="2000" dirty="0" smtClean="0"/>
              <a:t>	Aim of the study is to develop a theoretical framework which will help in setting up a telemedicine 	service at </a:t>
            </a:r>
            <a:r>
              <a:rPr lang="en-US" sz="2000" dirty="0" smtClean="0"/>
              <a:t>NICE LTD, Noida </a:t>
            </a:r>
            <a:endParaRPr lang="en-US" sz="2000" dirty="0"/>
          </a:p>
          <a:p>
            <a:pPr marL="0" indent="0">
              <a:buNone/>
            </a:pPr>
            <a:r>
              <a:rPr lang="en-US" sz="2000" b="1" dirty="0" smtClean="0"/>
              <a:t>	</a:t>
            </a:r>
          </a:p>
          <a:p>
            <a:pPr marL="0" indent="0">
              <a:buNone/>
            </a:pPr>
            <a:r>
              <a:rPr lang="en-US" sz="2000" b="1" dirty="0"/>
              <a:t>	</a:t>
            </a:r>
            <a:endParaRPr lang="en-US" sz="2000" b="1" dirty="0" smtClean="0"/>
          </a:p>
          <a:p>
            <a:pPr marL="0" indent="0">
              <a:buNone/>
            </a:pPr>
            <a:r>
              <a:rPr lang="en-US" sz="2000" b="1" dirty="0"/>
              <a:t>	</a:t>
            </a:r>
            <a:r>
              <a:rPr lang="en-US" sz="2000" b="1" dirty="0" smtClean="0"/>
              <a:t>Objective</a:t>
            </a:r>
          </a:p>
          <a:p>
            <a:pPr marL="0" indent="0">
              <a:buNone/>
            </a:pPr>
            <a:r>
              <a:rPr lang="en-US" sz="2000" dirty="0" smtClean="0"/>
              <a:t>	To review various telemedicine business models </a:t>
            </a:r>
          </a:p>
          <a:p>
            <a:pPr marL="0" indent="0">
              <a:buNone/>
            </a:pPr>
            <a:r>
              <a:rPr lang="en-US" sz="2000" dirty="0" smtClean="0"/>
              <a:t>	To </a:t>
            </a:r>
            <a:r>
              <a:rPr lang="en-US" sz="2000" dirty="0"/>
              <a:t>develop a theoretical frame work to implement a telemedicine call center service.</a:t>
            </a:r>
            <a:endParaRPr lang="en-US" sz="2000" dirty="0" smtClean="0"/>
          </a:p>
          <a:p>
            <a:pPr marL="0" indent="0">
              <a:buNone/>
            </a:pPr>
            <a:r>
              <a:rPr lang="en-US" sz="2000" dirty="0" smtClean="0"/>
              <a:t>	To assess the challenges in implementing telemedicine service at </a:t>
            </a:r>
            <a:r>
              <a:rPr lang="en-US" sz="2000" dirty="0" smtClean="0"/>
              <a:t>NICE LTD, Noida </a:t>
            </a:r>
            <a:endParaRPr lang="en-US" sz="2000" dirty="0"/>
          </a:p>
        </p:txBody>
      </p:sp>
      <p:sp>
        <p:nvSpPr>
          <p:cNvPr id="4" name="Flowchart: Data 3"/>
          <p:cNvSpPr/>
          <p:nvPr/>
        </p:nvSpPr>
        <p:spPr>
          <a:xfrm>
            <a:off x="561473" y="208547"/>
            <a:ext cx="2518610" cy="385011"/>
          </a:xfrm>
          <a:prstGeom prst="flowChartInputOutpu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2155555">
            <a:off x="11358181" y="4891681"/>
            <a:ext cx="1363579" cy="26117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23896" y="1647848"/>
            <a:ext cx="475153" cy="47897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23896" y="3403599"/>
            <a:ext cx="475153" cy="47897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76464" y="1566588"/>
            <a:ext cx="752450" cy="641493"/>
          </a:xfrm>
          <a:prstGeom prst="ellipse">
            <a:avLst/>
          </a:prstGeom>
          <a:noFill/>
          <a:ln>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Oval 11"/>
          <p:cNvSpPr/>
          <p:nvPr/>
        </p:nvSpPr>
        <p:spPr>
          <a:xfrm>
            <a:off x="185246" y="3322337"/>
            <a:ext cx="752450" cy="641493"/>
          </a:xfrm>
          <a:prstGeom prst="ellipse">
            <a:avLst/>
          </a:prstGeom>
          <a:noFill/>
          <a:ln>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168823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78684367"/>
              </p:ext>
            </p:extLst>
          </p:nvPr>
        </p:nvGraphicFramePr>
        <p:xfrm>
          <a:off x="257175" y="985653"/>
          <a:ext cx="11044240" cy="4963883"/>
        </p:xfrm>
        <a:graphic>
          <a:graphicData uri="http://schemas.openxmlformats.org/drawingml/2006/table">
            <a:tbl>
              <a:tblPr firstRow="1" bandRow="1">
                <a:tableStyleId>{00A15C55-8517-42AA-B614-E9B94910E393}</a:tableStyleId>
              </a:tblPr>
              <a:tblGrid>
                <a:gridCol w="2761060"/>
                <a:gridCol w="2761060"/>
                <a:gridCol w="2761060"/>
                <a:gridCol w="2761060"/>
              </a:tblGrid>
              <a:tr h="391745">
                <a:tc>
                  <a:txBody>
                    <a:bodyPr/>
                    <a:lstStyle/>
                    <a:p>
                      <a:r>
                        <a:rPr lang="en-US" dirty="0" smtClean="0">
                          <a:solidFill>
                            <a:schemeClr val="tx1"/>
                          </a:solidFill>
                        </a:rPr>
                        <a:t>Author </a:t>
                      </a:r>
                      <a:endParaRPr lang="en-US" dirty="0">
                        <a:solidFill>
                          <a:schemeClr val="tx1"/>
                        </a:solidFill>
                      </a:endParaRPr>
                    </a:p>
                  </a:txBody>
                  <a:tcPr/>
                </a:tc>
                <a:tc>
                  <a:txBody>
                    <a:bodyPr/>
                    <a:lstStyle/>
                    <a:p>
                      <a:r>
                        <a:rPr lang="en-US" dirty="0" smtClean="0">
                          <a:solidFill>
                            <a:schemeClr val="tx1"/>
                          </a:solidFill>
                        </a:rPr>
                        <a:t>Objective </a:t>
                      </a:r>
                      <a:endParaRPr lang="en-US" dirty="0">
                        <a:solidFill>
                          <a:schemeClr val="tx1"/>
                        </a:solidFill>
                      </a:endParaRPr>
                    </a:p>
                  </a:txBody>
                  <a:tcPr/>
                </a:tc>
                <a:tc>
                  <a:txBody>
                    <a:bodyPr/>
                    <a:lstStyle/>
                    <a:p>
                      <a:r>
                        <a:rPr lang="en-US" dirty="0" smtClean="0">
                          <a:solidFill>
                            <a:schemeClr val="tx1"/>
                          </a:solidFill>
                        </a:rPr>
                        <a:t>Methodology </a:t>
                      </a:r>
                      <a:endParaRPr lang="en-US" dirty="0">
                        <a:solidFill>
                          <a:schemeClr val="tx1"/>
                        </a:solidFill>
                      </a:endParaRPr>
                    </a:p>
                  </a:txBody>
                  <a:tcPr/>
                </a:tc>
                <a:tc>
                  <a:txBody>
                    <a:bodyPr/>
                    <a:lstStyle/>
                    <a:p>
                      <a:r>
                        <a:rPr lang="en-US" dirty="0" smtClean="0">
                          <a:solidFill>
                            <a:schemeClr val="tx1"/>
                          </a:solidFill>
                        </a:rPr>
                        <a:t>Time horizon </a:t>
                      </a:r>
                      <a:endParaRPr lang="en-US" dirty="0">
                        <a:solidFill>
                          <a:schemeClr val="tx1"/>
                        </a:solidFill>
                      </a:endParaRPr>
                    </a:p>
                  </a:txBody>
                  <a:tcPr/>
                </a:tc>
              </a:tr>
              <a:tr h="1899691">
                <a:tc>
                  <a:txBody>
                    <a:bodyPr/>
                    <a:lstStyle/>
                    <a:p>
                      <a:r>
                        <a:rPr lang="en-US" sz="1400" dirty="0" err="1" smtClean="0"/>
                        <a:t>Shengnan</a:t>
                      </a:r>
                      <a:r>
                        <a:rPr lang="en-US" sz="1400" dirty="0" smtClean="0"/>
                        <a:t> </a:t>
                      </a:r>
                      <a:r>
                        <a:rPr lang="en-US" sz="1400" dirty="0" err="1" smtClean="0"/>
                        <a:t>chen</a:t>
                      </a:r>
                      <a:r>
                        <a:rPr lang="en-US" sz="1400" dirty="0" smtClean="0"/>
                        <a:t>, Alice </a:t>
                      </a:r>
                      <a:r>
                        <a:rPr lang="en-US" sz="1400" dirty="0" err="1" smtClean="0"/>
                        <a:t>cheng</a:t>
                      </a:r>
                      <a:r>
                        <a:rPr lang="en-US" sz="1400" dirty="0" smtClean="0"/>
                        <a:t> ,</a:t>
                      </a:r>
                    </a:p>
                    <a:p>
                      <a:r>
                        <a:rPr lang="en-US" sz="1400" dirty="0" err="1" smtClean="0"/>
                        <a:t>Khanjan</a:t>
                      </a:r>
                      <a:r>
                        <a:rPr lang="en-US" sz="1400" baseline="0" dirty="0" smtClean="0"/>
                        <a:t> Mehta </a:t>
                      </a:r>
                      <a:endParaRPr lang="en-US" sz="1400" dirty="0"/>
                    </a:p>
                  </a:txBody>
                  <a:tcPr/>
                </a:tc>
                <a:tc>
                  <a:txBody>
                    <a:bodyPr/>
                    <a:lstStyle/>
                    <a:p>
                      <a:r>
                        <a:rPr lang="en-US" sz="1400" dirty="0" smtClean="0"/>
                        <a:t>The purpose of this article is to inform and inspire the business strategy of the next generation of telemedicine ventures to be economically sustainable and to successfully address local healthcare challenge</a:t>
                      </a:r>
                      <a:endParaRPr lang="en-US" sz="1400" dirty="0"/>
                    </a:p>
                  </a:txBody>
                  <a:tcPr/>
                </a:tc>
                <a:tc>
                  <a:txBody>
                    <a:bodyPr/>
                    <a:lstStyle/>
                    <a:p>
                      <a:r>
                        <a:rPr lang="en-US" sz="1400" dirty="0" smtClean="0"/>
                        <a:t>Literature review</a:t>
                      </a:r>
                      <a:r>
                        <a:rPr lang="en-US" sz="1400" baseline="0" dirty="0" smtClean="0"/>
                        <a:t> </a:t>
                      </a:r>
                      <a:endParaRPr lang="en-US" sz="1400" dirty="0"/>
                    </a:p>
                  </a:txBody>
                  <a:tcPr/>
                </a:tc>
                <a:tc>
                  <a:txBody>
                    <a:bodyPr/>
                    <a:lstStyle/>
                    <a:p>
                      <a:r>
                        <a:rPr lang="en-US" sz="1400" dirty="0" smtClean="0"/>
                        <a:t>2013 </a:t>
                      </a:r>
                      <a:endParaRPr lang="en-US" sz="1400" dirty="0"/>
                    </a:p>
                  </a:txBody>
                  <a:tcPr/>
                </a:tc>
              </a:tr>
              <a:tr h="1899691">
                <a:tc>
                  <a:txBody>
                    <a:bodyPr/>
                    <a:lstStyle/>
                    <a:p>
                      <a:r>
                        <a:rPr lang="en-US" sz="1400" dirty="0" smtClean="0"/>
                        <a:t>Ryan Sterling,</a:t>
                      </a:r>
                      <a:r>
                        <a:rPr lang="en-US" sz="1400" baseline="0" dirty="0" smtClean="0"/>
                        <a:t>  Cynthia </a:t>
                      </a:r>
                      <a:r>
                        <a:rPr lang="en-US" sz="1400" baseline="0" dirty="0" err="1" smtClean="0"/>
                        <a:t>LeRouge</a:t>
                      </a:r>
                      <a:r>
                        <a:rPr lang="en-US" sz="1400" baseline="0" dirty="0" smtClean="0"/>
                        <a:t> </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effectLst/>
                        </a:rPr>
                        <a:t>On-Demand Telemedicine as a Disruptive Health Technology: Qualitative Study Exploring Emerging Business Models and Strategies Among Early Adopter Organizations</a:t>
                      </a:r>
                    </a:p>
                    <a:p>
                      <a:endParaRPr lang="en-US" sz="1400" b="0" dirty="0"/>
                    </a:p>
                  </a:txBody>
                  <a:tcPr/>
                </a:tc>
                <a:tc>
                  <a:txBody>
                    <a:bodyPr/>
                    <a:lstStyle/>
                    <a:p>
                      <a:r>
                        <a:rPr lang="en-US" sz="1400" dirty="0" smtClean="0"/>
                        <a:t>Qualitative study </a:t>
                      </a:r>
                      <a:endParaRPr lang="en-US" sz="1400" dirty="0"/>
                    </a:p>
                  </a:txBody>
                  <a:tcPr/>
                </a:tc>
                <a:tc>
                  <a:txBody>
                    <a:bodyPr/>
                    <a:lstStyle/>
                    <a:p>
                      <a:r>
                        <a:rPr lang="en-US" sz="1400" dirty="0" smtClean="0"/>
                        <a:t>2019</a:t>
                      </a:r>
                      <a:endParaRPr lang="en-US" sz="1400" dirty="0"/>
                    </a:p>
                  </a:txBody>
                  <a:tcPr/>
                </a:tc>
              </a:tr>
              <a:tr h="772756">
                <a:tc>
                  <a:txBody>
                    <a:bodyPr/>
                    <a:lstStyle/>
                    <a:p>
                      <a:r>
                        <a:rPr lang="en-US" sz="1400" dirty="0" smtClean="0"/>
                        <a:t>Faustina </a:t>
                      </a:r>
                      <a:r>
                        <a:rPr lang="en-US" sz="1400" dirty="0" err="1" smtClean="0"/>
                        <a:t>Acheampong</a:t>
                      </a:r>
                      <a:r>
                        <a:rPr lang="en-US" sz="1400" dirty="0" smtClean="0"/>
                        <a:t> and Vivian </a:t>
                      </a:r>
                      <a:r>
                        <a:rPr lang="en-US" sz="1400" dirty="0" err="1" smtClean="0"/>
                        <a:t>Vimarlund</a:t>
                      </a:r>
                      <a:endParaRPr lang="en-US" sz="1400" dirty="0"/>
                    </a:p>
                  </a:txBody>
                  <a:tcPr/>
                </a:tc>
                <a:tc>
                  <a:txBody>
                    <a:bodyPr/>
                    <a:lstStyle/>
                    <a:p>
                      <a:r>
                        <a:rPr lang="en-US" sz="1400" dirty="0" smtClean="0"/>
                        <a:t>Business models for telemedicine services: a literature review </a:t>
                      </a:r>
                      <a:endParaRPr lang="en-US" sz="1400" b="0" dirty="0"/>
                    </a:p>
                  </a:txBody>
                  <a:tcPr/>
                </a:tc>
                <a:tc>
                  <a:txBody>
                    <a:bodyPr/>
                    <a:lstStyle/>
                    <a:p>
                      <a:r>
                        <a:rPr lang="en-US" sz="1400" dirty="0" smtClean="0"/>
                        <a:t>Literature Review</a:t>
                      </a:r>
                      <a:r>
                        <a:rPr lang="en-US" sz="1400" baseline="0" dirty="0" smtClean="0"/>
                        <a:t> </a:t>
                      </a:r>
                      <a:endParaRPr lang="en-US" sz="1400" dirty="0"/>
                    </a:p>
                  </a:txBody>
                  <a:tcPr/>
                </a:tc>
                <a:tc>
                  <a:txBody>
                    <a:bodyPr/>
                    <a:lstStyle/>
                    <a:p>
                      <a:r>
                        <a:rPr lang="en-US" sz="1400" dirty="0" smtClean="0"/>
                        <a:t>2014</a:t>
                      </a:r>
                      <a:endParaRPr lang="en-US" sz="1400" dirty="0"/>
                    </a:p>
                  </a:txBody>
                  <a:tcPr/>
                </a:tc>
              </a:tr>
            </a:tbl>
          </a:graphicData>
        </a:graphic>
      </p:graphicFrame>
      <p:sp>
        <p:nvSpPr>
          <p:cNvPr id="3" name="Flowchart: Data 2"/>
          <p:cNvSpPr/>
          <p:nvPr/>
        </p:nvSpPr>
        <p:spPr>
          <a:xfrm>
            <a:off x="561473" y="208547"/>
            <a:ext cx="2518610" cy="385011"/>
          </a:xfrm>
          <a:prstGeom prst="flowChartInputOutpu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080083" y="131893"/>
            <a:ext cx="2826327" cy="461665"/>
          </a:xfrm>
          <a:prstGeom prst="rect">
            <a:avLst/>
          </a:prstGeom>
          <a:noFill/>
        </p:spPr>
        <p:txBody>
          <a:bodyPr wrap="square" rtlCol="0">
            <a:spAutoFit/>
          </a:bodyPr>
          <a:lstStyle/>
          <a:p>
            <a:r>
              <a:rPr lang="en-US" sz="2400" b="1" dirty="0" smtClean="0"/>
              <a:t>Review </a:t>
            </a:r>
            <a:r>
              <a:rPr lang="en-US" sz="2400" b="1" dirty="0"/>
              <a:t>o</a:t>
            </a:r>
            <a:r>
              <a:rPr lang="en-US" sz="2400" b="1" dirty="0" smtClean="0"/>
              <a:t>f Literature </a:t>
            </a:r>
            <a:endParaRPr lang="en-US" sz="2400" b="1" dirty="0"/>
          </a:p>
        </p:txBody>
      </p:sp>
    </p:spTree>
    <p:extLst>
      <p:ext uri="{BB962C8B-B14F-4D97-AF65-F5344CB8AC3E}">
        <p14:creationId xmlns:p14="http://schemas.microsoft.com/office/powerpoint/2010/main" val="8914854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0631" y="112295"/>
            <a:ext cx="11726779" cy="6529137"/>
          </a:xfrm>
          <a:solidFill>
            <a:schemeClr val="bg1"/>
          </a:solidFill>
        </p:spPr>
        <p:txBody>
          <a:bodyPr/>
          <a:lstStyle/>
          <a:p>
            <a:pPr algn="l"/>
            <a:r>
              <a:rPr lang="en-US" b="1" dirty="0" smtClean="0"/>
              <a:t>		   Methodology</a:t>
            </a:r>
            <a:endParaRPr lang="en-US" b="1" dirty="0"/>
          </a:p>
        </p:txBody>
      </p:sp>
      <p:sp>
        <p:nvSpPr>
          <p:cNvPr id="7" name="Rounded Rectangle 6"/>
          <p:cNvSpPr/>
          <p:nvPr/>
        </p:nvSpPr>
        <p:spPr>
          <a:xfrm>
            <a:off x="1515977" y="822216"/>
            <a:ext cx="7799472" cy="486273"/>
          </a:xfrm>
          <a:prstGeom prst="roundRect">
            <a:avLst/>
          </a:prstGeom>
          <a:gradFill>
            <a:gsLst>
              <a:gs pos="0">
                <a:srgbClr val="FFFF00"/>
              </a:gs>
              <a:gs pos="97000">
                <a:schemeClr val="accent1">
                  <a:lumMod val="30000"/>
                  <a:lumOff val="70000"/>
                </a:schemeClr>
              </a:gs>
            </a:gsLst>
            <a:lin ang="10800000" scaled="1"/>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	</a:t>
            </a:r>
            <a:r>
              <a:rPr lang="en-US" sz="1600" dirty="0" smtClean="0">
                <a:solidFill>
                  <a:schemeClr val="tx1"/>
                </a:solidFill>
              </a:rPr>
              <a:t>Research Methodology 	 Qualitative Study and literature review  </a:t>
            </a:r>
            <a:endParaRPr lang="en-US" sz="1600" dirty="0">
              <a:solidFill>
                <a:schemeClr val="tx1"/>
              </a:solidFill>
            </a:endParaRPr>
          </a:p>
        </p:txBody>
      </p:sp>
      <p:sp>
        <p:nvSpPr>
          <p:cNvPr id="8" name="Rounded Rectangle 7"/>
          <p:cNvSpPr/>
          <p:nvPr/>
        </p:nvSpPr>
        <p:spPr>
          <a:xfrm>
            <a:off x="1515977" y="2480021"/>
            <a:ext cx="7799472" cy="457691"/>
          </a:xfrm>
          <a:prstGeom prst="roundRect">
            <a:avLst/>
          </a:prstGeom>
          <a:gradFill>
            <a:gsLst>
              <a:gs pos="0">
                <a:srgbClr val="FFFF00"/>
              </a:gs>
              <a:gs pos="97000">
                <a:schemeClr val="accent1">
                  <a:lumMod val="30000"/>
                  <a:lumOff val="70000"/>
                </a:schemeClr>
              </a:gs>
            </a:gsLst>
            <a:lin ang="10800000" scaled="1"/>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	</a:t>
            </a:r>
            <a:r>
              <a:rPr lang="en-US" sz="1600" dirty="0" smtClean="0">
                <a:solidFill>
                  <a:schemeClr val="tx1"/>
                </a:solidFill>
              </a:rPr>
              <a:t>Study Duration  		1</a:t>
            </a:r>
            <a:r>
              <a:rPr lang="en-US" sz="1600" baseline="30000" dirty="0" smtClean="0">
                <a:solidFill>
                  <a:schemeClr val="tx1"/>
                </a:solidFill>
              </a:rPr>
              <a:t>st</a:t>
            </a:r>
            <a:r>
              <a:rPr lang="en-US" sz="1600" dirty="0" smtClean="0">
                <a:solidFill>
                  <a:schemeClr val="tx1"/>
                </a:solidFill>
              </a:rPr>
              <a:t> March 2021 to 30</a:t>
            </a:r>
            <a:r>
              <a:rPr lang="en-US" sz="1600" baseline="30000" dirty="0" smtClean="0">
                <a:solidFill>
                  <a:schemeClr val="tx1"/>
                </a:solidFill>
              </a:rPr>
              <a:t>th</a:t>
            </a:r>
            <a:r>
              <a:rPr lang="en-US" sz="1600" dirty="0" smtClean="0">
                <a:solidFill>
                  <a:schemeClr val="tx1"/>
                </a:solidFill>
              </a:rPr>
              <a:t>  May 2021 </a:t>
            </a:r>
            <a:endParaRPr lang="en-US" sz="1600" dirty="0">
              <a:solidFill>
                <a:schemeClr val="tx1"/>
              </a:solidFill>
            </a:endParaRPr>
          </a:p>
        </p:txBody>
      </p:sp>
      <p:sp>
        <p:nvSpPr>
          <p:cNvPr id="10" name="Rounded Rectangle 9"/>
          <p:cNvSpPr/>
          <p:nvPr/>
        </p:nvSpPr>
        <p:spPr>
          <a:xfrm>
            <a:off x="1515977" y="4545115"/>
            <a:ext cx="7799473" cy="488914"/>
          </a:xfrm>
          <a:prstGeom prst="roundRect">
            <a:avLst/>
          </a:prstGeom>
          <a:gradFill>
            <a:gsLst>
              <a:gs pos="0">
                <a:srgbClr val="FFFF00"/>
              </a:gs>
              <a:gs pos="97000">
                <a:schemeClr val="accent1">
                  <a:lumMod val="30000"/>
                  <a:lumOff val="70000"/>
                </a:schemeClr>
              </a:gs>
            </a:gsLst>
            <a:lin ang="10800000" scaled="1"/>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	</a:t>
            </a:r>
            <a:r>
              <a:rPr lang="en-US" sz="1600" dirty="0" smtClean="0">
                <a:solidFill>
                  <a:schemeClr val="tx1"/>
                </a:solidFill>
              </a:rPr>
              <a:t>Data Collection	 	</a:t>
            </a:r>
            <a:r>
              <a:rPr lang="en-US" sz="1600" dirty="0" smtClean="0">
                <a:solidFill>
                  <a:schemeClr val="tx1"/>
                </a:solidFill>
              </a:rPr>
              <a:t>Unstructured </a:t>
            </a:r>
            <a:r>
              <a:rPr lang="en-US" sz="1600" dirty="0" smtClean="0">
                <a:solidFill>
                  <a:schemeClr val="tx1"/>
                </a:solidFill>
              </a:rPr>
              <a:t>open ended questions asked </a:t>
            </a:r>
            <a:endParaRPr lang="en-US" sz="1600" dirty="0">
              <a:solidFill>
                <a:schemeClr val="tx1"/>
              </a:solidFill>
            </a:endParaRPr>
          </a:p>
        </p:txBody>
      </p:sp>
      <p:sp>
        <p:nvSpPr>
          <p:cNvPr id="11" name="Rounded Rectangle 10"/>
          <p:cNvSpPr/>
          <p:nvPr/>
        </p:nvSpPr>
        <p:spPr>
          <a:xfrm>
            <a:off x="1515977" y="3549456"/>
            <a:ext cx="7799472" cy="451936"/>
          </a:xfrm>
          <a:prstGeom prst="roundRect">
            <a:avLst/>
          </a:prstGeom>
          <a:gradFill>
            <a:gsLst>
              <a:gs pos="0">
                <a:srgbClr val="FFFF00"/>
              </a:gs>
              <a:gs pos="97000">
                <a:schemeClr val="accent1">
                  <a:lumMod val="30000"/>
                  <a:lumOff val="70000"/>
                </a:schemeClr>
              </a:gs>
            </a:gsLst>
            <a:lin ang="10800000" scaled="1"/>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	</a:t>
            </a:r>
            <a:r>
              <a:rPr lang="en-US" sz="1600" dirty="0" smtClean="0">
                <a:solidFill>
                  <a:schemeClr val="tx1"/>
                </a:solidFill>
              </a:rPr>
              <a:t>Sample Size	 	Senior Leadership Team</a:t>
            </a:r>
            <a:endParaRPr lang="en-US" sz="1600" dirty="0">
              <a:solidFill>
                <a:schemeClr val="tx1"/>
              </a:solidFill>
            </a:endParaRPr>
          </a:p>
        </p:txBody>
      </p:sp>
      <p:sp>
        <p:nvSpPr>
          <p:cNvPr id="17" name="Rectangle 16"/>
          <p:cNvSpPr/>
          <p:nvPr/>
        </p:nvSpPr>
        <p:spPr>
          <a:xfrm rot="2044606">
            <a:off x="11484626" y="5147163"/>
            <a:ext cx="1106905" cy="229415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rallelogram 1"/>
          <p:cNvSpPr/>
          <p:nvPr/>
        </p:nvSpPr>
        <p:spPr>
          <a:xfrm>
            <a:off x="478971" y="154204"/>
            <a:ext cx="1828800" cy="367426"/>
          </a:xfrm>
          <a:prstGeom prst="parallelogram">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1515977" y="1655545"/>
            <a:ext cx="7799472" cy="457691"/>
          </a:xfrm>
          <a:prstGeom prst="roundRect">
            <a:avLst/>
          </a:prstGeom>
          <a:gradFill>
            <a:gsLst>
              <a:gs pos="0">
                <a:srgbClr val="FFFF00"/>
              </a:gs>
              <a:gs pos="97000">
                <a:schemeClr val="accent1">
                  <a:lumMod val="30000"/>
                  <a:lumOff val="70000"/>
                </a:schemeClr>
              </a:gs>
            </a:gsLst>
            <a:lin ang="10800000" scaled="1"/>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	</a:t>
            </a:r>
            <a:r>
              <a:rPr lang="en-US" sz="1600" dirty="0" smtClean="0">
                <a:solidFill>
                  <a:schemeClr val="tx1"/>
                </a:solidFill>
              </a:rPr>
              <a:t>Source of data 		Primary and Secondary dat</a:t>
            </a:r>
            <a:r>
              <a:rPr lang="en-US" sz="1600" dirty="0">
                <a:solidFill>
                  <a:schemeClr val="tx1"/>
                </a:solidFill>
              </a:rPr>
              <a:t>a</a:t>
            </a:r>
          </a:p>
        </p:txBody>
      </p:sp>
      <p:sp>
        <p:nvSpPr>
          <p:cNvPr id="19" name="Rounded Rectangle 18"/>
          <p:cNvSpPr/>
          <p:nvPr/>
        </p:nvSpPr>
        <p:spPr>
          <a:xfrm>
            <a:off x="1515978" y="5577752"/>
            <a:ext cx="7799472" cy="457691"/>
          </a:xfrm>
          <a:prstGeom prst="roundRect">
            <a:avLst/>
          </a:prstGeom>
          <a:gradFill>
            <a:gsLst>
              <a:gs pos="0">
                <a:srgbClr val="FFFF00"/>
              </a:gs>
              <a:gs pos="97000">
                <a:schemeClr val="accent1">
                  <a:lumMod val="30000"/>
                  <a:lumOff val="70000"/>
                </a:schemeClr>
              </a:gs>
            </a:gsLst>
            <a:lin ang="10800000" scaled="1"/>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	</a:t>
            </a:r>
            <a:r>
              <a:rPr lang="en-US" sz="2000" dirty="0" smtClean="0">
                <a:solidFill>
                  <a:schemeClr val="tx1"/>
                </a:solidFill>
              </a:rPr>
              <a:t>study area 		</a:t>
            </a:r>
            <a:r>
              <a:rPr lang="en-US" sz="1600" dirty="0" smtClean="0">
                <a:solidFill>
                  <a:schemeClr val="tx1"/>
                </a:solidFill>
              </a:rPr>
              <a:t>GTI Infotel ( NICE)</a:t>
            </a:r>
            <a:endParaRPr lang="en-US" sz="1600" dirty="0">
              <a:solidFill>
                <a:schemeClr val="tx1"/>
              </a:solidFill>
            </a:endParaRPr>
          </a:p>
        </p:txBody>
      </p:sp>
    </p:spTree>
    <p:extLst>
      <p:ext uri="{BB962C8B-B14F-4D97-AF65-F5344CB8AC3E}">
        <p14:creationId xmlns:p14="http://schemas.microsoft.com/office/powerpoint/2010/main" val="24404147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7272" y="88234"/>
            <a:ext cx="11465341" cy="6555454"/>
          </a:xfrm>
          <a:solidFill>
            <a:schemeClr val="bg1"/>
          </a:solidFill>
        </p:spPr>
        <p:txBody>
          <a:bodyPr/>
          <a:lstStyle/>
          <a:p>
            <a:pPr algn="l"/>
            <a:r>
              <a:rPr lang="en-US" b="1" dirty="0"/>
              <a:t>	</a:t>
            </a:r>
            <a:r>
              <a:rPr lang="en-US" b="1" dirty="0" smtClean="0"/>
              <a:t>	       Data Analysis </a:t>
            </a:r>
            <a:endParaRPr lang="en-US" b="1" dirty="0"/>
          </a:p>
        </p:txBody>
      </p:sp>
      <p:cxnSp>
        <p:nvCxnSpPr>
          <p:cNvPr id="23" name="Straight Arrow Connector 22"/>
          <p:cNvCxnSpPr/>
          <p:nvPr/>
        </p:nvCxnSpPr>
        <p:spPr>
          <a:xfrm flipH="1">
            <a:off x="5646820" y="6268453"/>
            <a:ext cx="112295" cy="2286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472946" y="803955"/>
            <a:ext cx="2486526" cy="1792202"/>
          </a:xfrm>
          <a:prstGeom prst="ellipse">
            <a:avLst/>
          </a:prstGeom>
          <a:solidFill>
            <a:schemeClr val="accent4"/>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Data collected and organize</a:t>
            </a:r>
            <a:endParaRPr lang="en-US" sz="2000" b="1" dirty="0">
              <a:solidFill>
                <a:schemeClr val="tx1"/>
              </a:solidFill>
            </a:endParaRPr>
          </a:p>
        </p:txBody>
      </p:sp>
      <p:sp>
        <p:nvSpPr>
          <p:cNvPr id="27" name="Oval 26"/>
          <p:cNvSpPr/>
          <p:nvPr/>
        </p:nvSpPr>
        <p:spPr>
          <a:xfrm>
            <a:off x="4000334" y="702276"/>
            <a:ext cx="2486526" cy="1787257"/>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Sorting the data into framework</a:t>
            </a:r>
            <a:endParaRPr lang="en-US" sz="2000" b="1" dirty="0">
              <a:solidFill>
                <a:schemeClr val="tx1"/>
              </a:solidFill>
            </a:endParaRPr>
          </a:p>
        </p:txBody>
      </p:sp>
      <p:sp>
        <p:nvSpPr>
          <p:cNvPr id="28" name="Oval 27"/>
          <p:cNvSpPr/>
          <p:nvPr/>
        </p:nvSpPr>
        <p:spPr>
          <a:xfrm>
            <a:off x="7966407" y="842939"/>
            <a:ext cx="2486526" cy="164308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Narrative analysis based on the data collected</a:t>
            </a:r>
            <a:endParaRPr lang="en-US" sz="2000" b="1" dirty="0">
              <a:solidFill>
                <a:schemeClr val="tx1"/>
              </a:solidFill>
            </a:endParaRPr>
          </a:p>
        </p:txBody>
      </p:sp>
      <p:sp>
        <p:nvSpPr>
          <p:cNvPr id="29" name="Oval 28"/>
          <p:cNvSpPr/>
          <p:nvPr/>
        </p:nvSpPr>
        <p:spPr>
          <a:xfrm>
            <a:off x="5989943" y="457200"/>
            <a:ext cx="595568" cy="490152"/>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3603899" y="2106005"/>
            <a:ext cx="595568" cy="490152"/>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rot="2044606">
            <a:off x="11420457" y="5066952"/>
            <a:ext cx="1106905" cy="229415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rallelogram 1"/>
          <p:cNvSpPr/>
          <p:nvPr/>
        </p:nvSpPr>
        <p:spPr>
          <a:xfrm>
            <a:off x="377371" y="159671"/>
            <a:ext cx="1837192" cy="368966"/>
          </a:xfrm>
          <a:prstGeom prst="parallelogram">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p:cNvSpPr/>
          <p:nvPr/>
        </p:nvSpPr>
        <p:spPr>
          <a:xfrm>
            <a:off x="377371" y="3194511"/>
            <a:ext cx="2157413" cy="342900"/>
          </a:xfrm>
          <a:prstGeom prst="parallelogram">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57437" y="3182205"/>
            <a:ext cx="5286309" cy="4345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Eligibility Criteria of papers reviewed</a:t>
            </a:r>
            <a:endParaRPr lang="en-US" sz="2400" b="1" dirty="0">
              <a:solidFill>
                <a:schemeClr val="tx1"/>
              </a:solidFill>
            </a:endParaRPr>
          </a:p>
        </p:txBody>
      </p:sp>
      <p:sp>
        <p:nvSpPr>
          <p:cNvPr id="11" name="Rectangle 10"/>
          <p:cNvSpPr/>
          <p:nvPr/>
        </p:nvSpPr>
        <p:spPr>
          <a:xfrm>
            <a:off x="692943" y="3846395"/>
            <a:ext cx="9236869" cy="2482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smtClean="0">
                <a:solidFill>
                  <a:schemeClr val="tx1"/>
                </a:solidFill>
              </a:rPr>
              <a:t>All studies that evidence reporting telehealth business models only. </a:t>
            </a:r>
          </a:p>
          <a:p>
            <a:pPr marL="285750" indent="-285750">
              <a:buFont typeface="Arial" panose="020B0604020202020204" pitchFamily="34" charset="0"/>
              <a:buChar char="•"/>
            </a:pPr>
            <a:r>
              <a:rPr lang="en-US" dirty="0" smtClean="0">
                <a:solidFill>
                  <a:schemeClr val="tx1"/>
                </a:solidFill>
              </a:rPr>
              <a:t>The telemedicine model supported by government of India.</a:t>
            </a:r>
          </a:p>
          <a:p>
            <a:pPr marL="285750" indent="-285750">
              <a:buFont typeface="Arial" panose="020B0604020202020204" pitchFamily="34" charset="0"/>
              <a:buChar char="•"/>
            </a:pPr>
            <a:r>
              <a:rPr lang="en-US" dirty="0" smtClean="0">
                <a:solidFill>
                  <a:schemeClr val="tx1"/>
                </a:solidFill>
              </a:rPr>
              <a:t>The selected articles were written in English language only </a:t>
            </a:r>
          </a:p>
          <a:p>
            <a:pPr marL="285750" indent="-285750">
              <a:buFont typeface="Arial" panose="020B0604020202020204" pitchFamily="34" charset="0"/>
              <a:buChar char="•"/>
            </a:pPr>
            <a:endParaRPr lang="en-US" b="1" dirty="0" smtClean="0">
              <a:solidFill>
                <a:schemeClr val="tx1"/>
              </a:solidFill>
            </a:endParaRPr>
          </a:p>
          <a:p>
            <a:pPr marL="285750" indent="-285750">
              <a:buFont typeface="Arial" panose="020B0604020202020204" pitchFamily="34" charset="0"/>
              <a:buChar char="•"/>
            </a:pPr>
            <a:r>
              <a:rPr lang="en-US" dirty="0" smtClean="0"/>
              <a:t> </a:t>
            </a:r>
            <a:endParaRPr lang="en-US" dirty="0"/>
          </a:p>
        </p:txBody>
      </p:sp>
    </p:spTree>
    <p:extLst>
      <p:ext uri="{BB962C8B-B14F-4D97-AF65-F5344CB8AC3E}">
        <p14:creationId xmlns:p14="http://schemas.microsoft.com/office/powerpoint/2010/main" val="493065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387" y="214981"/>
            <a:ext cx="11881688" cy="6342982"/>
          </a:xfrm>
        </p:spPr>
        <p:txBody>
          <a:bodyPr/>
          <a:lstStyle/>
          <a:p>
            <a:pPr marL="0" indent="0">
              <a:buNone/>
            </a:pPr>
            <a:r>
              <a:rPr lang="en-US" b="1" dirty="0" smtClean="0"/>
              <a:t>		Result &amp; Analysis</a:t>
            </a:r>
          </a:p>
          <a:p>
            <a:pPr marL="0" indent="0">
              <a:buNone/>
            </a:pPr>
            <a:endParaRPr lang="en-US" b="1" dirty="0"/>
          </a:p>
          <a:p>
            <a:pPr marL="0" indent="0">
              <a:buNone/>
            </a:pPr>
            <a:endParaRPr lang="en-US" dirty="0"/>
          </a:p>
        </p:txBody>
      </p:sp>
      <p:sp>
        <p:nvSpPr>
          <p:cNvPr id="6" name="Rectangle 5"/>
          <p:cNvSpPr/>
          <p:nvPr/>
        </p:nvSpPr>
        <p:spPr>
          <a:xfrm rot="816820">
            <a:off x="11780619" y="2672775"/>
            <a:ext cx="1106905" cy="52181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rallelogram 1"/>
          <p:cNvSpPr/>
          <p:nvPr/>
        </p:nvSpPr>
        <p:spPr>
          <a:xfrm>
            <a:off x="261257" y="214981"/>
            <a:ext cx="1712685" cy="464457"/>
          </a:xfrm>
          <a:prstGeom prst="parallelogram">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020902824"/>
              </p:ext>
            </p:extLst>
          </p:nvPr>
        </p:nvGraphicFramePr>
        <p:xfrm>
          <a:off x="261257" y="837399"/>
          <a:ext cx="11654519" cy="5606264"/>
        </p:xfrm>
        <a:graphic>
          <a:graphicData uri="http://schemas.openxmlformats.org/drawingml/2006/table">
            <a:tbl>
              <a:tblPr firstRow="1" bandRow="1">
                <a:tableStyleId>{00A15C55-8517-42AA-B614-E9B94910E393}</a:tableStyleId>
              </a:tblPr>
              <a:tblGrid>
                <a:gridCol w="1413488"/>
                <a:gridCol w="2766180"/>
                <a:gridCol w="2813043"/>
                <a:gridCol w="2318657"/>
                <a:gridCol w="2343151"/>
              </a:tblGrid>
              <a:tr h="706648">
                <a:tc>
                  <a:txBody>
                    <a:bodyPr/>
                    <a:lstStyle/>
                    <a:p>
                      <a:endParaRPr lang="en-US" dirty="0"/>
                    </a:p>
                  </a:txBody>
                  <a:tcPr/>
                </a:tc>
                <a:tc>
                  <a:txBody>
                    <a:bodyPr/>
                    <a:lstStyle/>
                    <a:p>
                      <a:r>
                        <a:rPr lang="en-US" b="1" dirty="0" smtClean="0">
                          <a:solidFill>
                            <a:schemeClr val="tx1"/>
                          </a:solidFill>
                        </a:rPr>
                        <a:t>Value proposition </a:t>
                      </a:r>
                      <a:endParaRPr lang="en-US" b="1" dirty="0">
                        <a:solidFill>
                          <a:schemeClr val="tx1"/>
                        </a:solidFill>
                      </a:endParaRPr>
                    </a:p>
                  </a:txBody>
                  <a:tcPr/>
                </a:tc>
                <a:tc>
                  <a:txBody>
                    <a:bodyPr/>
                    <a:lstStyle/>
                    <a:p>
                      <a:r>
                        <a:rPr lang="en-US" b="1" dirty="0" smtClean="0">
                          <a:solidFill>
                            <a:schemeClr val="tx1"/>
                          </a:solidFill>
                        </a:rPr>
                        <a:t>Customer Segment</a:t>
                      </a:r>
                      <a:endParaRPr lang="en-US" b="1" dirty="0">
                        <a:solidFill>
                          <a:schemeClr val="tx1"/>
                        </a:solidFill>
                      </a:endParaRPr>
                    </a:p>
                  </a:txBody>
                  <a:tcPr/>
                </a:tc>
                <a:tc>
                  <a:txBody>
                    <a:bodyPr/>
                    <a:lstStyle/>
                    <a:p>
                      <a:r>
                        <a:rPr lang="en-US" b="1" dirty="0" smtClean="0">
                          <a:solidFill>
                            <a:schemeClr val="tx1"/>
                          </a:solidFill>
                        </a:rPr>
                        <a:t>Key Resources</a:t>
                      </a:r>
                      <a:endParaRPr lang="en-US" b="1" dirty="0">
                        <a:solidFill>
                          <a:schemeClr val="tx1"/>
                        </a:solidFill>
                      </a:endParaRPr>
                    </a:p>
                  </a:txBody>
                  <a:tcPr/>
                </a:tc>
                <a:tc>
                  <a:txBody>
                    <a:bodyPr/>
                    <a:lstStyle/>
                    <a:p>
                      <a:r>
                        <a:rPr lang="en-US" b="1" dirty="0" smtClean="0">
                          <a:solidFill>
                            <a:schemeClr val="tx1"/>
                          </a:solidFill>
                        </a:rPr>
                        <a:t>Key Activities </a:t>
                      </a:r>
                      <a:endParaRPr lang="en-US" b="1" dirty="0">
                        <a:solidFill>
                          <a:schemeClr val="tx1"/>
                        </a:solidFill>
                      </a:endParaRPr>
                    </a:p>
                  </a:txBody>
                  <a:tcPr/>
                </a:tc>
              </a:tr>
              <a:tr h="1224904">
                <a:tc>
                  <a:txBody>
                    <a:bodyPr/>
                    <a:lstStyle/>
                    <a:p>
                      <a:r>
                        <a:rPr lang="en-US" sz="1400" dirty="0" smtClean="0"/>
                        <a:t>Apollo</a:t>
                      </a:r>
                      <a:endParaRPr lang="en-US" sz="1400" dirty="0"/>
                    </a:p>
                  </a:txBody>
                  <a:tcPr/>
                </a:tc>
                <a:tc>
                  <a:txBody>
                    <a:bodyPr/>
                    <a:lstStyle/>
                    <a:p>
                      <a:r>
                        <a:rPr lang="en-US" sz="1400" dirty="0" smtClean="0"/>
                        <a:t>Reduced travel expense, specialized care, continued medical education</a:t>
                      </a:r>
                      <a:endParaRPr lang="en-US" sz="1400" dirty="0"/>
                    </a:p>
                  </a:txBody>
                  <a:tcPr/>
                </a:tc>
                <a:tc>
                  <a:txBody>
                    <a:bodyPr/>
                    <a:lstStyle/>
                    <a:p>
                      <a:r>
                        <a:rPr lang="en-US" sz="1400" dirty="0" smtClean="0"/>
                        <a:t>Organizations and individuals in rural India</a:t>
                      </a:r>
                      <a:endParaRPr lang="en-US" sz="1400" dirty="0"/>
                    </a:p>
                  </a:txBody>
                  <a:tcPr/>
                </a:tc>
                <a:tc>
                  <a:txBody>
                    <a:bodyPr/>
                    <a:lstStyle/>
                    <a:p>
                      <a:r>
                        <a:rPr lang="en-US" sz="1400" dirty="0" smtClean="0"/>
                        <a:t>IT platform, healthcare specialists, satellite communication</a:t>
                      </a:r>
                      <a:endParaRPr lang="en-US" sz="1400" dirty="0"/>
                    </a:p>
                  </a:txBody>
                  <a:tcPr/>
                </a:tc>
                <a:tc>
                  <a:txBody>
                    <a:bodyPr/>
                    <a:lstStyle/>
                    <a:p>
                      <a:r>
                        <a:rPr lang="en-US" sz="1400" dirty="0" smtClean="0"/>
                        <a:t>Platform management, specialty consultations, medical education</a:t>
                      </a:r>
                      <a:endParaRPr lang="en-US" sz="1400" dirty="0"/>
                    </a:p>
                  </a:txBody>
                  <a:tcPr/>
                </a:tc>
              </a:tr>
              <a:tr h="1224904">
                <a:tc>
                  <a:txBody>
                    <a:bodyPr/>
                    <a:lstStyle/>
                    <a:p>
                      <a:r>
                        <a:rPr lang="en-US" sz="1400" dirty="0" err="1" smtClean="0"/>
                        <a:t>SkyHealth</a:t>
                      </a:r>
                      <a:endParaRPr lang="en-US" sz="1400" dirty="0"/>
                    </a:p>
                  </a:txBody>
                  <a:tcPr/>
                </a:tc>
                <a:tc>
                  <a:txBody>
                    <a:bodyPr/>
                    <a:lstStyle/>
                    <a:p>
                      <a:r>
                        <a:rPr lang="en-US" sz="1400" dirty="0" smtClean="0"/>
                        <a:t>Women entrepreneurs make money, patients save travel costs to doctor</a:t>
                      </a:r>
                      <a:endParaRPr lang="en-US" sz="1400" dirty="0"/>
                    </a:p>
                  </a:txBody>
                  <a:tcPr/>
                </a:tc>
                <a:tc>
                  <a:txBody>
                    <a:bodyPr/>
                    <a:lstStyle/>
                    <a:p>
                      <a:r>
                        <a:rPr lang="en-US" sz="1400" dirty="0" smtClean="0"/>
                        <a:t>10,000 villages in India</a:t>
                      </a:r>
                      <a:endParaRPr lang="en-US" sz="1400" dirty="0"/>
                    </a:p>
                  </a:txBody>
                  <a:tcPr/>
                </a:tc>
                <a:tc>
                  <a:txBody>
                    <a:bodyPr/>
                    <a:lstStyle/>
                    <a:p>
                      <a:r>
                        <a:rPr lang="en-US" sz="1400" dirty="0" smtClean="0"/>
                        <a:t>IT platform, medical devices</a:t>
                      </a:r>
                      <a:endParaRPr lang="en-US" sz="1400" dirty="0"/>
                    </a:p>
                  </a:txBody>
                  <a:tcPr/>
                </a:tc>
                <a:tc>
                  <a:txBody>
                    <a:bodyPr/>
                    <a:lstStyle/>
                    <a:p>
                      <a:r>
                        <a:rPr lang="en-US" sz="1400" dirty="0" smtClean="0"/>
                        <a:t>Platform management, care center operation</a:t>
                      </a:r>
                      <a:endParaRPr lang="en-US" sz="1400" dirty="0"/>
                    </a:p>
                  </a:txBody>
                  <a:tcPr/>
                </a:tc>
              </a:tr>
              <a:tr h="1224904">
                <a:tc>
                  <a:txBody>
                    <a:bodyPr/>
                    <a:lstStyle/>
                    <a:p>
                      <a:r>
                        <a:rPr lang="en-US" sz="1400" dirty="0" err="1" smtClean="0"/>
                        <a:t>Aravind</a:t>
                      </a:r>
                      <a:endParaRPr lang="en-US" sz="1400" dirty="0"/>
                    </a:p>
                  </a:txBody>
                  <a:tcPr/>
                </a:tc>
                <a:tc>
                  <a:txBody>
                    <a:bodyPr/>
                    <a:lstStyle/>
                    <a:p>
                      <a:r>
                        <a:rPr lang="en-US" sz="1400" dirty="0" smtClean="0"/>
                        <a:t>Accessible and affordable eye care</a:t>
                      </a:r>
                      <a:endParaRPr lang="en-US" sz="1400" dirty="0"/>
                    </a:p>
                  </a:txBody>
                  <a:tcPr/>
                </a:tc>
                <a:tc>
                  <a:txBody>
                    <a:bodyPr/>
                    <a:lstStyle/>
                    <a:p>
                      <a:r>
                        <a:rPr lang="en-US" sz="1400" dirty="0" smtClean="0"/>
                        <a:t>Rural and low income areas of India</a:t>
                      </a:r>
                      <a:endParaRPr lang="en-US" sz="1400" dirty="0"/>
                    </a:p>
                  </a:txBody>
                  <a:tcPr/>
                </a:tc>
                <a:tc>
                  <a:txBody>
                    <a:bodyPr/>
                    <a:lstStyle/>
                    <a:p>
                      <a:r>
                        <a:rPr lang="en-US" sz="1400" dirty="0" smtClean="0"/>
                        <a:t>IT platform, medical devices, transportation services</a:t>
                      </a:r>
                      <a:endParaRPr lang="en-US" sz="1400" dirty="0"/>
                    </a:p>
                  </a:txBody>
                  <a:tcPr/>
                </a:tc>
                <a:tc>
                  <a:txBody>
                    <a:bodyPr/>
                    <a:lstStyle/>
                    <a:p>
                      <a:r>
                        <a:rPr lang="en-US" sz="1400" dirty="0" smtClean="0"/>
                        <a:t>Platform management, care center operations, training, education, research</a:t>
                      </a:r>
                      <a:endParaRPr lang="en-US" sz="1400" dirty="0"/>
                    </a:p>
                  </a:txBody>
                  <a:tcPr/>
                </a:tc>
              </a:tr>
              <a:tr h="1224904">
                <a:tc>
                  <a:txBody>
                    <a:bodyPr/>
                    <a:lstStyle/>
                    <a:p>
                      <a:r>
                        <a:rPr lang="en-US" sz="1400" dirty="0" err="1" smtClean="0"/>
                        <a:t>TeleDoctor</a:t>
                      </a:r>
                      <a:endParaRPr lang="en-US" sz="1400" dirty="0"/>
                    </a:p>
                  </a:txBody>
                  <a:tcPr/>
                </a:tc>
                <a:tc>
                  <a:txBody>
                    <a:bodyPr/>
                    <a:lstStyle/>
                    <a:p>
                      <a:r>
                        <a:rPr lang="en-US" sz="1400" dirty="0" smtClean="0"/>
                        <a:t>Saves travel costs to doctor, 24/7 accessibility, multilingual, confidentiality, increased revenue</a:t>
                      </a:r>
                      <a:endParaRPr lang="en-US" sz="1400" dirty="0"/>
                    </a:p>
                  </a:txBody>
                  <a:tcPr/>
                </a:tc>
                <a:tc>
                  <a:txBody>
                    <a:bodyPr/>
                    <a:lstStyle/>
                    <a:p>
                      <a:r>
                        <a:rPr lang="en-US" sz="1400" dirty="0" smtClean="0"/>
                        <a:t>Rural Pakistani patients, doctors</a:t>
                      </a:r>
                      <a:endParaRPr lang="en-US" sz="1400" dirty="0"/>
                    </a:p>
                  </a:txBody>
                  <a:tcPr/>
                </a:tc>
                <a:tc>
                  <a:txBody>
                    <a:bodyPr/>
                    <a:lstStyle/>
                    <a:p>
                      <a:r>
                        <a:rPr lang="en-US" sz="1400" dirty="0" smtClean="0"/>
                        <a:t>Wireless network, doctors</a:t>
                      </a:r>
                      <a:endParaRPr lang="en-US" sz="1400" dirty="0"/>
                    </a:p>
                  </a:txBody>
                  <a:tcPr/>
                </a:tc>
                <a:tc>
                  <a:txBody>
                    <a:bodyPr/>
                    <a:lstStyle/>
                    <a:p>
                      <a:r>
                        <a:rPr lang="en-US" sz="1400" dirty="0" smtClean="0"/>
                        <a:t>Platform management, medical consultation</a:t>
                      </a:r>
                      <a:endParaRPr lang="en-US" sz="1400" dirty="0"/>
                    </a:p>
                  </a:txBody>
                  <a:tcPr/>
                </a:tc>
              </a:tr>
            </a:tbl>
          </a:graphicData>
        </a:graphic>
      </p:graphicFrame>
    </p:spTree>
    <p:extLst>
      <p:ext uri="{BB962C8B-B14F-4D97-AF65-F5344CB8AC3E}">
        <p14:creationId xmlns:p14="http://schemas.microsoft.com/office/powerpoint/2010/main" val="3846366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387" y="214981"/>
            <a:ext cx="6781802" cy="5881020"/>
          </a:xfrm>
        </p:spPr>
        <p:txBody>
          <a:bodyPr/>
          <a:lstStyle/>
          <a:p>
            <a:pPr marL="0" indent="0">
              <a:buNone/>
            </a:pPr>
            <a:r>
              <a:rPr lang="en-US" b="1" dirty="0" smtClean="0"/>
              <a:t>		Result &amp; Analysis </a:t>
            </a:r>
          </a:p>
          <a:p>
            <a:pPr marL="0" indent="0">
              <a:buNone/>
            </a:pPr>
            <a:endParaRPr lang="en-US" dirty="0"/>
          </a:p>
          <a:p>
            <a:pPr marL="0" indent="0" algn="just">
              <a:lnSpc>
                <a:spcPct val="150000"/>
              </a:lnSpc>
              <a:buNone/>
            </a:pPr>
            <a:r>
              <a:rPr lang="en-US" sz="2000" dirty="0"/>
              <a:t>All of the </a:t>
            </a:r>
            <a:r>
              <a:rPr lang="en-US" sz="2000" dirty="0" smtClean="0"/>
              <a:t>senior leader team of </a:t>
            </a:r>
            <a:r>
              <a:rPr lang="en-US" sz="2000" dirty="0"/>
              <a:t>the organization were willing to give interview, 4 interviews and 13 group discussions were conducted with managers and IT staff over a period of 1 month. The initial interview questions did not ask about the steps and procedures to establish a telemedicine call center. However the concept of telemedicine call center service were asked in subsequent questions along with logistics and financial planning </a:t>
            </a:r>
            <a:r>
              <a:rPr lang="en-US" sz="2000" dirty="0" smtClean="0"/>
              <a:t>questions</a:t>
            </a:r>
            <a:r>
              <a:rPr lang="en-US" sz="2000" dirty="0"/>
              <a:t> </a:t>
            </a:r>
            <a:r>
              <a:rPr lang="en-US" sz="2000" dirty="0" smtClean="0"/>
              <a:t>and on the basis of their answer below framework is developed. </a:t>
            </a:r>
            <a:endParaRPr lang="en-US" sz="2000" dirty="0"/>
          </a:p>
          <a:p>
            <a:pPr marL="0" indent="0" algn="just">
              <a:buNone/>
            </a:pPr>
            <a:endParaRPr lang="en-US" dirty="0"/>
          </a:p>
        </p:txBody>
      </p:sp>
      <p:sp>
        <p:nvSpPr>
          <p:cNvPr id="4" name="Flowchart: Data 3"/>
          <p:cNvSpPr/>
          <p:nvPr/>
        </p:nvSpPr>
        <p:spPr>
          <a:xfrm>
            <a:off x="8005008" y="0"/>
            <a:ext cx="3914275" cy="3416968"/>
          </a:xfrm>
          <a:prstGeom prst="flowChartInputOutput">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Data 4"/>
          <p:cNvSpPr/>
          <p:nvPr/>
        </p:nvSpPr>
        <p:spPr>
          <a:xfrm>
            <a:off x="7611978" y="3705726"/>
            <a:ext cx="3874169" cy="3152274"/>
          </a:xfrm>
          <a:prstGeom prst="flowChartInputOutput">
            <a:avLst/>
          </a:prstGeom>
          <a:blipFill dpi="0" rotWithShape="1">
            <a:blip r:embed="rId4" cstate="print">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816820">
            <a:off x="11780619" y="2672775"/>
            <a:ext cx="1106905" cy="52181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rallelogram 1"/>
          <p:cNvSpPr/>
          <p:nvPr/>
        </p:nvSpPr>
        <p:spPr>
          <a:xfrm>
            <a:off x="261257" y="214981"/>
            <a:ext cx="1712685" cy="464457"/>
          </a:xfrm>
          <a:prstGeom prst="parallelogram">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58115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val 16"/>
          <p:cNvSpPr/>
          <p:nvPr/>
        </p:nvSpPr>
        <p:spPr>
          <a:xfrm>
            <a:off x="589547" y="836313"/>
            <a:ext cx="947065" cy="1057278"/>
          </a:xfrm>
          <a:prstGeom prst="ellipse">
            <a:avLst/>
          </a:prstGeom>
          <a:blipFill dpi="0" rotWithShape="1">
            <a:blip r:embed="rId2">
              <a:extLst>
                <a:ext uri="{28A0092B-C50C-407E-A947-70E740481C1C}">
                  <a14:useLocalDpi xmlns:a14="http://schemas.microsoft.com/office/drawing/2010/main" val="0"/>
                </a:ext>
              </a:extLst>
            </a:blip>
            <a:srcRect/>
            <a:stretch>
              <a:fillRect/>
            </a:stretch>
          </a:blip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238752" y="807741"/>
            <a:ext cx="986635" cy="1057278"/>
          </a:xfrm>
          <a:prstGeom prst="ellipse">
            <a:avLst/>
          </a:prstGeom>
          <a:blipFill dpi="0" rotWithShape="1">
            <a:blip r:embed="rId3">
              <a:extLst>
                <a:ext uri="{28A0092B-C50C-407E-A947-70E740481C1C}">
                  <a14:useLocalDpi xmlns:a14="http://schemas.microsoft.com/office/drawing/2010/main" val="0"/>
                </a:ext>
              </a:extLst>
            </a:blip>
            <a:srcRect/>
            <a:stretch>
              <a:fillRect/>
            </a:stretch>
          </a:blip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6236948" y="747707"/>
            <a:ext cx="1014084" cy="1029454"/>
          </a:xfrm>
          <a:prstGeom prst="ellipse">
            <a:avLst/>
          </a:prstGeom>
          <a:blipFill dpi="0" rotWithShape="1">
            <a:blip r:embed="rId4">
              <a:extLst>
                <a:ext uri="{28A0092B-C50C-407E-A947-70E740481C1C}">
                  <a14:useLocalDpi xmlns:a14="http://schemas.microsoft.com/office/drawing/2010/main" val="0"/>
                </a:ext>
              </a:extLst>
            </a:blip>
            <a:srcRect/>
            <a:stretch>
              <a:fillRect/>
            </a:stretch>
          </a:blip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298162" y="4876799"/>
            <a:ext cx="1126702" cy="1158165"/>
          </a:xfrm>
          <a:prstGeom prst="ellipse">
            <a:avLst/>
          </a:prstGeom>
          <a:blipFill dpi="0" rotWithShape="1">
            <a:blip r:embed="rId5">
              <a:extLst>
                <a:ext uri="{28A0092B-C50C-407E-A947-70E740481C1C}">
                  <a14:useLocalDpi xmlns:a14="http://schemas.microsoft.com/office/drawing/2010/main" val="0"/>
                </a:ext>
              </a:extLst>
            </a:blip>
            <a:srcRect/>
            <a:stretch>
              <a:fillRect/>
            </a:stretch>
          </a:bli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589546" y="4892842"/>
            <a:ext cx="1110915" cy="1122947"/>
          </a:xfrm>
          <a:prstGeom prst="ellipse">
            <a:avLst/>
          </a:prstGeom>
          <a:blipFill dpi="0" rotWithShape="1">
            <a:blip r:embed="rId6">
              <a:extLst>
                <a:ext uri="{28A0092B-C50C-407E-A947-70E740481C1C}">
                  <a14:useLocalDpi xmlns:a14="http://schemas.microsoft.com/office/drawing/2010/main" val="0"/>
                </a:ext>
              </a:extLst>
            </a:blip>
            <a:srcRect/>
            <a:stretch>
              <a:fillRect/>
            </a:stretch>
          </a:bli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254796" y="2988340"/>
            <a:ext cx="1076572" cy="966038"/>
          </a:xfrm>
          <a:prstGeom prst="ellipse">
            <a:avLst/>
          </a:prstGeom>
          <a:blipFill dpi="0" rotWithShape="1">
            <a:blip r:embed="rId7">
              <a:extLst>
                <a:ext uri="{28A0092B-C50C-407E-A947-70E740481C1C}">
                  <a14:useLocalDpi xmlns:a14="http://schemas.microsoft.com/office/drawing/2010/main" val="0"/>
                </a:ext>
              </a:extLst>
            </a:blip>
            <a:srcRect/>
            <a:stretch>
              <a:fillRect/>
            </a:stretch>
          </a:bli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9621586" y="2837694"/>
            <a:ext cx="1078663" cy="1074821"/>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134184" y="2952128"/>
            <a:ext cx="1116848" cy="1074821"/>
          </a:xfrm>
          <a:prstGeom prst="ellipse">
            <a:avLst/>
          </a:prstGeom>
          <a:blipFill dpi="0" rotWithShape="1">
            <a:blip r:embed="rId9">
              <a:extLst>
                <a:ext uri="{28A0092B-C50C-407E-A947-70E740481C1C}">
                  <a14:useLocalDpi xmlns:a14="http://schemas.microsoft.com/office/drawing/2010/main" val="0"/>
                </a:ext>
              </a:extLst>
            </a:blip>
            <a:srcRect/>
            <a:stretch>
              <a:fillRect/>
            </a:stretch>
          </a:bli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674895" y="3066420"/>
            <a:ext cx="1025567" cy="887958"/>
          </a:xfrm>
          <a:prstGeom prst="ellipse">
            <a:avLst/>
          </a:prstGeom>
          <a:blipFill dpi="0" rotWithShape="1">
            <a:blip r:embed="rId10">
              <a:extLst>
                <a:ext uri="{28A0092B-C50C-407E-A947-70E740481C1C}">
                  <a14:useLocalDpi xmlns:a14="http://schemas.microsoft.com/office/drawing/2010/main" val="0"/>
                </a:ext>
              </a:extLst>
            </a:blip>
            <a:srcRect/>
            <a:stretch>
              <a:fillRect/>
            </a:stretch>
          </a:bli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9669209" y="807741"/>
            <a:ext cx="1175254" cy="1117312"/>
          </a:xfrm>
          <a:prstGeom prst="ellipse">
            <a:avLst/>
          </a:prstGeom>
          <a:blipFill dpi="0" rotWithShape="1">
            <a:blip r:embed="rId11">
              <a:extLst>
                <a:ext uri="{28A0092B-C50C-407E-A947-70E740481C1C}">
                  <a14:useLocalDpi xmlns:a14="http://schemas.microsoft.com/office/drawing/2010/main" val="0"/>
                </a:ext>
              </a:extLst>
            </a:blip>
            <a:srcRect/>
            <a:stretch>
              <a:fillRect/>
            </a:stretch>
          </a:blip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Connector 40"/>
          <p:cNvCxnSpPr/>
          <p:nvPr/>
        </p:nvCxnSpPr>
        <p:spPr>
          <a:xfrm flipV="1">
            <a:off x="1509412" y="1350666"/>
            <a:ext cx="1713546" cy="49814"/>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4241429" y="1364952"/>
            <a:ext cx="1995519" cy="21242"/>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7251032" y="1336755"/>
            <a:ext cx="242687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24" idx="4"/>
            <a:endCxn id="24" idx="4"/>
          </p:cNvCxnSpPr>
          <p:nvPr/>
        </p:nvCxnSpPr>
        <p:spPr>
          <a:xfrm>
            <a:off x="6692608" y="4026949"/>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7203408" y="3444163"/>
            <a:ext cx="24181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H="1" flipV="1">
            <a:off x="4369552" y="3455178"/>
            <a:ext cx="1793377" cy="39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22" idx="2"/>
          </p:cNvCxnSpPr>
          <p:nvPr/>
        </p:nvCxnSpPr>
        <p:spPr>
          <a:xfrm flipH="1">
            <a:off x="1700462" y="3471359"/>
            <a:ext cx="155433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p:cNvCxnSpPr>
            <a:stCxn id="21" idx="6"/>
          </p:cNvCxnSpPr>
          <p:nvPr/>
        </p:nvCxnSpPr>
        <p:spPr>
          <a:xfrm flipV="1">
            <a:off x="1700461" y="5454315"/>
            <a:ext cx="1613488" cy="1"/>
          </a:xfrm>
          <a:prstGeom prst="line">
            <a:avLst/>
          </a:prstGeom>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3031958" y="1364952"/>
            <a:ext cx="190752" cy="369332"/>
          </a:xfrm>
          <a:prstGeom prst="rect">
            <a:avLst/>
          </a:prstGeom>
          <a:noFill/>
        </p:spPr>
        <p:txBody>
          <a:bodyPr wrap="square" rtlCol="0">
            <a:spAutoFit/>
          </a:bodyPr>
          <a:lstStyle/>
          <a:p>
            <a:endParaRPr lang="en-US" dirty="0"/>
          </a:p>
        </p:txBody>
      </p:sp>
      <p:sp>
        <p:nvSpPr>
          <p:cNvPr id="8" name="Rectangle 7"/>
          <p:cNvSpPr/>
          <p:nvPr/>
        </p:nvSpPr>
        <p:spPr>
          <a:xfrm>
            <a:off x="337570" y="2030952"/>
            <a:ext cx="1882345" cy="674151"/>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solidFill>
                  <a:schemeClr val="tx1"/>
                </a:solidFill>
              </a:rPr>
              <a:t>Identify the Problem</a:t>
            </a:r>
            <a:endParaRPr lang="en-US" dirty="0">
              <a:solidFill>
                <a:schemeClr val="tx1"/>
              </a:solidFill>
            </a:endParaRPr>
          </a:p>
        </p:txBody>
      </p:sp>
      <p:sp>
        <p:nvSpPr>
          <p:cNvPr id="9" name="Rectangle 8"/>
          <p:cNvSpPr/>
          <p:nvPr/>
        </p:nvSpPr>
        <p:spPr>
          <a:xfrm>
            <a:off x="2892432" y="1991690"/>
            <a:ext cx="2042425" cy="713414"/>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solidFill>
                  <a:schemeClr val="tx1"/>
                </a:solidFill>
              </a:rPr>
              <a:t>Forming the team</a:t>
            </a:r>
            <a:endParaRPr lang="en-US" dirty="0">
              <a:solidFill>
                <a:schemeClr val="tx1"/>
              </a:solidFill>
            </a:endParaRPr>
          </a:p>
        </p:txBody>
      </p:sp>
      <p:sp>
        <p:nvSpPr>
          <p:cNvPr id="10" name="Rectangle 9"/>
          <p:cNvSpPr/>
          <p:nvPr/>
        </p:nvSpPr>
        <p:spPr>
          <a:xfrm>
            <a:off x="5955822" y="1986398"/>
            <a:ext cx="1925435" cy="718705"/>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solidFill>
                  <a:schemeClr val="tx1"/>
                </a:solidFill>
              </a:rPr>
              <a:t>Define the success </a:t>
            </a:r>
            <a:endParaRPr lang="en-US" dirty="0">
              <a:solidFill>
                <a:schemeClr val="tx1"/>
              </a:solidFill>
            </a:endParaRPr>
          </a:p>
        </p:txBody>
      </p:sp>
      <p:sp>
        <p:nvSpPr>
          <p:cNvPr id="12" name="Rectangle 11"/>
          <p:cNvSpPr/>
          <p:nvPr/>
        </p:nvSpPr>
        <p:spPr>
          <a:xfrm>
            <a:off x="9102693" y="2001370"/>
            <a:ext cx="1886857" cy="674151"/>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solidFill>
                  <a:schemeClr val="tx1"/>
                </a:solidFill>
              </a:rPr>
              <a:t>Selecting the vendor </a:t>
            </a:r>
            <a:endParaRPr lang="en-US" dirty="0">
              <a:solidFill>
                <a:schemeClr val="tx1"/>
              </a:solidFill>
            </a:endParaRPr>
          </a:p>
        </p:txBody>
      </p:sp>
      <p:cxnSp>
        <p:nvCxnSpPr>
          <p:cNvPr id="14" name="Straight Connector 13"/>
          <p:cNvCxnSpPr/>
          <p:nvPr/>
        </p:nvCxnSpPr>
        <p:spPr>
          <a:xfrm>
            <a:off x="10844463" y="1336380"/>
            <a:ext cx="4343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1278851" y="1336380"/>
            <a:ext cx="0" cy="2134979"/>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0700249" y="3489538"/>
            <a:ext cx="57860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379997" y="3510399"/>
            <a:ext cx="29489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79997" y="3510399"/>
            <a:ext cx="0" cy="19439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a:endCxn id="21" idx="2"/>
          </p:cNvCxnSpPr>
          <p:nvPr/>
        </p:nvCxnSpPr>
        <p:spPr>
          <a:xfrm>
            <a:off x="379997" y="5454315"/>
            <a:ext cx="209549" cy="1"/>
          </a:xfrm>
          <a:prstGeom prst="line">
            <a:avLst/>
          </a:prstGeom>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9102693" y="4050633"/>
            <a:ext cx="1886857" cy="6700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solidFill>
                  <a:schemeClr val="tx1"/>
                </a:solidFill>
              </a:rPr>
              <a:t>Making a case</a:t>
            </a:r>
            <a:endParaRPr lang="en-US" dirty="0">
              <a:solidFill>
                <a:schemeClr val="tx1"/>
              </a:solidFill>
            </a:endParaRPr>
          </a:p>
        </p:txBody>
      </p:sp>
      <p:sp>
        <p:nvSpPr>
          <p:cNvPr id="44" name="Rectangle 43"/>
          <p:cNvSpPr/>
          <p:nvPr/>
        </p:nvSpPr>
        <p:spPr>
          <a:xfrm>
            <a:off x="5955822" y="4126301"/>
            <a:ext cx="1925435" cy="67000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dirty="0" smtClean="0">
                <a:solidFill>
                  <a:schemeClr val="tx1"/>
                </a:solidFill>
              </a:rPr>
              <a:t>Contracting </a:t>
            </a:r>
            <a:endParaRPr lang="en-US" dirty="0">
              <a:solidFill>
                <a:schemeClr val="tx1"/>
              </a:solidFill>
            </a:endParaRPr>
          </a:p>
        </p:txBody>
      </p:sp>
      <p:sp>
        <p:nvSpPr>
          <p:cNvPr id="46" name="Rectangle 45"/>
          <p:cNvSpPr/>
          <p:nvPr/>
        </p:nvSpPr>
        <p:spPr>
          <a:xfrm>
            <a:off x="3031958" y="4138280"/>
            <a:ext cx="2079141" cy="679974"/>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solidFill>
                  <a:schemeClr val="tx1"/>
                </a:solidFill>
              </a:rPr>
              <a:t>Design the workflow</a:t>
            </a:r>
            <a:endParaRPr lang="en-US" dirty="0">
              <a:solidFill>
                <a:schemeClr val="tx1"/>
              </a:solidFill>
            </a:endParaRPr>
          </a:p>
        </p:txBody>
      </p:sp>
      <p:sp>
        <p:nvSpPr>
          <p:cNvPr id="47" name="Rectangle 46"/>
          <p:cNvSpPr/>
          <p:nvPr/>
        </p:nvSpPr>
        <p:spPr>
          <a:xfrm>
            <a:off x="514473" y="4149692"/>
            <a:ext cx="2160003" cy="67997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solidFill>
                  <a:schemeClr val="tx1"/>
                </a:solidFill>
              </a:rPr>
              <a:t>Train the staff</a:t>
            </a:r>
            <a:endParaRPr lang="en-US" dirty="0">
              <a:solidFill>
                <a:schemeClr val="tx1"/>
              </a:solidFill>
            </a:endParaRPr>
          </a:p>
        </p:txBody>
      </p:sp>
      <p:sp>
        <p:nvSpPr>
          <p:cNvPr id="49" name="Rectangle 48"/>
          <p:cNvSpPr/>
          <p:nvPr/>
        </p:nvSpPr>
        <p:spPr>
          <a:xfrm>
            <a:off x="429410" y="6096000"/>
            <a:ext cx="2197676" cy="59812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solidFill>
                  <a:schemeClr val="tx1"/>
                </a:solidFill>
              </a:rPr>
              <a:t>Partnering with patients </a:t>
            </a:r>
            <a:endParaRPr lang="en-US" dirty="0">
              <a:solidFill>
                <a:schemeClr val="tx1"/>
              </a:solidFill>
            </a:endParaRPr>
          </a:p>
        </p:txBody>
      </p:sp>
      <p:sp>
        <p:nvSpPr>
          <p:cNvPr id="51" name="Rectangle 50"/>
          <p:cNvSpPr/>
          <p:nvPr/>
        </p:nvSpPr>
        <p:spPr>
          <a:xfrm>
            <a:off x="3127334" y="6082204"/>
            <a:ext cx="1983765" cy="60234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solidFill>
                  <a:schemeClr val="tx1"/>
                </a:solidFill>
              </a:rPr>
              <a:t>Implementation</a:t>
            </a:r>
            <a:endParaRPr lang="en-US" dirty="0">
              <a:solidFill>
                <a:schemeClr val="tx1"/>
              </a:solidFill>
            </a:endParaRPr>
          </a:p>
        </p:txBody>
      </p:sp>
      <p:sp>
        <p:nvSpPr>
          <p:cNvPr id="55" name="Right Arrow 54"/>
          <p:cNvSpPr/>
          <p:nvPr/>
        </p:nvSpPr>
        <p:spPr>
          <a:xfrm>
            <a:off x="2198763" y="1263350"/>
            <a:ext cx="257714" cy="21323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2" name="Right Arrow 61"/>
          <p:cNvSpPr/>
          <p:nvPr/>
        </p:nvSpPr>
        <p:spPr>
          <a:xfrm>
            <a:off x="4924850" y="1268954"/>
            <a:ext cx="257714" cy="21323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7" name="Right Arrow 56"/>
          <p:cNvSpPr/>
          <p:nvPr/>
        </p:nvSpPr>
        <p:spPr>
          <a:xfrm>
            <a:off x="8502649" y="1262434"/>
            <a:ext cx="297822" cy="13804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8" name="Down Arrow 57"/>
          <p:cNvSpPr/>
          <p:nvPr/>
        </p:nvSpPr>
        <p:spPr>
          <a:xfrm>
            <a:off x="11214064" y="2150398"/>
            <a:ext cx="129574" cy="27348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0" name="Left Arrow 59"/>
          <p:cNvSpPr/>
          <p:nvPr/>
        </p:nvSpPr>
        <p:spPr>
          <a:xfrm>
            <a:off x="8320256" y="3353123"/>
            <a:ext cx="444834" cy="157276"/>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4" name="Left Arrow 63"/>
          <p:cNvSpPr/>
          <p:nvPr/>
        </p:nvSpPr>
        <p:spPr>
          <a:xfrm>
            <a:off x="4969992" y="3353124"/>
            <a:ext cx="428070" cy="215920"/>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5" name="Left Arrow 64"/>
          <p:cNvSpPr/>
          <p:nvPr/>
        </p:nvSpPr>
        <p:spPr>
          <a:xfrm>
            <a:off x="2165206" y="3387385"/>
            <a:ext cx="312505" cy="181659"/>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6" name="Down Arrow 65"/>
          <p:cNvSpPr/>
          <p:nvPr/>
        </p:nvSpPr>
        <p:spPr>
          <a:xfrm>
            <a:off x="242055" y="4343061"/>
            <a:ext cx="187356" cy="19991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7" name="Right Arrow 66"/>
          <p:cNvSpPr/>
          <p:nvPr/>
        </p:nvSpPr>
        <p:spPr>
          <a:xfrm>
            <a:off x="2332495" y="5391139"/>
            <a:ext cx="294591" cy="16481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Parallelogram 1"/>
          <p:cNvSpPr/>
          <p:nvPr/>
        </p:nvSpPr>
        <p:spPr>
          <a:xfrm>
            <a:off x="484771" y="124986"/>
            <a:ext cx="1832647" cy="232228"/>
          </a:xfrm>
          <a:prstGeom prst="parallelogram">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487880" y="10353"/>
            <a:ext cx="3507098" cy="523220"/>
          </a:xfrm>
          <a:prstGeom prst="rect">
            <a:avLst/>
          </a:prstGeom>
          <a:noFill/>
        </p:spPr>
        <p:txBody>
          <a:bodyPr wrap="square" rtlCol="0">
            <a:spAutoFit/>
          </a:bodyPr>
          <a:lstStyle/>
          <a:p>
            <a:r>
              <a:rPr lang="en-US" sz="2800" b="1" dirty="0" smtClean="0"/>
              <a:t>Framework</a:t>
            </a:r>
            <a:endParaRPr lang="en-US" sz="2800" b="1" dirty="0"/>
          </a:p>
        </p:txBody>
      </p:sp>
    </p:spTree>
    <p:extLst>
      <p:ext uri="{BB962C8B-B14F-4D97-AF65-F5344CB8AC3E}">
        <p14:creationId xmlns:p14="http://schemas.microsoft.com/office/powerpoint/2010/main" val="1806222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999" y="141968"/>
            <a:ext cx="11803743" cy="6345918"/>
          </a:xfrm>
        </p:spPr>
        <p:txBody>
          <a:bodyPr/>
          <a:lstStyle/>
          <a:p>
            <a:pPr marL="0" indent="0">
              <a:buNone/>
            </a:pPr>
            <a:r>
              <a:rPr lang="en-US" dirty="0" smtClean="0"/>
              <a:t>		  </a:t>
            </a:r>
            <a:r>
              <a:rPr lang="en-US" b="1" dirty="0" smtClean="0"/>
              <a:t>Challenges </a:t>
            </a:r>
          </a:p>
          <a:p>
            <a:pPr marL="0" indent="0">
              <a:buNone/>
            </a:pPr>
            <a:endParaRPr lang="en-US" dirty="0" smtClean="0"/>
          </a:p>
          <a:p>
            <a:pPr marL="0" indent="0">
              <a:buNone/>
            </a:pPr>
            <a:endParaRPr lang="en-US" sz="2000" dirty="0" smtClean="0"/>
          </a:p>
          <a:p>
            <a:pPr marL="0" indent="0">
              <a:buNone/>
            </a:pPr>
            <a:r>
              <a:rPr lang="en-US" sz="2000" dirty="0"/>
              <a:t>	</a:t>
            </a:r>
            <a:endParaRPr lang="en-US" sz="2000" dirty="0" smtClean="0"/>
          </a:p>
          <a:p>
            <a:pPr>
              <a:buFont typeface="Wingdings" panose="05000000000000000000" pitchFamily="2" charset="2"/>
              <a:buChar char="v"/>
            </a:pPr>
            <a:endParaRPr lang="en-US" sz="2000" dirty="0" smtClean="0"/>
          </a:p>
          <a:p>
            <a:pPr marL="0" indent="0">
              <a:buNone/>
            </a:pPr>
            <a:endParaRPr lang="en-US" sz="2000" dirty="0" smtClean="0"/>
          </a:p>
          <a:p>
            <a:pPr marL="0" indent="0">
              <a:buNone/>
            </a:pPr>
            <a:r>
              <a:rPr lang="en-US" sz="2000" dirty="0" smtClean="0"/>
              <a:t>		</a:t>
            </a:r>
          </a:p>
          <a:p>
            <a:pPr marL="0" indent="0">
              <a:buNone/>
            </a:pPr>
            <a:endParaRPr lang="en-US" sz="2000" dirty="0"/>
          </a:p>
          <a:p>
            <a:pPr marL="0" indent="0">
              <a:buNone/>
            </a:pPr>
            <a:endParaRPr lang="en-US" sz="2000" dirty="0" smtClean="0"/>
          </a:p>
          <a:p>
            <a:pPr marL="0" indent="0">
              <a:buNone/>
            </a:pPr>
            <a:r>
              <a:rPr lang="en-US" dirty="0" smtClean="0"/>
              <a:t>		 </a:t>
            </a:r>
            <a:r>
              <a:rPr lang="en-US" b="1" dirty="0" smtClean="0"/>
              <a:t>Limitations </a:t>
            </a:r>
          </a:p>
          <a:p>
            <a:pPr marL="0" indent="0">
              <a:buNone/>
            </a:pPr>
            <a:endParaRPr lang="en-US" b="1" dirty="0" smtClean="0"/>
          </a:p>
          <a:p>
            <a:pPr>
              <a:buFont typeface="Wingdings" panose="05000000000000000000" pitchFamily="2" charset="2"/>
              <a:buChar char="v"/>
            </a:pPr>
            <a:r>
              <a:rPr lang="en-US" sz="2000" dirty="0" smtClean="0"/>
              <a:t>The team of the project is small and interviews held were less in </a:t>
            </a:r>
            <a:r>
              <a:rPr lang="en-US" sz="2000" dirty="0" smtClean="0"/>
              <a:t>number. </a:t>
            </a:r>
            <a:endParaRPr lang="en-US" sz="2000" dirty="0" smtClean="0"/>
          </a:p>
        </p:txBody>
      </p:sp>
      <p:sp>
        <p:nvSpPr>
          <p:cNvPr id="4" name="Parallelogram 3"/>
          <p:cNvSpPr/>
          <p:nvPr/>
        </p:nvSpPr>
        <p:spPr>
          <a:xfrm>
            <a:off x="246743" y="141968"/>
            <a:ext cx="1959428" cy="449943"/>
          </a:xfrm>
          <a:prstGeom prst="parallelogram">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940086">
            <a:off x="11292115" y="4385817"/>
            <a:ext cx="1799771" cy="378781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843464" y="912567"/>
            <a:ext cx="797661" cy="1065475"/>
          </a:xfrm>
          <a:prstGeom prst="ellipse">
            <a:avLst/>
          </a:prstGeom>
          <a:blipFill dpi="0" rotWithShape="1">
            <a:blip r:embed="rId2">
              <a:extLst>
                <a:ext uri="{28A0092B-C50C-407E-A947-70E740481C1C}">
                  <a14:useLocalDpi xmlns:a14="http://schemas.microsoft.com/office/drawing/2010/main" val="0"/>
                </a:ext>
              </a:extLst>
            </a:blip>
            <a:srcRect/>
            <a:stretch>
              <a:fillRect/>
            </a:stretch>
          </a:blip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8584" y="2712948"/>
            <a:ext cx="975746" cy="844226"/>
          </a:xfrm>
          <a:prstGeom prst="ellipse">
            <a:avLst/>
          </a:prstGeom>
        </p:spPr>
      </p:pic>
      <p:sp>
        <p:nvSpPr>
          <p:cNvPr id="10" name="TextBox 9"/>
          <p:cNvSpPr txBox="1"/>
          <p:nvPr/>
        </p:nvSpPr>
        <p:spPr>
          <a:xfrm>
            <a:off x="1806587" y="2746198"/>
            <a:ext cx="2600326" cy="646331"/>
          </a:xfrm>
          <a:prstGeom prst="rect">
            <a:avLst/>
          </a:prstGeom>
          <a:noFill/>
        </p:spPr>
        <p:txBody>
          <a:bodyPr wrap="square" rtlCol="0">
            <a:spAutoFit/>
          </a:bodyPr>
          <a:lstStyle/>
          <a:p>
            <a:r>
              <a:rPr lang="en-US" dirty="0"/>
              <a:t>Development of telemedicine software</a:t>
            </a:r>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13693" y="849447"/>
            <a:ext cx="866151" cy="917802"/>
          </a:xfrm>
          <a:prstGeom prst="ellipse">
            <a:avLst/>
          </a:prstGeom>
        </p:spPr>
      </p:pic>
      <p:sp>
        <p:nvSpPr>
          <p:cNvPr id="12" name="TextBox 11"/>
          <p:cNvSpPr txBox="1"/>
          <p:nvPr/>
        </p:nvSpPr>
        <p:spPr>
          <a:xfrm>
            <a:off x="7208041" y="912567"/>
            <a:ext cx="2886075" cy="923330"/>
          </a:xfrm>
          <a:prstGeom prst="rect">
            <a:avLst/>
          </a:prstGeom>
          <a:noFill/>
        </p:spPr>
        <p:txBody>
          <a:bodyPr wrap="square" rtlCol="0">
            <a:spAutoFit/>
          </a:bodyPr>
          <a:lstStyle/>
          <a:p>
            <a:r>
              <a:rPr lang="en-US" dirty="0"/>
              <a:t>Lack of integration with central patient portal</a:t>
            </a:r>
          </a:p>
          <a:p>
            <a:pPr>
              <a:buFont typeface="Wingdings" panose="05000000000000000000" pitchFamily="2" charset="2"/>
              <a:buChar char="v"/>
            </a:pPr>
            <a:endParaRPr lang="en-US" dirty="0"/>
          </a:p>
        </p:txBody>
      </p:sp>
      <p:pic>
        <p:nvPicPr>
          <p:cNvPr id="13" name="Pictur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74838" y="2586885"/>
            <a:ext cx="962843" cy="805644"/>
          </a:xfrm>
          <a:prstGeom prst="rect">
            <a:avLst/>
          </a:prstGeom>
        </p:spPr>
      </p:pic>
      <p:sp>
        <p:nvSpPr>
          <p:cNvPr id="14" name="TextBox 13"/>
          <p:cNvSpPr txBox="1"/>
          <p:nvPr/>
        </p:nvSpPr>
        <p:spPr>
          <a:xfrm>
            <a:off x="7208041" y="2673396"/>
            <a:ext cx="2614611" cy="923330"/>
          </a:xfrm>
          <a:prstGeom prst="rect">
            <a:avLst/>
          </a:prstGeom>
          <a:noFill/>
        </p:spPr>
        <p:txBody>
          <a:bodyPr wrap="square" rtlCol="0">
            <a:spAutoFit/>
          </a:bodyPr>
          <a:lstStyle/>
          <a:p>
            <a:r>
              <a:rPr lang="en-US" dirty="0"/>
              <a:t>Connecting with the healthcare providers </a:t>
            </a:r>
          </a:p>
          <a:p>
            <a:pPr>
              <a:buFont typeface="Wingdings" panose="05000000000000000000" pitchFamily="2" charset="2"/>
              <a:buChar char="v"/>
            </a:pPr>
            <a:endParaRPr lang="en-US" dirty="0"/>
          </a:p>
        </p:txBody>
      </p:sp>
      <p:sp>
        <p:nvSpPr>
          <p:cNvPr id="15" name="Rectangle 14"/>
          <p:cNvSpPr/>
          <p:nvPr/>
        </p:nvSpPr>
        <p:spPr>
          <a:xfrm>
            <a:off x="1747312" y="1103115"/>
            <a:ext cx="2149972" cy="6843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Selection of vendor </a:t>
            </a:r>
            <a:endParaRPr lang="en-US" dirty="0">
              <a:solidFill>
                <a:schemeClr val="tx1"/>
              </a:solidFill>
            </a:endParaRPr>
          </a:p>
        </p:txBody>
      </p:sp>
      <p:sp>
        <p:nvSpPr>
          <p:cNvPr id="2" name="Parallelogram 1"/>
          <p:cNvSpPr/>
          <p:nvPr/>
        </p:nvSpPr>
        <p:spPr>
          <a:xfrm>
            <a:off x="246743" y="3916907"/>
            <a:ext cx="1732182" cy="423081"/>
          </a:xfrm>
          <a:prstGeom prst="parallelogram">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3804356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394</Words>
  <Application>Microsoft Office PowerPoint</Application>
  <PresentationFormat>Widescreen</PresentationFormat>
  <Paragraphs>122</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Arial Rounded MT Bold</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Thankyou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Develop a Theoretical frame work to establish a Telemedicine call center in GTI Infotel</dc:title>
  <dc:creator>Parveen</dc:creator>
  <cp:lastModifiedBy>Windows User</cp:lastModifiedBy>
  <cp:revision>81</cp:revision>
  <dcterms:created xsi:type="dcterms:W3CDTF">2021-06-09T08:10:38Z</dcterms:created>
  <dcterms:modified xsi:type="dcterms:W3CDTF">2021-07-27T11:34:38Z</dcterms:modified>
</cp:coreProperties>
</file>