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57" r:id="rId3"/>
    <p:sldId id="258" r:id="rId4"/>
    <p:sldId id="259" r:id="rId5"/>
    <p:sldId id="260" r:id="rId6"/>
    <p:sldId id="268" r:id="rId7"/>
    <p:sldId id="261" r:id="rId8"/>
    <p:sldId id="262" r:id="rId9"/>
    <p:sldId id="263" r:id="rId10"/>
    <p:sldId id="264" r:id="rId11"/>
    <p:sldId id="267" r:id="rId12"/>
    <p:sldId id="265" r:id="rId13"/>
    <p:sldId id="269" r:id="rId14"/>
    <p:sldId id="266"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36"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0"/>
  <c:chart>
    <c:title>
      <c:tx>
        <c:rich>
          <a:bodyPr/>
          <a:lstStyle/>
          <a:p>
            <a:pPr>
              <a:defRPr/>
            </a:pPr>
            <a:r>
              <a:rPr lang="en-US" sz="1400" b="1" i="0" u="none" strike="noStrike" baseline="0" dirty="0" smtClean="0">
                <a:latin typeface="Times New Roman" pitchFamily="18" charset="0"/>
                <a:cs typeface="Times New Roman" pitchFamily="18" charset="0"/>
              </a:rPr>
              <a:t>Knowledge of biomedical waste management</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c:rich>
      </c:tx>
      <c:layout/>
    </c:title>
    <c:plotArea>
      <c:layout/>
      <c:barChart>
        <c:barDir val="col"/>
        <c:grouping val="clustered"/>
        <c:ser>
          <c:idx val="0"/>
          <c:order val="0"/>
          <c:tx>
            <c:strRef>
              <c:f>Sheet1!$B$1</c:f>
              <c:strCache>
                <c:ptCount val="1"/>
                <c:pt idx="0">
                  <c:v>percentage (n=198)</c:v>
                </c:pt>
              </c:strCache>
            </c:strRef>
          </c:tx>
          <c:cat>
            <c:strRef>
              <c:f>Sheet1!$A$2:$A$8</c:f>
              <c:strCache>
                <c:ptCount val="7"/>
                <c:pt idx="0">
                  <c:v>Aware of act on BMW rules (legislations)</c:v>
                </c:pt>
                <c:pt idx="1">
                  <c:v>Knows about the biohazard symbol</c:v>
                </c:pt>
                <c:pt idx="2">
                  <c:v>Guidelines provided for color coding in workplace</c:v>
                </c:pt>
                <c:pt idx="3">
                  <c:v>Aware of the puncture‑proof container for sharps</c:v>
                </c:pt>
                <c:pt idx="4">
                  <c:v>HIV/AIDS can be transmitted through BMW</c:v>
                </c:pt>
                <c:pt idx="5">
                  <c:v>Hepatitis B/C can be transmitted through BMW</c:v>
                </c:pt>
                <c:pt idx="6">
                  <c:v>Maximum time of BMWs can be kept in hospital premises (48 h)</c:v>
                </c:pt>
              </c:strCache>
            </c:strRef>
          </c:cat>
          <c:val>
            <c:numRef>
              <c:f>Sheet1!$B$2:$B$8</c:f>
              <c:numCache>
                <c:formatCode>General</c:formatCode>
                <c:ptCount val="7"/>
                <c:pt idx="0">
                  <c:v>30.8</c:v>
                </c:pt>
                <c:pt idx="1">
                  <c:v>62.6</c:v>
                </c:pt>
                <c:pt idx="2">
                  <c:v>77.3</c:v>
                </c:pt>
                <c:pt idx="3">
                  <c:v>31.3</c:v>
                </c:pt>
                <c:pt idx="4">
                  <c:v>41.4</c:v>
                </c:pt>
                <c:pt idx="5">
                  <c:v>37.9</c:v>
                </c:pt>
                <c:pt idx="6">
                  <c:v>3.5</c:v>
                </c:pt>
              </c:numCache>
            </c:numRef>
          </c:val>
        </c:ser>
        <c:axId val="148508032"/>
        <c:axId val="147911808"/>
      </c:barChart>
      <c:catAx>
        <c:axId val="148508032"/>
        <c:scaling>
          <c:orientation val="minMax"/>
        </c:scaling>
        <c:axPos val="b"/>
        <c:majorTickMark val="none"/>
        <c:tickLblPos val="nextTo"/>
        <c:crossAx val="147911808"/>
        <c:crosses val="autoZero"/>
        <c:auto val="1"/>
        <c:lblAlgn val="ctr"/>
        <c:lblOffset val="100"/>
      </c:catAx>
      <c:valAx>
        <c:axId val="147911808"/>
        <c:scaling>
          <c:orientation val="minMax"/>
        </c:scaling>
        <c:axPos val="l"/>
        <c:majorGridlines/>
        <c:numFmt formatCode="General" sourceLinked="1"/>
        <c:majorTickMark val="none"/>
        <c:tickLblPos val="nextTo"/>
        <c:crossAx val="148508032"/>
        <c:crosses val="autoZero"/>
        <c:crossBetween val="between"/>
      </c:valAx>
      <c:dTable>
        <c:showHorzBorder val="1"/>
        <c:showVertBorder val="1"/>
        <c:showOutline val="1"/>
        <c:showKeys val="1"/>
      </c:dTable>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BD388-A6E2-4A3D-BC68-4E8533370E75}" type="datetimeFigureOut">
              <a:rPr lang="en-US" smtClean="0"/>
              <a:pPr/>
              <a:t>02-Jul-20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3D0C8B-BBD1-4E81-BCD7-98793152FA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3D0C8B-BBD1-4E81-BCD7-98793152FAC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02-Jul-20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02-Jul-20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ubmed.ncbi.nlm.nih.gov/2347457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jcm.org.in/searchresult.asp?search=&amp;author=S+Dwivedi&amp;journal=Y&amp;but_search=Search&amp;entries=10&amp;pg=1&amp;s=0" TargetMode="External"/><Relationship Id="rId2" Type="http://schemas.openxmlformats.org/officeDocument/2006/relationships/hyperlink" Target="http://www.ijcm.org.in/searchresult.asp?search=&amp;author=Vanesh+Mathur&amp;journal=Y&amp;but_search=Search&amp;entries=10&amp;pg=1&amp;s=0" TargetMode="External"/><Relationship Id="rId1" Type="http://schemas.openxmlformats.org/officeDocument/2006/relationships/slideLayout" Target="../slideLayouts/slideLayout2.xml"/><Relationship Id="rId5" Type="http://schemas.openxmlformats.org/officeDocument/2006/relationships/hyperlink" Target="http://www.ijcm.org.in/searchresult.asp?search=&amp;author=RP+Misra&amp;journal=Y&amp;but_search=Search&amp;entries=10&amp;pg=1&amp;s=0" TargetMode="External"/><Relationship Id="rId4" Type="http://schemas.openxmlformats.org/officeDocument/2006/relationships/hyperlink" Target="http://www.ijcm.org.in/searchresult.asp?search=&amp;author=MA+Hassan&amp;journal=Y&amp;but_search=Search&amp;entries=10&amp;pg=1&amp;s=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jmedph.org/articles?f%5bauthor%5d=496" TargetMode="Externa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hyperlink" Target="https://ijmedph.org/articles?f%5bauthor%5d=71"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u="heavy" dirty="0" smtClean="0"/>
              <a:t>BARRIERS IN PATHWAY OF BIOMEDICAL WASTE MANAGEMENT IN INDIA: A REVIEW</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solidFill>
                  <a:schemeClr val="tx1"/>
                </a:solidFill>
              </a:rPr>
              <a:t>Dr. Ruchika Gambhir</a:t>
            </a:r>
          </a:p>
          <a:p>
            <a:r>
              <a:rPr lang="en-US" dirty="0" smtClean="0">
                <a:solidFill>
                  <a:schemeClr val="tx1"/>
                </a:solidFill>
              </a:rPr>
              <a:t>(Under guidance of Dr. Pradeep Panda)</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6248400"/>
          </a:xfrm>
        </p:spPr>
        <p:txBody>
          <a:bodyPr>
            <a:normAutofit lnSpcReduction="10000"/>
          </a:bodyPr>
          <a:lstStyle/>
          <a:p>
            <a:pPr lvl="0"/>
            <a:r>
              <a:rPr lang="en-US" sz="1800" b="1" dirty="0" smtClean="0">
                <a:latin typeface="Times New Roman" pitchFamily="18" charset="0"/>
                <a:cs typeface="Times New Roman" pitchFamily="18" charset="0"/>
              </a:rPr>
              <a:t>Insufficient support from government agencies: </a:t>
            </a:r>
            <a:r>
              <a:rPr lang="en-US" sz="1800" dirty="0" smtClean="0">
                <a:latin typeface="Times New Roman" pitchFamily="18" charset="0"/>
                <a:cs typeface="Times New Roman" pitchFamily="18" charset="0"/>
              </a:rPr>
              <a:t>In India, no agency is given the responsibility to educate healthcare workers about the guidelines of waste management and to spread awareness about it. It is necessary to educate and aware of healthcare professionals and workers the importance of proper handling and waste management techniques. It is also observed that in many government hospitals itself the nurses and the ward boys themselves don’t know the color-coded bins.</a:t>
            </a:r>
          </a:p>
          <a:p>
            <a:pPr>
              <a:buNone/>
            </a:pPr>
            <a:r>
              <a:rPr lang="en-US" sz="1800" dirty="0" smtClean="0">
                <a:latin typeface="Times New Roman" pitchFamily="18" charset="0"/>
                <a:cs typeface="Times New Roman" pitchFamily="18" charset="0"/>
              </a:rPr>
              <a:t>     If the government provides help and support to hospitals then the problem can be solved to a big extent.</a:t>
            </a:r>
          </a:p>
          <a:p>
            <a:pPr lvl="0"/>
            <a:endParaRPr lang="en-US" sz="1800" b="1" dirty="0" smtClean="0">
              <a:latin typeface="Times New Roman" pitchFamily="18" charset="0"/>
              <a:cs typeface="Times New Roman" pitchFamily="18" charset="0"/>
            </a:endParaRPr>
          </a:p>
          <a:p>
            <a:pPr lvl="0"/>
            <a:r>
              <a:rPr lang="en-US" sz="1800" b="1" dirty="0" smtClean="0">
                <a:latin typeface="Times New Roman" pitchFamily="18" charset="0"/>
                <a:cs typeface="Times New Roman" pitchFamily="18" charset="0"/>
              </a:rPr>
              <a:t>Poor top level management : </a:t>
            </a:r>
            <a:r>
              <a:rPr lang="en-US" sz="1800" dirty="0" smtClean="0">
                <a:latin typeface="Times New Roman" pitchFamily="18" charset="0"/>
                <a:cs typeface="Times New Roman" pitchFamily="18" charset="0"/>
              </a:rPr>
              <a:t>The process of waste management requires proper monitoring and evaluation defined by the guidelines, which can be only possible by the active involvement of managers in this line. </a:t>
            </a:r>
          </a:p>
          <a:p>
            <a:pPr>
              <a:buNone/>
            </a:pPr>
            <a:r>
              <a:rPr lang="en-US" sz="1800" dirty="0" smtClean="0">
                <a:latin typeface="Times New Roman" pitchFamily="18" charset="0"/>
                <a:cs typeface="Times New Roman" pitchFamily="18" charset="0"/>
              </a:rPr>
              <a:t>     Also, good management is needed to always keep on motivating the workers, to listen to problems they are facing, and how they wished conditions were better and also to ensure that a proper budget is available so that workers are provided with the gloves and PPE required.</a:t>
            </a:r>
          </a:p>
          <a:p>
            <a:pPr>
              <a:buNone/>
            </a:pPr>
            <a:endParaRPr lang="en-US" sz="1800" b="1" dirty="0" smtClean="0">
              <a:latin typeface="Times New Roman" pitchFamily="18" charset="0"/>
              <a:cs typeface="Times New Roman" pitchFamily="18" charset="0"/>
            </a:endParaRPr>
          </a:p>
          <a:p>
            <a:pPr lvl="0"/>
            <a:r>
              <a:rPr lang="en-US" sz="1800" b="1" dirty="0" smtClean="0">
                <a:latin typeface="Times New Roman" pitchFamily="18" charset="0"/>
                <a:cs typeface="Times New Roman" pitchFamily="18" charset="0"/>
              </a:rPr>
              <a:t>Reluctance to change and adopting new strategies : </a:t>
            </a:r>
            <a:r>
              <a:rPr lang="en-US" sz="1800" dirty="0" smtClean="0">
                <a:latin typeface="Times New Roman" pitchFamily="18" charset="0"/>
                <a:cs typeface="Times New Roman" pitchFamily="18" charset="0"/>
              </a:rPr>
              <a:t>Any new policies, strategies, or equipment is not easily accepted by the workers. Although a lot of new technologies are coming up every day still in India lack of adaptability leads to using old ways of waste management.</a:t>
            </a:r>
          </a:p>
          <a:p>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pture.PNG"/>
          <p:cNvPicPr>
            <a:picLocks noChangeAspect="1"/>
          </p:cNvPicPr>
          <p:nvPr/>
        </p:nvPicPr>
        <p:blipFill>
          <a:blip r:embed="rId2"/>
          <a:stretch>
            <a:fillRect/>
          </a:stretch>
        </p:blipFill>
        <p:spPr>
          <a:xfrm>
            <a:off x="1752600" y="1175946"/>
            <a:ext cx="5791200" cy="5072454"/>
          </a:xfrm>
          <a:prstGeom prst="rect">
            <a:avLst/>
          </a:prstGeom>
        </p:spPr>
      </p:pic>
      <p:sp>
        <p:nvSpPr>
          <p:cNvPr id="3" name="TextBox 2"/>
          <p:cNvSpPr txBox="1"/>
          <p:nvPr/>
        </p:nvSpPr>
        <p:spPr>
          <a:xfrm>
            <a:off x="457200" y="533400"/>
            <a:ext cx="830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All these barriers are interlinked and interdependent on each other.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83880" cy="1051560"/>
          </a:xfrm>
        </p:spPr>
        <p:txBody>
          <a:bodyPr>
            <a:normAutofit fontScale="90000"/>
          </a:bodyPr>
          <a:lstStyle/>
          <a:p>
            <a:r>
              <a:rPr lang="en-US" dirty="0" smtClean="0"/>
              <a:t>CONCLUSION AND DISCUSSION</a:t>
            </a:r>
            <a:endParaRPr lang="en-US" dirty="0"/>
          </a:p>
        </p:txBody>
      </p:sp>
      <p:sp>
        <p:nvSpPr>
          <p:cNvPr id="3" name="Content Placeholder 2"/>
          <p:cNvSpPr>
            <a:spLocks noGrp="1"/>
          </p:cNvSpPr>
          <p:nvPr>
            <p:ph idx="1"/>
          </p:nvPr>
        </p:nvSpPr>
        <p:spPr>
          <a:xfrm>
            <a:off x="457200" y="1828800"/>
            <a:ext cx="8183880" cy="4187952"/>
          </a:xfrm>
        </p:spPr>
        <p:txBody>
          <a:bodyPr>
            <a:normAutofit/>
          </a:bodyPr>
          <a:lstStyle/>
          <a:p>
            <a:r>
              <a:rPr lang="en-US" sz="2000" dirty="0" smtClean="0">
                <a:latin typeface="Times New Roman" pitchFamily="18" charset="0"/>
                <a:cs typeface="Times New Roman" pitchFamily="18" charset="0"/>
              </a:rPr>
              <a:t>Hospitals and healthcare units generate tones of waste while providing services and facilities to the mankind. </a:t>
            </a:r>
          </a:p>
          <a:p>
            <a:r>
              <a:rPr lang="en-US" sz="2000" dirty="0" smtClean="0">
                <a:latin typeface="Times New Roman" pitchFamily="18" charset="0"/>
                <a:cs typeface="Times New Roman" pitchFamily="18" charset="0"/>
              </a:rPr>
              <a:t>Mismanagement of this waste produced increases the chance of hospital-acquired infections within the premises as well as outside the premises making it an important issue to be taken care of by respective hospitals as well as the agencies and the government bodies.</a:t>
            </a:r>
          </a:p>
          <a:p>
            <a:r>
              <a:rPr lang="en-US" sz="2000" dirty="0" smtClean="0">
                <a:latin typeface="Times New Roman" pitchFamily="18" charset="0"/>
                <a:cs typeface="Times New Roman" pitchFamily="18" charset="0"/>
              </a:rPr>
              <a:t>However, </a:t>
            </a:r>
            <a:r>
              <a:rPr lang="en-US" sz="2000" b="1" dirty="0" smtClean="0">
                <a:latin typeface="Times New Roman" pitchFamily="18" charset="0"/>
                <a:cs typeface="Times New Roman" pitchFamily="18" charset="0"/>
              </a:rPr>
              <a:t>a huge difference is seen between ideal conditions and the situations happening</a:t>
            </a:r>
            <a:r>
              <a:rPr lang="en-US" sz="20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879848"/>
          </a:xfrm>
        </p:spPr>
        <p:txBody>
          <a:bodyPr>
            <a:normAutofit/>
          </a:bodyPr>
          <a:lstStyle/>
          <a:p>
            <a:r>
              <a:rPr lang="en-US" sz="2000" dirty="0" smtClean="0">
                <a:latin typeface="Times New Roman" pitchFamily="18" charset="0"/>
                <a:cs typeface="Times New Roman" pitchFamily="18" charset="0"/>
              </a:rPr>
              <a:t>A lot of barriers are observed on the track of waste management which needs to be taken care of. </a:t>
            </a:r>
          </a:p>
          <a:p>
            <a:r>
              <a:rPr lang="en-US" sz="2000" dirty="0" smtClean="0">
                <a:latin typeface="Times New Roman" pitchFamily="18" charset="0"/>
                <a:cs typeface="Times New Roman" pitchFamily="18" charset="0"/>
              </a:rPr>
              <a:t>Some of the problems can be solved by educating and training individuals working in the healthcare industry, changing the perspective of people working in this direction. </a:t>
            </a:r>
          </a:p>
          <a:p>
            <a:r>
              <a:rPr lang="en-US" sz="2000" dirty="0" smtClean="0">
                <a:latin typeface="Times New Roman" pitchFamily="18" charset="0"/>
                <a:cs typeface="Times New Roman" pitchFamily="18" charset="0"/>
              </a:rPr>
              <a:t>Also, government agencies need to be more involved in the whole process and need to provide more resources ensuring the safety of the workers associated. </a:t>
            </a:r>
          </a:p>
          <a:p>
            <a:r>
              <a:rPr lang="en-US" sz="2000" dirty="0" smtClean="0">
                <a:latin typeface="Times New Roman" pitchFamily="18" charset="0"/>
                <a:cs typeface="Times New Roman" pitchFamily="18" charset="0"/>
              </a:rPr>
              <a:t>Better and strict policies and regulations are required to make every follow proper protocol.</a:t>
            </a:r>
          </a:p>
          <a:p>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REFERENCES</a:t>
            </a:r>
            <a:endParaRPr lang="en-US" dirty="0"/>
          </a:p>
        </p:txBody>
      </p:sp>
      <p:sp>
        <p:nvSpPr>
          <p:cNvPr id="3" name="Content Placeholder 2"/>
          <p:cNvSpPr>
            <a:spLocks noGrp="1"/>
          </p:cNvSpPr>
          <p:nvPr>
            <p:ph idx="1"/>
          </p:nvPr>
        </p:nvSpPr>
        <p:spPr>
          <a:xfrm>
            <a:off x="533400" y="1676400"/>
            <a:ext cx="8183880" cy="4648200"/>
          </a:xfrm>
        </p:spPr>
        <p:txBody>
          <a:bodyPr>
            <a:noAutofit/>
          </a:bodyPr>
          <a:lstStyle/>
          <a:p>
            <a:r>
              <a:rPr lang="en-US" sz="1800" dirty="0" err="1" smtClean="0">
                <a:latin typeface="Times New Roman" pitchFamily="18" charset="0"/>
                <a:cs typeface="Times New Roman" pitchFamily="18" charset="0"/>
              </a:rPr>
              <a:t>Alok</a:t>
            </a:r>
            <a:r>
              <a:rPr lang="en-US" sz="1800" dirty="0" smtClean="0">
                <a:latin typeface="Times New Roman" pitchFamily="18" charset="0"/>
                <a:cs typeface="Times New Roman" pitchFamily="18" charset="0"/>
              </a:rPr>
              <a:t> Sharma</a:t>
            </a:r>
            <a:r>
              <a:rPr lang="en-US" sz="1800" baseline="30000" dirty="0" smtClean="0">
                <a:latin typeface="Times New Roman" pitchFamily="18" charset="0"/>
                <a:cs typeface="Times New Roman" pitchFamily="18" charset="0"/>
              </a:rPr>
              <a:t> </a:t>
            </a:r>
            <a:r>
              <a:rPr lang="en-US" sz="1800" baseline="30000" dirty="0" smtClean="0">
                <a:latin typeface="Times New Roman" pitchFamily="18" charset="0"/>
                <a:cs typeface="Times New Roman" pitchFamily="18" charset="0"/>
                <a:hlinkClick r:id="rId2"/>
              </a:rPr>
              <a:t> 1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Varsha</a:t>
            </a:r>
            <a:r>
              <a:rPr lang="en-US" sz="1800" dirty="0" smtClean="0">
                <a:latin typeface="Times New Roman" pitchFamily="18" charset="0"/>
                <a:cs typeface="Times New Roman" pitchFamily="18" charset="0"/>
              </a:rPr>
              <a:t> Sharma, </a:t>
            </a:r>
            <a:r>
              <a:rPr lang="en-US" sz="1800" dirty="0" err="1" smtClean="0">
                <a:latin typeface="Times New Roman" pitchFamily="18" charset="0"/>
                <a:cs typeface="Times New Roman" pitchFamily="18" charset="0"/>
              </a:rPr>
              <a:t>Swati</a:t>
            </a:r>
            <a:r>
              <a:rPr lang="en-US" sz="1800" dirty="0" smtClean="0">
                <a:latin typeface="Times New Roman" pitchFamily="18" charset="0"/>
                <a:cs typeface="Times New Roman" pitchFamily="18" charset="0"/>
              </a:rPr>
              <a:t> Sharma, </a:t>
            </a:r>
            <a:r>
              <a:rPr lang="en-US" sz="1800" dirty="0" err="1" smtClean="0">
                <a:latin typeface="Times New Roman" pitchFamily="18" charset="0"/>
                <a:cs typeface="Times New Roman" pitchFamily="18" charset="0"/>
              </a:rPr>
              <a:t>Prabhat</a:t>
            </a:r>
            <a:r>
              <a:rPr lang="en-US" sz="1800" dirty="0" smtClean="0">
                <a:latin typeface="Times New Roman" pitchFamily="18" charset="0"/>
                <a:cs typeface="Times New Roman" pitchFamily="18" charset="0"/>
              </a:rPr>
              <a:t> Singh (2013) Awareness of Biomedical Waste Management Among Health Care Personnel in </a:t>
            </a:r>
            <a:r>
              <a:rPr lang="en-US" sz="1800" dirty="0" err="1" smtClean="0">
                <a:latin typeface="Times New Roman" pitchFamily="18" charset="0"/>
                <a:cs typeface="Times New Roman" pitchFamily="18" charset="0"/>
              </a:rPr>
              <a:t>Jaipur</a:t>
            </a:r>
            <a:r>
              <a:rPr lang="en-US" sz="1800" dirty="0" smtClean="0">
                <a:latin typeface="Times New Roman" pitchFamily="18" charset="0"/>
                <a:cs typeface="Times New Roman" pitchFamily="18" charset="0"/>
              </a:rPr>
              <a:t>, India retrieved from https://pubmed.ncbi.nlm.nih.gov/23474579</a:t>
            </a:r>
          </a:p>
          <a:p>
            <a:pPr lvl="0"/>
            <a:r>
              <a:rPr lang="en-US" sz="1800" dirty="0" err="1" smtClean="0">
                <a:latin typeface="Times New Roman" pitchFamily="18" charset="0"/>
                <a:cs typeface="Times New Roman" pitchFamily="18" charset="0"/>
              </a:rPr>
              <a:t>Anju</a:t>
            </a:r>
            <a:r>
              <a:rPr lang="en-US" sz="1800" dirty="0" smtClean="0">
                <a:latin typeface="Times New Roman" pitchFamily="18" charset="0"/>
                <a:cs typeface="Times New Roman" pitchFamily="18" charset="0"/>
              </a:rPr>
              <a:t> Singh*1, </a:t>
            </a:r>
            <a:r>
              <a:rPr lang="en-US" sz="1800" dirty="0" err="1" smtClean="0">
                <a:latin typeface="Times New Roman" pitchFamily="18" charset="0"/>
                <a:cs typeface="Times New Roman" pitchFamily="18" charset="0"/>
              </a:rPr>
              <a:t>Seema</a:t>
            </a:r>
            <a:r>
              <a:rPr lang="en-US" sz="1800" dirty="0" smtClean="0">
                <a:latin typeface="Times New Roman" pitchFamily="18" charset="0"/>
                <a:cs typeface="Times New Roman" pitchFamily="18" charset="0"/>
              </a:rPr>
              <a:t> Unnikrishnan2 and </a:t>
            </a:r>
            <a:r>
              <a:rPr lang="en-US" sz="1800" dirty="0" err="1" smtClean="0">
                <a:latin typeface="Times New Roman" pitchFamily="18" charset="0"/>
                <a:cs typeface="Times New Roman" pitchFamily="18" charset="0"/>
              </a:rPr>
              <a:t>Samriddhi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Dongre</a:t>
            </a:r>
            <a:r>
              <a:rPr lang="en-US" sz="1800" dirty="0" smtClean="0">
                <a:latin typeface="Times New Roman" pitchFamily="18" charset="0"/>
                <a:cs typeface="Times New Roman" pitchFamily="18" charset="0"/>
              </a:rPr>
              <a:t> (2019) Biomedical Waste Management in India: Awareness  and Novel Approaches retrieved from  https://biomedres.us/pdfs/BJSTR.MS.ID.002424</a:t>
            </a:r>
          </a:p>
          <a:p>
            <a:pPr lvl="0"/>
            <a:r>
              <a:rPr lang="en-US" sz="1800" u="sng" dirty="0" err="1" smtClean="0">
                <a:latin typeface="Times New Roman" pitchFamily="18" charset="0"/>
                <a:cs typeface="Times New Roman" pitchFamily="18" charset="0"/>
              </a:rPr>
              <a:t>Anurag</a:t>
            </a:r>
            <a:r>
              <a:rPr lang="en-US" sz="1800" u="sng" dirty="0" smtClean="0">
                <a:latin typeface="Times New Roman" pitchFamily="18" charset="0"/>
                <a:cs typeface="Times New Roman" pitchFamily="18" charset="0"/>
              </a:rPr>
              <a:t> Tiwari</a:t>
            </a:r>
            <a:r>
              <a:rPr lang="en-US" sz="1800" dirty="0" smtClean="0">
                <a:latin typeface="Times New Roman" pitchFamily="18" charset="0"/>
                <a:cs typeface="Times New Roman" pitchFamily="18" charset="0"/>
              </a:rPr>
              <a:t>, </a:t>
            </a:r>
            <a:r>
              <a:rPr lang="en-US" sz="1800" u="sng" dirty="0" err="1" smtClean="0">
                <a:latin typeface="Times New Roman" pitchFamily="18" charset="0"/>
                <a:cs typeface="Times New Roman" pitchFamily="18" charset="0"/>
              </a:rPr>
              <a:t>Prashant</a:t>
            </a:r>
            <a:r>
              <a:rPr lang="en-US" sz="1800" u="sng" dirty="0" smtClean="0">
                <a:latin typeface="Times New Roman" pitchFamily="18" charset="0"/>
                <a:cs typeface="Times New Roman" pitchFamily="18" charset="0"/>
              </a:rPr>
              <a:t> A. </a:t>
            </a:r>
            <a:r>
              <a:rPr lang="en-US" sz="1800" u="sng" dirty="0" err="1" smtClean="0">
                <a:latin typeface="Times New Roman" pitchFamily="18" charset="0"/>
                <a:cs typeface="Times New Roman" pitchFamily="18" charset="0"/>
              </a:rPr>
              <a:t>Kadu</a:t>
            </a:r>
            <a:r>
              <a:rPr lang="en-US" sz="1800" dirty="0" smtClean="0">
                <a:latin typeface="Times New Roman" pitchFamily="18" charset="0"/>
                <a:cs typeface="Times New Roman" pitchFamily="18" charset="0"/>
              </a:rPr>
              <a:t> (2013) Biomedical Waste Management Practices in India-A Review retrieved from https://www.semanticscholar.org/paper/Biomedical-Waste-Management-Practices-in-India-A-Tiwari-Kadu/7292833efa326ca2db7554f5e80bc313cf99d341</a:t>
            </a:r>
          </a:p>
          <a:p>
            <a:pPr lvl="0"/>
            <a:r>
              <a:rPr lang="en-US" sz="1800" dirty="0" smtClean="0">
                <a:latin typeface="Times New Roman" pitchFamily="18" charset="0"/>
                <a:cs typeface="Times New Roman" pitchFamily="18" charset="0"/>
              </a:rPr>
              <a:t>Diego V de Godoy Delmonico, Hugo H dos Santos, Marco AP </a:t>
            </a:r>
            <a:r>
              <a:rPr lang="en-US" sz="1800" dirty="0" err="1" smtClean="0">
                <a:latin typeface="Times New Roman" pitchFamily="18" charset="0"/>
                <a:cs typeface="Times New Roman" pitchFamily="18" charset="0"/>
              </a:rPr>
              <a:t>Pinheiro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Rosani</a:t>
            </a:r>
            <a:r>
              <a:rPr lang="en-US" sz="1800" dirty="0" smtClean="0">
                <a:latin typeface="Times New Roman" pitchFamily="18" charset="0"/>
                <a:cs typeface="Times New Roman" pitchFamily="18" charset="0"/>
              </a:rPr>
              <a:t> de Castro and </a:t>
            </a:r>
            <a:r>
              <a:rPr lang="en-US" sz="1800" dirty="0" err="1" smtClean="0">
                <a:latin typeface="Times New Roman" pitchFamily="18" charset="0"/>
                <a:cs typeface="Times New Roman" pitchFamily="18" charset="0"/>
              </a:rPr>
              <a:t>Regiane</a:t>
            </a:r>
            <a:r>
              <a:rPr lang="en-US" sz="1800" dirty="0" smtClean="0">
                <a:latin typeface="Times New Roman" pitchFamily="18" charset="0"/>
                <a:cs typeface="Times New Roman" pitchFamily="18" charset="0"/>
              </a:rPr>
              <a:t> M de Souza (2018) Waste management barriers in developing country hospitals: Case study and AHP analysis retrieved from https://journals.sagepub.com/doi/10.1177/0734242X17739972</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Autofit/>
          </a:bodyPr>
          <a:lstStyle/>
          <a:p>
            <a:r>
              <a:rPr lang="en-US" sz="1800" dirty="0" err="1" smtClean="0">
                <a:latin typeface="Times New Roman" pitchFamily="18" charset="0"/>
                <a:cs typeface="Times New Roman" pitchFamily="18" charset="0"/>
              </a:rPr>
              <a:t>Kamalakanta</a:t>
            </a:r>
            <a:r>
              <a:rPr lang="en-US" sz="1800" dirty="0" smtClean="0">
                <a:latin typeface="Times New Roman" pitchFamily="18" charset="0"/>
                <a:cs typeface="Times New Roman" pitchFamily="18" charset="0"/>
              </a:rPr>
              <a:t> Muduli1, </a:t>
            </a:r>
            <a:r>
              <a:rPr lang="en-US" sz="1800" dirty="0" err="1" smtClean="0">
                <a:latin typeface="Times New Roman" pitchFamily="18" charset="0"/>
                <a:cs typeface="Times New Roman" pitchFamily="18" charset="0"/>
              </a:rPr>
              <a:t>Akhilesh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Barve</a:t>
            </a:r>
            <a:r>
              <a:rPr lang="en-US" sz="1800" dirty="0" smtClean="0">
                <a:latin typeface="Times New Roman" pitchFamily="18" charset="0"/>
                <a:cs typeface="Times New Roman" pitchFamily="18" charset="0"/>
              </a:rPr>
              <a:t> (2012) Challenges to Waste Management Practices in Indian Health Care Sector retrieved from </a:t>
            </a:r>
            <a:r>
              <a:rPr lang="en-US" sz="1800" u="sng" dirty="0" smtClean="0">
                <a:latin typeface="Times New Roman" pitchFamily="18" charset="0"/>
                <a:cs typeface="Times New Roman" pitchFamily="18" charset="0"/>
              </a:rPr>
              <a:t>http://www.ipcbee.com/vol32/011-ICESE2012-D035.pdf</a:t>
            </a:r>
            <a:endParaRPr lang="en-US" sz="1800" dirty="0" smtClean="0">
              <a:latin typeface="Times New Roman" pitchFamily="18" charset="0"/>
              <a:cs typeface="Times New Roman" pitchFamily="18" charset="0"/>
            </a:endParaRPr>
          </a:p>
          <a:p>
            <a:pPr lvl="0"/>
            <a:endParaRPr lang="en-US" sz="1800" dirty="0" smtClean="0">
              <a:latin typeface="Times New Roman" pitchFamily="18" charset="0"/>
              <a:cs typeface="Times New Roman" pitchFamily="18" charset="0"/>
            </a:endParaRPr>
          </a:p>
          <a:p>
            <a:pPr lvl="0"/>
            <a:r>
              <a:rPr lang="en-US" sz="1800" dirty="0" err="1" smtClean="0">
                <a:latin typeface="Times New Roman" pitchFamily="18" charset="0"/>
                <a:cs typeface="Times New Roman" pitchFamily="18" charset="0"/>
              </a:rPr>
              <a:t>Sasankasekhar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Mishra</a:t>
            </a:r>
            <a:r>
              <a:rPr lang="en-US" sz="1800" dirty="0" smtClean="0">
                <a:latin typeface="Times New Roman" pitchFamily="18" charset="0"/>
                <a:cs typeface="Times New Roman" pitchFamily="18" charset="0"/>
              </a:rPr>
              <a:t>, John </a:t>
            </a:r>
            <a:r>
              <a:rPr lang="en-US" sz="1800" dirty="0" err="1" smtClean="0">
                <a:latin typeface="Times New Roman" pitchFamily="18" charset="0"/>
                <a:cs typeface="Times New Roman" pitchFamily="18" charset="0"/>
              </a:rPr>
              <a:t>Pumwa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Manoranjan</a:t>
            </a:r>
            <a:r>
              <a:rPr lang="en-US" sz="1800" dirty="0" smtClean="0">
                <a:latin typeface="Times New Roman" pitchFamily="18" charset="0"/>
                <a:cs typeface="Times New Roman" pitchFamily="18" charset="0"/>
              </a:rPr>
              <a:t> Dash, </a:t>
            </a:r>
            <a:r>
              <a:rPr lang="en-US" sz="1800" dirty="0" err="1" smtClean="0">
                <a:latin typeface="Times New Roman" pitchFamily="18" charset="0"/>
                <a:cs typeface="Times New Roman" pitchFamily="18" charset="0"/>
              </a:rPr>
              <a:t>Kamalakanta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Muduli</a:t>
            </a:r>
            <a:r>
              <a:rPr lang="en-US" sz="1800" dirty="0" smtClean="0">
                <a:latin typeface="Times New Roman" pitchFamily="18" charset="0"/>
                <a:cs typeface="Times New Roman" pitchFamily="18" charset="0"/>
              </a:rPr>
              <a:t> (2018) challenges and prospects in waste management in </a:t>
            </a:r>
            <a:r>
              <a:rPr lang="en-US" sz="1800" dirty="0" err="1" smtClean="0">
                <a:latin typeface="Times New Roman" pitchFamily="18" charset="0"/>
                <a:cs typeface="Times New Roman" pitchFamily="18" charset="0"/>
              </a:rPr>
              <a:t>indian</a:t>
            </a:r>
            <a:r>
              <a:rPr lang="en-US" sz="1800" dirty="0" smtClean="0">
                <a:latin typeface="Times New Roman" pitchFamily="18" charset="0"/>
                <a:cs typeface="Times New Roman" pitchFamily="18" charset="0"/>
              </a:rPr>
              <a:t> health care supply chains retrieved from </a:t>
            </a:r>
            <a:r>
              <a:rPr lang="en-US" sz="1800" u="sng" dirty="0" smtClean="0">
                <a:latin typeface="Times New Roman" pitchFamily="18" charset="0"/>
                <a:cs typeface="Times New Roman" pitchFamily="18" charset="0"/>
              </a:rPr>
              <a:t>http://www.worldresearchlibrary.org/up_proc/pdf/1312-151877444027-29</a:t>
            </a:r>
            <a:endParaRPr lang="en-US" sz="1800" dirty="0" smtClean="0">
              <a:latin typeface="Times New Roman" pitchFamily="18" charset="0"/>
              <a:cs typeface="Times New Roman" pitchFamily="18" charset="0"/>
            </a:endParaRPr>
          </a:p>
          <a:p>
            <a:pPr lvl="0"/>
            <a:endParaRPr lang="en-US" sz="1800"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SaurabhGupta</a:t>
            </a:r>
            <a:r>
              <a:rPr lang="en-US" sz="1800" baseline="30000" dirty="0" smtClean="0">
                <a:latin typeface="Times New Roman" pitchFamily="18" charset="0"/>
                <a:cs typeface="Times New Roman" pitchFamily="18" charset="0"/>
              </a:rPr>
              <a:t>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RamBoojh,</a:t>
            </a:r>
            <a:r>
              <a:rPr lang="en-US" sz="1800" baseline="30000" dirty="0" err="1" smtClean="0">
                <a:latin typeface="Times New Roman" pitchFamily="18" charset="0"/>
                <a:cs typeface="Times New Roman" pitchFamily="18" charset="0"/>
              </a:rPr>
              <a:t>b</a:t>
            </a:r>
            <a:r>
              <a:rPr lang="en-US" sz="1800" dirty="0" err="1" smtClean="0">
                <a:latin typeface="Times New Roman" pitchFamily="18" charset="0"/>
                <a:cs typeface="Times New Roman" pitchFamily="18" charset="0"/>
              </a:rPr>
              <a:t>AjaiMishra,</a:t>
            </a:r>
            <a:r>
              <a:rPr lang="en-US" sz="1800" baseline="30000" dirty="0" err="1" smtClean="0">
                <a:latin typeface="Times New Roman" pitchFamily="18" charset="0"/>
                <a:cs typeface="Times New Roman" pitchFamily="18" charset="0"/>
              </a:rPr>
              <a:t>c</a:t>
            </a:r>
            <a:r>
              <a:rPr lang="en-US" sz="1800" dirty="0" err="1" smtClean="0">
                <a:latin typeface="Times New Roman" pitchFamily="18" charset="0"/>
                <a:cs typeface="Times New Roman" pitchFamily="18" charset="0"/>
              </a:rPr>
              <a:t>HemChandra</a:t>
            </a:r>
            <a:r>
              <a:rPr lang="en-US" sz="1800" baseline="30000" dirty="0" err="1" smtClean="0">
                <a:latin typeface="Times New Roman" pitchFamily="18" charset="0"/>
                <a:cs typeface="Times New Roman" pitchFamily="18" charset="0"/>
              </a:rPr>
              <a:t>d</a:t>
            </a:r>
            <a:r>
              <a:rPr lang="en-US" sz="1800" dirty="0" smtClean="0">
                <a:latin typeface="Times New Roman" pitchFamily="18" charset="0"/>
                <a:cs typeface="Times New Roman" pitchFamily="18" charset="0"/>
              </a:rPr>
              <a:t> (2009) Rules and management of biomedical waste at Vivekananda Polyclinic: A case study retrieved from www.sciencedirect.com/science/article/pii/S0956053X08001840 </a:t>
            </a:r>
          </a:p>
          <a:p>
            <a:pPr lvl="0"/>
            <a:endParaRPr lang="en-US" sz="1800" u="sng" dirty="0" smtClean="0">
              <a:latin typeface="Times New Roman" pitchFamily="18" charset="0"/>
              <a:cs typeface="Times New Roman" pitchFamily="18" charset="0"/>
            </a:endParaRPr>
          </a:p>
          <a:p>
            <a:pPr lvl="0"/>
            <a:r>
              <a:rPr lang="en-US" sz="1800" u="sng" dirty="0" err="1" smtClean="0">
                <a:latin typeface="Times New Roman" pitchFamily="18" charset="0"/>
                <a:cs typeface="Times New Roman" pitchFamily="18" charset="0"/>
              </a:rPr>
              <a:t>Sourya</a:t>
            </a:r>
            <a:r>
              <a:rPr lang="en-US" sz="1800" u="sng" dirty="0" smtClean="0">
                <a:latin typeface="Times New Roman" pitchFamily="18" charset="0"/>
                <a:cs typeface="Times New Roman" pitchFamily="18" charset="0"/>
              </a:rPr>
              <a:t> Kanti Das</a:t>
            </a:r>
            <a:r>
              <a:rPr lang="en-US" sz="1800" dirty="0" smtClean="0">
                <a:latin typeface="Times New Roman" pitchFamily="18" charset="0"/>
                <a:cs typeface="Times New Roman" pitchFamily="18" charset="0"/>
              </a:rPr>
              <a:t>, </a:t>
            </a:r>
            <a:r>
              <a:rPr lang="en-US" sz="1800" u="sng" dirty="0" smtClean="0">
                <a:latin typeface="Times New Roman" pitchFamily="18" charset="0"/>
                <a:cs typeface="Times New Roman" pitchFamily="18" charset="0"/>
              </a:rPr>
              <a:t>Romy Biswas</a:t>
            </a:r>
            <a:r>
              <a:rPr lang="en-US" sz="1800" dirty="0" smtClean="0">
                <a:latin typeface="Times New Roman" pitchFamily="18" charset="0"/>
                <a:cs typeface="Times New Roman" pitchFamily="18" charset="0"/>
              </a:rPr>
              <a:t> (2016) Awareness and practice of biomedical waste management among healthcare providers in a Tertiary Care Hospital of West Bengal, India retrieved from </a:t>
            </a:r>
            <a:r>
              <a:rPr lang="en-US" sz="1800" u="sng" dirty="0" smtClean="0">
                <a:latin typeface="Times New Roman" pitchFamily="18" charset="0"/>
                <a:cs typeface="Times New Roman" pitchFamily="18" charset="0"/>
              </a:rPr>
              <a:t>https://ijmessdph.org/article/183</a:t>
            </a:r>
            <a:endParaRPr lang="en-US" sz="1800" b="1"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p>
          <a:p>
            <a:pPr>
              <a:buNone/>
            </a:pPr>
            <a:r>
              <a:rPr lang="en-US" sz="1800" dirty="0" smtClean="0">
                <a:latin typeface="Times New Roman" pitchFamily="18" charset="0"/>
                <a:cs typeface="Times New Roman" pitchFamily="18" charset="0"/>
              </a:rPr>
              <a:t> </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Autofit/>
          </a:bodyPr>
          <a:lstStyle/>
          <a:p>
            <a:r>
              <a:rPr lang="en-US" sz="1750" dirty="0" err="1" smtClean="0">
                <a:latin typeface="Times New Roman" pitchFamily="18" charset="0"/>
                <a:cs typeface="Times New Roman" pitchFamily="18" charset="0"/>
              </a:rPr>
              <a:t>Sthapana</a:t>
            </a:r>
            <a:r>
              <a:rPr lang="en-US" sz="1750" dirty="0" smtClean="0">
                <a:latin typeface="Times New Roman" pitchFamily="18" charset="0"/>
                <a:cs typeface="Times New Roman" pitchFamily="18" charset="0"/>
              </a:rPr>
              <a:t> Sharma1, </a:t>
            </a:r>
            <a:r>
              <a:rPr lang="en-US" sz="1750" dirty="0" err="1" smtClean="0">
                <a:latin typeface="Times New Roman" pitchFamily="18" charset="0"/>
                <a:cs typeface="Times New Roman" pitchFamily="18" charset="0"/>
              </a:rPr>
              <a:t>Jutika</a:t>
            </a:r>
            <a:r>
              <a:rPr lang="en-US" sz="1750" dirty="0" smtClean="0">
                <a:latin typeface="Times New Roman" pitchFamily="18" charset="0"/>
                <a:cs typeface="Times New Roman" pitchFamily="18" charset="0"/>
              </a:rPr>
              <a:t> Ojah2, </a:t>
            </a:r>
            <a:r>
              <a:rPr lang="en-US" sz="1750" dirty="0" err="1" smtClean="0">
                <a:latin typeface="Times New Roman" pitchFamily="18" charset="0"/>
                <a:cs typeface="Times New Roman" pitchFamily="18" charset="0"/>
              </a:rPr>
              <a:t>Achyut</a:t>
            </a:r>
            <a:r>
              <a:rPr lang="en-US" sz="1750" dirty="0" smtClean="0">
                <a:latin typeface="Times New Roman" pitchFamily="18" charset="0"/>
                <a:cs typeface="Times New Roman" pitchFamily="18" charset="0"/>
              </a:rPr>
              <a:t> Chandra Baishya3 (2015) BIOMEDICAL WASTE MANAGEMENT OF GOVERNMENT HEALTH INSTITUTIONS IN GUWAHATI CITY, ASSAM WITH SPECIAL REFERENCE TO IMMUNIZATION SESSION retrieved from  </a:t>
            </a:r>
            <a:r>
              <a:rPr lang="en-US" sz="1750" u="sng" dirty="0" smtClean="0">
                <a:latin typeface="Times New Roman" pitchFamily="18" charset="0"/>
                <a:cs typeface="Times New Roman" pitchFamily="18" charset="0"/>
              </a:rPr>
              <a:t>www.researchgate.net/publication/282390386_BIOMEDICAL_WASTE_MANAGEMENT_OF_GOVERNMENT_HEALTH_INSTITUTIONS_IN_GUWAHATI_CITY_ASSAM_WITH_SPECIAL_REFERENCE_TO_IMMUNIZATION_SESSION</a:t>
            </a:r>
            <a:endParaRPr lang="en-US" sz="1750" dirty="0" smtClean="0">
              <a:latin typeface="Times New Roman" pitchFamily="18" charset="0"/>
              <a:cs typeface="Times New Roman" pitchFamily="18" charset="0"/>
            </a:endParaRPr>
          </a:p>
          <a:p>
            <a:pPr lvl="0"/>
            <a:endParaRPr lang="en-US" sz="1750" dirty="0" smtClean="0">
              <a:latin typeface="Times New Roman" pitchFamily="18" charset="0"/>
              <a:cs typeface="Times New Roman" pitchFamily="18" charset="0"/>
            </a:endParaRPr>
          </a:p>
          <a:p>
            <a:pPr lvl="0"/>
            <a:r>
              <a:rPr lang="en-US" sz="1750" dirty="0" err="1" smtClean="0">
                <a:latin typeface="Times New Roman" pitchFamily="18" charset="0"/>
                <a:cs typeface="Times New Roman" pitchFamily="18" charset="0"/>
              </a:rPr>
              <a:t>Sudhir</a:t>
            </a:r>
            <a:r>
              <a:rPr lang="en-US" sz="1750" dirty="0" smtClean="0">
                <a:latin typeface="Times New Roman" pitchFamily="18" charset="0"/>
                <a:cs typeface="Times New Roman" pitchFamily="18" charset="0"/>
              </a:rPr>
              <a:t> Chandra Joshi, </a:t>
            </a:r>
            <a:r>
              <a:rPr lang="en-US" sz="1750" dirty="0" err="1" smtClean="0">
                <a:latin typeface="Times New Roman" pitchFamily="18" charset="0"/>
                <a:cs typeface="Times New Roman" pitchFamily="18" charset="0"/>
              </a:rPr>
              <a:t>Vishal</a:t>
            </a:r>
            <a:r>
              <a:rPr lang="en-US" sz="1750" dirty="0" smtClean="0">
                <a:latin typeface="Times New Roman" pitchFamily="18" charset="0"/>
                <a:cs typeface="Times New Roman" pitchFamily="18" charset="0"/>
              </a:rPr>
              <a:t> </a:t>
            </a:r>
            <a:r>
              <a:rPr lang="en-US" sz="1750" dirty="0" err="1" smtClean="0">
                <a:latin typeface="Times New Roman" pitchFamily="18" charset="0"/>
                <a:cs typeface="Times New Roman" pitchFamily="18" charset="0"/>
              </a:rPr>
              <a:t>Diwan</a:t>
            </a:r>
            <a:r>
              <a:rPr lang="en-US" sz="1750" dirty="0" smtClean="0">
                <a:latin typeface="Times New Roman" pitchFamily="18" charset="0"/>
                <a:cs typeface="Times New Roman" pitchFamily="18" charset="0"/>
              </a:rPr>
              <a:t>, [...], and Cecilia </a:t>
            </a:r>
            <a:r>
              <a:rPr lang="en-US" sz="1750" dirty="0" err="1" smtClean="0">
                <a:latin typeface="Times New Roman" pitchFamily="18" charset="0"/>
                <a:cs typeface="Times New Roman" pitchFamily="18" charset="0"/>
              </a:rPr>
              <a:t>Stålsby</a:t>
            </a:r>
            <a:r>
              <a:rPr lang="en-US" sz="1750" dirty="0" smtClean="0">
                <a:latin typeface="Times New Roman" pitchFamily="18" charset="0"/>
                <a:cs typeface="Times New Roman" pitchFamily="18" charset="0"/>
              </a:rPr>
              <a:t> </a:t>
            </a:r>
            <a:r>
              <a:rPr lang="en-US" sz="1750" dirty="0" err="1" smtClean="0">
                <a:latin typeface="Times New Roman" pitchFamily="18" charset="0"/>
                <a:cs typeface="Times New Roman" pitchFamily="18" charset="0"/>
              </a:rPr>
              <a:t>Lundborg</a:t>
            </a:r>
            <a:r>
              <a:rPr lang="en-US" sz="1750" dirty="0" smtClean="0">
                <a:latin typeface="Times New Roman" pitchFamily="18" charset="0"/>
                <a:cs typeface="Times New Roman" pitchFamily="18" charset="0"/>
              </a:rPr>
              <a:t> (2015) Staff Perception on Biomedical or Health Care Waste Management: A Qualitative Study in a Rural Tertiary Care Hospital in India retrieved from https://www.ncbi.nlm.nih.gov/pmc/articles/PMC4449010</a:t>
            </a:r>
            <a:endParaRPr lang="en-US" sz="1750" b="1" dirty="0" smtClean="0">
              <a:latin typeface="Times New Roman" pitchFamily="18" charset="0"/>
              <a:cs typeface="Times New Roman" pitchFamily="18" charset="0"/>
            </a:endParaRPr>
          </a:p>
          <a:p>
            <a:pPr lvl="0"/>
            <a:endParaRPr lang="en-US" sz="1750" dirty="0" smtClean="0">
              <a:latin typeface="Times New Roman" pitchFamily="18" charset="0"/>
              <a:cs typeface="Times New Roman" pitchFamily="18" charset="0"/>
            </a:endParaRPr>
          </a:p>
          <a:p>
            <a:pPr lvl="0"/>
            <a:r>
              <a:rPr lang="en-US" sz="1750" dirty="0" smtClean="0">
                <a:latin typeface="Times New Roman" pitchFamily="18" charset="0"/>
                <a:cs typeface="Times New Roman" pitchFamily="18" charset="0"/>
              </a:rPr>
              <a:t>Sunil Kumar, Stephen R. Smith, [...], and Christopher </a:t>
            </a:r>
            <a:r>
              <a:rPr lang="en-US" sz="1750" dirty="0" err="1" smtClean="0">
                <a:latin typeface="Times New Roman" pitchFamily="18" charset="0"/>
                <a:cs typeface="Times New Roman" pitchFamily="18" charset="0"/>
              </a:rPr>
              <a:t>Cheeseman</a:t>
            </a:r>
            <a:r>
              <a:rPr lang="en-US" sz="1750" dirty="0" smtClean="0">
                <a:latin typeface="Times New Roman" pitchFamily="18" charset="0"/>
                <a:cs typeface="Times New Roman" pitchFamily="18" charset="0"/>
              </a:rPr>
              <a:t> (2017) Challenges and opportunities associated with waste management in India retrieved from </a:t>
            </a:r>
            <a:r>
              <a:rPr lang="en-US" sz="1750" u="sng" dirty="0" smtClean="0">
                <a:latin typeface="Times New Roman" pitchFamily="18" charset="0"/>
                <a:cs typeface="Times New Roman" pitchFamily="18" charset="0"/>
              </a:rPr>
              <a:t>www.ncbi.nlm.nih.gov/pmc/articles/PMC5383819/</a:t>
            </a:r>
            <a:endParaRPr lang="en-US" sz="1750" b="1" dirty="0" smtClean="0">
              <a:latin typeface="Times New Roman" pitchFamily="18" charset="0"/>
              <a:cs typeface="Times New Roman" pitchFamily="18" charset="0"/>
            </a:endParaRPr>
          </a:p>
          <a:p>
            <a:pPr lvl="0"/>
            <a:endParaRPr lang="en-US" sz="1750" u="sng" dirty="0" smtClean="0">
              <a:latin typeface="Times New Roman" pitchFamily="18" charset="0"/>
              <a:cs typeface="Times New Roman" pitchFamily="18" charset="0"/>
              <a:hlinkClick r:id="rId2"/>
            </a:endParaRPr>
          </a:p>
          <a:p>
            <a:pPr lvl="0"/>
            <a:r>
              <a:rPr lang="en-US" sz="1750" u="sng" dirty="0" err="1" smtClean="0">
                <a:latin typeface="Times New Roman" pitchFamily="18" charset="0"/>
                <a:cs typeface="Times New Roman" pitchFamily="18" charset="0"/>
                <a:hlinkClick r:id="rId2"/>
              </a:rPr>
              <a:t>Vanesh</a:t>
            </a:r>
            <a:r>
              <a:rPr lang="en-US" sz="1750" u="sng" dirty="0" smtClean="0">
                <a:latin typeface="Times New Roman" pitchFamily="18" charset="0"/>
                <a:cs typeface="Times New Roman" pitchFamily="18" charset="0"/>
                <a:hlinkClick r:id="rId2"/>
              </a:rPr>
              <a:t> </a:t>
            </a:r>
            <a:r>
              <a:rPr lang="en-US" sz="1750" u="sng" dirty="0" err="1" smtClean="0">
                <a:latin typeface="Times New Roman" pitchFamily="18" charset="0"/>
                <a:cs typeface="Times New Roman" pitchFamily="18" charset="0"/>
                <a:hlinkClick r:id="rId2"/>
              </a:rPr>
              <a:t>Mathur</a:t>
            </a:r>
            <a:r>
              <a:rPr lang="en-US" sz="1750" dirty="0" smtClean="0">
                <a:latin typeface="Times New Roman" pitchFamily="18" charset="0"/>
                <a:cs typeface="Times New Roman" pitchFamily="18" charset="0"/>
              </a:rPr>
              <a:t>, </a:t>
            </a:r>
            <a:r>
              <a:rPr lang="en-US" sz="1750" u="sng" dirty="0" smtClean="0">
                <a:latin typeface="Times New Roman" pitchFamily="18" charset="0"/>
                <a:cs typeface="Times New Roman" pitchFamily="18" charset="0"/>
                <a:hlinkClick r:id="rId3"/>
              </a:rPr>
              <a:t>S </a:t>
            </a:r>
            <a:r>
              <a:rPr lang="en-US" sz="1750" u="sng" dirty="0" err="1" smtClean="0">
                <a:latin typeface="Times New Roman" pitchFamily="18" charset="0"/>
                <a:cs typeface="Times New Roman" pitchFamily="18" charset="0"/>
                <a:hlinkClick r:id="rId3"/>
              </a:rPr>
              <a:t>Dwivedi</a:t>
            </a:r>
            <a:r>
              <a:rPr lang="en-US" sz="1750" dirty="0" smtClean="0">
                <a:latin typeface="Times New Roman" pitchFamily="18" charset="0"/>
                <a:cs typeface="Times New Roman" pitchFamily="18" charset="0"/>
              </a:rPr>
              <a:t>, </a:t>
            </a:r>
            <a:r>
              <a:rPr lang="en-US" sz="1750" u="sng" dirty="0" smtClean="0">
                <a:latin typeface="Times New Roman" pitchFamily="18" charset="0"/>
                <a:cs typeface="Times New Roman" pitchFamily="18" charset="0"/>
                <a:hlinkClick r:id="rId4"/>
              </a:rPr>
              <a:t>MA Hassan</a:t>
            </a:r>
            <a:r>
              <a:rPr lang="en-US" sz="1750" dirty="0" smtClean="0">
                <a:latin typeface="Times New Roman" pitchFamily="18" charset="0"/>
                <a:cs typeface="Times New Roman" pitchFamily="18" charset="0"/>
              </a:rPr>
              <a:t>, </a:t>
            </a:r>
            <a:r>
              <a:rPr lang="en-US" sz="1750" u="sng" dirty="0" smtClean="0">
                <a:latin typeface="Times New Roman" pitchFamily="18" charset="0"/>
                <a:cs typeface="Times New Roman" pitchFamily="18" charset="0"/>
                <a:hlinkClick r:id="rId5"/>
              </a:rPr>
              <a:t>RP </a:t>
            </a:r>
            <a:r>
              <a:rPr lang="en-US" sz="1750" u="sng" dirty="0" err="1" smtClean="0">
                <a:latin typeface="Times New Roman" pitchFamily="18" charset="0"/>
                <a:cs typeface="Times New Roman" pitchFamily="18" charset="0"/>
                <a:hlinkClick r:id="rId5"/>
              </a:rPr>
              <a:t>Misra</a:t>
            </a:r>
            <a:r>
              <a:rPr lang="en-US" sz="1750" baseline="30000" dirty="0" smtClean="0">
                <a:latin typeface="Times New Roman" pitchFamily="18" charset="0"/>
                <a:cs typeface="Times New Roman" pitchFamily="18" charset="0"/>
              </a:rPr>
              <a:t> </a:t>
            </a:r>
            <a:r>
              <a:rPr lang="en-US" sz="1750" dirty="0" smtClean="0">
                <a:latin typeface="Times New Roman" pitchFamily="18" charset="0"/>
                <a:cs typeface="Times New Roman" pitchFamily="18" charset="0"/>
              </a:rPr>
              <a:t>(2011) Knowledge, attitude, and practices about biomedical waste management among healthcare personnel: A cross-sectional study retrieved from  </a:t>
            </a:r>
            <a:r>
              <a:rPr lang="en-US" sz="1750" u="sng" dirty="0" smtClean="0">
                <a:latin typeface="Times New Roman" pitchFamily="18" charset="0"/>
                <a:cs typeface="Times New Roman" pitchFamily="18" charset="0"/>
              </a:rPr>
              <a:t>http://www.ijcm.org.in</a:t>
            </a:r>
            <a:endParaRPr lang="en-US" sz="1750" dirty="0" smtClean="0">
              <a:latin typeface="Times New Roman" pitchFamily="18" charset="0"/>
              <a:cs typeface="Times New Roman" pitchFamily="18" charset="0"/>
            </a:endParaRPr>
          </a:p>
          <a:p>
            <a:endParaRPr lang="en-US" sz="175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183880" cy="1051560"/>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83880" cy="1051560"/>
          </a:xfrm>
        </p:spPr>
        <p:txBody>
          <a:bodyPr>
            <a:noAutofit/>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457200" y="1295400"/>
            <a:ext cx="8183880" cy="4187952"/>
          </a:xfrm>
        </p:spPr>
        <p:txBody>
          <a:bodyPr>
            <a:normAutofit fontScale="70000" lnSpcReduction="20000"/>
          </a:bodyPr>
          <a:lstStyle/>
          <a:p>
            <a:r>
              <a:rPr lang="en-US" dirty="0" smtClean="0">
                <a:latin typeface="Times New Roman" pitchFamily="18" charset="0"/>
                <a:cs typeface="Times New Roman" pitchFamily="18" charset="0"/>
              </a:rPr>
              <a:t>Biomedical waste is defined as the waste material produced by the hospitals, laboratories, dental clinics, research centers in providing services and facilities (diagnosis, immunization, Treatment) to the society.</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Biomedical waste is divided into majorly 2 categories:</a:t>
            </a:r>
          </a:p>
          <a:p>
            <a:r>
              <a:rPr lang="en-US" dirty="0" smtClean="0">
                <a:latin typeface="Times New Roman" pitchFamily="18" charset="0"/>
                <a:cs typeface="Times New Roman" pitchFamily="18" charset="0"/>
              </a:rPr>
              <a:t>Hazardous waste </a:t>
            </a:r>
          </a:p>
          <a:p>
            <a:r>
              <a:rPr lang="en-US" dirty="0" smtClean="0">
                <a:latin typeface="Times New Roman" pitchFamily="18" charset="0"/>
                <a:cs typeface="Times New Roman" pitchFamily="18" charset="0"/>
              </a:rPr>
              <a:t>Non-hazardous waste consists of non-infected plastic, paper, etc.</a:t>
            </a:r>
          </a:p>
          <a:p>
            <a:r>
              <a:rPr lang="en-US" dirty="0" smtClean="0">
                <a:latin typeface="Times New Roman" pitchFamily="18" charset="0"/>
                <a:cs typeface="Times New Roman" pitchFamily="18" charset="0"/>
              </a:rPr>
              <a:t> Biohazardous waste is further divided into infectious and non-infectious wastes.</a:t>
            </a:r>
          </a:p>
          <a:p>
            <a:r>
              <a:rPr lang="en-US" dirty="0" smtClean="0">
                <a:latin typeface="Times New Roman" pitchFamily="18" charset="0"/>
                <a:cs typeface="Times New Roman" pitchFamily="18" charset="0"/>
              </a:rPr>
              <a:t>Infectious wastes comprise of sharps, glass.</a:t>
            </a:r>
          </a:p>
          <a:p>
            <a:r>
              <a:rPr lang="en-US" dirty="0" smtClean="0">
                <a:latin typeface="Times New Roman" pitchFamily="18" charset="0"/>
                <a:cs typeface="Times New Roman" pitchFamily="18" charset="0"/>
              </a:rPr>
              <a:t>Non-infectious wastes comprise of radioactive waste, chemical waste, and cytotoxic waste.</a:t>
            </a:r>
          </a:p>
          <a:p>
            <a:r>
              <a:rPr lang="en-US" dirty="0" smtClean="0">
                <a:latin typeface="Times New Roman" pitchFamily="18" charset="0"/>
                <a:cs typeface="Times New Roman" pitchFamily="18" charset="0"/>
              </a:rPr>
              <a:t>Process of waste management comprises of 4 steps: segregation, transport,  treatment and disposal.</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Biomedical waste is divided into 10 categories which are segregated in different colored bins;</a:t>
            </a:r>
          </a:p>
          <a:p>
            <a:endParaRPr lang="en-US" dirty="0"/>
          </a:p>
        </p:txBody>
      </p:sp>
      <p:pic>
        <p:nvPicPr>
          <p:cNvPr id="4" name="Picture 3" descr="slide11-l.jpg"/>
          <p:cNvPicPr>
            <a:picLocks noChangeAspect="1"/>
          </p:cNvPicPr>
          <p:nvPr/>
        </p:nvPicPr>
        <p:blipFill>
          <a:blip r:embed="rId2"/>
          <a:stretch>
            <a:fillRect/>
          </a:stretch>
        </p:blipFill>
        <p:spPr>
          <a:xfrm>
            <a:off x="457200" y="1295400"/>
            <a:ext cx="4495800" cy="3505200"/>
          </a:xfrm>
          <a:prstGeom prst="rect">
            <a:avLst/>
          </a:prstGeom>
        </p:spPr>
      </p:pic>
      <p:pic>
        <p:nvPicPr>
          <p:cNvPr id="5" name="Picture 4" descr="management-of-bio-medical-waste-13-638.jpg"/>
          <p:cNvPicPr>
            <a:picLocks noChangeAspect="1"/>
          </p:cNvPicPr>
          <p:nvPr/>
        </p:nvPicPr>
        <p:blipFill>
          <a:blip r:embed="rId3"/>
          <a:stretch>
            <a:fillRect/>
          </a:stretch>
        </p:blipFill>
        <p:spPr>
          <a:xfrm>
            <a:off x="5029200" y="1295400"/>
            <a:ext cx="3733800" cy="3505200"/>
          </a:xfrm>
          <a:prstGeom prst="rect">
            <a:avLst/>
          </a:prstGeom>
        </p:spPr>
      </p:pic>
      <p:sp>
        <p:nvSpPr>
          <p:cNvPr id="6" name="Rectangle 5"/>
          <p:cNvSpPr/>
          <p:nvPr/>
        </p:nvSpPr>
        <p:spPr>
          <a:xfrm>
            <a:off x="457200" y="4953000"/>
            <a:ext cx="8305800" cy="923330"/>
          </a:xfrm>
          <a:prstGeom prst="rect">
            <a:avLst/>
          </a:prstGeom>
        </p:spPr>
        <p:txBody>
          <a:bodyPr wrap="square">
            <a:spAutoFit/>
          </a:bodyPr>
          <a:lstStyle/>
          <a:p>
            <a:r>
              <a:rPr lang="en-US" dirty="0" smtClean="0">
                <a:latin typeface="Times New Roman" pitchFamily="18" charset="0"/>
                <a:cs typeface="Times New Roman" pitchFamily="18" charset="0"/>
              </a:rPr>
              <a:t>Effects of  biomedical waste : pollutes air, water, soil deteriorating their quality. Improper handling of needles and syringes can lead to needle stick injury exposing workers or ragpickers to diseases like AIDS and hepatitis B/C.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OBJECTIVES </a:t>
            </a:r>
            <a:endParaRPr lang="en-US" dirty="0"/>
          </a:p>
        </p:txBody>
      </p:sp>
      <p:sp>
        <p:nvSpPr>
          <p:cNvPr id="3" name="Content Placeholder 2"/>
          <p:cNvSpPr>
            <a:spLocks noGrp="1"/>
          </p:cNvSpPr>
          <p:nvPr>
            <p:ph idx="1"/>
          </p:nvPr>
        </p:nvSpPr>
        <p:spPr>
          <a:xfrm>
            <a:off x="457200" y="1600200"/>
            <a:ext cx="8183880" cy="4187952"/>
          </a:xfrm>
        </p:spPr>
        <p:txBody>
          <a:bodyPr/>
          <a:lstStyle/>
          <a:p>
            <a:r>
              <a:rPr lang="en-US" sz="2400" dirty="0" smtClean="0">
                <a:latin typeface="Times New Roman" pitchFamily="18" charset="0"/>
                <a:cs typeface="Times New Roman" pitchFamily="18" charset="0"/>
              </a:rPr>
              <a:t>The purpose of the study is to learn about type of barriers any institute is facing while managing and handling the biomedical waste.</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METHODOLOGY</a:t>
            </a:r>
            <a:endParaRPr lang="en-US" dirty="0"/>
          </a:p>
        </p:txBody>
      </p:sp>
      <p:sp>
        <p:nvSpPr>
          <p:cNvPr id="3" name="Content Placeholder 2"/>
          <p:cNvSpPr>
            <a:spLocks noGrp="1"/>
          </p:cNvSpPr>
          <p:nvPr>
            <p:ph idx="1"/>
          </p:nvPr>
        </p:nvSpPr>
        <p:spPr>
          <a:xfrm>
            <a:off x="381000" y="1600200"/>
            <a:ext cx="8382000" cy="4724400"/>
          </a:xfrm>
        </p:spPr>
        <p:txBody>
          <a:bodyPr>
            <a:normAutofit lnSpcReduction="10000"/>
          </a:bodyPr>
          <a:lstStyle/>
          <a:p>
            <a:r>
              <a:rPr lang="en-US" sz="1800" dirty="0" smtClean="0">
                <a:latin typeface="Times New Roman" pitchFamily="18" charset="0"/>
                <a:cs typeface="Times New Roman" pitchFamily="18" charset="0"/>
              </a:rPr>
              <a:t>Out of 40 articles searched on databases 23 were shortlisted after removing the duplications and geographical areas out of which 17 were selected based on abstracts, out of which 12 papers, was studied(reviewed) for the research. All the articles are searched from GOOGLE SCHOLAR, RESEARCH GATE, PUBMED and NATIONAL DIGITAL LIBRARY. </a:t>
            </a:r>
          </a:p>
          <a:p>
            <a:pPr>
              <a:buNone/>
            </a:pPr>
            <a:r>
              <a:rPr lang="en-US" sz="1800" dirty="0" smtClean="0">
                <a:latin typeface="Times New Roman" pitchFamily="18" charset="0"/>
                <a:cs typeface="Times New Roman" pitchFamily="18" charset="0"/>
              </a:rPr>
              <a:t>KEYWORDS : biomedical waste management, hazardous waste, hospital, staff knowledge, limitations, barriers, policies. </a:t>
            </a:r>
          </a:p>
          <a:p>
            <a:pPr>
              <a:buNone/>
            </a:pPr>
            <a:r>
              <a:rPr lang="en-US" sz="1800" dirty="0" smtClean="0">
                <a:latin typeface="Times New Roman" pitchFamily="18" charset="0"/>
                <a:cs typeface="Times New Roman" pitchFamily="18" charset="0"/>
              </a:rPr>
              <a:t>  INCLUSION AND EXCLUSION CRITERIA:</a:t>
            </a:r>
          </a:p>
          <a:p>
            <a:r>
              <a:rPr lang="en-US" sz="1800" dirty="0" smtClean="0">
                <a:latin typeface="Times New Roman" pitchFamily="18" charset="0"/>
                <a:cs typeface="Times New Roman" pitchFamily="18" charset="0"/>
              </a:rPr>
              <a:t>Papers included comprises of biomedical waste management, hospitals conditions, staff  knowledge, lack of  management, policies and practices followed in INDIA, any paper telling scenario of any other country was excluded from this research. </a:t>
            </a:r>
          </a:p>
          <a:p>
            <a:r>
              <a:rPr lang="en-US" sz="1800" dirty="0" smtClean="0">
                <a:latin typeface="Times New Roman" pitchFamily="18" charset="0"/>
                <a:cs typeface="Times New Roman" pitchFamily="18" charset="0"/>
              </a:rPr>
              <a:t>The articles reviewed are basically starting from year 2010 although majority of articles are from the year 2015.</a:t>
            </a:r>
          </a:p>
          <a:p>
            <a:r>
              <a:rPr lang="en-US" sz="1800" dirty="0" smtClean="0">
                <a:latin typeface="Times New Roman" pitchFamily="18" charset="0"/>
                <a:cs typeface="Times New Roman" pitchFamily="18" charset="0"/>
              </a:rPr>
              <a:t>Only published articles were included in the study any unpublished articles  were not included in the study.</a:t>
            </a:r>
          </a:p>
          <a:p>
            <a:r>
              <a:rPr lang="en-US" sz="1800" dirty="0" smtClean="0">
                <a:latin typeface="Times New Roman" pitchFamily="18" charset="0"/>
                <a:cs typeface="Times New Roman" pitchFamily="18" charset="0"/>
              </a:rPr>
              <a:t>Articles published in English were included.</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30480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TextBox 2"/>
          <p:cNvSpPr txBox="1"/>
          <p:nvPr/>
        </p:nvSpPr>
        <p:spPr>
          <a:xfrm>
            <a:off x="914400" y="457200"/>
            <a:ext cx="28956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 Records identified through databases(n=38) </a:t>
            </a:r>
            <a:endParaRPr lang="en-US" dirty="0">
              <a:latin typeface="Times New Roman" pitchFamily="18" charset="0"/>
              <a:cs typeface="Times New Roman" pitchFamily="18" charset="0"/>
            </a:endParaRPr>
          </a:p>
        </p:txBody>
      </p:sp>
      <p:sp>
        <p:nvSpPr>
          <p:cNvPr id="4" name="Rectangle 3"/>
          <p:cNvSpPr/>
          <p:nvPr/>
        </p:nvSpPr>
        <p:spPr>
          <a:xfrm>
            <a:off x="4343400" y="457200"/>
            <a:ext cx="34290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p:cNvSpPr/>
          <p:nvPr/>
        </p:nvSpPr>
        <p:spPr>
          <a:xfrm>
            <a:off x="2667000" y="1905000"/>
            <a:ext cx="2819400" cy="838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p:cNvSpPr/>
          <p:nvPr/>
        </p:nvSpPr>
        <p:spPr>
          <a:xfrm>
            <a:off x="2667000" y="3810000"/>
            <a:ext cx="2743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p:cNvSpPr/>
          <p:nvPr/>
        </p:nvSpPr>
        <p:spPr>
          <a:xfrm>
            <a:off x="2667000" y="5562600"/>
            <a:ext cx="2819400" cy="838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TextBox 8"/>
          <p:cNvSpPr txBox="1"/>
          <p:nvPr/>
        </p:nvSpPr>
        <p:spPr>
          <a:xfrm>
            <a:off x="4343400" y="457200"/>
            <a:ext cx="34290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Records identified from additional searches(n=2)</a:t>
            </a:r>
            <a:endParaRPr lang="en-US" dirty="0">
              <a:latin typeface="Times New Roman" pitchFamily="18" charset="0"/>
              <a:cs typeface="Times New Roman" pitchFamily="18" charset="0"/>
            </a:endParaRPr>
          </a:p>
        </p:txBody>
      </p:sp>
      <p:sp>
        <p:nvSpPr>
          <p:cNvPr id="10" name="TextBox 9"/>
          <p:cNvSpPr txBox="1"/>
          <p:nvPr/>
        </p:nvSpPr>
        <p:spPr>
          <a:xfrm>
            <a:off x="2743200" y="1981200"/>
            <a:ext cx="26670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 Records after duplicates removed (n= 23)</a:t>
            </a:r>
            <a:endParaRPr lang="en-US" dirty="0">
              <a:latin typeface="Times New Roman" pitchFamily="18" charset="0"/>
              <a:cs typeface="Times New Roman" pitchFamily="18" charset="0"/>
            </a:endParaRPr>
          </a:p>
        </p:txBody>
      </p:sp>
      <p:sp>
        <p:nvSpPr>
          <p:cNvPr id="11" name="TextBox 10"/>
          <p:cNvSpPr txBox="1"/>
          <p:nvPr/>
        </p:nvSpPr>
        <p:spPr>
          <a:xfrm>
            <a:off x="2743200" y="3962400"/>
            <a:ext cx="2590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Records screened (n=17)</a:t>
            </a:r>
            <a:endParaRPr lang="en-US" dirty="0">
              <a:latin typeface="Times New Roman" pitchFamily="18" charset="0"/>
              <a:cs typeface="Times New Roman" pitchFamily="18" charset="0"/>
            </a:endParaRPr>
          </a:p>
        </p:txBody>
      </p:sp>
      <p:sp>
        <p:nvSpPr>
          <p:cNvPr id="12" name="TextBox 11"/>
          <p:cNvSpPr txBox="1"/>
          <p:nvPr/>
        </p:nvSpPr>
        <p:spPr>
          <a:xfrm>
            <a:off x="2743200" y="5638800"/>
            <a:ext cx="26670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Records fully reviewed (n=12)</a:t>
            </a:r>
            <a:endParaRPr lang="en-US" dirty="0">
              <a:latin typeface="Times New Roman" pitchFamily="18" charset="0"/>
              <a:cs typeface="Times New Roman" pitchFamily="18" charset="0"/>
            </a:endParaRPr>
          </a:p>
        </p:txBody>
      </p:sp>
      <p:sp>
        <p:nvSpPr>
          <p:cNvPr id="13" name="Rectangle 12"/>
          <p:cNvSpPr/>
          <p:nvPr/>
        </p:nvSpPr>
        <p:spPr>
          <a:xfrm>
            <a:off x="5715000" y="3352800"/>
            <a:ext cx="2743200" cy="1600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16" name="Straight Arrow Connector 15"/>
          <p:cNvCxnSpPr/>
          <p:nvPr/>
        </p:nvCxnSpPr>
        <p:spPr>
          <a:xfrm rot="16200000" flipH="1">
            <a:off x="2857500" y="1257300"/>
            <a:ext cx="7620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4305300" y="1333500"/>
            <a:ext cx="762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3277394" y="3276600"/>
            <a:ext cx="1066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3353594" y="5028406"/>
            <a:ext cx="1066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791200" y="3429000"/>
            <a:ext cx="2667000" cy="1477328"/>
          </a:xfrm>
          <a:prstGeom prst="rect">
            <a:avLst/>
          </a:prstGeom>
          <a:noFill/>
        </p:spPr>
        <p:txBody>
          <a:bodyPr wrap="square" rtlCol="0">
            <a:spAutoFit/>
          </a:bodyPr>
          <a:lstStyle/>
          <a:p>
            <a:r>
              <a:rPr lang="en-US" dirty="0" smtClean="0">
                <a:latin typeface="Times New Roman" pitchFamily="18" charset="0"/>
                <a:cs typeface="Times New Roman" pitchFamily="18" charset="0"/>
              </a:rPr>
              <a:t> 6 records were excluded after reading abstracts( as they were newspaper articles, unpublished articles and policies)</a:t>
            </a:r>
            <a:endParaRPr lang="en-US" dirty="0">
              <a:latin typeface="Times New Roman" pitchFamily="18" charset="0"/>
              <a:cs typeface="Times New Roman" pitchFamily="18" charset="0"/>
            </a:endParaRPr>
          </a:p>
        </p:txBody>
      </p:sp>
      <p:cxnSp>
        <p:nvCxnSpPr>
          <p:cNvPr id="26" name="Straight Connector 25"/>
          <p:cNvCxnSpPr>
            <a:stCxn id="7" idx="3"/>
            <a:endCxn id="13" idx="1"/>
          </p:cNvCxnSpPr>
          <p:nvPr/>
        </p:nvCxnSpPr>
        <p:spPr>
          <a:xfrm>
            <a:off x="5410200" y="4152900"/>
            <a:ext cx="304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5867400" y="5181600"/>
            <a:ext cx="2819400" cy="1219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31" name="Straight Connector 30"/>
          <p:cNvCxnSpPr>
            <a:endCxn id="27" idx="1"/>
          </p:cNvCxnSpPr>
          <p:nvPr/>
        </p:nvCxnSpPr>
        <p:spPr>
          <a:xfrm>
            <a:off x="5486400" y="5791200"/>
            <a:ext cx="381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943600" y="5257800"/>
            <a:ext cx="2667000"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5 records were removed after reading full articles as they were irrelevant to the study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RESULTS</a:t>
            </a:r>
            <a:endParaRPr lang="en-US" dirty="0"/>
          </a:p>
        </p:txBody>
      </p:sp>
      <p:sp>
        <p:nvSpPr>
          <p:cNvPr id="3" name="Content Placeholder 2"/>
          <p:cNvSpPr>
            <a:spLocks noGrp="1"/>
          </p:cNvSpPr>
          <p:nvPr>
            <p:ph idx="1"/>
          </p:nvPr>
        </p:nvSpPr>
        <p:spPr>
          <a:xfrm>
            <a:off x="457200" y="1600200"/>
            <a:ext cx="8183880" cy="4953000"/>
          </a:xfrm>
        </p:spPr>
        <p:txBody>
          <a:bodyPr/>
          <a:lstStyle/>
          <a:p>
            <a:pPr lvl="0"/>
            <a:r>
              <a:rPr lang="en-US" sz="1800" b="1" dirty="0" smtClean="0">
                <a:latin typeface="Times New Roman" pitchFamily="18" charset="0"/>
                <a:cs typeface="Times New Roman" pitchFamily="18" charset="0"/>
              </a:rPr>
              <a:t>Lack of segregation :</a:t>
            </a:r>
            <a:r>
              <a:rPr lang="en-US" sz="1800" dirty="0" smtClean="0">
                <a:latin typeface="Times New Roman" pitchFamily="18" charset="0"/>
                <a:cs typeface="Times New Roman" pitchFamily="18" charset="0"/>
              </a:rPr>
              <a:t>The infectious waste and  non-infectious wastes should be separated from the point of generation to point of disposal as even a portion of infectious waste can infect the non-infectious making it potentially hazardous. Many times segregation is not done properly at point of generation, even if done waste tends to get mixed at time of disposal.</a:t>
            </a:r>
          </a:p>
          <a:p>
            <a:endParaRPr lang="en-US" sz="1800" b="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Improper waste management operational strategy</a:t>
            </a:r>
            <a:r>
              <a:rPr lang="en-US" sz="1800" dirty="0" smtClean="0">
                <a:latin typeface="Times New Roman" pitchFamily="18" charset="0"/>
                <a:cs typeface="Times New Roman" pitchFamily="18" charset="0"/>
              </a:rPr>
              <a:t>: Written documents which should include all strategies should be maintained, should  include all information regarding the location of the containers, the frequency of waste collection, guidelines like segregation of waste in different colored bags leak-proof containers for safe transportation, and prevention of mixing of non-infectious and infectious waste while handling..</a:t>
            </a:r>
          </a:p>
          <a:p>
            <a:pPr>
              <a:buNone/>
            </a:pPr>
            <a:r>
              <a:rPr lang="en-US" sz="1800" dirty="0" smtClean="0">
                <a:latin typeface="Times New Roman" pitchFamily="18" charset="0"/>
                <a:cs typeface="Times New Roman" pitchFamily="18" charset="0"/>
              </a:rPr>
              <a:t>     It is also observed that in India there is no paperwork for the management of biomedical waste.</a:t>
            </a:r>
          </a:p>
          <a:p>
            <a:pPr lvl="0"/>
            <a:endParaRPr lang="en-US" sz="1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183880" cy="1371600"/>
          </a:xfrm>
        </p:spPr>
        <p:txBody>
          <a:bodyPr/>
          <a:lstStyle/>
          <a:p>
            <a:r>
              <a:rPr lang="en-US" sz="2000" b="1" dirty="0" smtClean="0">
                <a:latin typeface="Times New Roman" pitchFamily="18" charset="0"/>
                <a:cs typeface="Times New Roman" pitchFamily="18" charset="0"/>
              </a:rPr>
              <a:t>Lack of knowledge and training among healthcare professionals:</a:t>
            </a:r>
          </a:p>
          <a:p>
            <a:pPr>
              <a:buNone/>
            </a:pPr>
            <a:r>
              <a:rPr lang="en-US" sz="1600" dirty="0" smtClean="0">
                <a:latin typeface="Times New Roman" pitchFamily="18" charset="0"/>
                <a:cs typeface="Times New Roman" pitchFamily="18" charset="0"/>
              </a:rPr>
              <a:t>     The subjects in the studies included all healthcare workers (doctors, nurses, technologists, lab attendants, paramedical staff and, also cleaning staff).</a:t>
            </a:r>
          </a:p>
          <a:p>
            <a:endParaRPr lang="en-US" dirty="0"/>
          </a:p>
        </p:txBody>
      </p:sp>
      <p:graphicFrame>
        <p:nvGraphicFramePr>
          <p:cNvPr id="4" name="Chart 3"/>
          <p:cNvGraphicFramePr/>
          <p:nvPr/>
        </p:nvGraphicFramePr>
        <p:xfrm>
          <a:off x="533400" y="762000"/>
          <a:ext cx="7696200" cy="5715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81000" y="6324600"/>
            <a:ext cx="8763000" cy="738664"/>
          </a:xfrm>
          <a:prstGeom prst="rect">
            <a:avLst/>
          </a:prstGeom>
          <a:no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Source: </a:t>
            </a:r>
            <a:r>
              <a:rPr lang="en-US" sz="1200" u="sng" dirty="0" err="1" smtClean="0">
                <a:hlinkClick r:id="rId3"/>
              </a:rPr>
              <a:t>Sourya</a:t>
            </a:r>
            <a:r>
              <a:rPr lang="en-US" sz="1200" u="sng" dirty="0" smtClean="0">
                <a:hlinkClick r:id="rId3"/>
              </a:rPr>
              <a:t> Kanti Das</a:t>
            </a:r>
            <a:r>
              <a:rPr lang="en-US" sz="1200" dirty="0" smtClean="0"/>
              <a:t>, </a:t>
            </a:r>
            <a:r>
              <a:rPr lang="en-US" sz="1200" u="sng" dirty="0" smtClean="0">
                <a:hlinkClick r:id="rId4"/>
              </a:rPr>
              <a:t>Romy Biswas</a:t>
            </a:r>
            <a:r>
              <a:rPr lang="en-US" sz="1200" dirty="0" smtClean="0"/>
              <a:t> (2016) Awareness and practice of biomedical waste management among healthcare providers in a Tertiary Care Hospital of West Bengal</a:t>
            </a:r>
            <a:endParaRPr lang="en-US" sz="12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a:bodyPr>
          <a:lstStyle/>
          <a:p>
            <a:pPr lvl="0"/>
            <a:r>
              <a:rPr lang="en-US" sz="1800" b="1" dirty="0" smtClean="0">
                <a:latin typeface="Times New Roman" pitchFamily="18" charset="0"/>
                <a:cs typeface="Times New Roman" pitchFamily="18" charset="0"/>
              </a:rPr>
              <a:t>Poor infrastructure </a:t>
            </a:r>
            <a:endParaRPr lang="en-US" sz="1800" b="1" dirty="0" smtClean="0">
              <a:latin typeface="Times New Roman" pitchFamily="18" charset="0"/>
              <a:cs typeface="Times New Roman" pitchFamily="18" charset="0"/>
              <a:sym typeface="Wingdings" pitchFamily="2" charset="2"/>
            </a:endParaRPr>
          </a:p>
          <a:p>
            <a:pPr lvl="1">
              <a:buNone/>
            </a:pPr>
            <a:r>
              <a:rPr lang="en-US" sz="1800" dirty="0" smtClean="0">
                <a:latin typeface="Times New Roman" pitchFamily="18" charset="0"/>
                <a:cs typeface="Times New Roman" pitchFamily="18" charset="0"/>
                <a:sym typeface="Wingdings" pitchFamily="2" charset="2"/>
              </a:rPr>
              <a:t>Lack of PPE kits</a:t>
            </a:r>
          </a:p>
          <a:p>
            <a:pPr lvl="1">
              <a:buNone/>
            </a:pPr>
            <a:r>
              <a:rPr lang="en-US" sz="1800" dirty="0" smtClean="0">
                <a:latin typeface="Times New Roman" pitchFamily="18" charset="0"/>
                <a:cs typeface="Times New Roman" pitchFamily="18" charset="0"/>
              </a:rPr>
              <a:t>Lack of autoclaves and incinerators</a:t>
            </a:r>
          </a:p>
          <a:p>
            <a:pPr lvl="1">
              <a:buNone/>
            </a:pPr>
            <a:r>
              <a:rPr lang="en-US" sz="1800" dirty="0" smtClean="0">
                <a:latin typeface="Times New Roman" pitchFamily="18" charset="0"/>
                <a:cs typeface="Times New Roman" pitchFamily="18" charset="0"/>
              </a:rPr>
              <a:t>Lack of bins and wheeled carts</a:t>
            </a:r>
          </a:p>
          <a:p>
            <a:pPr lvl="1">
              <a:buNone/>
            </a:pPr>
            <a:r>
              <a:rPr lang="en-US" sz="1800" dirty="0" smtClean="0">
                <a:latin typeface="Times New Roman" pitchFamily="18" charset="0"/>
                <a:cs typeface="Times New Roman" pitchFamily="18" charset="0"/>
              </a:rPr>
              <a:t>Lack of proper storage space</a:t>
            </a:r>
          </a:p>
          <a:p>
            <a:pPr lvl="1">
              <a:buNone/>
            </a:pPr>
            <a:r>
              <a:rPr lang="en-US" sz="1800" dirty="0" smtClean="0">
                <a:latin typeface="Times New Roman" pitchFamily="18" charset="0"/>
                <a:cs typeface="Times New Roman" pitchFamily="18" charset="0"/>
              </a:rPr>
              <a:t>Lack of landfills</a:t>
            </a:r>
          </a:p>
          <a:p>
            <a:endParaRPr lang="en-US" sz="1800" b="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Lack of working professionals </a:t>
            </a:r>
            <a:r>
              <a:rPr lang="en-US" sz="1800" dirty="0" smtClean="0">
                <a:latin typeface="Times New Roman" pitchFamily="18" charset="0"/>
                <a:cs typeface="Times New Roman" pitchFamily="18" charset="0"/>
              </a:rPr>
              <a:t>and manpower is also noticed in various studies.</a:t>
            </a:r>
          </a:p>
          <a:p>
            <a:pPr lvl="0"/>
            <a:endParaRPr lang="en-US" sz="1800" b="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Financial constraints: </a:t>
            </a:r>
            <a:r>
              <a:rPr lang="en-US" sz="1800" dirty="0" smtClean="0">
                <a:latin typeface="Times New Roman" pitchFamily="18" charset="0"/>
                <a:cs typeface="Times New Roman" pitchFamily="18" charset="0"/>
              </a:rPr>
              <a:t>Every healthcare unit needs to have proper funding for management of  biomedical waste(financial provision  is required for sufficient manpower, disinfectants, devices, and equipment)  whereas in India it is seen that neither government nor private hospitals have proper funding for the waste management which leads to lack of training and educating the healthcare professionals. Also, smaller health care units ignore the proper procedure due to inadequate funding.</a:t>
            </a:r>
          </a:p>
          <a:p>
            <a:pPr lvl="0"/>
            <a:endParaRPr lang="en-US" sz="1800" b="1"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pPr lvl="1">
              <a:buNone/>
            </a:pPr>
            <a:endParaRPr lang="en-US" sz="1800"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635</TotalTime>
  <Words>1373</Words>
  <Application>Microsoft Office PowerPoint</Application>
  <PresentationFormat>On-screen Show (4:3)</PresentationFormat>
  <Paragraphs>92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BARRIERS IN PATHWAY OF BIOMEDICAL WASTE MANAGEMENT IN INDIA: A REVIEW </vt:lpstr>
      <vt:lpstr>INTRODUCTION </vt:lpstr>
      <vt:lpstr>Slide 3</vt:lpstr>
      <vt:lpstr>OBJECTIVES </vt:lpstr>
      <vt:lpstr>METHODOLOGY</vt:lpstr>
      <vt:lpstr>Slide 6</vt:lpstr>
      <vt:lpstr>RESULTS</vt:lpstr>
      <vt:lpstr>Slide 8</vt:lpstr>
      <vt:lpstr>Slide 9</vt:lpstr>
      <vt:lpstr>Slide 10</vt:lpstr>
      <vt:lpstr>Slide 11</vt:lpstr>
      <vt:lpstr>CONCLUSION AND DISCUSSION</vt:lpstr>
      <vt:lpstr>Slide 13</vt:lpstr>
      <vt:lpstr>REFERENCES</vt:lpstr>
      <vt:lpstr>Slide 15</vt:lpstr>
      <vt:lpstr>Slide 16</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IN PATHWAY OF BIOMEDICAL WASTE MANAGEMENT IN INDIAN SCENARIO: A REVIEW </dc:title>
  <dc:creator>admin</dc:creator>
  <cp:lastModifiedBy>admin</cp:lastModifiedBy>
  <cp:revision>15</cp:revision>
  <dcterms:created xsi:type="dcterms:W3CDTF">2006-08-16T00:00:00Z</dcterms:created>
  <dcterms:modified xsi:type="dcterms:W3CDTF">2020-07-02T08:50:10Z</dcterms:modified>
</cp:coreProperties>
</file>