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2" r:id="rId2"/>
    <p:sldId id="265" r:id="rId3"/>
    <p:sldId id="256" r:id="rId4"/>
    <p:sldId id="266" r:id="rId5"/>
    <p:sldId id="257" r:id="rId6"/>
    <p:sldId id="258" r:id="rId7"/>
    <p:sldId id="259" r:id="rId8"/>
    <p:sldId id="260" r:id="rId9"/>
    <p:sldId id="261"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C0C0C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013" autoAdjust="0"/>
    <p:restoredTop sz="94660"/>
  </p:normalViewPr>
  <p:slideViewPr>
    <p:cSldViewPr snapToGrid="0">
      <p:cViewPr varScale="1">
        <p:scale>
          <a:sx n="80" d="100"/>
          <a:sy n="80" d="100"/>
        </p:scale>
        <p:origin x="-84" y="-57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8BBFDD-F9D2-46D2-8588-B3AEDE9DC086}" type="datetimeFigureOut">
              <a:rPr lang="en-IN" smtClean="0"/>
              <a:pPr/>
              <a:t>29-07-2021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30CC0C-71AF-4824-93B2-0E9ABB59FDDA}" type="slidenum">
              <a:rPr lang="en-IN" smtClean="0"/>
              <a:pPr/>
              <a:t>‹#›</a:t>
            </a:fld>
            <a:endParaRPr lang="en-IN"/>
          </a:p>
        </p:txBody>
      </p:sp>
    </p:spTree>
    <p:extLst>
      <p:ext uri="{BB962C8B-B14F-4D97-AF65-F5344CB8AC3E}">
        <p14:creationId xmlns="" xmlns:p14="http://schemas.microsoft.com/office/powerpoint/2010/main" val="2782587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A5655A-E57A-4FD9-8B43-4B36AD6676F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83F2F7C0-C775-45AB-A604-7131ACB24D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D130114C-3A4A-42C2-8642-FD2C3D5620A2}"/>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5" name="Footer Placeholder 4">
            <a:extLst>
              <a:ext uri="{FF2B5EF4-FFF2-40B4-BE49-F238E27FC236}">
                <a16:creationId xmlns="" xmlns:a16="http://schemas.microsoft.com/office/drawing/2014/main" id="{68A2B622-4373-49DD-9E7D-875CFFF1475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31119251-B6AF-49B9-B5AE-973E6F9F7F67}"/>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194769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6F06D70-7857-4968-B13D-FA79496715A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A21E405-388E-471B-98E3-4991860077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D06A0780-5B4E-4558-B204-076C06FB5AEF}"/>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5" name="Footer Placeholder 4">
            <a:extLst>
              <a:ext uri="{FF2B5EF4-FFF2-40B4-BE49-F238E27FC236}">
                <a16:creationId xmlns="" xmlns:a16="http://schemas.microsoft.com/office/drawing/2014/main" id="{5101DAE7-660E-4ACD-A1BD-AF973592FB5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73248B9A-8AF5-4A71-A5EE-891AAFB8DAB0}"/>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3832806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E8F22DB-1D94-4B9B-B96B-A94B674D1C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821578DC-7C29-407F-813A-B0E95753E8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B1318C24-5123-48CA-98C6-1A6B2923285A}"/>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5" name="Footer Placeholder 4">
            <a:extLst>
              <a:ext uri="{FF2B5EF4-FFF2-40B4-BE49-F238E27FC236}">
                <a16:creationId xmlns="" xmlns:a16="http://schemas.microsoft.com/office/drawing/2014/main" id="{75EABF5B-473D-4BA7-A3AE-92D999AB78B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C10C017C-216C-4205-B890-E1318E6CD003}"/>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18886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F8AA8E5-364F-4A86-A114-35608594E7E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0AFF96D2-1101-4B6C-BFB2-E33BA32764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921830E6-8DF5-46F7-8892-C137EB782B15}"/>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5" name="Footer Placeholder 4">
            <a:extLst>
              <a:ext uri="{FF2B5EF4-FFF2-40B4-BE49-F238E27FC236}">
                <a16:creationId xmlns="" xmlns:a16="http://schemas.microsoft.com/office/drawing/2014/main" id="{43D6341B-BD68-4B32-897C-BA1F94A3A8B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B87F2364-A04B-4623-BB66-F982A8AC0CBF}"/>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3072879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4ADCE0-22CB-4768-9638-DE09D7DA8A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6543DE4-3F3D-45CD-BD0F-47F4AF666B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D380783B-9DC1-4E13-9712-DF2C074EC230}"/>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5" name="Footer Placeholder 4">
            <a:extLst>
              <a:ext uri="{FF2B5EF4-FFF2-40B4-BE49-F238E27FC236}">
                <a16:creationId xmlns="" xmlns:a16="http://schemas.microsoft.com/office/drawing/2014/main" id="{CE340E1B-4C52-451B-ABEC-0E2C83645C2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21278DF6-EDE7-4523-8D5C-EB32E8BF02E0}"/>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381087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B27233-396D-412F-8C18-420912B16B3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530E9BD7-EF97-413C-9912-8AAF75020A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B2026CAC-4056-4113-8BA2-29ACD42813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C19BC2FB-B37E-4A03-9E84-9DEE5CCC675F}"/>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6" name="Footer Placeholder 5">
            <a:extLst>
              <a:ext uri="{FF2B5EF4-FFF2-40B4-BE49-F238E27FC236}">
                <a16:creationId xmlns="" xmlns:a16="http://schemas.microsoft.com/office/drawing/2014/main" id="{79845E1D-5118-4D5D-9ACB-6510B968D7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4CF87DD8-1C92-40F7-9589-09FB0E77AC21}"/>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4126520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CA3559-68AE-4560-9D81-00E5FAB0624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8149BAFD-5D64-4975-A346-600857CF3F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01D1B144-0778-4BAC-8150-B9727E73D4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2036B31E-01C1-452F-8D3A-693070F7EF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E2C80129-8FC9-4B64-A27B-A207129A63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04E0B3B3-AF1E-4B24-8E65-05C143570D7C}"/>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8" name="Footer Placeholder 7">
            <a:extLst>
              <a:ext uri="{FF2B5EF4-FFF2-40B4-BE49-F238E27FC236}">
                <a16:creationId xmlns="" xmlns:a16="http://schemas.microsoft.com/office/drawing/2014/main" id="{64A8FB3A-542F-44D1-B52C-3EFCFFFF26D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94C199EA-2710-4B1C-82CE-7ABC483DBCAE}"/>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1052496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CE1017B-1C0A-4ACB-B8EE-4CA2454CCAC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E74A81FA-F5FB-472A-A719-6D7A28ECCFED}"/>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4" name="Footer Placeholder 3">
            <a:extLst>
              <a:ext uri="{FF2B5EF4-FFF2-40B4-BE49-F238E27FC236}">
                <a16:creationId xmlns="" xmlns:a16="http://schemas.microsoft.com/office/drawing/2014/main" id="{43D9DA30-FBBB-4EE0-8AEF-7F84913D4581}"/>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5BFFFFE5-75A0-4570-ACB2-3C4A252A2F4D}"/>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3290815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17E070B-C5F2-4944-9668-76CA77B5D153}"/>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3" name="Footer Placeholder 2">
            <a:extLst>
              <a:ext uri="{FF2B5EF4-FFF2-40B4-BE49-F238E27FC236}">
                <a16:creationId xmlns="" xmlns:a16="http://schemas.microsoft.com/office/drawing/2014/main" id="{3A4FFE57-C243-43EF-B9D4-DF06DEA4377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B565494A-7F8A-4CD2-A117-4605F6BEF13B}"/>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2170079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34E0CD5-585B-46B4-930A-FD6CB45032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D1AE86EB-0A28-47B3-B6A0-6BF23B7468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F0D73BB9-57F7-48BE-A8E6-0E3D6EE898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A69C0957-9ABC-48B9-A53C-641649F381F4}"/>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6" name="Footer Placeholder 5">
            <a:extLst>
              <a:ext uri="{FF2B5EF4-FFF2-40B4-BE49-F238E27FC236}">
                <a16:creationId xmlns="" xmlns:a16="http://schemas.microsoft.com/office/drawing/2014/main" id="{89844DEC-2F8C-491B-8EE7-05A6A50AA8B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22AA097C-7BED-4B86-878B-4018E692E5BA}"/>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98424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B5F1D9-6175-4E03-B3E3-93637D36D5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4BCE5BB1-1BE9-4302-8307-B4CFB96515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A4FAA62D-6357-49DC-A41D-5ADDD749A1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15E26CD0-5B52-4ED4-8A75-4BE17670057E}"/>
              </a:ext>
            </a:extLst>
          </p:cNvPr>
          <p:cNvSpPr>
            <a:spLocks noGrp="1"/>
          </p:cNvSpPr>
          <p:nvPr>
            <p:ph type="dt" sz="half" idx="10"/>
          </p:nvPr>
        </p:nvSpPr>
        <p:spPr/>
        <p:txBody>
          <a:bodyPr/>
          <a:lstStyle/>
          <a:p>
            <a:fld id="{6347828D-12BF-4E95-B0C1-66678F7020CF}" type="datetimeFigureOut">
              <a:rPr lang="en-IN" smtClean="0"/>
              <a:pPr/>
              <a:t>29-07-2021</a:t>
            </a:fld>
            <a:endParaRPr lang="en-IN"/>
          </a:p>
        </p:txBody>
      </p:sp>
      <p:sp>
        <p:nvSpPr>
          <p:cNvPr id="6" name="Footer Placeholder 5">
            <a:extLst>
              <a:ext uri="{FF2B5EF4-FFF2-40B4-BE49-F238E27FC236}">
                <a16:creationId xmlns="" xmlns:a16="http://schemas.microsoft.com/office/drawing/2014/main" id="{C3CE66B5-A695-43D6-B90A-C8FF0A3B000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7F698745-BD5A-4041-B536-0A026C6C9BDC}"/>
              </a:ext>
            </a:extLst>
          </p:cNvPr>
          <p:cNvSpPr>
            <a:spLocks noGrp="1"/>
          </p:cNvSpPr>
          <p:nvPr>
            <p:ph type="sldNum" sz="quarter" idx="12"/>
          </p:nvPr>
        </p:nvSpPr>
        <p:spPr/>
        <p:txBody>
          <a:body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321341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90">
          <a:fgClr>
            <a:srgbClr val="0000CC"/>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EB9FE2B-1C9F-44C2-9F2D-BC9C2678B29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5E92B2C5-DF2E-4531-9665-4EE9157B50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5ACED07C-60C5-4100-8D34-10C717506A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47828D-12BF-4E95-B0C1-66678F7020CF}" type="datetimeFigureOut">
              <a:rPr lang="en-IN" smtClean="0"/>
              <a:pPr/>
              <a:t>29-07-2021</a:t>
            </a:fld>
            <a:endParaRPr lang="en-IN"/>
          </a:p>
        </p:txBody>
      </p:sp>
      <p:sp>
        <p:nvSpPr>
          <p:cNvPr id="5" name="Footer Placeholder 4">
            <a:extLst>
              <a:ext uri="{FF2B5EF4-FFF2-40B4-BE49-F238E27FC236}">
                <a16:creationId xmlns="" xmlns:a16="http://schemas.microsoft.com/office/drawing/2014/main" id="{8925FFDA-327F-4FC9-AFBD-2B2F7253F6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5EDD60A5-59B3-4A9E-9ED2-4275B5CDD2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46428-3487-4EDD-BD9B-1FB7B7F6E516}" type="slidenum">
              <a:rPr lang="en-IN" smtClean="0"/>
              <a:pPr/>
              <a:t>‹#›</a:t>
            </a:fld>
            <a:endParaRPr lang="en-IN"/>
          </a:p>
        </p:txBody>
      </p:sp>
    </p:spTree>
    <p:extLst>
      <p:ext uri="{BB962C8B-B14F-4D97-AF65-F5344CB8AC3E}">
        <p14:creationId xmlns="" xmlns:p14="http://schemas.microsoft.com/office/powerpoint/2010/main" val="2149860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rgbClr val="0000CC"/>
          </a:fgClr>
          <a:bgClr>
            <a:schemeClr val="bg1"/>
          </a:bgClr>
        </a:pattFill>
        <a:effectLst/>
      </p:bgPr>
    </p:bg>
    <p:spTree>
      <p:nvGrpSpPr>
        <p:cNvPr id="1" name=""/>
        <p:cNvGrpSpPr/>
        <p:nvPr/>
      </p:nvGrpSpPr>
      <p:grpSpPr>
        <a:xfrm>
          <a:off x="0" y="0"/>
          <a:ext cx="0" cy="0"/>
          <a:chOff x="0" y="0"/>
          <a:chExt cx="0" cy="0"/>
        </a:xfrm>
      </p:grpSpPr>
      <p:sp>
        <p:nvSpPr>
          <p:cNvPr id="3" name="TextBox 2">
            <a:extLst>
              <a:ext uri="{FF2B5EF4-FFF2-40B4-BE49-F238E27FC236}">
                <a16:creationId xmlns="" xmlns:a16="http://schemas.microsoft.com/office/drawing/2014/main" id="{05AD0700-9F85-4A4D-987D-C56C2530527E}"/>
              </a:ext>
            </a:extLst>
          </p:cNvPr>
          <p:cNvSpPr txBox="1"/>
          <p:nvPr/>
        </p:nvSpPr>
        <p:spPr>
          <a:xfrm>
            <a:off x="967792" y="1354015"/>
            <a:ext cx="10256415" cy="1600438"/>
          </a:xfrm>
          <a:prstGeom prst="rect">
            <a:avLst/>
          </a:prstGeom>
          <a:solidFill>
            <a:srgbClr val="0000CC"/>
          </a:solidFill>
          <a:ln w="38100">
            <a:solidFill>
              <a:schemeClr val="accent5">
                <a:lumMod val="75000"/>
              </a:schemeClr>
            </a:solidFill>
          </a:ln>
          <a:effectLst>
            <a:outerShdw blurRad="63500" sx="102000" sy="102000" algn="ctr" rotWithShape="0">
              <a:prstClr val="black">
                <a:alpha val="40000"/>
              </a:prstClr>
            </a:outerShdw>
          </a:effectLst>
          <a:scene3d>
            <a:camera prst="orthographicFront"/>
            <a:lightRig rig="threePt" dir="t"/>
          </a:scene3d>
          <a:sp3d>
            <a:bevelT prst="angle"/>
          </a:sp3d>
        </p:spPr>
        <p:txBody>
          <a:bodyPr wrap="square" rtlCol="0">
            <a:spAutoFit/>
          </a:bodyPr>
          <a:lstStyle/>
          <a:p>
            <a:pPr algn="just"/>
            <a:r>
              <a:rPr lang="en-US" sz="4000" b="1" dirty="0">
                <a:solidFill>
                  <a:schemeClr val="bg1"/>
                </a:solidFill>
                <a:effectLst/>
                <a:ea typeface="Calibri" panose="020F0502020204030204" pitchFamily="34" charset="0"/>
                <a:cs typeface="Times New Roman" panose="02020603050405020304" pitchFamily="18" charset="0"/>
              </a:rPr>
              <a:t>Medical Tourism: A descriptive study to analyze the challenges faced by the industry in India</a:t>
            </a:r>
            <a:endParaRPr lang="en-IN" sz="4000" dirty="0">
              <a:solidFill>
                <a:schemeClr val="bg1"/>
              </a:solidFill>
              <a:effectLst/>
              <a:ea typeface="Calibri" panose="020F0502020204030204" pitchFamily="34" charset="0"/>
              <a:cs typeface="Times New Roman" panose="02020603050405020304" pitchFamily="18" charset="0"/>
            </a:endParaRPr>
          </a:p>
          <a:p>
            <a:endParaRPr lang="en-IN" dirty="0"/>
          </a:p>
        </p:txBody>
      </p:sp>
      <p:sp>
        <p:nvSpPr>
          <p:cNvPr id="4" name="TextBox 3">
            <a:extLst>
              <a:ext uri="{FF2B5EF4-FFF2-40B4-BE49-F238E27FC236}">
                <a16:creationId xmlns="" xmlns:a16="http://schemas.microsoft.com/office/drawing/2014/main" id="{93DA9565-419B-4AD4-AC19-57B41B159CF7}"/>
              </a:ext>
            </a:extLst>
          </p:cNvPr>
          <p:cNvSpPr txBox="1"/>
          <p:nvPr/>
        </p:nvSpPr>
        <p:spPr>
          <a:xfrm>
            <a:off x="7021484" y="4625228"/>
            <a:ext cx="4202723" cy="1384995"/>
          </a:xfrm>
          <a:prstGeom prst="rect">
            <a:avLst/>
          </a:prstGeom>
          <a:solidFill>
            <a:schemeClr val="bg1"/>
          </a:solidFill>
          <a:ln>
            <a:noFill/>
          </a:ln>
        </p:spPr>
        <p:txBody>
          <a:bodyPr wrap="square" rtlCol="0">
            <a:spAutoFit/>
          </a:bodyPr>
          <a:lstStyle/>
          <a:p>
            <a:pPr algn="just"/>
            <a:r>
              <a:rPr lang="en-US" sz="2800" b="1" dirty="0"/>
              <a:t>Ayushie Parashar</a:t>
            </a:r>
          </a:p>
          <a:p>
            <a:pPr algn="just"/>
            <a:r>
              <a:rPr lang="en-US" sz="2800" b="1" dirty="0"/>
              <a:t>PG/19/017</a:t>
            </a:r>
          </a:p>
          <a:p>
            <a:pPr algn="just"/>
            <a:r>
              <a:rPr lang="en-US" sz="2800" b="1" dirty="0"/>
              <a:t>Mentor: Dr. Sumant Swain</a:t>
            </a:r>
            <a:endParaRPr lang="en-IN" sz="2800" b="1" dirty="0"/>
          </a:p>
        </p:txBody>
      </p:sp>
    </p:spTree>
    <p:extLst>
      <p:ext uri="{BB962C8B-B14F-4D97-AF65-F5344CB8AC3E}">
        <p14:creationId xmlns="" xmlns:p14="http://schemas.microsoft.com/office/powerpoint/2010/main" val="3324963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 xmlns:a16="http://schemas.microsoft.com/office/drawing/2014/main" id="{941D7917-237C-4E9E-950B-1786DBB908B9}"/>
              </a:ext>
            </a:extLst>
          </p:cNvPr>
          <p:cNvGraphicFramePr>
            <a:graphicFrameLocks noGrp="1"/>
          </p:cNvGraphicFramePr>
          <p:nvPr>
            <p:extLst>
              <p:ext uri="{D42A27DB-BD31-4B8C-83A1-F6EECF244321}">
                <p14:modId xmlns="" xmlns:p14="http://schemas.microsoft.com/office/powerpoint/2010/main" val="2910095894"/>
              </p:ext>
            </p:extLst>
          </p:nvPr>
        </p:nvGraphicFramePr>
        <p:xfrm>
          <a:off x="1225062" y="1528558"/>
          <a:ext cx="9741876" cy="3553397"/>
        </p:xfrm>
        <a:graphic>
          <a:graphicData uri="http://schemas.openxmlformats.org/drawingml/2006/table">
            <a:tbl>
              <a:tblPr firstRow="1" bandRow="1">
                <a:effectLst>
                  <a:outerShdw blurRad="63500" sx="102000" sy="102000" algn="ctr" rotWithShape="0">
                    <a:prstClr val="black">
                      <a:alpha val="40000"/>
                    </a:prstClr>
                  </a:outerShdw>
                </a:effectLst>
                <a:tableStyleId>{2D5ABB26-0587-4C30-8999-92F81FD0307C}</a:tableStyleId>
              </a:tblPr>
              <a:tblGrid>
                <a:gridCol w="2435469">
                  <a:extLst>
                    <a:ext uri="{9D8B030D-6E8A-4147-A177-3AD203B41FA5}">
                      <a16:colId xmlns="" xmlns:a16="http://schemas.microsoft.com/office/drawing/2014/main" val="3866790504"/>
                    </a:ext>
                  </a:extLst>
                </a:gridCol>
                <a:gridCol w="2435469">
                  <a:extLst>
                    <a:ext uri="{9D8B030D-6E8A-4147-A177-3AD203B41FA5}">
                      <a16:colId xmlns="" xmlns:a16="http://schemas.microsoft.com/office/drawing/2014/main" val="4120560258"/>
                    </a:ext>
                  </a:extLst>
                </a:gridCol>
                <a:gridCol w="2435469">
                  <a:extLst>
                    <a:ext uri="{9D8B030D-6E8A-4147-A177-3AD203B41FA5}">
                      <a16:colId xmlns="" xmlns:a16="http://schemas.microsoft.com/office/drawing/2014/main" val="1825523903"/>
                    </a:ext>
                  </a:extLst>
                </a:gridCol>
                <a:gridCol w="2435469">
                  <a:extLst>
                    <a:ext uri="{9D8B030D-6E8A-4147-A177-3AD203B41FA5}">
                      <a16:colId xmlns="" xmlns:a16="http://schemas.microsoft.com/office/drawing/2014/main" val="1733595870"/>
                    </a:ext>
                  </a:extLst>
                </a:gridCol>
              </a:tblGrid>
              <a:tr h="3553397">
                <a:tc>
                  <a:txBody>
                    <a:bodyPr/>
                    <a:lstStyle/>
                    <a:p>
                      <a:pPr algn="l"/>
                      <a:r>
                        <a:rPr lang="en-US" sz="2000" b="1" i="0" kern="1200" dirty="0">
                          <a:solidFill>
                            <a:schemeClr val="tx1"/>
                          </a:solidFill>
                          <a:effectLst/>
                          <a:latin typeface="+mn-lt"/>
                          <a:ea typeface="+mn-ea"/>
                          <a:cs typeface="+mn-cs"/>
                        </a:rPr>
                        <a:t>Internalize the concepts of management such as healthcare delivery system, strategic planning, HR, marketing, finance and operations</a:t>
                      </a:r>
                      <a:endParaRPr lang="en-IN" sz="2000" dirty="0"/>
                    </a:p>
                  </a:txBody>
                  <a:tcPr>
                    <a:lnR w="12700" cap="flat" cmpd="sng" algn="ctr">
                      <a:solidFill>
                        <a:schemeClr val="tx1"/>
                      </a:solidFill>
                      <a:prstDash val="solid"/>
                      <a:round/>
                      <a:headEnd type="none" w="med" len="med"/>
                      <a:tailEnd type="none" w="med" len="med"/>
                    </a:lnR>
                    <a:solidFill>
                      <a:schemeClr val="bg1"/>
                    </a:solidFill>
                  </a:tcPr>
                </a:tc>
                <a:tc>
                  <a:txBody>
                    <a:bodyPr/>
                    <a:lstStyle/>
                    <a:p>
                      <a:r>
                        <a:rPr lang="en-US" sz="2000" b="1" i="0" kern="1200" dirty="0">
                          <a:solidFill>
                            <a:schemeClr val="tx1"/>
                          </a:solidFill>
                          <a:effectLst/>
                          <a:latin typeface="+mn-lt"/>
                          <a:ea typeface="+mn-ea"/>
                          <a:cs typeface="+mn-cs"/>
                        </a:rPr>
                        <a:t>Apply knowledge of research and management techniques and functions in an integrated manner in healthcare set up</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i="0" kern="1200" dirty="0">
                          <a:solidFill>
                            <a:schemeClr val="tx1"/>
                          </a:solidFill>
                          <a:effectLst/>
                          <a:latin typeface="+mn-lt"/>
                          <a:ea typeface="+mn-ea"/>
                          <a:cs typeface="+mn-cs"/>
                        </a:rPr>
                        <a:t>Use appropriate skills to support healthcare organizations to take informed decision in planning, building and managing healthcare organizations</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000" b="1" i="0" kern="1200" dirty="0">
                          <a:solidFill>
                            <a:schemeClr val="tx1"/>
                          </a:solidFill>
                          <a:effectLst/>
                          <a:latin typeface="+mn-lt"/>
                          <a:ea typeface="+mn-ea"/>
                          <a:cs typeface="+mn-cs"/>
                        </a:rPr>
                        <a:t>Utilize learning acquired from trainings and practical exposures in real time situations.</a:t>
                      </a:r>
                      <a:endParaRPr lang="en-IN" sz="2000" dirty="0"/>
                    </a:p>
                  </a:txBody>
                  <a:tcP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 xmlns:a16="http://schemas.microsoft.com/office/drawing/2014/main" val="862449518"/>
                  </a:ext>
                </a:extLst>
              </a:tr>
            </a:tbl>
          </a:graphicData>
        </a:graphic>
      </p:graphicFrame>
      <p:sp>
        <p:nvSpPr>
          <p:cNvPr id="4" name="TextBox 3">
            <a:extLst>
              <a:ext uri="{FF2B5EF4-FFF2-40B4-BE49-F238E27FC236}">
                <a16:creationId xmlns="" xmlns:a16="http://schemas.microsoft.com/office/drawing/2014/main" id="{C7D9F2A1-B152-4590-8EFB-E96AE051E0D6}"/>
              </a:ext>
            </a:extLst>
          </p:cNvPr>
          <p:cNvSpPr txBox="1"/>
          <p:nvPr/>
        </p:nvSpPr>
        <p:spPr>
          <a:xfrm>
            <a:off x="1225061" y="826219"/>
            <a:ext cx="9741877" cy="523220"/>
          </a:xfrm>
          <a:prstGeom prst="rect">
            <a:avLst/>
          </a:prstGeom>
          <a:solidFill>
            <a:schemeClr val="bg1"/>
          </a:solidFill>
          <a:ln w="28575">
            <a:solidFill>
              <a:schemeClr val="tx1"/>
            </a:solidFill>
          </a:ln>
          <a:effectLst>
            <a:outerShdw blurRad="63500" sx="102000" sy="102000" algn="ctr" rotWithShape="0">
              <a:prstClr val="black">
                <a:alpha val="40000"/>
              </a:prstClr>
            </a:outerShdw>
          </a:effectLst>
        </p:spPr>
        <p:txBody>
          <a:bodyPr wrap="square" rtlCol="0">
            <a:spAutoFit/>
          </a:bodyPr>
          <a:lstStyle/>
          <a:p>
            <a:r>
              <a:rPr lang="en-US" sz="2800" b="1" dirty="0"/>
              <a:t>PROGRAM OUTCOMES</a:t>
            </a:r>
            <a:endParaRPr lang="en-IN" sz="2800" b="1" dirty="0"/>
          </a:p>
        </p:txBody>
      </p:sp>
      <p:graphicFrame>
        <p:nvGraphicFramePr>
          <p:cNvPr id="5" name="Table 5">
            <a:extLst>
              <a:ext uri="{FF2B5EF4-FFF2-40B4-BE49-F238E27FC236}">
                <a16:creationId xmlns="" xmlns:a16="http://schemas.microsoft.com/office/drawing/2014/main" id="{9C3AFE5B-0806-4713-B3E8-FD92F2A795EB}"/>
              </a:ext>
            </a:extLst>
          </p:cNvPr>
          <p:cNvGraphicFramePr>
            <a:graphicFrameLocks noGrp="1"/>
          </p:cNvGraphicFramePr>
          <p:nvPr>
            <p:extLst>
              <p:ext uri="{D42A27DB-BD31-4B8C-83A1-F6EECF244321}">
                <p14:modId xmlns="" xmlns:p14="http://schemas.microsoft.com/office/powerpoint/2010/main" val="4156666754"/>
              </p:ext>
            </p:extLst>
          </p:nvPr>
        </p:nvGraphicFramePr>
        <p:xfrm>
          <a:off x="1225062" y="5261074"/>
          <a:ext cx="9741876" cy="457200"/>
        </p:xfrm>
        <a:graphic>
          <a:graphicData uri="http://schemas.openxmlformats.org/drawingml/2006/table">
            <a:tbl>
              <a:tblPr firstRow="1" bandRow="1">
                <a:effectLst>
                  <a:outerShdw blurRad="63500" sx="102000" sy="102000" algn="ctr" rotWithShape="0">
                    <a:prstClr val="black">
                      <a:alpha val="40000"/>
                    </a:prstClr>
                  </a:outerShdw>
                </a:effectLst>
                <a:tableStyleId>{5C22544A-7EE6-4342-B048-85BDC9FD1C3A}</a:tableStyleId>
              </a:tblPr>
              <a:tblGrid>
                <a:gridCol w="2432538">
                  <a:extLst>
                    <a:ext uri="{9D8B030D-6E8A-4147-A177-3AD203B41FA5}">
                      <a16:colId xmlns="" xmlns:a16="http://schemas.microsoft.com/office/drawing/2014/main" val="2471809522"/>
                    </a:ext>
                  </a:extLst>
                </a:gridCol>
                <a:gridCol w="2438400">
                  <a:extLst>
                    <a:ext uri="{9D8B030D-6E8A-4147-A177-3AD203B41FA5}">
                      <a16:colId xmlns="" xmlns:a16="http://schemas.microsoft.com/office/drawing/2014/main" val="1982326623"/>
                    </a:ext>
                  </a:extLst>
                </a:gridCol>
                <a:gridCol w="2435469">
                  <a:extLst>
                    <a:ext uri="{9D8B030D-6E8A-4147-A177-3AD203B41FA5}">
                      <a16:colId xmlns="" xmlns:a16="http://schemas.microsoft.com/office/drawing/2014/main" val="2150287202"/>
                    </a:ext>
                  </a:extLst>
                </a:gridCol>
                <a:gridCol w="2435469">
                  <a:extLst>
                    <a:ext uri="{9D8B030D-6E8A-4147-A177-3AD203B41FA5}">
                      <a16:colId xmlns="" xmlns:a16="http://schemas.microsoft.com/office/drawing/2014/main" val="3644992109"/>
                    </a:ext>
                  </a:extLst>
                </a:gridCol>
              </a:tblGrid>
              <a:tr h="370840">
                <a:tc>
                  <a:txBody>
                    <a:bodyPr/>
                    <a:lstStyle/>
                    <a:p>
                      <a:r>
                        <a:rPr lang="en-US" sz="2400" dirty="0">
                          <a:solidFill>
                            <a:schemeClr val="tx1"/>
                          </a:solidFill>
                        </a:rPr>
                        <a:t>3</a:t>
                      </a:r>
                      <a:endParaRPr lang="en-IN" sz="2400" dirty="0">
                        <a:solidFill>
                          <a:schemeClr val="tx1"/>
                        </a:solidFill>
                      </a:endParaRPr>
                    </a:p>
                  </a:txBody>
                  <a:tcPr>
                    <a:lnL w="76200" cap="flat" cmpd="sng" algn="ctr">
                      <a:solidFill>
                        <a:srgbClr val="FFFF00"/>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rgbClr val="FFFF00"/>
                      </a:solidFill>
                      <a:prstDash val="solid"/>
                      <a:round/>
                      <a:headEnd type="none" w="med" len="med"/>
                      <a:tailEnd type="none" w="med" len="med"/>
                    </a:lnT>
                    <a:lnB w="76200" cap="flat" cmpd="sng" algn="ctr">
                      <a:solidFill>
                        <a:srgbClr val="FFFF00"/>
                      </a:solidFill>
                      <a:prstDash val="solid"/>
                      <a:round/>
                      <a:headEnd type="none" w="med" len="med"/>
                      <a:tailEnd type="none" w="med" len="med"/>
                    </a:lnB>
                    <a:solidFill>
                      <a:schemeClr val="bg1"/>
                    </a:solidFill>
                  </a:tcPr>
                </a:tc>
                <a:tc>
                  <a:txBody>
                    <a:bodyPr/>
                    <a:lstStyle/>
                    <a:p>
                      <a:r>
                        <a:rPr lang="en-US" sz="2400" dirty="0">
                          <a:solidFill>
                            <a:schemeClr val="tx1"/>
                          </a:solidFill>
                        </a:rPr>
                        <a:t>2</a:t>
                      </a:r>
                      <a:endParaRPr lang="en-I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rgbClr val="FFFF00"/>
                      </a:solidFill>
                      <a:prstDash val="solid"/>
                      <a:round/>
                      <a:headEnd type="none" w="med" len="med"/>
                      <a:tailEnd type="none" w="med" len="med"/>
                    </a:lnT>
                    <a:lnB w="76200" cap="flat" cmpd="sng" algn="ctr">
                      <a:solidFill>
                        <a:srgbClr val="FFFF00"/>
                      </a:solidFill>
                      <a:prstDash val="solid"/>
                      <a:round/>
                      <a:headEnd type="none" w="med" len="med"/>
                      <a:tailEnd type="none" w="med" len="med"/>
                    </a:lnB>
                    <a:solidFill>
                      <a:schemeClr val="bg1"/>
                    </a:solidFill>
                  </a:tcPr>
                </a:tc>
                <a:tc>
                  <a:txBody>
                    <a:bodyPr/>
                    <a:lstStyle/>
                    <a:p>
                      <a:r>
                        <a:rPr lang="en-US" sz="2400" dirty="0">
                          <a:solidFill>
                            <a:schemeClr val="tx1"/>
                          </a:solidFill>
                        </a:rPr>
                        <a:t>3</a:t>
                      </a:r>
                      <a:endParaRPr lang="en-IN" sz="2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rgbClr val="FFFF00"/>
                      </a:solidFill>
                      <a:prstDash val="solid"/>
                      <a:round/>
                      <a:headEnd type="none" w="med" len="med"/>
                      <a:tailEnd type="none" w="med" len="med"/>
                    </a:lnT>
                    <a:lnB w="76200" cap="flat" cmpd="sng" algn="ctr">
                      <a:solidFill>
                        <a:srgbClr val="FFFF00"/>
                      </a:solidFill>
                      <a:prstDash val="solid"/>
                      <a:round/>
                      <a:headEnd type="none" w="med" len="med"/>
                      <a:tailEnd type="none" w="med" len="med"/>
                    </a:lnB>
                    <a:solidFill>
                      <a:schemeClr val="bg1"/>
                    </a:solidFill>
                  </a:tcPr>
                </a:tc>
                <a:tc>
                  <a:txBody>
                    <a:bodyPr/>
                    <a:lstStyle/>
                    <a:p>
                      <a:r>
                        <a:rPr lang="en-US" sz="2400" dirty="0">
                          <a:solidFill>
                            <a:schemeClr val="tx1"/>
                          </a:solidFill>
                        </a:rPr>
                        <a:t>3</a:t>
                      </a:r>
                      <a:endParaRPr lang="en-IN" sz="2400" dirty="0">
                        <a:solidFill>
                          <a:schemeClr val="tx1"/>
                        </a:solidFill>
                      </a:endParaRPr>
                    </a:p>
                  </a:txBody>
                  <a:tcPr>
                    <a:lnL w="12700" cap="flat" cmpd="sng" algn="ctr">
                      <a:solidFill>
                        <a:schemeClr val="tx1"/>
                      </a:solidFill>
                      <a:prstDash val="solid"/>
                      <a:round/>
                      <a:headEnd type="none" w="med" len="med"/>
                      <a:tailEnd type="none" w="med" len="med"/>
                    </a:lnL>
                    <a:lnR w="76200" cap="flat" cmpd="sng" algn="ctr">
                      <a:solidFill>
                        <a:srgbClr val="FFFF00"/>
                      </a:solidFill>
                      <a:prstDash val="solid"/>
                      <a:round/>
                      <a:headEnd type="none" w="med" len="med"/>
                      <a:tailEnd type="none" w="med" len="med"/>
                    </a:lnR>
                    <a:lnT w="76200" cap="flat" cmpd="sng" algn="ctr">
                      <a:solidFill>
                        <a:srgbClr val="FFFF00"/>
                      </a:solidFill>
                      <a:prstDash val="solid"/>
                      <a:round/>
                      <a:headEnd type="none" w="med" len="med"/>
                      <a:tailEnd type="none" w="med" len="med"/>
                    </a:lnT>
                    <a:lnB w="76200" cap="flat" cmpd="sng" algn="ctr">
                      <a:solidFill>
                        <a:srgbClr val="FFFF00"/>
                      </a:solidFill>
                      <a:prstDash val="solid"/>
                      <a:round/>
                      <a:headEnd type="none" w="med" len="med"/>
                      <a:tailEnd type="none" w="med" len="med"/>
                    </a:lnB>
                    <a:solidFill>
                      <a:schemeClr val="bg1"/>
                    </a:solidFill>
                  </a:tcPr>
                </a:tc>
                <a:extLst>
                  <a:ext uri="{0D108BD9-81ED-4DB2-BD59-A6C34878D82A}">
                    <a16:rowId xmlns="" xmlns:a16="http://schemas.microsoft.com/office/drawing/2014/main" val="1031639377"/>
                  </a:ext>
                </a:extLst>
              </a:tr>
            </a:tbl>
          </a:graphicData>
        </a:graphic>
      </p:graphicFrame>
    </p:spTree>
    <p:extLst>
      <p:ext uri="{BB962C8B-B14F-4D97-AF65-F5344CB8AC3E}">
        <p14:creationId xmlns="" xmlns:p14="http://schemas.microsoft.com/office/powerpoint/2010/main" val="2933648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pattFill prst="pct5">
          <a:fgClr>
            <a:srgbClr val="0000CC"/>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06B8FC14-C11B-4A4F-B471-ED12D62A6507}"/>
              </a:ext>
            </a:extLst>
          </p:cNvPr>
          <p:cNvSpPr txBox="1"/>
          <p:nvPr/>
        </p:nvSpPr>
        <p:spPr>
          <a:xfrm>
            <a:off x="629055" y="2921168"/>
            <a:ext cx="10933889" cy="1015663"/>
          </a:xfrm>
          <a:prstGeom prst="rect">
            <a:avLst/>
          </a:prstGeom>
          <a:solidFill>
            <a:srgbClr val="0000CC"/>
          </a:solidFill>
          <a:ln w="76200">
            <a:solidFill>
              <a:srgbClr val="FFFF00"/>
            </a:solidFill>
          </a:ln>
          <a:scene3d>
            <a:camera prst="orthographicFront"/>
            <a:lightRig rig="threePt" dir="t"/>
          </a:scene3d>
          <a:sp3d>
            <a:bevelT prst="angle"/>
          </a:sp3d>
        </p:spPr>
        <p:txBody>
          <a:bodyPr wrap="square" rtlCol="0">
            <a:spAutoFit/>
          </a:bodyPr>
          <a:lstStyle/>
          <a:p>
            <a:r>
              <a:rPr lang="en-US" sz="6000" dirty="0">
                <a:solidFill>
                  <a:schemeClr val="bg1"/>
                </a:solidFill>
                <a:latin typeface="Lucida Handwriting" panose="03010101010101010101" pitchFamily="66" charset="0"/>
              </a:rPr>
              <a:t>THANK YOU </a:t>
            </a:r>
            <a:endParaRPr lang="en-IN" sz="6000" dirty="0">
              <a:solidFill>
                <a:schemeClr val="bg1"/>
              </a:solidFill>
              <a:latin typeface="Lucida Handwriting" panose="03010101010101010101" pitchFamily="66" charset="0"/>
            </a:endParaRPr>
          </a:p>
        </p:txBody>
      </p:sp>
    </p:spTree>
    <p:extLst>
      <p:ext uri="{BB962C8B-B14F-4D97-AF65-F5344CB8AC3E}">
        <p14:creationId xmlns="" xmlns:p14="http://schemas.microsoft.com/office/powerpoint/2010/main" val="1179131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90">
          <a:fgClr>
            <a:srgbClr val="0000CC"/>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EC5BF918-DEEB-4FEA-80DB-20DDA6A4097C}"/>
              </a:ext>
            </a:extLst>
          </p:cNvPr>
          <p:cNvSpPr txBox="1"/>
          <p:nvPr/>
        </p:nvSpPr>
        <p:spPr>
          <a:xfrm>
            <a:off x="828472" y="1474619"/>
            <a:ext cx="10535055" cy="3908762"/>
          </a:xfrm>
          <a:prstGeom prst="rect">
            <a:avLst/>
          </a:prstGeom>
          <a:solidFill>
            <a:schemeClr val="bg1"/>
          </a:solidFill>
          <a:ln w="76200">
            <a:solidFill>
              <a:schemeClr val="tx1"/>
            </a:solidFill>
          </a:ln>
          <a:effectLst>
            <a:outerShdw blurRad="63500" sx="102000" sy="102000" algn="ctr" rotWithShape="0">
              <a:prstClr val="black">
                <a:alpha val="40000"/>
              </a:prstClr>
            </a:outerShdw>
          </a:effectLst>
        </p:spPr>
        <p:txBody>
          <a:bodyPr wrap="square" rtlCol="0">
            <a:spAutoFit/>
          </a:bodyPr>
          <a:lstStyle/>
          <a:p>
            <a:r>
              <a:rPr lang="en-US" sz="2800" b="1" dirty="0"/>
              <a:t>BACKGROUND OF THE STUDY</a:t>
            </a:r>
          </a:p>
          <a:p>
            <a:endParaRPr lang="en-IN" sz="2000" b="1" dirty="0"/>
          </a:p>
          <a:p>
            <a:pPr marL="342900" indent="-342900">
              <a:buFont typeface="Arial" panose="020B0604020202020204" pitchFamily="34" charset="0"/>
              <a:buChar char="•"/>
            </a:pPr>
            <a:r>
              <a:rPr lang="en-IN" sz="2000" dirty="0"/>
              <a:t>Medical Tourism refers to the </a:t>
            </a:r>
            <a:r>
              <a:rPr lang="en-US" sz="2000" dirty="0">
                <a:effectLst/>
                <a:ea typeface="Calibri" panose="020F0502020204030204" pitchFamily="34" charset="0"/>
              </a:rPr>
              <a:t>travel people do to get any sort of medical treatment done in any country other than the home country. It is a growing business in developing countries, mainly those with famous tourists spots. These tourist spots add to the business of Medical Tourism as they attract people more than other countries. India gets a lot of patients from neighboring countries like Bangladesh, Sri Lanka, Myanmar, Gulf countries, middle east and African countries.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effectLst/>
                <a:ea typeface="Calibri" panose="020F0502020204030204" pitchFamily="34" charset="0"/>
              </a:rPr>
              <a:t>But just like any other business, it too faces many challenges which causes hurdle in its route to thrive. In this study, the challenges which are most commonly observed in this field are being discussed, keeping India as the focus country.</a:t>
            </a:r>
          </a:p>
          <a:p>
            <a:endParaRPr lang="en-IN" sz="2000" dirty="0"/>
          </a:p>
        </p:txBody>
      </p:sp>
    </p:spTree>
    <p:extLst>
      <p:ext uri="{BB962C8B-B14F-4D97-AF65-F5344CB8AC3E}">
        <p14:creationId xmlns="" xmlns:p14="http://schemas.microsoft.com/office/powerpoint/2010/main" val="4040043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pattFill prst="pct90">
          <a:fgClr>
            <a:srgbClr val="0000CC"/>
          </a:fgClr>
          <a:bgClr>
            <a:schemeClr val="bg1"/>
          </a:bgClr>
        </a:pattFill>
        <a:effectLst/>
      </p:bgPr>
    </p:bg>
    <p:spTree>
      <p:nvGrpSpPr>
        <p:cNvPr id="1" name=""/>
        <p:cNvGrpSpPr/>
        <p:nvPr/>
      </p:nvGrpSpPr>
      <p:grpSpPr>
        <a:xfrm>
          <a:off x="0" y="0"/>
          <a:ext cx="0" cy="0"/>
          <a:chOff x="0" y="0"/>
          <a:chExt cx="0" cy="0"/>
        </a:xfrm>
      </p:grpSpPr>
      <p:sp>
        <p:nvSpPr>
          <p:cNvPr id="7" name="TextBox 6">
            <a:extLst>
              <a:ext uri="{FF2B5EF4-FFF2-40B4-BE49-F238E27FC236}">
                <a16:creationId xmlns="" xmlns:a16="http://schemas.microsoft.com/office/drawing/2014/main" id="{33C8DF9E-D887-4E41-9407-C9E3E76237DC}"/>
              </a:ext>
            </a:extLst>
          </p:cNvPr>
          <p:cNvSpPr txBox="1"/>
          <p:nvPr/>
        </p:nvSpPr>
        <p:spPr>
          <a:xfrm>
            <a:off x="799289" y="1230770"/>
            <a:ext cx="10593421" cy="4396460"/>
          </a:xfrm>
          <a:prstGeom prst="rect">
            <a:avLst/>
          </a:prstGeom>
          <a:solidFill>
            <a:schemeClr val="bg1"/>
          </a:solidFill>
          <a:ln w="76200">
            <a:solidFill>
              <a:schemeClr val="tx1"/>
            </a:solidFill>
          </a:ln>
          <a:effectLst>
            <a:outerShdw blurRad="63500" sx="102000" sy="102000" algn="ctr" rotWithShape="0">
              <a:prstClr val="black">
                <a:alpha val="40000"/>
              </a:prstClr>
            </a:outerShdw>
          </a:effectLst>
        </p:spPr>
        <p:txBody>
          <a:bodyPr wrap="square" rtlCol="0">
            <a:spAutoFit/>
          </a:bodyPr>
          <a:lstStyle/>
          <a:p>
            <a:pPr algn="just">
              <a:lnSpc>
                <a:spcPct val="107000"/>
              </a:lnSpc>
              <a:spcAft>
                <a:spcPts val="800"/>
              </a:spcAft>
            </a:pPr>
            <a:r>
              <a:rPr lang="en-US" sz="2800" b="1" dirty="0">
                <a:effectLst/>
                <a:ea typeface="Calibri" panose="020F0502020204030204" pitchFamily="34" charset="0"/>
                <a:cs typeface="Times New Roman" panose="02020603050405020304" pitchFamily="18" charset="0"/>
              </a:rPr>
              <a:t>AIM OF THE STUDY</a:t>
            </a:r>
            <a:endParaRPr lang="en-IN" sz="2800" dirty="0">
              <a:effectLst/>
              <a:ea typeface="Calibri" panose="020F0502020204030204" pitchFamily="34" charset="0"/>
              <a:cs typeface="Times New Roman" panose="02020603050405020304" pitchFamily="18" charset="0"/>
            </a:endParaRPr>
          </a:p>
          <a:p>
            <a:pPr algn="just">
              <a:spcAft>
                <a:spcPts val="800"/>
              </a:spcAft>
            </a:pPr>
            <a:r>
              <a:rPr lang="en-US" sz="2000" dirty="0">
                <a:effectLst/>
                <a:ea typeface="Calibri" panose="020F0502020204030204" pitchFamily="34" charset="0"/>
                <a:cs typeface="Times New Roman" panose="02020603050405020304" pitchFamily="18" charset="0"/>
              </a:rPr>
              <a:t>The Aim of this study is to find out the challenges or obstructions faced by the Medical Tourism Industry in India, spread knowledge about the working of the industry and to find out the possible ways to deal with those challenges causing hinderance in thriving of the industry.</a:t>
            </a:r>
            <a:endParaRPr lang="en-IN" sz="20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US" sz="2400" dirty="0">
                <a:effectLst/>
                <a:ea typeface="Calibri" panose="020F0502020204030204" pitchFamily="34" charset="0"/>
                <a:cs typeface="Times New Roman" panose="02020603050405020304" pitchFamily="18" charset="0"/>
              </a:rPr>
              <a:t> </a:t>
            </a:r>
            <a:endParaRPr lang="en-IN" sz="24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en-US" sz="2800" b="1" dirty="0">
                <a:effectLst/>
                <a:ea typeface="Calibri" panose="020F0502020204030204" pitchFamily="34" charset="0"/>
                <a:cs typeface="Times New Roman" panose="02020603050405020304" pitchFamily="18" charset="0"/>
              </a:rPr>
              <a:t>KEY RESEARCH QUESTIONS</a:t>
            </a:r>
            <a:endParaRPr lang="en-IN" sz="2800" dirty="0">
              <a:effectLst/>
              <a:ea typeface="Calibri" panose="020F050202020403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en-US" sz="2000" dirty="0">
                <a:effectLst/>
                <a:ea typeface="Calibri" panose="020F0502020204030204" pitchFamily="34" charset="0"/>
                <a:cs typeface="Times New Roman" panose="02020603050405020304" pitchFamily="18" charset="0"/>
              </a:rPr>
              <a:t>What are the most common challenges faced by the Medical Tourism Industry in India?</a:t>
            </a:r>
            <a:endParaRPr lang="en-IN" sz="2000" dirty="0">
              <a:effectLst/>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en-US" sz="2000" dirty="0">
                <a:effectLst/>
                <a:ea typeface="Calibri" panose="020F0502020204030204" pitchFamily="34" charset="0"/>
                <a:cs typeface="Times New Roman" panose="02020603050405020304" pitchFamily="18" charset="0"/>
              </a:rPr>
              <a:t>What can be the possible ways to resolve/lessen the challenges faced by the Medical Tourism Industry in India?</a:t>
            </a:r>
          </a:p>
          <a:p>
            <a:pPr lvl="0" algn="just">
              <a:lnSpc>
                <a:spcPct val="150000"/>
              </a:lnSpc>
              <a:spcAft>
                <a:spcPts val="800"/>
              </a:spcAft>
            </a:pPr>
            <a:endParaRPr lang="en-IN" sz="800" dirty="0">
              <a:effectLst/>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641899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46911" y="558141"/>
            <a:ext cx="9773391" cy="5693866"/>
          </a:xfrm>
          <a:prstGeom prst="rect">
            <a:avLst/>
          </a:prstGeom>
          <a:solidFill>
            <a:schemeClr val="bg1"/>
          </a:solidFill>
          <a:ln w="76200">
            <a:solidFill>
              <a:schemeClr val="tx1"/>
            </a:solidFill>
          </a:ln>
        </p:spPr>
        <p:txBody>
          <a:bodyPr wrap="square" rtlCol="0">
            <a:spAutoFit/>
          </a:bodyPr>
          <a:lstStyle/>
          <a:p>
            <a:r>
              <a:rPr lang="en-US" sz="2800" b="1" dirty="0" smtClean="0"/>
              <a:t>PRISMA DIAGRAM</a:t>
            </a:r>
          </a:p>
          <a:p>
            <a:endParaRPr lang="en-US" sz="2800" b="1" dirty="0" smtClean="0"/>
          </a:p>
          <a:p>
            <a:endParaRPr lang="en-US" sz="2800" b="1" dirty="0" smtClean="0"/>
          </a:p>
          <a:p>
            <a:endParaRPr lang="en-US" sz="2800" b="1" dirty="0" smtClean="0"/>
          </a:p>
          <a:p>
            <a:endParaRPr lang="en-US" sz="2800" b="1" dirty="0" smtClean="0"/>
          </a:p>
          <a:p>
            <a:endParaRPr lang="en-US" sz="2800" b="1" dirty="0" smtClean="0"/>
          </a:p>
          <a:p>
            <a:endParaRPr lang="en-US" sz="2800" b="1" dirty="0" smtClean="0"/>
          </a:p>
          <a:p>
            <a:endParaRPr lang="en-US" sz="2800" b="1" dirty="0" smtClean="0"/>
          </a:p>
          <a:p>
            <a:endParaRPr lang="en-US" sz="2800" b="1" dirty="0" smtClean="0"/>
          </a:p>
          <a:p>
            <a:endParaRPr lang="en-US" sz="2800" b="1" dirty="0" smtClean="0"/>
          </a:p>
          <a:p>
            <a:endParaRPr lang="en-US" sz="2800" b="1" dirty="0" smtClean="0"/>
          </a:p>
          <a:p>
            <a:endParaRPr lang="en-US" sz="2800" b="1" dirty="0" smtClean="0"/>
          </a:p>
          <a:p>
            <a:endParaRPr lang="en-US" sz="2800" b="1" dirty="0" smtClean="0"/>
          </a:p>
        </p:txBody>
      </p:sp>
      <p:sp>
        <p:nvSpPr>
          <p:cNvPr id="4" name="TextBox 3"/>
          <p:cNvSpPr txBox="1"/>
          <p:nvPr/>
        </p:nvSpPr>
        <p:spPr>
          <a:xfrm>
            <a:off x="2481946" y="1520042"/>
            <a:ext cx="2897579" cy="523220"/>
          </a:xfrm>
          <a:prstGeom prst="rect">
            <a:avLst/>
          </a:prstGeom>
          <a:noFill/>
          <a:ln w="12700">
            <a:solidFill>
              <a:schemeClr val="tx1"/>
            </a:solidFill>
          </a:ln>
        </p:spPr>
        <p:txBody>
          <a:bodyPr wrap="square" rtlCol="0">
            <a:spAutoFit/>
          </a:bodyPr>
          <a:lstStyle/>
          <a:p>
            <a:r>
              <a:rPr lang="en-US" sz="1400" dirty="0" smtClean="0"/>
              <a:t>55 articles were identified through online database search.</a:t>
            </a:r>
            <a:endParaRPr lang="en-US" sz="1400" dirty="0"/>
          </a:p>
        </p:txBody>
      </p:sp>
      <p:sp>
        <p:nvSpPr>
          <p:cNvPr id="5" name="TextBox 4"/>
          <p:cNvSpPr txBox="1"/>
          <p:nvPr/>
        </p:nvSpPr>
        <p:spPr>
          <a:xfrm>
            <a:off x="2481942" y="2859974"/>
            <a:ext cx="2956955" cy="307777"/>
          </a:xfrm>
          <a:prstGeom prst="rect">
            <a:avLst/>
          </a:prstGeom>
          <a:noFill/>
          <a:ln w="12700">
            <a:solidFill>
              <a:schemeClr val="tx1"/>
            </a:solidFill>
          </a:ln>
        </p:spPr>
        <p:txBody>
          <a:bodyPr wrap="square" rtlCol="0">
            <a:spAutoFit/>
          </a:bodyPr>
          <a:lstStyle/>
          <a:p>
            <a:r>
              <a:rPr lang="en-US" sz="1400" dirty="0" smtClean="0"/>
              <a:t>15 articles removed for duplication</a:t>
            </a:r>
            <a:endParaRPr lang="en-US" sz="1400" dirty="0"/>
          </a:p>
        </p:txBody>
      </p:sp>
      <p:sp>
        <p:nvSpPr>
          <p:cNvPr id="6" name="TextBox 5"/>
          <p:cNvSpPr txBox="1"/>
          <p:nvPr/>
        </p:nvSpPr>
        <p:spPr>
          <a:xfrm>
            <a:off x="2466112" y="4021778"/>
            <a:ext cx="2937160" cy="307777"/>
          </a:xfrm>
          <a:prstGeom prst="rect">
            <a:avLst/>
          </a:prstGeom>
          <a:noFill/>
          <a:ln w="12700">
            <a:solidFill>
              <a:schemeClr val="tx1"/>
            </a:solidFill>
          </a:ln>
        </p:spPr>
        <p:txBody>
          <a:bodyPr wrap="square" rtlCol="0">
            <a:spAutoFit/>
          </a:bodyPr>
          <a:lstStyle/>
          <a:p>
            <a:r>
              <a:rPr lang="en-US" sz="1400" dirty="0" smtClean="0"/>
              <a:t>40 articles screened for relevance</a:t>
            </a:r>
            <a:endParaRPr lang="en-US" sz="1400" dirty="0"/>
          </a:p>
        </p:txBody>
      </p:sp>
      <p:sp>
        <p:nvSpPr>
          <p:cNvPr id="7" name="TextBox 6"/>
          <p:cNvSpPr txBox="1"/>
          <p:nvPr/>
        </p:nvSpPr>
        <p:spPr>
          <a:xfrm>
            <a:off x="6881749" y="3918856"/>
            <a:ext cx="2897579" cy="523220"/>
          </a:xfrm>
          <a:prstGeom prst="rect">
            <a:avLst/>
          </a:prstGeom>
          <a:noFill/>
          <a:ln w="12700">
            <a:solidFill>
              <a:schemeClr val="tx1"/>
            </a:solidFill>
          </a:ln>
        </p:spPr>
        <p:txBody>
          <a:bodyPr wrap="square" rtlCol="0">
            <a:spAutoFit/>
          </a:bodyPr>
          <a:lstStyle/>
          <a:p>
            <a:r>
              <a:rPr lang="en-US" sz="1400" dirty="0" smtClean="0"/>
              <a:t>17 articles were removed because they did not follow inclusion criteria</a:t>
            </a:r>
            <a:endParaRPr lang="en-US" sz="1400" dirty="0"/>
          </a:p>
        </p:txBody>
      </p:sp>
      <p:sp>
        <p:nvSpPr>
          <p:cNvPr id="8" name="TextBox 7"/>
          <p:cNvSpPr txBox="1"/>
          <p:nvPr/>
        </p:nvSpPr>
        <p:spPr>
          <a:xfrm>
            <a:off x="2410693" y="5110351"/>
            <a:ext cx="3028206" cy="523220"/>
          </a:xfrm>
          <a:prstGeom prst="rect">
            <a:avLst/>
          </a:prstGeom>
          <a:noFill/>
          <a:ln w="12700">
            <a:solidFill>
              <a:schemeClr val="tx1"/>
            </a:solidFill>
          </a:ln>
        </p:spPr>
        <p:txBody>
          <a:bodyPr wrap="square" rtlCol="0">
            <a:spAutoFit/>
          </a:bodyPr>
          <a:lstStyle/>
          <a:p>
            <a:r>
              <a:rPr lang="en-US" sz="1400" dirty="0" smtClean="0"/>
              <a:t>23 full-text articles were assessed for eligibility</a:t>
            </a:r>
            <a:endParaRPr lang="en-US" sz="1400" dirty="0"/>
          </a:p>
        </p:txBody>
      </p:sp>
      <p:sp>
        <p:nvSpPr>
          <p:cNvPr id="9" name="TextBox 8"/>
          <p:cNvSpPr txBox="1"/>
          <p:nvPr/>
        </p:nvSpPr>
        <p:spPr>
          <a:xfrm>
            <a:off x="6925291" y="5213268"/>
            <a:ext cx="2897579" cy="307777"/>
          </a:xfrm>
          <a:prstGeom prst="rect">
            <a:avLst/>
          </a:prstGeom>
          <a:noFill/>
          <a:ln w="12700">
            <a:solidFill>
              <a:schemeClr val="tx1"/>
            </a:solidFill>
          </a:ln>
        </p:spPr>
        <p:txBody>
          <a:bodyPr wrap="square" rtlCol="0">
            <a:spAutoFit/>
          </a:bodyPr>
          <a:lstStyle/>
          <a:p>
            <a:r>
              <a:rPr lang="en-US" sz="1400" dirty="0" smtClean="0"/>
              <a:t>11 articles were included in the study </a:t>
            </a:r>
            <a:endParaRPr lang="en-US" sz="1400" dirty="0"/>
          </a:p>
        </p:txBody>
      </p:sp>
      <p:sp>
        <p:nvSpPr>
          <p:cNvPr id="14" name="Down Arrow 13"/>
          <p:cNvSpPr/>
          <p:nvPr/>
        </p:nvSpPr>
        <p:spPr>
          <a:xfrm>
            <a:off x="3701143" y="4429499"/>
            <a:ext cx="526473" cy="6293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3687288" y="2135580"/>
            <a:ext cx="526473" cy="6293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3709059" y="3285508"/>
            <a:ext cx="526473" cy="62939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Arrow 17"/>
          <p:cNvSpPr/>
          <p:nvPr/>
        </p:nvSpPr>
        <p:spPr>
          <a:xfrm>
            <a:off x="5747657" y="3990110"/>
            <a:ext cx="978408" cy="4750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5745678" y="512816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F68B0122-1328-4FD2-BACB-569175E0687D}"/>
              </a:ext>
            </a:extLst>
          </p:cNvPr>
          <p:cNvSpPr txBox="1"/>
          <p:nvPr/>
        </p:nvSpPr>
        <p:spPr>
          <a:xfrm>
            <a:off x="597440" y="649072"/>
            <a:ext cx="10997120" cy="5559855"/>
          </a:xfrm>
          <a:prstGeom prst="rect">
            <a:avLst/>
          </a:prstGeom>
          <a:solidFill>
            <a:schemeClr val="bg1"/>
          </a:solidFill>
          <a:ln w="76200">
            <a:solidFill>
              <a:schemeClr val="tx1"/>
            </a:solidFill>
          </a:ln>
          <a:effectLst>
            <a:outerShdw blurRad="63500" sx="102000" sy="102000" algn="ctr" rotWithShape="0">
              <a:prstClr val="black">
                <a:alpha val="40000"/>
              </a:prstClr>
            </a:outerShdw>
          </a:effectLst>
        </p:spPr>
        <p:txBody>
          <a:bodyPr wrap="square" rtlCol="0">
            <a:spAutoFit/>
          </a:bodyPr>
          <a:lstStyle/>
          <a:p>
            <a:pPr algn="just">
              <a:lnSpc>
                <a:spcPct val="107000"/>
              </a:lnSpc>
              <a:spcAft>
                <a:spcPts val="800"/>
              </a:spcAft>
            </a:pPr>
            <a:r>
              <a:rPr lang="en-US" sz="2800" b="1" dirty="0">
                <a:effectLst/>
                <a:ea typeface="Calibri" panose="020F0502020204030204" pitchFamily="34" charset="0"/>
                <a:cs typeface="Times New Roman" panose="02020603050405020304" pitchFamily="18" charset="0"/>
              </a:rPr>
              <a:t>METHODOLOGY</a:t>
            </a:r>
            <a:endParaRPr lang="en-IN" sz="2800" b="1" dirty="0">
              <a:effectLst/>
              <a:ea typeface="Calibri" panose="020F0502020204030204" pitchFamily="34" charset="0"/>
              <a:cs typeface="Times New Roman" panose="02020603050405020304" pitchFamily="18" charset="0"/>
            </a:endParaRPr>
          </a:p>
          <a:p>
            <a:pPr marL="342900" indent="-342900" algn="just">
              <a:spcAft>
                <a:spcPts val="800"/>
              </a:spcAft>
              <a:buFont typeface="Arial" panose="020B0604020202020204" pitchFamily="34" charset="0"/>
              <a:buChar char="•"/>
            </a:pPr>
            <a:r>
              <a:rPr lang="en-IN" b="1" u="sng" dirty="0">
                <a:ea typeface="Calibri" panose="020F0502020204030204" pitchFamily="34" charset="0"/>
                <a:cs typeface="Times New Roman" panose="02020603050405020304" pitchFamily="18" charset="0"/>
              </a:rPr>
              <a:t>STUDY DESIGN:</a:t>
            </a:r>
            <a:r>
              <a:rPr lang="en-IN" sz="2000" b="1" u="sng" dirty="0">
                <a:ea typeface="Calibri" panose="020F0502020204030204" pitchFamily="34" charset="0"/>
                <a:cs typeface="Times New Roman" panose="02020603050405020304" pitchFamily="18" charset="0"/>
              </a:rPr>
              <a:t> </a:t>
            </a:r>
            <a:r>
              <a:rPr lang="en-IN" dirty="0">
                <a:ea typeface="Calibri" panose="020F0502020204030204" pitchFamily="34" charset="0"/>
                <a:cs typeface="Times New Roman" panose="02020603050405020304" pitchFamily="18" charset="0"/>
              </a:rPr>
              <a:t>Descriptive Study design.</a:t>
            </a:r>
            <a:endParaRPr lang="en-IN" b="1" u="sng" dirty="0">
              <a:ea typeface="Calibri" panose="020F0502020204030204" pitchFamily="34" charset="0"/>
              <a:cs typeface="Times New Roman" panose="02020603050405020304" pitchFamily="18" charset="0"/>
            </a:endParaRPr>
          </a:p>
          <a:p>
            <a:pPr marL="342900" indent="-342900" algn="just">
              <a:spcAft>
                <a:spcPts val="800"/>
              </a:spcAft>
              <a:buFont typeface="Arial" panose="020B0604020202020204" pitchFamily="34" charset="0"/>
              <a:buChar char="•"/>
            </a:pPr>
            <a:r>
              <a:rPr lang="en-IN" b="1" u="sng" dirty="0">
                <a:effectLst/>
                <a:ea typeface="Calibri" panose="020F0502020204030204" pitchFamily="34" charset="0"/>
                <a:cs typeface="Times New Roman" panose="02020603050405020304" pitchFamily="18" charset="0"/>
              </a:rPr>
              <a:t>DATA COLLECTION:</a:t>
            </a:r>
            <a:r>
              <a:rPr lang="en-IN" dirty="0">
                <a:effectLst/>
                <a:ea typeface="Calibri" panose="020F0502020204030204" pitchFamily="34" charset="0"/>
                <a:cs typeface="Times New Roman" panose="02020603050405020304" pitchFamily="18" charset="0"/>
              </a:rPr>
              <a:t> Secondary Data collected.</a:t>
            </a:r>
            <a:endParaRPr lang="en-IN" b="1" u="sng" dirty="0">
              <a:effectLst/>
              <a:ea typeface="Calibri" panose="020F0502020204030204" pitchFamily="34" charset="0"/>
              <a:cs typeface="Times New Roman" panose="02020603050405020304" pitchFamily="18" charset="0"/>
            </a:endParaRPr>
          </a:p>
          <a:p>
            <a:pPr marL="342900" indent="-342900" algn="just">
              <a:spcAft>
                <a:spcPts val="800"/>
              </a:spcAft>
              <a:buFont typeface="Arial" panose="020B0604020202020204" pitchFamily="34" charset="0"/>
              <a:buChar char="•"/>
            </a:pPr>
            <a:r>
              <a:rPr lang="en-IN" b="1" u="sng" dirty="0">
                <a:effectLst/>
                <a:ea typeface="Calibri" panose="020F0502020204030204" pitchFamily="34" charset="0"/>
                <a:cs typeface="Times New Roman" panose="02020603050405020304" pitchFamily="18" charset="0"/>
              </a:rPr>
              <a:t>SEARCH STRATEGY:</a:t>
            </a:r>
            <a:r>
              <a:rPr lang="en-IN" b="1" dirty="0">
                <a:effectLst/>
                <a:ea typeface="Calibri" panose="020F0502020204030204" pitchFamily="34" charset="0"/>
                <a:cs typeface="Times New Roman" panose="02020603050405020304" pitchFamily="18" charset="0"/>
              </a:rPr>
              <a:t>  </a:t>
            </a:r>
            <a:r>
              <a:rPr lang="en-IN" dirty="0">
                <a:effectLst/>
                <a:ea typeface="Calibri" panose="020F0502020204030204" pitchFamily="34" charset="0"/>
                <a:cs typeface="Times New Roman" panose="02020603050405020304" pitchFamily="18" charset="0"/>
              </a:rPr>
              <a:t>Platforms like WebMD, Google scholar, NCBI, NIH were reviewed.</a:t>
            </a:r>
          </a:p>
          <a:p>
            <a:pPr marL="342900" indent="-342900" algn="just">
              <a:spcAft>
                <a:spcPts val="800"/>
              </a:spcAft>
              <a:buFont typeface="Arial" panose="020B0604020202020204" pitchFamily="34" charset="0"/>
              <a:buChar char="•"/>
            </a:pPr>
            <a:r>
              <a:rPr lang="en-IN" b="1" u="sng" dirty="0">
                <a:effectLst/>
                <a:ea typeface="Calibri" panose="020F0502020204030204" pitchFamily="34" charset="0"/>
                <a:cs typeface="Times New Roman" panose="02020603050405020304" pitchFamily="18" charset="0"/>
              </a:rPr>
              <a:t>SEARCH TERMS:</a:t>
            </a:r>
            <a:r>
              <a:rPr lang="en-IN" b="1" dirty="0">
                <a:effectLst/>
                <a:ea typeface="Calibri" panose="020F0502020204030204" pitchFamily="34" charset="0"/>
                <a:cs typeface="Times New Roman" panose="02020603050405020304" pitchFamily="18" charset="0"/>
              </a:rPr>
              <a:t> </a:t>
            </a:r>
            <a:r>
              <a:rPr lang="en-IN" dirty="0">
                <a:effectLst/>
                <a:ea typeface="Calibri" panose="020F0502020204030204" pitchFamily="34" charset="0"/>
                <a:cs typeface="Times New Roman" panose="02020603050405020304" pitchFamily="18" charset="0"/>
              </a:rPr>
              <a:t>A range of keywords and their combinations were used, such as Medical Tourism, Health Tourism, Health Travel, Medical Tourism in India, Challenges, Threats, Obstacles faced by Medical Tourism Industry in India.</a:t>
            </a:r>
          </a:p>
          <a:p>
            <a:pPr marL="342900" indent="-342900" algn="just">
              <a:spcAft>
                <a:spcPts val="800"/>
              </a:spcAft>
              <a:buFont typeface="Arial" panose="020B0604020202020204" pitchFamily="34" charset="0"/>
              <a:buChar char="•"/>
            </a:pPr>
            <a:r>
              <a:rPr lang="en-IN" b="1" u="sng" dirty="0">
                <a:ea typeface="Calibri" panose="020F0502020204030204" pitchFamily="34" charset="0"/>
                <a:cs typeface="Times New Roman" panose="02020603050405020304" pitchFamily="18" charset="0"/>
              </a:rPr>
              <a:t>S</a:t>
            </a:r>
            <a:r>
              <a:rPr lang="en-IN" b="1" u="sng" dirty="0">
                <a:effectLst/>
                <a:ea typeface="Calibri" panose="020F0502020204030204" pitchFamily="34" charset="0"/>
                <a:cs typeface="Times New Roman" panose="02020603050405020304" pitchFamily="18" charset="0"/>
              </a:rPr>
              <a:t>ELECTION CRITERIA</a:t>
            </a:r>
            <a:r>
              <a:rPr lang="en-IN" b="1" dirty="0">
                <a:effectLst/>
                <a:ea typeface="Calibri" panose="020F0502020204030204" pitchFamily="34" charset="0"/>
                <a:cs typeface="Times New Roman" panose="02020603050405020304" pitchFamily="18" charset="0"/>
              </a:rPr>
              <a:t>: </a:t>
            </a:r>
            <a:r>
              <a:rPr lang="en-IN" dirty="0">
                <a:effectLst/>
                <a:ea typeface="Calibri" panose="020F0502020204030204" pitchFamily="34" charset="0"/>
                <a:cs typeface="Times New Roman" panose="02020603050405020304" pitchFamily="18" charset="0"/>
              </a:rPr>
              <a:t>Articles that referred to the working, growth pattern of Medical Tourism in India and challenges, threats faced by the industry in India were selected. Articles already published in journals within the span of last ten years i.e., 2010-2020 were included.</a:t>
            </a:r>
          </a:p>
          <a:p>
            <a:pPr marL="342900" indent="-342900" algn="just">
              <a:spcAft>
                <a:spcPts val="800"/>
              </a:spcAft>
              <a:buFont typeface="Arial" panose="020B0604020202020204" pitchFamily="34" charset="0"/>
              <a:buChar char="•"/>
            </a:pPr>
            <a:r>
              <a:rPr lang="en-IN" b="1" u="sng" dirty="0">
                <a:effectLst/>
                <a:ea typeface="Calibri" panose="020F0502020204030204" pitchFamily="34" charset="0"/>
                <a:cs typeface="Times New Roman" panose="02020603050405020304" pitchFamily="18" charset="0"/>
              </a:rPr>
              <a:t>EXCLUSION CRITERIA</a:t>
            </a:r>
            <a:r>
              <a:rPr lang="en-IN" b="1" dirty="0">
                <a:effectLst/>
                <a:ea typeface="Calibri" panose="020F0502020204030204" pitchFamily="34" charset="0"/>
                <a:cs typeface="Times New Roman" panose="02020603050405020304" pitchFamily="18" charset="0"/>
              </a:rPr>
              <a:t>: </a:t>
            </a:r>
            <a:r>
              <a:rPr lang="en-IN" dirty="0">
                <a:effectLst/>
                <a:ea typeface="Calibri" panose="020F0502020204030204" pitchFamily="34" charset="0"/>
                <a:cs typeface="Times New Roman" panose="02020603050405020304" pitchFamily="18" charset="0"/>
              </a:rPr>
              <a:t>Articles that mentioned Medical Tourism in some other country or the challenges faced by the industry in some other countries were excluded. The articles that were published before the year 2010 were not taken into consideration. Articles that did not have exact conclusive result were excluded.</a:t>
            </a:r>
          </a:p>
          <a:p>
            <a:pPr marL="342900" indent="-342900" algn="just">
              <a:spcAft>
                <a:spcPts val="800"/>
              </a:spcAft>
              <a:buFont typeface="Arial" panose="020B0604020202020204" pitchFamily="34" charset="0"/>
              <a:buChar char="•"/>
            </a:pPr>
            <a:r>
              <a:rPr lang="en-IN" b="1" u="sng" dirty="0">
                <a:effectLst/>
                <a:ea typeface="Calibri" panose="020F0502020204030204" pitchFamily="34" charset="0"/>
                <a:cs typeface="Times New Roman" panose="02020603050405020304" pitchFamily="18" charset="0"/>
              </a:rPr>
              <a:t>DATA EXTRACTION: </a:t>
            </a:r>
            <a:r>
              <a:rPr lang="en-IN" dirty="0">
                <a:effectLst/>
                <a:ea typeface="Calibri" panose="020F0502020204030204" pitchFamily="34" charset="0"/>
                <a:cs typeface="Times New Roman" panose="02020603050405020304" pitchFamily="18" charset="0"/>
              </a:rPr>
              <a:t>The information included the name of authors, year and journal of publication, country where the study was conducted, sample size and the data collection method.</a:t>
            </a:r>
            <a:endParaRPr lang="en-IN" sz="800" dirty="0">
              <a:ea typeface="Calibri" panose="020F0502020204030204" pitchFamily="34" charset="0"/>
              <a:cs typeface="Times New Roman" panose="02020603050405020304" pitchFamily="18" charset="0"/>
            </a:endParaRPr>
          </a:p>
          <a:p>
            <a:pPr algn="just">
              <a:spcAft>
                <a:spcPts val="800"/>
              </a:spcAft>
            </a:pPr>
            <a:endParaRPr lang="en-IN" sz="800" dirty="0">
              <a:effectLst/>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848933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2E58645A-9084-40F4-B145-212169F1BEAB}"/>
              </a:ext>
            </a:extLst>
          </p:cNvPr>
          <p:cNvSpPr txBox="1"/>
          <p:nvPr/>
        </p:nvSpPr>
        <p:spPr>
          <a:xfrm>
            <a:off x="609600" y="741084"/>
            <a:ext cx="10972800" cy="5375831"/>
          </a:xfrm>
          <a:prstGeom prst="rect">
            <a:avLst/>
          </a:prstGeom>
          <a:solidFill>
            <a:schemeClr val="bg1"/>
          </a:solidFill>
          <a:ln w="76200">
            <a:solidFill>
              <a:schemeClr val="tx1"/>
            </a:solidFill>
          </a:ln>
          <a:effectLst>
            <a:outerShdw blurRad="63500" sx="102000" sy="102000" algn="ctr" rotWithShape="0">
              <a:prstClr val="black">
                <a:alpha val="40000"/>
              </a:prstClr>
            </a:outerShdw>
          </a:effectLst>
        </p:spPr>
        <p:txBody>
          <a:bodyPr wrap="square" rtlCol="0">
            <a:spAutoFit/>
          </a:bodyPr>
          <a:lstStyle/>
          <a:p>
            <a:pPr algn="just">
              <a:lnSpc>
                <a:spcPct val="150000"/>
              </a:lnSpc>
              <a:spcAft>
                <a:spcPts val="800"/>
              </a:spcAft>
            </a:pPr>
            <a:r>
              <a:rPr lang="en-IN" sz="2800" b="1" dirty="0">
                <a:effectLst/>
                <a:ea typeface="Calibri" panose="020F0502020204030204" pitchFamily="34" charset="0"/>
                <a:cs typeface="Times New Roman" panose="02020603050405020304" pitchFamily="18" charset="0"/>
              </a:rPr>
              <a:t>RESULTS</a:t>
            </a:r>
            <a:endParaRPr lang="en-IN" sz="2800" dirty="0">
              <a:effectLst/>
              <a:ea typeface="Calibri" panose="020F0502020204030204" pitchFamily="34" charset="0"/>
              <a:cs typeface="Times New Roman" panose="02020603050405020304" pitchFamily="18" charset="0"/>
            </a:endParaRPr>
          </a:p>
          <a:p>
            <a:pPr algn="just">
              <a:lnSpc>
                <a:spcPct val="150000"/>
              </a:lnSpc>
              <a:spcAft>
                <a:spcPts val="800"/>
              </a:spcAft>
            </a:pPr>
            <a:r>
              <a:rPr lang="en-US" sz="2400" b="1" dirty="0">
                <a:effectLst/>
                <a:ea typeface="Calibri" panose="020F0502020204030204" pitchFamily="34" charset="0"/>
                <a:cs typeface="Times New Roman" panose="02020603050405020304" pitchFamily="18" charset="0"/>
              </a:rPr>
              <a:t>1. The most common challenges faced by the industry are:</a:t>
            </a:r>
            <a:endParaRPr lang="en-IN" sz="2400" dirty="0">
              <a:effectLst/>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n-US" dirty="0">
                <a:effectLst/>
                <a:ea typeface="Calibri" panose="020F0502020204030204" pitchFamily="34" charset="0"/>
                <a:cs typeface="Times New Roman" panose="02020603050405020304" pitchFamily="18" charset="0"/>
              </a:rPr>
              <a:t>Neglect of the Government towards the marketing policies for the Medical Tourism Industry.</a:t>
            </a:r>
          </a:p>
          <a:p>
            <a:pPr lvl="0" algn="just"/>
            <a:r>
              <a:rPr lang="en-US" dirty="0">
                <a:effectLst/>
                <a:ea typeface="Calibri" panose="020F0502020204030204" pitchFamily="34" charset="0"/>
                <a:cs typeface="Times New Roman" panose="02020603050405020304" pitchFamily="18" charset="0"/>
              </a:rPr>
              <a:t> </a:t>
            </a:r>
          </a:p>
          <a:p>
            <a:pPr marL="342900" lvl="0" indent="-342900" algn="just">
              <a:buFont typeface="Symbol" panose="05050102010706020507" pitchFamily="18" charset="2"/>
              <a:buChar char=""/>
            </a:pPr>
            <a:r>
              <a:rPr lang="en-US" dirty="0">
                <a:effectLst/>
                <a:ea typeface="Calibri" panose="020F0502020204030204" pitchFamily="34" charset="0"/>
                <a:cs typeface="Times New Roman" panose="02020603050405020304" pitchFamily="18" charset="0"/>
              </a:rPr>
              <a:t>Lack of expenditure towards the healthcare sector (Infrastructure, manpower) in India which hinders the growth of the healthcare industry. </a:t>
            </a:r>
          </a:p>
          <a:p>
            <a:pPr lvl="0" algn="just"/>
            <a:endParaRPr lang="en-IN" dirty="0">
              <a:effectLst/>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n-US" dirty="0">
                <a:effectLst/>
                <a:ea typeface="Calibri" panose="020F0502020204030204" pitchFamily="34" charset="0"/>
                <a:cs typeface="Times New Roman" panose="02020603050405020304" pitchFamily="18" charset="0"/>
              </a:rPr>
              <a:t>Inconsistency among the different players of the industry like the Airlines Industry, Travel Industry, Hotel Industry and Healthcare Industry makes it difficult for the patients to take the decision to come to India for a long duration stay.</a:t>
            </a:r>
          </a:p>
          <a:p>
            <a:pPr lvl="0" algn="just"/>
            <a:endParaRPr lang="en-IN" dirty="0">
              <a:effectLst/>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n-US" dirty="0">
                <a:effectLst/>
                <a:ea typeface="Calibri" panose="020F0502020204030204" pitchFamily="34" charset="0"/>
                <a:cs typeface="Times New Roman" panose="02020603050405020304" pitchFamily="18" charset="0"/>
              </a:rPr>
              <a:t>Inconsistency in the pricing policy of the treatments offered by the hospital to the foreign patients.</a:t>
            </a:r>
          </a:p>
          <a:p>
            <a:pPr lvl="0" algn="just"/>
            <a:endParaRPr lang="en-US" dirty="0">
              <a:effectLst/>
              <a:ea typeface="Calibri" panose="020F0502020204030204" pitchFamily="34" charset="0"/>
              <a:cs typeface="Times New Roman" panose="02020603050405020304" pitchFamily="18" charset="0"/>
            </a:endParaRPr>
          </a:p>
          <a:p>
            <a:pPr marL="342900" lvl="0" indent="-342900" algn="just">
              <a:buFont typeface="Symbol" panose="05050102010706020507" pitchFamily="18" charset="2"/>
              <a:buChar char=""/>
            </a:pPr>
            <a:r>
              <a:rPr lang="en-US" dirty="0">
                <a:effectLst/>
                <a:ea typeface="Calibri" panose="020F0502020204030204" pitchFamily="34" charset="0"/>
                <a:cs typeface="Times New Roman" panose="02020603050405020304" pitchFamily="18" charset="0"/>
              </a:rPr>
              <a:t>Tough competition from the neighboring countries which are already well established as a great tourism places and in addition to that they offer a good and advanced medical treatment like Singapore, Malaysia and Thailand.</a:t>
            </a:r>
            <a:endParaRPr lang="en-IN" dirty="0">
              <a:effectLst/>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 xmlns:p14="http://schemas.microsoft.com/office/powerpoint/2010/main" val="3323409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6609B7E7-2A7A-4507-A831-B78E1B5202E4}"/>
              </a:ext>
            </a:extLst>
          </p:cNvPr>
          <p:cNvSpPr txBox="1"/>
          <p:nvPr/>
        </p:nvSpPr>
        <p:spPr>
          <a:xfrm>
            <a:off x="663913" y="971917"/>
            <a:ext cx="10864174" cy="4914166"/>
          </a:xfrm>
          <a:prstGeom prst="rect">
            <a:avLst/>
          </a:prstGeom>
          <a:solidFill>
            <a:schemeClr val="bg1"/>
          </a:solidFill>
          <a:ln w="76200">
            <a:solidFill>
              <a:schemeClr val="tx1"/>
            </a:solidFill>
          </a:ln>
          <a:effectLst>
            <a:outerShdw blurRad="63500" sx="102000" sy="102000" algn="ctr" rotWithShape="0">
              <a:prstClr val="black">
                <a:alpha val="40000"/>
              </a:prstClr>
            </a:outerShdw>
          </a:effectLst>
        </p:spPr>
        <p:txBody>
          <a:bodyPr wrap="square" rtlCol="0">
            <a:spAutoFit/>
          </a:bodyPr>
          <a:lstStyle/>
          <a:p>
            <a:pPr algn="just">
              <a:lnSpc>
                <a:spcPct val="150000"/>
              </a:lnSpc>
              <a:spcAft>
                <a:spcPts val="800"/>
              </a:spcAft>
            </a:pPr>
            <a:r>
              <a:rPr lang="en-US" sz="2400" b="1" dirty="0">
                <a:effectLst/>
                <a:ea typeface="Calibri" panose="020F0502020204030204" pitchFamily="34" charset="0"/>
                <a:cs typeface="Times New Roman" panose="02020603050405020304" pitchFamily="18" charset="0"/>
              </a:rPr>
              <a:t>2. Possible ways to deal with the challenges faced:</a:t>
            </a:r>
          </a:p>
          <a:p>
            <a:pPr marL="285750" indent="-285750" algn="just">
              <a:spcAft>
                <a:spcPts val="800"/>
              </a:spcAft>
              <a:buFont typeface="Arial" panose="020B0604020202020204" pitchFamily="34" charset="0"/>
              <a:buChar char="•"/>
            </a:pPr>
            <a:r>
              <a:rPr lang="en-IN" sz="2000" b="1" dirty="0">
                <a:ea typeface="Calibri" panose="020F0502020204030204" pitchFamily="34" charset="0"/>
                <a:cs typeface="Times New Roman" panose="02020603050405020304" pitchFamily="18" charset="0"/>
              </a:rPr>
              <a:t>MARKETING - </a:t>
            </a:r>
            <a:r>
              <a:rPr lang="en-IN" sz="2000" dirty="0">
                <a:ea typeface="Calibri" panose="020F0502020204030204" pitchFamily="34" charset="0"/>
                <a:cs typeface="Times New Roman" panose="02020603050405020304" pitchFamily="18" charset="0"/>
              </a:rPr>
              <a:t>Government can support the private players of the Industry at the international platform.</a:t>
            </a:r>
          </a:p>
          <a:p>
            <a:pPr algn="just">
              <a:spcAft>
                <a:spcPts val="800"/>
              </a:spcAft>
            </a:pPr>
            <a:endParaRPr lang="en-IN" sz="800" dirty="0">
              <a:ea typeface="Calibri" panose="020F0502020204030204" pitchFamily="34" charset="0"/>
              <a:cs typeface="Times New Roman" panose="02020603050405020304" pitchFamily="18" charset="0"/>
            </a:endParaRPr>
          </a:p>
          <a:p>
            <a:pPr marL="285750" indent="-285750" algn="just">
              <a:spcAft>
                <a:spcPts val="800"/>
              </a:spcAft>
              <a:buFont typeface="Arial" panose="020B0604020202020204" pitchFamily="34" charset="0"/>
              <a:buChar char="•"/>
            </a:pPr>
            <a:r>
              <a:rPr lang="en-US" sz="2000" b="1" dirty="0">
                <a:ea typeface="Calibri" panose="020F0502020204030204" pitchFamily="34" charset="0"/>
                <a:cs typeface="Times New Roman" panose="02020603050405020304" pitchFamily="18" charset="0"/>
              </a:rPr>
              <a:t>HEALTH EXPENDITURE – </a:t>
            </a:r>
            <a:r>
              <a:rPr lang="en-US" sz="2000" dirty="0">
                <a:ea typeface="Calibri" panose="020F0502020204030204" pitchFamily="34" charset="0"/>
                <a:cs typeface="Times New Roman" panose="02020603050405020304" pitchFamily="18" charset="0"/>
              </a:rPr>
              <a:t>Increment in health budget can result in growth of both healthcare as well as medical tourism industry.</a:t>
            </a:r>
          </a:p>
          <a:p>
            <a:pPr algn="just">
              <a:spcAft>
                <a:spcPts val="800"/>
              </a:spcAft>
            </a:pPr>
            <a:endParaRPr lang="en-IN" sz="800" dirty="0">
              <a:effectLst/>
              <a:ea typeface="Calibri" panose="020F0502020204030204" pitchFamily="34" charset="0"/>
              <a:cs typeface="Times New Roman" panose="02020603050405020304" pitchFamily="18" charset="0"/>
            </a:endParaRPr>
          </a:p>
          <a:p>
            <a:pPr marL="285750" lvl="0" indent="-285750" algn="just">
              <a:buFont typeface="Arial" panose="020B0604020202020204" pitchFamily="34" charset="0"/>
              <a:buChar char="•"/>
            </a:pPr>
            <a:r>
              <a:rPr lang="en-US" sz="2000" b="1" dirty="0">
                <a:ea typeface="Calibri" panose="020F0502020204030204" pitchFamily="34" charset="0"/>
                <a:cs typeface="Times New Roman" panose="02020603050405020304" pitchFamily="18" charset="0"/>
              </a:rPr>
              <a:t>TRAVEL REGULATIONS – </a:t>
            </a:r>
            <a:r>
              <a:rPr lang="en-US" sz="2000" dirty="0">
                <a:ea typeface="Calibri" panose="020F0502020204030204" pitchFamily="34" charset="0"/>
                <a:cs typeface="Times New Roman" panose="02020603050405020304" pitchFamily="18" charset="0"/>
              </a:rPr>
              <a:t>Speeding up of VISA clearance process for medical tourists.</a:t>
            </a:r>
          </a:p>
          <a:p>
            <a:pPr lvl="0" algn="just"/>
            <a:endParaRPr lang="en-IN" sz="2000" b="1" dirty="0">
              <a:ea typeface="Calibri" panose="020F0502020204030204" pitchFamily="34" charset="0"/>
              <a:cs typeface="Times New Roman" panose="02020603050405020304" pitchFamily="18" charset="0"/>
            </a:endParaRPr>
          </a:p>
          <a:p>
            <a:pPr marL="285750" lvl="0" indent="-285750" algn="just">
              <a:buFont typeface="Arial" panose="020B0604020202020204" pitchFamily="34" charset="0"/>
              <a:buChar char="•"/>
            </a:pPr>
            <a:r>
              <a:rPr lang="en-US" sz="2000" b="1" dirty="0">
                <a:effectLst/>
                <a:ea typeface="Calibri" panose="020F0502020204030204" pitchFamily="34" charset="0"/>
                <a:cs typeface="Times New Roman" panose="02020603050405020304" pitchFamily="18" charset="0"/>
              </a:rPr>
              <a:t>COMBINING ALL PATHIES – </a:t>
            </a:r>
            <a:r>
              <a:rPr lang="en-US" sz="2000" dirty="0">
                <a:effectLst/>
                <a:ea typeface="Calibri" panose="020F0502020204030204" pitchFamily="34" charset="0"/>
                <a:cs typeface="Times New Roman" panose="02020603050405020304" pitchFamily="18" charset="0"/>
              </a:rPr>
              <a:t> </a:t>
            </a:r>
            <a:r>
              <a:rPr lang="en-US" sz="2000" dirty="0">
                <a:ea typeface="Calibri" panose="020F0502020204030204" pitchFamily="34" charset="0"/>
                <a:cs typeface="Times New Roman" panose="02020603050405020304" pitchFamily="18" charset="0"/>
              </a:rPr>
              <a:t>Private </a:t>
            </a:r>
            <a:r>
              <a:rPr lang="en-US" sz="2000" dirty="0">
                <a:effectLst/>
                <a:ea typeface="Calibri" panose="020F0502020204030204" pitchFamily="34" charset="0"/>
                <a:cs typeface="Times New Roman" panose="02020603050405020304" pitchFamily="18" charset="0"/>
              </a:rPr>
              <a:t>Medical Tourism companies can offer the choice of all the pathies on a single platform to the customers (patients).</a:t>
            </a:r>
          </a:p>
          <a:p>
            <a:pPr lvl="0" algn="just"/>
            <a:endParaRPr lang="en-US" sz="2000" b="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IN" sz="2000" b="1" dirty="0"/>
              <a:t>TREATMENT COST UNIFORMITY – </a:t>
            </a:r>
            <a:r>
              <a:rPr lang="en-IN" sz="2000" dirty="0"/>
              <a:t>Standardization of treatment Quote as per the tier of healthcare facility for </a:t>
            </a:r>
            <a:r>
              <a:rPr lang="en-IN" sz="2000"/>
              <a:t>foreign patients.</a:t>
            </a:r>
            <a:endParaRPr lang="en-IN" sz="2000" dirty="0"/>
          </a:p>
          <a:p>
            <a:endParaRPr lang="en-IN" sz="800" b="1" dirty="0"/>
          </a:p>
        </p:txBody>
      </p:sp>
    </p:spTree>
    <p:extLst>
      <p:ext uri="{BB962C8B-B14F-4D97-AF65-F5344CB8AC3E}">
        <p14:creationId xmlns="" xmlns:p14="http://schemas.microsoft.com/office/powerpoint/2010/main" val="2106059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E04C134E-E973-48DD-9F41-83D7B7F93BC0}"/>
              </a:ext>
            </a:extLst>
          </p:cNvPr>
          <p:cNvSpPr txBox="1"/>
          <p:nvPr/>
        </p:nvSpPr>
        <p:spPr>
          <a:xfrm>
            <a:off x="903335" y="761186"/>
            <a:ext cx="10385330" cy="5335628"/>
          </a:xfrm>
          <a:prstGeom prst="rect">
            <a:avLst/>
          </a:prstGeom>
          <a:solidFill>
            <a:schemeClr val="bg1"/>
          </a:solidFill>
          <a:ln w="76200">
            <a:solidFill>
              <a:schemeClr val="tx1"/>
            </a:solidFill>
          </a:ln>
          <a:effectLst>
            <a:outerShdw blurRad="63500" sx="102000" sy="102000" algn="ctr" rotWithShape="0">
              <a:prstClr val="black">
                <a:alpha val="40000"/>
              </a:prstClr>
            </a:outerShdw>
          </a:effectLst>
        </p:spPr>
        <p:txBody>
          <a:bodyPr wrap="square" rtlCol="0">
            <a:spAutoFit/>
          </a:bodyPr>
          <a:lstStyle/>
          <a:p>
            <a:pPr algn="just">
              <a:lnSpc>
                <a:spcPct val="107000"/>
              </a:lnSpc>
              <a:spcAft>
                <a:spcPts val="800"/>
              </a:spcAft>
            </a:pPr>
            <a:r>
              <a:rPr lang="en-US" sz="2800" b="1" dirty="0">
                <a:effectLst/>
                <a:ea typeface="Calibri" panose="020F0502020204030204" pitchFamily="34" charset="0"/>
                <a:cs typeface="Times New Roman" panose="02020603050405020304" pitchFamily="18" charset="0"/>
              </a:rPr>
              <a:t>CONCLUSION </a:t>
            </a:r>
            <a:endParaRPr lang="en-IN" sz="2800" dirty="0">
              <a:effectLst/>
              <a:ea typeface="Calibri" panose="020F0502020204030204" pitchFamily="34" charset="0"/>
              <a:cs typeface="Times New Roman" panose="02020603050405020304" pitchFamily="18" charset="0"/>
            </a:endParaRPr>
          </a:p>
          <a:p>
            <a:pPr marL="342900" indent="-342900" algn="just">
              <a:spcAft>
                <a:spcPts val="800"/>
              </a:spcAft>
              <a:buFont typeface="Arial" panose="020B0604020202020204" pitchFamily="34" charset="0"/>
              <a:buChar char="•"/>
            </a:pPr>
            <a:r>
              <a:rPr lang="en-US" sz="2000" dirty="0">
                <a:effectLst/>
                <a:ea typeface="Calibri" panose="020F0502020204030204" pitchFamily="34" charset="0"/>
                <a:cs typeface="Times New Roman" panose="02020603050405020304" pitchFamily="18" charset="0"/>
              </a:rPr>
              <a:t>Medical Tourism is an industry with a huge business scope and not just for the company offering the service but also the allied industries involved in the businesses like Airlines, Travel, Food, Hotel &amp; Healthcare Industry.</a:t>
            </a:r>
          </a:p>
          <a:p>
            <a:pPr algn="just">
              <a:spcAft>
                <a:spcPts val="800"/>
              </a:spcAft>
            </a:pPr>
            <a:endParaRPr lang="en-IN" sz="2000" dirty="0">
              <a:effectLst/>
              <a:ea typeface="Calibri" panose="020F0502020204030204" pitchFamily="34" charset="0"/>
              <a:cs typeface="Times New Roman" panose="02020603050405020304" pitchFamily="18" charset="0"/>
            </a:endParaRPr>
          </a:p>
          <a:p>
            <a:pPr marL="342900" indent="-342900" algn="just">
              <a:spcAft>
                <a:spcPts val="800"/>
              </a:spcAft>
              <a:buFont typeface="Arial" panose="020B0604020202020204" pitchFamily="34" charset="0"/>
              <a:buChar char="•"/>
            </a:pPr>
            <a:r>
              <a:rPr lang="en-US" sz="2000" dirty="0">
                <a:effectLst/>
                <a:ea typeface="Calibri" panose="020F0502020204030204" pitchFamily="34" charset="0"/>
                <a:cs typeface="Times New Roman" panose="02020603050405020304" pitchFamily="18" charset="0"/>
              </a:rPr>
              <a:t>Medical Tourism is not a new term but as it has yet not reached the popularity mark to gain significant attention of the public &amp; government, there has not been any due consideration given to the Medical Tourism Business.</a:t>
            </a:r>
          </a:p>
          <a:p>
            <a:pPr algn="just">
              <a:spcAft>
                <a:spcPts val="800"/>
              </a:spcAft>
            </a:pPr>
            <a:r>
              <a:rPr lang="en-US" sz="2000" dirty="0">
                <a:effectLst/>
                <a:ea typeface="Calibri" panose="020F0502020204030204" pitchFamily="34" charset="0"/>
                <a:cs typeface="Times New Roman" panose="02020603050405020304" pitchFamily="18" charset="0"/>
              </a:rPr>
              <a:t> </a:t>
            </a:r>
            <a:endParaRPr lang="en-IN" sz="2000" dirty="0">
              <a:effectLst/>
              <a:ea typeface="Calibri" panose="020F0502020204030204" pitchFamily="34" charset="0"/>
              <a:cs typeface="Times New Roman" panose="02020603050405020304" pitchFamily="18" charset="0"/>
            </a:endParaRPr>
          </a:p>
          <a:p>
            <a:pPr marL="342900" indent="-342900" algn="just">
              <a:spcAft>
                <a:spcPts val="800"/>
              </a:spcAft>
              <a:buFont typeface="Arial" panose="020B0604020202020204" pitchFamily="34" charset="0"/>
              <a:buChar char="•"/>
            </a:pPr>
            <a:r>
              <a:rPr lang="en-US" sz="2000" dirty="0">
                <a:effectLst/>
                <a:ea typeface="Calibri" panose="020F0502020204030204" pitchFamily="34" charset="0"/>
                <a:cs typeface="Times New Roman" panose="02020603050405020304" pitchFamily="18" charset="0"/>
              </a:rPr>
              <a:t>All the challenges that have been highlighted are somewhere or the other interlinked with each other and is causing hinderance the flourishment of the industry. These challenges can be resolved up to an extent if the government steps into the scenario and issues some policies in favor of the industry helping the private players involved in the business and accelerate the pace of its growth.</a:t>
            </a:r>
          </a:p>
          <a:p>
            <a:pPr marL="342900" indent="-342900" algn="just">
              <a:lnSpc>
                <a:spcPct val="150000"/>
              </a:lnSpc>
              <a:spcAft>
                <a:spcPts val="800"/>
              </a:spcAft>
              <a:buFont typeface="Arial" panose="020B0604020202020204" pitchFamily="34" charset="0"/>
              <a:buChar char="•"/>
            </a:pPr>
            <a:endParaRPr lang="en-IN" sz="800" dirty="0">
              <a:effectLst/>
              <a:ea typeface="Calibri" panose="020F0502020204030204" pitchFamily="34" charset="0"/>
              <a:cs typeface="Times New Roman" panose="02020603050405020304" pitchFamily="18" charset="0"/>
            </a:endParaRPr>
          </a:p>
        </p:txBody>
      </p:sp>
    </p:spTree>
    <p:extLst>
      <p:ext uri="{BB962C8B-B14F-4D97-AF65-F5344CB8AC3E}">
        <p14:creationId xmlns="" xmlns:p14="http://schemas.microsoft.com/office/powerpoint/2010/main" val="2769730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90">
          <a:fgClr>
            <a:srgbClr val="0000CC"/>
          </a:fgClr>
          <a:bgClr>
            <a:schemeClr val="bg1"/>
          </a:bgClr>
        </a:pattFill>
        <a:effectLst/>
      </p:bgPr>
    </p:bg>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0A619594-7CCC-4A49-84C3-32714FB3FD86}"/>
              </a:ext>
            </a:extLst>
          </p:cNvPr>
          <p:cNvSpPr txBox="1"/>
          <p:nvPr/>
        </p:nvSpPr>
        <p:spPr>
          <a:xfrm>
            <a:off x="462280" y="467259"/>
            <a:ext cx="11267440" cy="5923481"/>
          </a:xfrm>
          <a:prstGeom prst="rect">
            <a:avLst/>
          </a:prstGeom>
          <a:solidFill>
            <a:schemeClr val="bg1"/>
          </a:solidFill>
          <a:ln w="76200">
            <a:solidFill>
              <a:schemeClr val="tx1"/>
            </a:solidFill>
          </a:ln>
          <a:effectLst>
            <a:outerShdw blurRad="63500" sx="102000" sy="102000" algn="ctr" rotWithShape="0">
              <a:prstClr val="black">
                <a:alpha val="40000"/>
              </a:prstClr>
            </a:outerShdw>
          </a:effectLst>
        </p:spPr>
        <p:txBody>
          <a:bodyPr wrap="square" rtlCol="0">
            <a:spAutoFit/>
          </a:bodyPr>
          <a:lstStyle/>
          <a:p>
            <a:pPr lvl="0" algn="just">
              <a:lnSpc>
                <a:spcPct val="107000"/>
              </a:lnSpc>
              <a:spcAft>
                <a:spcPts val="800"/>
              </a:spcAft>
            </a:pPr>
            <a:r>
              <a:rPr lang="en-US" sz="2800" b="1" dirty="0">
                <a:effectLst/>
                <a:latin typeface="Calibri" panose="020F0502020204030204" pitchFamily="34" charset="0"/>
                <a:ea typeface="Calibri" panose="020F0502020204030204" pitchFamily="34" charset="0"/>
                <a:cs typeface="Times New Roman" panose="02020603050405020304" pitchFamily="18" charset="0"/>
              </a:rPr>
              <a:t>REFERENCES</a:t>
            </a:r>
          </a:p>
          <a:p>
            <a:pPr marL="342900" lvl="0" indent="-342900" algn="just">
              <a:lnSpc>
                <a:spcPct val="107000"/>
              </a:lnSpc>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CHOUDHURY, V. P. (2017). A STUDY OF THE FACTORS INFLUENCING CUSTOMER SATISFACTION IN MEDICAL TOURISM IN INDIA.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International Journal of Business and General Management</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IN" sz="1400" dirty="0" err="1">
                <a:effectLst/>
                <a:latin typeface="Calibri" panose="020F0502020204030204" pitchFamily="34" charset="0"/>
                <a:ea typeface="Calibri" panose="020F0502020204030204" pitchFamily="34" charset="0"/>
                <a:cs typeface="Times New Roman" panose="02020603050405020304" pitchFamily="18" charset="0"/>
              </a:rPr>
              <a:t>Dr.</a:t>
            </a:r>
            <a:r>
              <a:rPr lang="en-IN" sz="1400" dirty="0">
                <a:effectLst/>
                <a:latin typeface="Calibri" panose="020F0502020204030204" pitchFamily="34" charset="0"/>
                <a:ea typeface="Calibri" panose="020F0502020204030204" pitchFamily="34" charset="0"/>
                <a:cs typeface="Times New Roman" panose="02020603050405020304" pitchFamily="18" charset="0"/>
              </a:rPr>
              <a:t> Suman Kumar Dawn, S. P. (2011). Medical Tourism in India: Issues, Opportunities and Designing Strategies for Growth and Development. </a:t>
            </a:r>
            <a:r>
              <a:rPr lang="en-IN" sz="1400" i="1" dirty="0">
                <a:effectLst/>
                <a:latin typeface="Calibri" panose="020F0502020204030204" pitchFamily="34" charset="0"/>
                <a:ea typeface="Calibri" panose="020F0502020204030204" pitchFamily="34" charset="0"/>
                <a:cs typeface="Times New Roman" panose="02020603050405020304" pitchFamily="18" charset="0"/>
              </a:rPr>
              <a:t>Zenith International Journal of Multidisciplinary Research</a:t>
            </a:r>
            <a:r>
              <a:rPr lang="en-IN" sz="14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Dr. Vishal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Soni</a:t>
            </a:r>
            <a:r>
              <a:rPr lang="en-US" sz="1400" dirty="0">
                <a:effectLst/>
                <a:latin typeface="Calibri" panose="020F0502020204030204" pitchFamily="34" charset="0"/>
                <a:ea typeface="Calibri" panose="020F0502020204030204" pitchFamily="34" charset="0"/>
                <a:cs typeface="Times New Roman" panose="02020603050405020304" pitchFamily="18" charset="0"/>
              </a:rPr>
              <a:t>, D. M. (2020). Medical Tourism in India.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TEST Engineering and Management</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400" dirty="0" err="1">
                <a:effectLst/>
                <a:latin typeface="Calibri" panose="020F0502020204030204" pitchFamily="34" charset="0"/>
                <a:ea typeface="Calibri" panose="020F0502020204030204" pitchFamily="34" charset="0"/>
                <a:cs typeface="Times New Roman" panose="02020603050405020304" pitchFamily="18" charset="0"/>
              </a:rPr>
              <a:t>K.R.Shanmugam</a:t>
            </a:r>
            <a:r>
              <a:rPr lang="en-US" sz="1400" dirty="0">
                <a:effectLst/>
                <a:latin typeface="Calibri" panose="020F0502020204030204" pitchFamily="34" charset="0"/>
                <a:ea typeface="Calibri" panose="020F0502020204030204" pitchFamily="34" charset="0"/>
                <a:cs typeface="Times New Roman" panose="02020603050405020304" pitchFamily="18" charset="0"/>
              </a:rPr>
              <a:t>. (2013).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Medical Tourism in India: Progress, Opportunities and Challenges.</a:t>
            </a:r>
            <a:r>
              <a:rPr lang="en-US" sz="1400" dirty="0">
                <a:effectLst/>
                <a:latin typeface="Calibri" panose="020F0502020204030204" pitchFamily="34" charset="0"/>
                <a:ea typeface="Calibri" panose="020F0502020204030204" pitchFamily="34" charset="0"/>
                <a:cs typeface="Times New Roman" panose="02020603050405020304" pitchFamily="18" charset="0"/>
              </a:rPr>
              <a:t> MSE Monographs.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K.S. VIJAYANAMBI, D. (2014). Progress and Challenges of Medical Tourism in India.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International Journal Of Scientific Journal</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Ms.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Nanita</a:t>
            </a:r>
            <a:r>
              <a:rPr lang="en-US" sz="1400" dirty="0">
                <a:effectLst/>
                <a:latin typeface="Calibri" panose="020F0502020204030204" pitchFamily="34" charset="0"/>
                <a:ea typeface="Calibri" panose="020F0502020204030204" pitchFamily="34" charset="0"/>
                <a:cs typeface="Times New Roman" panose="02020603050405020304" pitchFamily="18" charset="0"/>
              </a:rPr>
              <a:t> Tyagi, D. R. (2016). A study of perspectives and challenges for Medical Tourism in India.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International Journal of Science Technology and Management</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Prakash GAUTAM, K. B. (2020). MEDICAL TOURISM IN INDIA: POSSIBILITIES and PROBLEMS OF ALTERNATIVE MEDICAL TREATMENT. </a:t>
            </a:r>
            <a:r>
              <a:rPr lang="en-US" sz="1400" i="1" dirty="0" err="1">
                <a:effectLst/>
                <a:latin typeface="Calibri" panose="020F0502020204030204" pitchFamily="34" charset="0"/>
                <a:ea typeface="Calibri" panose="020F0502020204030204" pitchFamily="34" charset="0"/>
                <a:cs typeface="Times New Roman" panose="02020603050405020304" pitchFamily="18" charset="0"/>
              </a:rPr>
              <a:t>Internatıonal</a:t>
            </a:r>
            <a:r>
              <a:rPr lang="en-US" sz="1400" i="1" dirty="0">
                <a:effectLst/>
                <a:latin typeface="Calibri" panose="020F0502020204030204" pitchFamily="34" charset="0"/>
                <a:ea typeface="Calibri" panose="020F0502020204030204" pitchFamily="34" charset="0"/>
                <a:cs typeface="Times New Roman" panose="02020603050405020304" pitchFamily="18" charset="0"/>
              </a:rPr>
              <a:t> Journal Of Health Management And Tourism </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Symbol" panose="05050102010706020507" pitchFamily="18" charset="2"/>
              <a:buChar char=""/>
            </a:pPr>
            <a:r>
              <a:rPr lang="en-IN" sz="1400" dirty="0">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Priya, D. (2019). MEDICAL TOURISM IN INDIA: STRENGTHS AND WEAKNESSES.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International Journal of Technical Research &amp; Science</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Prof.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Raghavendran</a:t>
            </a:r>
            <a:r>
              <a:rPr lang="en-US" sz="1400" dirty="0">
                <a:effectLst/>
                <a:latin typeface="Calibri" panose="020F0502020204030204" pitchFamily="34" charset="0"/>
                <a:ea typeface="Calibri" panose="020F0502020204030204" pitchFamily="34" charset="0"/>
                <a:cs typeface="Times New Roman" panose="02020603050405020304" pitchFamily="18" charset="0"/>
              </a:rPr>
              <a:t> V, P. R. (2015). Issues And Challenges On Medical Tourism In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Dakshina</a:t>
            </a:r>
            <a:r>
              <a:rPr lang="en-US" sz="1400" dirty="0">
                <a:effectLst/>
                <a:latin typeface="Calibri" panose="020F0502020204030204" pitchFamily="34" charset="0"/>
                <a:ea typeface="Calibri" panose="020F0502020204030204" pitchFamily="34" charset="0"/>
                <a:cs typeface="Times New Roman" panose="02020603050405020304" pitchFamily="18" charset="0"/>
              </a:rPr>
              <a:t> Kannada District, Karnataka.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International Journal of in Multidisciplinary and Academic Research</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S.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Josephin</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Arulmozhi</a:t>
            </a:r>
            <a:r>
              <a:rPr lang="en-US" sz="1400" dirty="0">
                <a:effectLst/>
                <a:latin typeface="Calibri" panose="020F0502020204030204" pitchFamily="34" charset="0"/>
                <a:ea typeface="Calibri" panose="020F0502020204030204" pitchFamily="34" charset="0"/>
                <a:cs typeface="Times New Roman" panose="02020603050405020304" pitchFamily="18" charset="0"/>
              </a:rPr>
              <a:t>, K. P. (2019). Medical Tourism In India.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International Journal of Recent Technology and Engineering (IJRTE)</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Symbol" panose="05050102010706020507" pitchFamily="18" charset="2"/>
              <a:buChar char=""/>
            </a:pPr>
            <a:r>
              <a:rPr lang="en-US" sz="1400" dirty="0">
                <a:effectLst/>
                <a:latin typeface="Calibri" panose="020F0502020204030204" pitchFamily="34" charset="0"/>
                <a:ea typeface="Calibri" panose="020F0502020204030204" pitchFamily="34" charset="0"/>
                <a:cs typeface="Times New Roman" panose="02020603050405020304" pitchFamily="18" charset="0"/>
              </a:rPr>
              <a:t>S.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Josephin</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Arulmozhi</a:t>
            </a:r>
            <a:r>
              <a:rPr lang="en-US" sz="1400" dirty="0">
                <a:effectLst/>
                <a:latin typeface="Calibri" panose="020F0502020204030204" pitchFamily="34" charset="0"/>
                <a:ea typeface="Calibri" panose="020F0502020204030204" pitchFamily="34" charset="0"/>
                <a:cs typeface="Times New Roman" panose="02020603050405020304" pitchFamily="18" charset="0"/>
              </a:rPr>
              <a:t>, K. P. (2020). SWOT ANALYSIS ON MEDICAL TOURISM IN INDIA.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AEGAEUM JOURNAL</a:t>
            </a:r>
            <a:r>
              <a:rPr lang="en-US" sz="1400" dirty="0">
                <a:effectLst/>
                <a:latin typeface="Calibri" panose="020F0502020204030204" pitchFamily="34" charset="0"/>
                <a:ea typeface="Calibri" panose="020F0502020204030204" pitchFamily="34" charset="0"/>
                <a:cs typeface="Times New Roman" panose="02020603050405020304" pitchFamily="18" charset="0"/>
              </a:rPr>
              <a:t>.</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en-US" sz="1400" dirty="0" err="1">
                <a:effectLst/>
                <a:latin typeface="Calibri" panose="020F0502020204030204" pitchFamily="34" charset="0"/>
                <a:ea typeface="Calibri" panose="020F0502020204030204" pitchFamily="34" charset="0"/>
                <a:cs typeface="Times New Roman" panose="02020603050405020304" pitchFamily="18" charset="0"/>
              </a:rPr>
              <a:t>Sunildro</a:t>
            </a:r>
            <a:r>
              <a:rPr lang="en-US" sz="1400" dirty="0">
                <a:effectLst/>
                <a:latin typeface="Calibri" panose="020F0502020204030204" pitchFamily="34" charset="0"/>
                <a:ea typeface="Calibri" panose="020F0502020204030204" pitchFamily="34" charset="0"/>
                <a:cs typeface="Times New Roman" panose="02020603050405020304" pitchFamily="18" charset="0"/>
              </a:rPr>
              <a:t> LS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Akoijam</a:t>
            </a:r>
            <a:r>
              <a:rPr lang="en-US" sz="1400" dirty="0">
                <a:effectLst/>
                <a:latin typeface="Calibri" panose="020F0502020204030204" pitchFamily="34" charset="0"/>
                <a:ea typeface="Calibri" panose="020F0502020204030204" pitchFamily="34" charset="0"/>
                <a:cs typeface="Times New Roman" panose="02020603050405020304" pitchFamily="18" charset="0"/>
              </a:rPr>
              <a:t>, T. K. (2020). Prospects and Challenges of Medical Tourism: Evidences From Manipur. In </a:t>
            </a:r>
            <a:r>
              <a:rPr lang="en-US" sz="1400" i="1" dirty="0">
                <a:effectLst/>
                <a:latin typeface="Calibri" panose="020F0502020204030204" pitchFamily="34" charset="0"/>
                <a:ea typeface="Calibri" panose="020F0502020204030204" pitchFamily="34" charset="0"/>
                <a:cs typeface="Times New Roman" panose="02020603050405020304" pitchFamily="18" charset="0"/>
              </a:rPr>
              <a:t>Global Developments in Healthcare and Medical Tourism.</a:t>
            </a:r>
            <a:r>
              <a:rPr lang="en-US" sz="1400" dirty="0">
                <a:effectLst/>
                <a:latin typeface="Calibri" panose="020F0502020204030204" pitchFamily="34" charset="0"/>
                <a:ea typeface="Calibri" panose="020F0502020204030204" pitchFamily="34" charset="0"/>
                <a:cs typeface="Times New Roman" panose="02020603050405020304" pitchFamily="18" charset="0"/>
              </a:rPr>
              <a:t> IGI Global.</a:t>
            </a:r>
          </a:p>
        </p:txBody>
      </p:sp>
    </p:spTree>
    <p:extLst>
      <p:ext uri="{BB962C8B-B14F-4D97-AF65-F5344CB8AC3E}">
        <p14:creationId xmlns="" xmlns:p14="http://schemas.microsoft.com/office/powerpoint/2010/main" val="34622476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575</TotalTime>
  <Words>1284</Words>
  <Application>Microsoft Office PowerPoint</Application>
  <PresentationFormat>Custom</PresentationFormat>
  <Paragraphs>90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ANUBHAV KR</dc:creator>
  <cp:lastModifiedBy>Aayushi</cp:lastModifiedBy>
  <cp:revision>52</cp:revision>
  <dcterms:created xsi:type="dcterms:W3CDTF">2021-06-09T11:33:47Z</dcterms:created>
  <dcterms:modified xsi:type="dcterms:W3CDTF">2021-07-29T06:16:15Z</dcterms:modified>
</cp:coreProperties>
</file>