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0" r:id="rId16"/>
    <p:sldId id="269"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C634B-78D5-41C8-BB62-234D4517636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1498BAE-EF7D-4253-885B-2E96C23A5091}">
      <dgm:prSet/>
      <dgm:spPr/>
      <dgm:t>
        <a:bodyPr/>
        <a:lstStyle/>
        <a:p>
          <a:pPr rtl="0"/>
          <a:r>
            <a:rPr lang="en-US" dirty="0"/>
            <a:t>India's first and only NABH-accredited cancer hospital.</a:t>
          </a:r>
          <a:r>
            <a:rPr lang="en-US" dirty="0">
              <a:latin typeface="Gill Sans Nova"/>
            </a:rPr>
            <a:t> </a:t>
          </a:r>
          <a:endParaRPr lang="en-US" dirty="0"/>
        </a:p>
      </dgm:t>
    </dgm:pt>
    <dgm:pt modelId="{C32CFF24-4117-46C8-845D-23A61489AE98}" type="parTrans" cxnId="{51C33316-FAB4-49EA-BEEE-0A9DC4FB67FC}">
      <dgm:prSet/>
      <dgm:spPr/>
      <dgm:t>
        <a:bodyPr/>
        <a:lstStyle/>
        <a:p>
          <a:endParaRPr lang="en-US"/>
        </a:p>
      </dgm:t>
    </dgm:pt>
    <dgm:pt modelId="{B97D2758-B009-450F-B926-56F6A574B5C9}" type="sibTrans" cxnId="{51C33316-FAB4-49EA-BEEE-0A9DC4FB67FC}">
      <dgm:prSet/>
      <dgm:spPr/>
      <dgm:t>
        <a:bodyPr/>
        <a:lstStyle/>
        <a:p>
          <a:endParaRPr lang="en-US"/>
        </a:p>
      </dgm:t>
    </dgm:pt>
    <dgm:pt modelId="{2BC3924A-F970-475C-B917-1E664A74847A}">
      <dgm:prSet/>
      <dgm:spPr/>
      <dgm:t>
        <a:bodyPr/>
        <a:lstStyle/>
        <a:p>
          <a:r>
            <a:rPr lang="en-US" dirty="0"/>
            <a:t>350 bedded hospital</a:t>
          </a:r>
        </a:p>
      </dgm:t>
    </dgm:pt>
    <dgm:pt modelId="{727EC16D-6767-445D-9249-5C4C696F812B}" type="parTrans" cxnId="{B3A95BEE-6D4C-442F-B315-E9E8F68F457B}">
      <dgm:prSet/>
      <dgm:spPr/>
      <dgm:t>
        <a:bodyPr/>
        <a:lstStyle/>
        <a:p>
          <a:endParaRPr lang="en-US"/>
        </a:p>
      </dgm:t>
    </dgm:pt>
    <dgm:pt modelId="{A8BA0FD6-A109-4CCA-A959-4B6352339C57}" type="sibTrans" cxnId="{B3A95BEE-6D4C-442F-B315-E9E8F68F457B}">
      <dgm:prSet/>
      <dgm:spPr/>
      <dgm:t>
        <a:bodyPr/>
        <a:lstStyle/>
        <a:p>
          <a:endParaRPr lang="en-US"/>
        </a:p>
      </dgm:t>
    </dgm:pt>
    <dgm:pt modelId="{78ADD3D3-9F60-46CA-BAAF-FBE43E7D3778}">
      <dgm:prSet/>
      <dgm:spPr/>
      <dgm:t>
        <a:bodyPr/>
        <a:lstStyle/>
        <a:p>
          <a:pPr rtl="0"/>
          <a:r>
            <a:rPr lang="en-US" dirty="0">
              <a:latin typeface="Gill Sans Nova"/>
            </a:rPr>
            <a:t>Own</a:t>
          </a:r>
          <a:r>
            <a:rPr lang="en-US" dirty="0"/>
            <a:t> pharmacy to ensure availability of genuine </a:t>
          </a:r>
          <a:r>
            <a:rPr lang="en-US" dirty="0">
              <a:latin typeface="Gill Sans Nova"/>
            </a:rPr>
            <a:t>drugs</a:t>
          </a:r>
        </a:p>
      </dgm:t>
    </dgm:pt>
    <dgm:pt modelId="{739ECF8C-D192-44ED-8A90-5D1DC36E7F25}" type="parTrans" cxnId="{208A1FD5-37EE-4812-AE17-9401E72F08C9}">
      <dgm:prSet/>
      <dgm:spPr/>
      <dgm:t>
        <a:bodyPr/>
        <a:lstStyle/>
        <a:p>
          <a:endParaRPr lang="en-US"/>
        </a:p>
      </dgm:t>
    </dgm:pt>
    <dgm:pt modelId="{FE53C108-1648-481B-9782-C2A2034E64D6}" type="sibTrans" cxnId="{208A1FD5-37EE-4812-AE17-9401E72F08C9}">
      <dgm:prSet/>
      <dgm:spPr/>
      <dgm:t>
        <a:bodyPr/>
        <a:lstStyle/>
        <a:p>
          <a:endParaRPr lang="en-US"/>
        </a:p>
      </dgm:t>
    </dgm:pt>
    <dgm:pt modelId="{FA3AA8B0-D572-4768-B3F0-1D62577AFC5D}">
      <dgm:prSet phldr="0"/>
      <dgm:spPr/>
      <dgm:t>
        <a:bodyPr/>
        <a:lstStyle/>
        <a:p>
          <a:r>
            <a:rPr lang="en-US" dirty="0">
              <a:latin typeface="Gill Sans Nova"/>
            </a:rPr>
            <a:t> Cental</a:t>
          </a:r>
          <a:r>
            <a:rPr lang="en-US" dirty="0"/>
            <a:t> pharmacy store, satellite department pharmacy stores and pharmacy shop</a:t>
          </a:r>
        </a:p>
      </dgm:t>
    </dgm:pt>
    <dgm:pt modelId="{8B6CC938-A502-4C3E-AD7E-5EB320417EC4}" type="parTrans" cxnId="{B95F63D2-5B0E-4875-BB0D-B05E369B4A25}">
      <dgm:prSet/>
      <dgm:spPr/>
    </dgm:pt>
    <dgm:pt modelId="{B4D1DA60-0382-458E-9AF0-E9D120653C27}" type="sibTrans" cxnId="{B95F63D2-5B0E-4875-BB0D-B05E369B4A25}">
      <dgm:prSet/>
      <dgm:spPr/>
    </dgm:pt>
    <dgm:pt modelId="{804263A4-F33D-4C94-A2BD-1743D03AFCFA}" type="pres">
      <dgm:prSet presAssocID="{826C634B-78D5-41C8-BB62-234D45176367}" presName="diagram" presStyleCnt="0">
        <dgm:presLayoutVars>
          <dgm:dir/>
          <dgm:resizeHandles val="exact"/>
        </dgm:presLayoutVars>
      </dgm:prSet>
      <dgm:spPr/>
    </dgm:pt>
    <dgm:pt modelId="{76598039-D04E-4B5A-BFD9-C0C27B32B27B}" type="pres">
      <dgm:prSet presAssocID="{81498BAE-EF7D-4253-885B-2E96C23A5091}" presName="node" presStyleLbl="node1" presStyleIdx="0" presStyleCnt="4">
        <dgm:presLayoutVars>
          <dgm:bulletEnabled val="1"/>
        </dgm:presLayoutVars>
      </dgm:prSet>
      <dgm:spPr/>
    </dgm:pt>
    <dgm:pt modelId="{FA61A66F-11A5-4DDB-BD0C-C9FED3134C38}" type="pres">
      <dgm:prSet presAssocID="{B97D2758-B009-450F-B926-56F6A574B5C9}" presName="sibTrans" presStyleCnt="0"/>
      <dgm:spPr/>
    </dgm:pt>
    <dgm:pt modelId="{0B9CF049-30EA-4029-A9F7-D4F1420828B8}" type="pres">
      <dgm:prSet presAssocID="{2BC3924A-F970-475C-B917-1E664A74847A}" presName="node" presStyleLbl="node1" presStyleIdx="1" presStyleCnt="4">
        <dgm:presLayoutVars>
          <dgm:bulletEnabled val="1"/>
        </dgm:presLayoutVars>
      </dgm:prSet>
      <dgm:spPr/>
    </dgm:pt>
    <dgm:pt modelId="{AC00E298-A225-4938-BB5C-FE84E8668D46}" type="pres">
      <dgm:prSet presAssocID="{A8BA0FD6-A109-4CCA-A959-4B6352339C57}" presName="sibTrans" presStyleCnt="0"/>
      <dgm:spPr/>
    </dgm:pt>
    <dgm:pt modelId="{1ADFCCC4-E722-494A-B5A2-6748E1AC517E}" type="pres">
      <dgm:prSet presAssocID="{78ADD3D3-9F60-46CA-BAAF-FBE43E7D3778}" presName="node" presStyleLbl="node1" presStyleIdx="2" presStyleCnt="4">
        <dgm:presLayoutVars>
          <dgm:bulletEnabled val="1"/>
        </dgm:presLayoutVars>
      </dgm:prSet>
      <dgm:spPr/>
    </dgm:pt>
    <dgm:pt modelId="{D58BF877-B8A5-40CC-88E5-41DC754D626F}" type="pres">
      <dgm:prSet presAssocID="{FE53C108-1648-481B-9782-C2A2034E64D6}" presName="sibTrans" presStyleCnt="0"/>
      <dgm:spPr/>
    </dgm:pt>
    <dgm:pt modelId="{E0E2836B-2C88-4FFB-AAD2-1003FE4F5E4E}" type="pres">
      <dgm:prSet presAssocID="{FA3AA8B0-D572-4768-B3F0-1D62577AFC5D}" presName="node" presStyleLbl="node1" presStyleIdx="3" presStyleCnt="4">
        <dgm:presLayoutVars>
          <dgm:bulletEnabled val="1"/>
        </dgm:presLayoutVars>
      </dgm:prSet>
      <dgm:spPr/>
    </dgm:pt>
  </dgm:ptLst>
  <dgm:cxnLst>
    <dgm:cxn modelId="{4BCCAA0B-067A-4030-9693-8AC162CAAD89}" type="presOf" srcId="{78ADD3D3-9F60-46CA-BAAF-FBE43E7D3778}" destId="{1ADFCCC4-E722-494A-B5A2-6748E1AC517E}" srcOrd="0" destOrd="0" presId="urn:microsoft.com/office/officeart/2005/8/layout/default"/>
    <dgm:cxn modelId="{51C33316-FAB4-49EA-BEEE-0A9DC4FB67FC}" srcId="{826C634B-78D5-41C8-BB62-234D45176367}" destId="{81498BAE-EF7D-4253-885B-2E96C23A5091}" srcOrd="0" destOrd="0" parTransId="{C32CFF24-4117-46C8-845D-23A61489AE98}" sibTransId="{B97D2758-B009-450F-B926-56F6A574B5C9}"/>
    <dgm:cxn modelId="{90D7D544-51A5-41A3-B13B-58F7C121EED6}" type="presOf" srcId="{2BC3924A-F970-475C-B917-1E664A74847A}" destId="{0B9CF049-30EA-4029-A9F7-D4F1420828B8}" srcOrd="0" destOrd="0" presId="urn:microsoft.com/office/officeart/2005/8/layout/default"/>
    <dgm:cxn modelId="{97D31074-9043-4BA7-824B-16EF019C8924}" type="presOf" srcId="{826C634B-78D5-41C8-BB62-234D45176367}" destId="{804263A4-F33D-4C94-A2BD-1743D03AFCFA}" srcOrd="0" destOrd="0" presId="urn:microsoft.com/office/officeart/2005/8/layout/default"/>
    <dgm:cxn modelId="{5FBFBCD0-9786-4305-A8DA-AD93EACC569D}" type="presOf" srcId="{FA3AA8B0-D572-4768-B3F0-1D62577AFC5D}" destId="{E0E2836B-2C88-4FFB-AAD2-1003FE4F5E4E}" srcOrd="0" destOrd="0" presId="urn:microsoft.com/office/officeart/2005/8/layout/default"/>
    <dgm:cxn modelId="{B95F63D2-5B0E-4875-BB0D-B05E369B4A25}" srcId="{826C634B-78D5-41C8-BB62-234D45176367}" destId="{FA3AA8B0-D572-4768-B3F0-1D62577AFC5D}" srcOrd="3" destOrd="0" parTransId="{8B6CC938-A502-4C3E-AD7E-5EB320417EC4}" sibTransId="{B4D1DA60-0382-458E-9AF0-E9D120653C27}"/>
    <dgm:cxn modelId="{208A1FD5-37EE-4812-AE17-9401E72F08C9}" srcId="{826C634B-78D5-41C8-BB62-234D45176367}" destId="{78ADD3D3-9F60-46CA-BAAF-FBE43E7D3778}" srcOrd="2" destOrd="0" parTransId="{739ECF8C-D192-44ED-8A90-5D1DC36E7F25}" sibTransId="{FE53C108-1648-481B-9782-C2A2034E64D6}"/>
    <dgm:cxn modelId="{2B8B71D9-1419-452C-8B0C-5DCD71DC0860}" type="presOf" srcId="{81498BAE-EF7D-4253-885B-2E96C23A5091}" destId="{76598039-D04E-4B5A-BFD9-C0C27B32B27B}" srcOrd="0" destOrd="0" presId="urn:microsoft.com/office/officeart/2005/8/layout/default"/>
    <dgm:cxn modelId="{B3A95BEE-6D4C-442F-B315-E9E8F68F457B}" srcId="{826C634B-78D5-41C8-BB62-234D45176367}" destId="{2BC3924A-F970-475C-B917-1E664A74847A}" srcOrd="1" destOrd="0" parTransId="{727EC16D-6767-445D-9249-5C4C696F812B}" sibTransId="{A8BA0FD6-A109-4CCA-A959-4B6352339C57}"/>
    <dgm:cxn modelId="{5757A758-4976-426E-92DF-6617716A39DB}" type="presParOf" srcId="{804263A4-F33D-4C94-A2BD-1743D03AFCFA}" destId="{76598039-D04E-4B5A-BFD9-C0C27B32B27B}" srcOrd="0" destOrd="0" presId="urn:microsoft.com/office/officeart/2005/8/layout/default"/>
    <dgm:cxn modelId="{AD630327-D2E2-4B36-8855-3C472869D75D}" type="presParOf" srcId="{804263A4-F33D-4C94-A2BD-1743D03AFCFA}" destId="{FA61A66F-11A5-4DDB-BD0C-C9FED3134C38}" srcOrd="1" destOrd="0" presId="urn:microsoft.com/office/officeart/2005/8/layout/default"/>
    <dgm:cxn modelId="{8202BB65-B4A7-4AEF-BE13-1A1DAD722010}" type="presParOf" srcId="{804263A4-F33D-4C94-A2BD-1743D03AFCFA}" destId="{0B9CF049-30EA-4029-A9F7-D4F1420828B8}" srcOrd="2" destOrd="0" presId="urn:microsoft.com/office/officeart/2005/8/layout/default"/>
    <dgm:cxn modelId="{08C590D0-F56F-40BB-8249-6ECD1EFC512E}" type="presParOf" srcId="{804263A4-F33D-4C94-A2BD-1743D03AFCFA}" destId="{AC00E298-A225-4938-BB5C-FE84E8668D46}" srcOrd="3" destOrd="0" presId="urn:microsoft.com/office/officeart/2005/8/layout/default"/>
    <dgm:cxn modelId="{676B09C0-5B0D-447A-BE3E-35A0F1D245CE}" type="presParOf" srcId="{804263A4-F33D-4C94-A2BD-1743D03AFCFA}" destId="{1ADFCCC4-E722-494A-B5A2-6748E1AC517E}" srcOrd="4" destOrd="0" presId="urn:microsoft.com/office/officeart/2005/8/layout/default"/>
    <dgm:cxn modelId="{F5D8C535-5493-4FF3-A7B3-674043C90666}" type="presParOf" srcId="{804263A4-F33D-4C94-A2BD-1743D03AFCFA}" destId="{D58BF877-B8A5-40CC-88E5-41DC754D626F}" srcOrd="5" destOrd="0" presId="urn:microsoft.com/office/officeart/2005/8/layout/default"/>
    <dgm:cxn modelId="{DC935727-6208-4534-BC26-94A2A28E0B1B}" type="presParOf" srcId="{804263A4-F33D-4C94-A2BD-1743D03AFCFA}" destId="{E0E2836B-2C88-4FFB-AAD2-1003FE4F5E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6C811-7315-4557-878E-35DAC89D3BC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68D8B07-71B5-475D-AD8D-93454CB1B96C}">
      <dgm:prSet/>
      <dgm:spPr/>
      <dgm:t>
        <a:bodyPr/>
        <a:lstStyle/>
        <a:p>
          <a:r>
            <a:rPr lang="en-US"/>
            <a:t>Measuring the effectivity of pharmacy department in organisation.</a:t>
          </a:r>
        </a:p>
      </dgm:t>
    </dgm:pt>
    <dgm:pt modelId="{4626CFF0-87D9-469C-BCE7-D8F152632BC2}" type="parTrans" cxnId="{BB7A9215-FDE3-42FD-9931-C53A6D47E72F}">
      <dgm:prSet/>
      <dgm:spPr/>
      <dgm:t>
        <a:bodyPr/>
        <a:lstStyle/>
        <a:p>
          <a:endParaRPr lang="en-US"/>
        </a:p>
      </dgm:t>
    </dgm:pt>
    <dgm:pt modelId="{E7599939-F57A-4EB1-B3D4-2BC3E25E2A3B}" type="sibTrans" cxnId="{BB7A9215-FDE3-42FD-9931-C53A6D47E72F}">
      <dgm:prSet/>
      <dgm:spPr/>
      <dgm:t>
        <a:bodyPr/>
        <a:lstStyle/>
        <a:p>
          <a:endParaRPr lang="en-US"/>
        </a:p>
      </dgm:t>
    </dgm:pt>
    <dgm:pt modelId="{78097A76-B871-40C5-AC58-341494991FAE}">
      <dgm:prSet/>
      <dgm:spPr/>
      <dgm:t>
        <a:bodyPr/>
        <a:lstStyle/>
        <a:p>
          <a:r>
            <a:rPr lang="en-US"/>
            <a:t>Effective management and supervision </a:t>
          </a:r>
        </a:p>
      </dgm:t>
    </dgm:pt>
    <dgm:pt modelId="{CCD2D79D-8018-4458-A948-1C0D24102563}" type="parTrans" cxnId="{498B81A9-CB09-4BDA-919F-0E1CDA7723E6}">
      <dgm:prSet/>
      <dgm:spPr/>
      <dgm:t>
        <a:bodyPr/>
        <a:lstStyle/>
        <a:p>
          <a:endParaRPr lang="en-US"/>
        </a:p>
      </dgm:t>
    </dgm:pt>
    <dgm:pt modelId="{427271AF-7ADA-4238-8C2B-6110EFE45F8E}" type="sibTrans" cxnId="{498B81A9-CB09-4BDA-919F-0E1CDA7723E6}">
      <dgm:prSet/>
      <dgm:spPr/>
      <dgm:t>
        <a:bodyPr/>
        <a:lstStyle/>
        <a:p>
          <a:endParaRPr lang="en-US"/>
        </a:p>
      </dgm:t>
    </dgm:pt>
    <dgm:pt modelId="{15A7C23B-710E-42A3-8F65-730FCEDE1316}">
      <dgm:prSet/>
      <dgm:spPr/>
      <dgm:t>
        <a:bodyPr/>
        <a:lstStyle/>
        <a:p>
          <a:r>
            <a:rPr lang="en-US"/>
            <a:t>Result oriented requisition and distribution system </a:t>
          </a:r>
        </a:p>
      </dgm:t>
    </dgm:pt>
    <dgm:pt modelId="{ADE08EF9-5524-470F-ADBA-AAD88E075B8F}" type="parTrans" cxnId="{28119930-2A76-4CB0-9C0E-A3BB8182E504}">
      <dgm:prSet/>
      <dgm:spPr/>
      <dgm:t>
        <a:bodyPr/>
        <a:lstStyle/>
        <a:p>
          <a:endParaRPr lang="en-US"/>
        </a:p>
      </dgm:t>
    </dgm:pt>
    <dgm:pt modelId="{A2CC2CEC-736F-425D-854D-3E6C849F857C}" type="sibTrans" cxnId="{28119930-2A76-4CB0-9C0E-A3BB8182E504}">
      <dgm:prSet/>
      <dgm:spPr/>
      <dgm:t>
        <a:bodyPr/>
        <a:lstStyle/>
        <a:p>
          <a:endParaRPr lang="en-US"/>
        </a:p>
      </dgm:t>
    </dgm:pt>
    <dgm:pt modelId="{5DC3EE63-B3E5-49F2-BBC2-B7AD8318AE25}">
      <dgm:prSet/>
      <dgm:spPr/>
      <dgm:t>
        <a:bodyPr/>
        <a:lstStyle/>
        <a:p>
          <a:r>
            <a:rPr lang="en-US"/>
            <a:t>Compliance of written policies and procedures. </a:t>
          </a:r>
        </a:p>
      </dgm:t>
    </dgm:pt>
    <dgm:pt modelId="{A8729074-2F4D-4CE7-BC94-2B42CB78A106}" type="parTrans" cxnId="{4C937B79-0FFA-4A8E-9F31-CF6E56B7DF6F}">
      <dgm:prSet/>
      <dgm:spPr/>
      <dgm:t>
        <a:bodyPr/>
        <a:lstStyle/>
        <a:p>
          <a:endParaRPr lang="en-US"/>
        </a:p>
      </dgm:t>
    </dgm:pt>
    <dgm:pt modelId="{61C0116C-1D41-43E6-9653-301CF8133603}" type="sibTrans" cxnId="{4C937B79-0FFA-4A8E-9F31-CF6E56B7DF6F}">
      <dgm:prSet/>
      <dgm:spPr/>
      <dgm:t>
        <a:bodyPr/>
        <a:lstStyle/>
        <a:p>
          <a:endParaRPr lang="en-US"/>
        </a:p>
      </dgm:t>
    </dgm:pt>
    <dgm:pt modelId="{7278B932-3F43-4F95-8D5B-4A832A9DF822}" type="pres">
      <dgm:prSet presAssocID="{4106C811-7315-4557-878E-35DAC89D3BC7}" presName="vert0" presStyleCnt="0">
        <dgm:presLayoutVars>
          <dgm:dir/>
          <dgm:animOne val="branch"/>
          <dgm:animLvl val="lvl"/>
        </dgm:presLayoutVars>
      </dgm:prSet>
      <dgm:spPr/>
    </dgm:pt>
    <dgm:pt modelId="{7D14491D-B987-4D2B-8FC6-B8975F73A073}" type="pres">
      <dgm:prSet presAssocID="{668D8B07-71B5-475D-AD8D-93454CB1B96C}" presName="thickLine" presStyleLbl="alignNode1" presStyleIdx="0" presStyleCnt="4"/>
      <dgm:spPr/>
    </dgm:pt>
    <dgm:pt modelId="{4DE3FA04-A1A2-4D7E-8A76-3E6D27D4529A}" type="pres">
      <dgm:prSet presAssocID="{668D8B07-71B5-475D-AD8D-93454CB1B96C}" presName="horz1" presStyleCnt="0"/>
      <dgm:spPr/>
    </dgm:pt>
    <dgm:pt modelId="{2AA9A599-BCAF-48DE-BF4B-F79151D5EFCF}" type="pres">
      <dgm:prSet presAssocID="{668D8B07-71B5-475D-AD8D-93454CB1B96C}" presName="tx1" presStyleLbl="revTx" presStyleIdx="0" presStyleCnt="4"/>
      <dgm:spPr/>
    </dgm:pt>
    <dgm:pt modelId="{BDF53F80-C075-47D6-8C29-3D68F5D640C8}" type="pres">
      <dgm:prSet presAssocID="{668D8B07-71B5-475D-AD8D-93454CB1B96C}" presName="vert1" presStyleCnt="0"/>
      <dgm:spPr/>
    </dgm:pt>
    <dgm:pt modelId="{39724731-5663-4461-AF95-FA337E2B4831}" type="pres">
      <dgm:prSet presAssocID="{78097A76-B871-40C5-AC58-341494991FAE}" presName="thickLine" presStyleLbl="alignNode1" presStyleIdx="1" presStyleCnt="4"/>
      <dgm:spPr/>
    </dgm:pt>
    <dgm:pt modelId="{ACD3A269-90E5-4E58-9127-BBD8BD3ED3CC}" type="pres">
      <dgm:prSet presAssocID="{78097A76-B871-40C5-AC58-341494991FAE}" presName="horz1" presStyleCnt="0"/>
      <dgm:spPr/>
    </dgm:pt>
    <dgm:pt modelId="{A10FA298-1E93-4D40-A4DD-0315E3A2775A}" type="pres">
      <dgm:prSet presAssocID="{78097A76-B871-40C5-AC58-341494991FAE}" presName="tx1" presStyleLbl="revTx" presStyleIdx="1" presStyleCnt="4"/>
      <dgm:spPr/>
    </dgm:pt>
    <dgm:pt modelId="{391BA114-0492-4A0D-BAE5-508B2CCECBEC}" type="pres">
      <dgm:prSet presAssocID="{78097A76-B871-40C5-AC58-341494991FAE}" presName="vert1" presStyleCnt="0"/>
      <dgm:spPr/>
    </dgm:pt>
    <dgm:pt modelId="{AF43E5F6-9EB5-4ECB-AE4E-020C7B9CC145}" type="pres">
      <dgm:prSet presAssocID="{15A7C23B-710E-42A3-8F65-730FCEDE1316}" presName="thickLine" presStyleLbl="alignNode1" presStyleIdx="2" presStyleCnt="4"/>
      <dgm:spPr/>
    </dgm:pt>
    <dgm:pt modelId="{183934DF-B160-430F-8A27-718413F12715}" type="pres">
      <dgm:prSet presAssocID="{15A7C23B-710E-42A3-8F65-730FCEDE1316}" presName="horz1" presStyleCnt="0"/>
      <dgm:spPr/>
    </dgm:pt>
    <dgm:pt modelId="{262C3047-0BD2-438B-9CC0-E35DE4F82F67}" type="pres">
      <dgm:prSet presAssocID="{15A7C23B-710E-42A3-8F65-730FCEDE1316}" presName="tx1" presStyleLbl="revTx" presStyleIdx="2" presStyleCnt="4"/>
      <dgm:spPr/>
    </dgm:pt>
    <dgm:pt modelId="{CA15E549-B797-4D48-8236-88623FEAF577}" type="pres">
      <dgm:prSet presAssocID="{15A7C23B-710E-42A3-8F65-730FCEDE1316}" presName="vert1" presStyleCnt="0"/>
      <dgm:spPr/>
    </dgm:pt>
    <dgm:pt modelId="{F4FA4371-59EA-4C70-9238-C8555544DE93}" type="pres">
      <dgm:prSet presAssocID="{5DC3EE63-B3E5-49F2-BBC2-B7AD8318AE25}" presName="thickLine" presStyleLbl="alignNode1" presStyleIdx="3" presStyleCnt="4"/>
      <dgm:spPr/>
    </dgm:pt>
    <dgm:pt modelId="{FFC7C22B-FC23-443B-AEAB-69DD27052ACD}" type="pres">
      <dgm:prSet presAssocID="{5DC3EE63-B3E5-49F2-BBC2-B7AD8318AE25}" presName="horz1" presStyleCnt="0"/>
      <dgm:spPr/>
    </dgm:pt>
    <dgm:pt modelId="{65E5B4E5-5EE0-442E-997D-85915F73B5D6}" type="pres">
      <dgm:prSet presAssocID="{5DC3EE63-B3E5-49F2-BBC2-B7AD8318AE25}" presName="tx1" presStyleLbl="revTx" presStyleIdx="3" presStyleCnt="4"/>
      <dgm:spPr/>
    </dgm:pt>
    <dgm:pt modelId="{81EAEACD-A3E8-4608-9718-DCBDA458BDB3}" type="pres">
      <dgm:prSet presAssocID="{5DC3EE63-B3E5-49F2-BBC2-B7AD8318AE25}" presName="vert1" presStyleCnt="0"/>
      <dgm:spPr/>
    </dgm:pt>
  </dgm:ptLst>
  <dgm:cxnLst>
    <dgm:cxn modelId="{CFAE870A-8ECE-431B-BCEF-3D828E6C70FC}" type="presOf" srcId="{15A7C23B-710E-42A3-8F65-730FCEDE1316}" destId="{262C3047-0BD2-438B-9CC0-E35DE4F82F67}" srcOrd="0" destOrd="0" presId="urn:microsoft.com/office/officeart/2008/layout/LinedList"/>
    <dgm:cxn modelId="{BB7A9215-FDE3-42FD-9931-C53A6D47E72F}" srcId="{4106C811-7315-4557-878E-35DAC89D3BC7}" destId="{668D8B07-71B5-475D-AD8D-93454CB1B96C}" srcOrd="0" destOrd="0" parTransId="{4626CFF0-87D9-469C-BCE7-D8F152632BC2}" sibTransId="{E7599939-F57A-4EB1-B3D4-2BC3E25E2A3B}"/>
    <dgm:cxn modelId="{37256230-A7C8-48E8-8E6C-001E7E37F056}" type="presOf" srcId="{5DC3EE63-B3E5-49F2-BBC2-B7AD8318AE25}" destId="{65E5B4E5-5EE0-442E-997D-85915F73B5D6}" srcOrd="0" destOrd="0" presId="urn:microsoft.com/office/officeart/2008/layout/LinedList"/>
    <dgm:cxn modelId="{28119930-2A76-4CB0-9C0E-A3BB8182E504}" srcId="{4106C811-7315-4557-878E-35DAC89D3BC7}" destId="{15A7C23B-710E-42A3-8F65-730FCEDE1316}" srcOrd="2" destOrd="0" parTransId="{ADE08EF9-5524-470F-ADBA-AAD88E075B8F}" sibTransId="{A2CC2CEC-736F-425D-854D-3E6C849F857C}"/>
    <dgm:cxn modelId="{4C937B79-0FFA-4A8E-9F31-CF6E56B7DF6F}" srcId="{4106C811-7315-4557-878E-35DAC89D3BC7}" destId="{5DC3EE63-B3E5-49F2-BBC2-B7AD8318AE25}" srcOrd="3" destOrd="0" parTransId="{A8729074-2F4D-4CE7-BC94-2B42CB78A106}" sibTransId="{61C0116C-1D41-43E6-9653-301CF8133603}"/>
    <dgm:cxn modelId="{498B81A9-CB09-4BDA-919F-0E1CDA7723E6}" srcId="{4106C811-7315-4557-878E-35DAC89D3BC7}" destId="{78097A76-B871-40C5-AC58-341494991FAE}" srcOrd="1" destOrd="0" parTransId="{CCD2D79D-8018-4458-A948-1C0D24102563}" sibTransId="{427271AF-7ADA-4238-8C2B-6110EFE45F8E}"/>
    <dgm:cxn modelId="{ABC8BBBD-83B3-45DE-B387-D47C58CDBA63}" type="presOf" srcId="{4106C811-7315-4557-878E-35DAC89D3BC7}" destId="{7278B932-3F43-4F95-8D5B-4A832A9DF822}" srcOrd="0" destOrd="0" presId="urn:microsoft.com/office/officeart/2008/layout/LinedList"/>
    <dgm:cxn modelId="{C2C9DFC4-E52A-4C20-A88C-751A945A87BF}" type="presOf" srcId="{78097A76-B871-40C5-AC58-341494991FAE}" destId="{A10FA298-1E93-4D40-A4DD-0315E3A2775A}" srcOrd="0" destOrd="0" presId="urn:microsoft.com/office/officeart/2008/layout/LinedList"/>
    <dgm:cxn modelId="{30F659D3-3189-40CA-B0C5-3D052A4DE2FA}" type="presOf" srcId="{668D8B07-71B5-475D-AD8D-93454CB1B96C}" destId="{2AA9A599-BCAF-48DE-BF4B-F79151D5EFCF}" srcOrd="0" destOrd="0" presId="urn:microsoft.com/office/officeart/2008/layout/LinedList"/>
    <dgm:cxn modelId="{E82888E8-A783-45AC-84F9-399C91FC56C4}" type="presParOf" srcId="{7278B932-3F43-4F95-8D5B-4A832A9DF822}" destId="{7D14491D-B987-4D2B-8FC6-B8975F73A073}" srcOrd="0" destOrd="0" presId="urn:microsoft.com/office/officeart/2008/layout/LinedList"/>
    <dgm:cxn modelId="{3345CD0A-9A18-42BE-92CB-17F7348C2FFE}" type="presParOf" srcId="{7278B932-3F43-4F95-8D5B-4A832A9DF822}" destId="{4DE3FA04-A1A2-4D7E-8A76-3E6D27D4529A}" srcOrd="1" destOrd="0" presId="urn:microsoft.com/office/officeart/2008/layout/LinedList"/>
    <dgm:cxn modelId="{C04419F8-937C-43B2-A9D9-EA0BBC9BCAFB}" type="presParOf" srcId="{4DE3FA04-A1A2-4D7E-8A76-3E6D27D4529A}" destId="{2AA9A599-BCAF-48DE-BF4B-F79151D5EFCF}" srcOrd="0" destOrd="0" presId="urn:microsoft.com/office/officeart/2008/layout/LinedList"/>
    <dgm:cxn modelId="{F576524E-ACB1-459C-98D7-9C7A02F04614}" type="presParOf" srcId="{4DE3FA04-A1A2-4D7E-8A76-3E6D27D4529A}" destId="{BDF53F80-C075-47D6-8C29-3D68F5D640C8}" srcOrd="1" destOrd="0" presId="urn:microsoft.com/office/officeart/2008/layout/LinedList"/>
    <dgm:cxn modelId="{7D1E81F4-8F99-4853-9298-81BBFDB2683A}" type="presParOf" srcId="{7278B932-3F43-4F95-8D5B-4A832A9DF822}" destId="{39724731-5663-4461-AF95-FA337E2B4831}" srcOrd="2" destOrd="0" presId="urn:microsoft.com/office/officeart/2008/layout/LinedList"/>
    <dgm:cxn modelId="{8A288D01-95A0-4FD3-AE08-09BA861B0E3E}" type="presParOf" srcId="{7278B932-3F43-4F95-8D5B-4A832A9DF822}" destId="{ACD3A269-90E5-4E58-9127-BBD8BD3ED3CC}" srcOrd="3" destOrd="0" presId="urn:microsoft.com/office/officeart/2008/layout/LinedList"/>
    <dgm:cxn modelId="{85C17100-21B0-4C43-8147-7D94FC4D9FA1}" type="presParOf" srcId="{ACD3A269-90E5-4E58-9127-BBD8BD3ED3CC}" destId="{A10FA298-1E93-4D40-A4DD-0315E3A2775A}" srcOrd="0" destOrd="0" presId="urn:microsoft.com/office/officeart/2008/layout/LinedList"/>
    <dgm:cxn modelId="{0392D1CD-5901-43F2-B78C-A8D583A16AFC}" type="presParOf" srcId="{ACD3A269-90E5-4E58-9127-BBD8BD3ED3CC}" destId="{391BA114-0492-4A0D-BAE5-508B2CCECBEC}" srcOrd="1" destOrd="0" presId="urn:microsoft.com/office/officeart/2008/layout/LinedList"/>
    <dgm:cxn modelId="{71A3070A-098F-4046-8AEB-DEB03C34EAD8}" type="presParOf" srcId="{7278B932-3F43-4F95-8D5B-4A832A9DF822}" destId="{AF43E5F6-9EB5-4ECB-AE4E-020C7B9CC145}" srcOrd="4" destOrd="0" presId="urn:microsoft.com/office/officeart/2008/layout/LinedList"/>
    <dgm:cxn modelId="{BD1CB1C0-0C27-4D9F-A10F-788790D61284}" type="presParOf" srcId="{7278B932-3F43-4F95-8D5B-4A832A9DF822}" destId="{183934DF-B160-430F-8A27-718413F12715}" srcOrd="5" destOrd="0" presId="urn:microsoft.com/office/officeart/2008/layout/LinedList"/>
    <dgm:cxn modelId="{CE6783EF-3F54-472E-8F28-499229D71961}" type="presParOf" srcId="{183934DF-B160-430F-8A27-718413F12715}" destId="{262C3047-0BD2-438B-9CC0-E35DE4F82F67}" srcOrd="0" destOrd="0" presId="urn:microsoft.com/office/officeart/2008/layout/LinedList"/>
    <dgm:cxn modelId="{234A5D9B-62DC-46AB-9122-29ED37D0972B}" type="presParOf" srcId="{183934DF-B160-430F-8A27-718413F12715}" destId="{CA15E549-B797-4D48-8236-88623FEAF577}" srcOrd="1" destOrd="0" presId="urn:microsoft.com/office/officeart/2008/layout/LinedList"/>
    <dgm:cxn modelId="{F45D622B-B34E-49B8-B99E-3155A93F3643}" type="presParOf" srcId="{7278B932-3F43-4F95-8D5B-4A832A9DF822}" destId="{F4FA4371-59EA-4C70-9238-C8555544DE93}" srcOrd="6" destOrd="0" presId="urn:microsoft.com/office/officeart/2008/layout/LinedList"/>
    <dgm:cxn modelId="{B30DFAD8-680A-47BD-B8E2-856B0350E212}" type="presParOf" srcId="{7278B932-3F43-4F95-8D5B-4A832A9DF822}" destId="{FFC7C22B-FC23-443B-AEAB-69DD27052ACD}" srcOrd="7" destOrd="0" presId="urn:microsoft.com/office/officeart/2008/layout/LinedList"/>
    <dgm:cxn modelId="{2FAD3AB0-A893-4F56-A44D-664CC52428A9}" type="presParOf" srcId="{FFC7C22B-FC23-443B-AEAB-69DD27052ACD}" destId="{65E5B4E5-5EE0-442E-997D-85915F73B5D6}" srcOrd="0" destOrd="0" presId="urn:microsoft.com/office/officeart/2008/layout/LinedList"/>
    <dgm:cxn modelId="{6FD0D818-830F-4375-B8A5-6C37ECA8C248}" type="presParOf" srcId="{FFC7C22B-FC23-443B-AEAB-69DD27052ACD}" destId="{81EAEACD-A3E8-4608-9718-DCBDA458BD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6DF27-6165-4C33-82F2-56873E8B4F3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25CAAF-428A-4A77-99C6-6AC791A63533}">
      <dgm:prSet/>
      <dgm:spPr/>
      <dgm:t>
        <a:bodyPr/>
        <a:lstStyle/>
        <a:p>
          <a:pPr rtl="0">
            <a:lnSpc>
              <a:spcPct val="100000"/>
            </a:lnSpc>
          </a:pPr>
          <a:r>
            <a:rPr lang="en-US" dirty="0"/>
            <a:t>To maintain the specified material quality level as well as a level of quality that allows for efficient and effective operation.</a:t>
          </a:r>
          <a:endParaRPr lang="en-US" dirty="0">
            <a:latin typeface="Gill Sans Nova"/>
          </a:endParaRPr>
        </a:p>
      </dgm:t>
    </dgm:pt>
    <dgm:pt modelId="{CB960354-F5E0-4CF9-8C8E-8080E43BFE4A}" type="parTrans" cxnId="{BB595D47-89AF-48B8-9FFB-53B2B4A5EBEC}">
      <dgm:prSet/>
      <dgm:spPr/>
      <dgm:t>
        <a:bodyPr/>
        <a:lstStyle/>
        <a:p>
          <a:endParaRPr lang="en-US"/>
        </a:p>
      </dgm:t>
    </dgm:pt>
    <dgm:pt modelId="{773A8E4C-C46D-4167-8743-727D709AD501}" type="sibTrans" cxnId="{BB595D47-89AF-48B8-9FFB-53B2B4A5EBEC}">
      <dgm:prSet/>
      <dgm:spPr/>
      <dgm:t>
        <a:bodyPr/>
        <a:lstStyle/>
        <a:p>
          <a:endParaRPr lang="en-US"/>
        </a:p>
      </dgm:t>
    </dgm:pt>
    <dgm:pt modelId="{A12F445F-37CB-4A96-90AA-348543F719BB}">
      <dgm:prSet/>
      <dgm:spPr/>
      <dgm:t>
        <a:bodyPr/>
        <a:lstStyle/>
        <a:p>
          <a:pPr>
            <a:lnSpc>
              <a:spcPct val="100000"/>
            </a:lnSpc>
          </a:pPr>
          <a:r>
            <a:rPr lang="en-US" dirty="0"/>
            <a:t>To reduce the overall acquisition cost by improving operations and procedures. </a:t>
          </a:r>
        </a:p>
      </dgm:t>
    </dgm:pt>
    <dgm:pt modelId="{D1A0B6F6-368C-4174-986C-EC3FF1C79DE8}" type="parTrans" cxnId="{156DB514-D527-4F50-8E7E-19BF77EF4028}">
      <dgm:prSet/>
      <dgm:spPr/>
      <dgm:t>
        <a:bodyPr/>
        <a:lstStyle/>
        <a:p>
          <a:endParaRPr lang="en-US"/>
        </a:p>
      </dgm:t>
    </dgm:pt>
    <dgm:pt modelId="{D262A8ED-732D-4F94-83F7-07D37C9C7BDC}" type="sibTrans" cxnId="{156DB514-D527-4F50-8E7E-19BF77EF4028}">
      <dgm:prSet/>
      <dgm:spPr/>
      <dgm:t>
        <a:bodyPr/>
        <a:lstStyle/>
        <a:p>
          <a:endParaRPr lang="en-US"/>
        </a:p>
      </dgm:t>
    </dgm:pt>
    <dgm:pt modelId="{F38DE9B5-3D5C-436E-89AF-F1FE5E901DBE}">
      <dgm:prSet/>
      <dgm:spPr/>
      <dgm:t>
        <a:bodyPr/>
        <a:lstStyle/>
        <a:p>
          <a:pPr>
            <a:lnSpc>
              <a:spcPct val="100000"/>
            </a:lnSpc>
          </a:pPr>
          <a:r>
            <a:rPr lang="en-US" dirty="0"/>
            <a:t>Measure the effect of supply chain management dimensions (the relationship with suppliers, specifications, standards, delivery, and after-sales service).. </a:t>
          </a:r>
        </a:p>
      </dgm:t>
    </dgm:pt>
    <dgm:pt modelId="{4914B5B5-7D7C-4606-BB08-DC5B0B48FDF9}" type="parTrans" cxnId="{8AAE2A6F-BDA7-4247-BB9E-164FAF7E0AD8}">
      <dgm:prSet/>
      <dgm:spPr/>
      <dgm:t>
        <a:bodyPr/>
        <a:lstStyle/>
        <a:p>
          <a:endParaRPr lang="en-US"/>
        </a:p>
      </dgm:t>
    </dgm:pt>
    <dgm:pt modelId="{ABC6F03F-DBA2-43EC-9437-6CB004F63B65}" type="sibTrans" cxnId="{8AAE2A6F-BDA7-4247-BB9E-164FAF7E0AD8}">
      <dgm:prSet/>
      <dgm:spPr/>
      <dgm:t>
        <a:bodyPr/>
        <a:lstStyle/>
        <a:p>
          <a:endParaRPr lang="en-US"/>
        </a:p>
      </dgm:t>
    </dgm:pt>
    <dgm:pt modelId="{CB047BC7-B103-4F7C-A0A2-6D79ABE02329}">
      <dgm:prSet phldr="0"/>
      <dgm:spPr/>
      <dgm:t>
        <a:bodyPr/>
        <a:lstStyle/>
        <a:p>
          <a:pPr>
            <a:lnSpc>
              <a:spcPct val="100000"/>
            </a:lnSpc>
          </a:pPr>
          <a:r>
            <a:rPr lang="en-US" dirty="0"/>
            <a:t>To create dependable alternative sources of supply in order to promote atmosphere in performance and pricing.</a:t>
          </a:r>
        </a:p>
      </dgm:t>
    </dgm:pt>
    <dgm:pt modelId="{2696C0F9-ABF4-4E72-8BA3-FEACE7D4480A}" type="parTrans" cxnId="{AF8E5CCA-CC2C-48F6-AC96-4B9C853DAB9D}">
      <dgm:prSet/>
      <dgm:spPr/>
    </dgm:pt>
    <dgm:pt modelId="{428F173D-87B8-4683-9A0D-DE76FA06F3A5}" type="sibTrans" cxnId="{AF8E5CCA-CC2C-48F6-AC96-4B9C853DAB9D}">
      <dgm:prSet/>
      <dgm:spPr/>
    </dgm:pt>
    <dgm:pt modelId="{84897D48-0166-485F-994C-692A89609F03}" type="pres">
      <dgm:prSet presAssocID="{4726DF27-6165-4C33-82F2-56873E8B4F3A}" presName="root" presStyleCnt="0">
        <dgm:presLayoutVars>
          <dgm:dir/>
          <dgm:resizeHandles val="exact"/>
        </dgm:presLayoutVars>
      </dgm:prSet>
      <dgm:spPr/>
    </dgm:pt>
    <dgm:pt modelId="{803A8DF9-12D5-45F6-9269-9296E5587E2C}" type="pres">
      <dgm:prSet presAssocID="{9125CAAF-428A-4A77-99C6-6AC791A63533}" presName="compNode" presStyleCnt="0"/>
      <dgm:spPr/>
    </dgm:pt>
    <dgm:pt modelId="{968285D0-11B2-43D7-AA2D-8A1F6127C562}" type="pres">
      <dgm:prSet presAssocID="{9125CAAF-428A-4A77-99C6-6AC791A63533}" presName="bgRect" presStyleLbl="bgShp" presStyleIdx="0" presStyleCnt="4"/>
      <dgm:spPr/>
    </dgm:pt>
    <dgm:pt modelId="{EC921DA7-816D-43B0-A1C2-023C801FCCA4}" type="pres">
      <dgm:prSet presAssocID="{9125CAAF-428A-4A77-99C6-6AC791A635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5905C4F0-CBBC-4625-B0C2-45B3842327ED}" type="pres">
      <dgm:prSet presAssocID="{9125CAAF-428A-4A77-99C6-6AC791A63533}" presName="spaceRect" presStyleCnt="0"/>
      <dgm:spPr/>
    </dgm:pt>
    <dgm:pt modelId="{66AC8D62-DFFB-43D8-ADA7-201A1E6A399B}" type="pres">
      <dgm:prSet presAssocID="{9125CAAF-428A-4A77-99C6-6AC791A63533}" presName="parTx" presStyleLbl="revTx" presStyleIdx="0" presStyleCnt="4">
        <dgm:presLayoutVars>
          <dgm:chMax val="0"/>
          <dgm:chPref val="0"/>
        </dgm:presLayoutVars>
      </dgm:prSet>
      <dgm:spPr/>
    </dgm:pt>
    <dgm:pt modelId="{6E628FA4-26D3-4365-B8B5-63DB0EA5F985}" type="pres">
      <dgm:prSet presAssocID="{773A8E4C-C46D-4167-8743-727D709AD501}" presName="sibTrans" presStyleCnt="0"/>
      <dgm:spPr/>
    </dgm:pt>
    <dgm:pt modelId="{62643647-EA6F-491B-806C-2F7BE1A1000F}" type="pres">
      <dgm:prSet presAssocID="{CB047BC7-B103-4F7C-A0A2-6D79ABE02329}" presName="compNode" presStyleCnt="0"/>
      <dgm:spPr/>
    </dgm:pt>
    <dgm:pt modelId="{BD3B20B3-0833-418B-8D71-E592DD252298}" type="pres">
      <dgm:prSet presAssocID="{CB047BC7-B103-4F7C-A0A2-6D79ABE02329}" presName="bgRect" presStyleLbl="bgShp" presStyleIdx="1" presStyleCnt="4"/>
      <dgm:spPr/>
    </dgm:pt>
    <dgm:pt modelId="{A6FAF6E6-E574-4701-B54E-758F74E41DB3}" type="pres">
      <dgm:prSet presAssocID="{CB047BC7-B103-4F7C-A0A2-6D79ABE02329}" presName="iconRect" presStyleLbl="node1" presStyleIdx="1" presStyleCnt="4"/>
      <dgm:spPr/>
    </dgm:pt>
    <dgm:pt modelId="{2871191D-EDA9-42A8-B781-FCED7D07E68C}" type="pres">
      <dgm:prSet presAssocID="{CB047BC7-B103-4F7C-A0A2-6D79ABE02329}" presName="spaceRect" presStyleCnt="0"/>
      <dgm:spPr/>
    </dgm:pt>
    <dgm:pt modelId="{06415468-83AA-4E98-89B9-FF34531D6645}" type="pres">
      <dgm:prSet presAssocID="{CB047BC7-B103-4F7C-A0A2-6D79ABE02329}" presName="parTx" presStyleLbl="revTx" presStyleIdx="1" presStyleCnt="4">
        <dgm:presLayoutVars>
          <dgm:chMax val="0"/>
          <dgm:chPref val="0"/>
        </dgm:presLayoutVars>
      </dgm:prSet>
      <dgm:spPr/>
    </dgm:pt>
    <dgm:pt modelId="{DD75E57A-6294-47C3-8D17-9485517196E9}" type="pres">
      <dgm:prSet presAssocID="{428F173D-87B8-4683-9A0D-DE76FA06F3A5}" presName="sibTrans" presStyleCnt="0"/>
      <dgm:spPr/>
    </dgm:pt>
    <dgm:pt modelId="{540F13F1-476A-4A0D-B7F8-23D83FF38806}" type="pres">
      <dgm:prSet presAssocID="{A12F445F-37CB-4A96-90AA-348543F719BB}" presName="compNode" presStyleCnt="0"/>
      <dgm:spPr/>
    </dgm:pt>
    <dgm:pt modelId="{5C89356D-CF9A-4FF6-B42F-CAB47F228C09}" type="pres">
      <dgm:prSet presAssocID="{A12F445F-37CB-4A96-90AA-348543F719BB}" presName="bgRect" presStyleLbl="bgShp" presStyleIdx="2" presStyleCnt="4"/>
      <dgm:spPr/>
    </dgm:pt>
    <dgm:pt modelId="{1067D481-647F-4FF1-B45F-C968E8C4F5C9}" type="pres">
      <dgm:prSet presAssocID="{A12F445F-37CB-4A96-90AA-348543F719BB}"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F8E1778-B7F5-4CC0-A8D5-A8AB4686BD59}" type="pres">
      <dgm:prSet presAssocID="{A12F445F-37CB-4A96-90AA-348543F719BB}" presName="spaceRect" presStyleCnt="0"/>
      <dgm:spPr/>
    </dgm:pt>
    <dgm:pt modelId="{5D7B2308-F48B-4A27-B46E-E22C2322B9F6}" type="pres">
      <dgm:prSet presAssocID="{A12F445F-37CB-4A96-90AA-348543F719BB}" presName="parTx" presStyleLbl="revTx" presStyleIdx="2" presStyleCnt="4">
        <dgm:presLayoutVars>
          <dgm:chMax val="0"/>
          <dgm:chPref val="0"/>
        </dgm:presLayoutVars>
      </dgm:prSet>
      <dgm:spPr/>
    </dgm:pt>
    <dgm:pt modelId="{089D35EA-50A3-4E3F-B5F2-B38455A4DBF9}" type="pres">
      <dgm:prSet presAssocID="{D262A8ED-732D-4F94-83F7-07D37C9C7BDC}" presName="sibTrans" presStyleCnt="0"/>
      <dgm:spPr/>
    </dgm:pt>
    <dgm:pt modelId="{B74FFBA7-E836-4EF4-A96B-781CB032D365}" type="pres">
      <dgm:prSet presAssocID="{F38DE9B5-3D5C-436E-89AF-F1FE5E901DBE}" presName="compNode" presStyleCnt="0"/>
      <dgm:spPr/>
    </dgm:pt>
    <dgm:pt modelId="{00E1585D-23D8-410E-A769-2A98586F0411}" type="pres">
      <dgm:prSet presAssocID="{F38DE9B5-3D5C-436E-89AF-F1FE5E901DBE}" presName="bgRect" presStyleLbl="bgShp" presStyleIdx="3" presStyleCnt="4"/>
      <dgm:spPr/>
    </dgm:pt>
    <dgm:pt modelId="{81B81903-2A88-4AF6-94F0-9FD52658AB63}" type="pres">
      <dgm:prSet presAssocID="{F38DE9B5-3D5C-436E-89AF-F1FE5E901DBE}"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F90593B0-DF15-4BCA-AD9E-5BA376A9D46A}" type="pres">
      <dgm:prSet presAssocID="{F38DE9B5-3D5C-436E-89AF-F1FE5E901DBE}" presName="spaceRect" presStyleCnt="0"/>
      <dgm:spPr/>
    </dgm:pt>
    <dgm:pt modelId="{370ED785-1A12-4091-8222-D0D930BD3F0E}" type="pres">
      <dgm:prSet presAssocID="{F38DE9B5-3D5C-436E-89AF-F1FE5E901DBE}" presName="parTx" presStyleLbl="revTx" presStyleIdx="3" presStyleCnt="4">
        <dgm:presLayoutVars>
          <dgm:chMax val="0"/>
          <dgm:chPref val="0"/>
        </dgm:presLayoutVars>
      </dgm:prSet>
      <dgm:spPr/>
    </dgm:pt>
  </dgm:ptLst>
  <dgm:cxnLst>
    <dgm:cxn modelId="{1E3A5D06-2A04-4AB9-BEFA-9B291819858B}" type="presOf" srcId="{F38DE9B5-3D5C-436E-89AF-F1FE5E901DBE}" destId="{370ED785-1A12-4091-8222-D0D930BD3F0E}" srcOrd="0" destOrd="0" presId="urn:microsoft.com/office/officeart/2018/2/layout/IconVerticalSolidList"/>
    <dgm:cxn modelId="{0B7E4306-E607-4445-8878-8D8209880C25}" type="presOf" srcId="{4726DF27-6165-4C33-82F2-56873E8B4F3A}" destId="{84897D48-0166-485F-994C-692A89609F03}" srcOrd="0" destOrd="0" presId="urn:microsoft.com/office/officeart/2018/2/layout/IconVerticalSolidList"/>
    <dgm:cxn modelId="{156DB514-D527-4F50-8E7E-19BF77EF4028}" srcId="{4726DF27-6165-4C33-82F2-56873E8B4F3A}" destId="{A12F445F-37CB-4A96-90AA-348543F719BB}" srcOrd="2" destOrd="0" parTransId="{D1A0B6F6-368C-4174-986C-EC3FF1C79DE8}" sibTransId="{D262A8ED-732D-4F94-83F7-07D37C9C7BDC}"/>
    <dgm:cxn modelId="{C99CBA3B-BCFE-4615-A0BD-76056A2CDAFA}" type="presOf" srcId="{9125CAAF-428A-4A77-99C6-6AC791A63533}" destId="{66AC8D62-DFFB-43D8-ADA7-201A1E6A399B}" srcOrd="0" destOrd="0" presId="urn:microsoft.com/office/officeart/2018/2/layout/IconVerticalSolidList"/>
    <dgm:cxn modelId="{BB595D47-89AF-48B8-9FFB-53B2B4A5EBEC}" srcId="{4726DF27-6165-4C33-82F2-56873E8B4F3A}" destId="{9125CAAF-428A-4A77-99C6-6AC791A63533}" srcOrd="0" destOrd="0" parTransId="{CB960354-F5E0-4CF9-8C8E-8080E43BFE4A}" sibTransId="{773A8E4C-C46D-4167-8743-727D709AD501}"/>
    <dgm:cxn modelId="{8AAE2A6F-BDA7-4247-BB9E-164FAF7E0AD8}" srcId="{4726DF27-6165-4C33-82F2-56873E8B4F3A}" destId="{F38DE9B5-3D5C-436E-89AF-F1FE5E901DBE}" srcOrd="3" destOrd="0" parTransId="{4914B5B5-7D7C-4606-BB08-DC5B0B48FDF9}" sibTransId="{ABC6F03F-DBA2-43EC-9437-6CB004F63B65}"/>
    <dgm:cxn modelId="{D716C282-29C7-406E-838C-9CB09A01D28E}" type="presOf" srcId="{CB047BC7-B103-4F7C-A0A2-6D79ABE02329}" destId="{06415468-83AA-4E98-89B9-FF34531D6645}" srcOrd="0" destOrd="0" presId="urn:microsoft.com/office/officeart/2018/2/layout/IconVerticalSolidList"/>
    <dgm:cxn modelId="{AF8E5CCA-CC2C-48F6-AC96-4B9C853DAB9D}" srcId="{4726DF27-6165-4C33-82F2-56873E8B4F3A}" destId="{CB047BC7-B103-4F7C-A0A2-6D79ABE02329}" srcOrd="1" destOrd="0" parTransId="{2696C0F9-ABF4-4E72-8BA3-FEACE7D4480A}" sibTransId="{428F173D-87B8-4683-9A0D-DE76FA06F3A5}"/>
    <dgm:cxn modelId="{FFF472EA-5034-41E0-B95D-CE2CBF2F79C4}" type="presOf" srcId="{A12F445F-37CB-4A96-90AA-348543F719BB}" destId="{5D7B2308-F48B-4A27-B46E-E22C2322B9F6}" srcOrd="0" destOrd="0" presId="urn:microsoft.com/office/officeart/2018/2/layout/IconVerticalSolidList"/>
    <dgm:cxn modelId="{2411BB4C-9810-4271-B0B1-4BC5098890CD}" type="presParOf" srcId="{84897D48-0166-485F-994C-692A89609F03}" destId="{803A8DF9-12D5-45F6-9269-9296E5587E2C}" srcOrd="0" destOrd="0" presId="urn:microsoft.com/office/officeart/2018/2/layout/IconVerticalSolidList"/>
    <dgm:cxn modelId="{6EEB2769-41D2-4FF6-BDF8-BB7C7276B3D9}" type="presParOf" srcId="{803A8DF9-12D5-45F6-9269-9296E5587E2C}" destId="{968285D0-11B2-43D7-AA2D-8A1F6127C562}" srcOrd="0" destOrd="0" presId="urn:microsoft.com/office/officeart/2018/2/layout/IconVerticalSolidList"/>
    <dgm:cxn modelId="{F6608F78-1445-41BF-BFAF-789BDAC98375}" type="presParOf" srcId="{803A8DF9-12D5-45F6-9269-9296E5587E2C}" destId="{EC921DA7-816D-43B0-A1C2-023C801FCCA4}" srcOrd="1" destOrd="0" presId="urn:microsoft.com/office/officeart/2018/2/layout/IconVerticalSolidList"/>
    <dgm:cxn modelId="{8EDA99FD-97FB-4984-9D21-BA41F8AC1EC6}" type="presParOf" srcId="{803A8DF9-12D5-45F6-9269-9296E5587E2C}" destId="{5905C4F0-CBBC-4625-B0C2-45B3842327ED}" srcOrd="2" destOrd="0" presId="urn:microsoft.com/office/officeart/2018/2/layout/IconVerticalSolidList"/>
    <dgm:cxn modelId="{91C8C568-CD4A-4A73-9F3A-460F59F43713}" type="presParOf" srcId="{803A8DF9-12D5-45F6-9269-9296E5587E2C}" destId="{66AC8D62-DFFB-43D8-ADA7-201A1E6A399B}" srcOrd="3" destOrd="0" presId="urn:microsoft.com/office/officeart/2018/2/layout/IconVerticalSolidList"/>
    <dgm:cxn modelId="{B4B6A9A5-7CAB-4A79-9838-EB0A32999E27}" type="presParOf" srcId="{84897D48-0166-485F-994C-692A89609F03}" destId="{6E628FA4-26D3-4365-B8B5-63DB0EA5F985}" srcOrd="1" destOrd="0" presId="urn:microsoft.com/office/officeart/2018/2/layout/IconVerticalSolidList"/>
    <dgm:cxn modelId="{F9AB35F5-ED90-4391-BA4F-AEB5F47B409D}" type="presParOf" srcId="{84897D48-0166-485F-994C-692A89609F03}" destId="{62643647-EA6F-491B-806C-2F7BE1A1000F}" srcOrd="2" destOrd="0" presId="urn:microsoft.com/office/officeart/2018/2/layout/IconVerticalSolidList"/>
    <dgm:cxn modelId="{B2D9C78A-5812-4FEA-B1B3-E262CF4E1977}" type="presParOf" srcId="{62643647-EA6F-491B-806C-2F7BE1A1000F}" destId="{BD3B20B3-0833-418B-8D71-E592DD252298}" srcOrd="0" destOrd="0" presId="urn:microsoft.com/office/officeart/2018/2/layout/IconVerticalSolidList"/>
    <dgm:cxn modelId="{ABA47B39-C729-409F-8B10-09F14D452A24}" type="presParOf" srcId="{62643647-EA6F-491B-806C-2F7BE1A1000F}" destId="{A6FAF6E6-E574-4701-B54E-758F74E41DB3}" srcOrd="1" destOrd="0" presId="urn:microsoft.com/office/officeart/2018/2/layout/IconVerticalSolidList"/>
    <dgm:cxn modelId="{CE2F2734-471E-40F3-B638-978458337E0F}" type="presParOf" srcId="{62643647-EA6F-491B-806C-2F7BE1A1000F}" destId="{2871191D-EDA9-42A8-B781-FCED7D07E68C}" srcOrd="2" destOrd="0" presId="urn:microsoft.com/office/officeart/2018/2/layout/IconVerticalSolidList"/>
    <dgm:cxn modelId="{04A1D5D4-C997-4A64-B063-EE66FE5043A1}" type="presParOf" srcId="{62643647-EA6F-491B-806C-2F7BE1A1000F}" destId="{06415468-83AA-4E98-89B9-FF34531D6645}" srcOrd="3" destOrd="0" presId="urn:microsoft.com/office/officeart/2018/2/layout/IconVerticalSolidList"/>
    <dgm:cxn modelId="{31BC62BB-C7E6-428C-8E2D-1CC407F8980D}" type="presParOf" srcId="{84897D48-0166-485F-994C-692A89609F03}" destId="{DD75E57A-6294-47C3-8D17-9485517196E9}" srcOrd="3" destOrd="0" presId="urn:microsoft.com/office/officeart/2018/2/layout/IconVerticalSolidList"/>
    <dgm:cxn modelId="{79246D66-4822-4C00-823B-4EFC4E2463BE}" type="presParOf" srcId="{84897D48-0166-485F-994C-692A89609F03}" destId="{540F13F1-476A-4A0D-B7F8-23D83FF38806}" srcOrd="4" destOrd="0" presId="urn:microsoft.com/office/officeart/2018/2/layout/IconVerticalSolidList"/>
    <dgm:cxn modelId="{3BE4B143-3554-4E7B-BBEA-E9FA37E33EC9}" type="presParOf" srcId="{540F13F1-476A-4A0D-B7F8-23D83FF38806}" destId="{5C89356D-CF9A-4FF6-B42F-CAB47F228C09}" srcOrd="0" destOrd="0" presId="urn:microsoft.com/office/officeart/2018/2/layout/IconVerticalSolidList"/>
    <dgm:cxn modelId="{3437C4F6-3CF3-4922-BE89-54B6594103C1}" type="presParOf" srcId="{540F13F1-476A-4A0D-B7F8-23D83FF38806}" destId="{1067D481-647F-4FF1-B45F-C968E8C4F5C9}" srcOrd="1" destOrd="0" presId="urn:microsoft.com/office/officeart/2018/2/layout/IconVerticalSolidList"/>
    <dgm:cxn modelId="{714A4B11-3842-41E4-B7BF-39ECC8CD2112}" type="presParOf" srcId="{540F13F1-476A-4A0D-B7F8-23D83FF38806}" destId="{DF8E1778-B7F5-4CC0-A8D5-A8AB4686BD59}" srcOrd="2" destOrd="0" presId="urn:microsoft.com/office/officeart/2018/2/layout/IconVerticalSolidList"/>
    <dgm:cxn modelId="{75CF8F7F-0210-49BD-B214-0C91ED5BE690}" type="presParOf" srcId="{540F13F1-476A-4A0D-B7F8-23D83FF38806}" destId="{5D7B2308-F48B-4A27-B46E-E22C2322B9F6}" srcOrd="3" destOrd="0" presId="urn:microsoft.com/office/officeart/2018/2/layout/IconVerticalSolidList"/>
    <dgm:cxn modelId="{8E5D8599-E344-46D4-B3C7-042912C0B919}" type="presParOf" srcId="{84897D48-0166-485F-994C-692A89609F03}" destId="{089D35EA-50A3-4E3F-B5F2-B38455A4DBF9}" srcOrd="5" destOrd="0" presId="urn:microsoft.com/office/officeart/2018/2/layout/IconVerticalSolidList"/>
    <dgm:cxn modelId="{0B333D3C-6392-4155-BDB2-8F6A64CD8DE3}" type="presParOf" srcId="{84897D48-0166-485F-994C-692A89609F03}" destId="{B74FFBA7-E836-4EF4-A96B-781CB032D365}" srcOrd="6" destOrd="0" presId="urn:microsoft.com/office/officeart/2018/2/layout/IconVerticalSolidList"/>
    <dgm:cxn modelId="{468C2BF4-2127-4577-A6EF-FD2988015226}" type="presParOf" srcId="{B74FFBA7-E836-4EF4-A96B-781CB032D365}" destId="{00E1585D-23D8-410E-A769-2A98586F0411}" srcOrd="0" destOrd="0" presId="urn:microsoft.com/office/officeart/2018/2/layout/IconVerticalSolidList"/>
    <dgm:cxn modelId="{161CB34B-9AD4-4F90-A795-C19C52268784}" type="presParOf" srcId="{B74FFBA7-E836-4EF4-A96B-781CB032D365}" destId="{81B81903-2A88-4AF6-94F0-9FD52658AB63}" srcOrd="1" destOrd="0" presId="urn:microsoft.com/office/officeart/2018/2/layout/IconVerticalSolidList"/>
    <dgm:cxn modelId="{2265A6D3-7163-4973-85AA-A590F926F250}" type="presParOf" srcId="{B74FFBA7-E836-4EF4-A96B-781CB032D365}" destId="{F90593B0-DF15-4BCA-AD9E-5BA376A9D46A}" srcOrd="2" destOrd="0" presId="urn:microsoft.com/office/officeart/2018/2/layout/IconVerticalSolidList"/>
    <dgm:cxn modelId="{6151AC23-2CD7-414D-8F09-7F39CAC03FB4}" type="presParOf" srcId="{B74FFBA7-E836-4EF4-A96B-781CB032D365}" destId="{370ED785-1A12-4091-8222-D0D930BD3F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C6A07-8C30-49DC-BDD6-5BE4E51BE17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2A1FB1B-6550-4539-AE90-FE45060B94D4}">
      <dgm:prSet/>
      <dgm:spPr/>
      <dgm:t>
        <a:bodyPr/>
        <a:lstStyle/>
        <a:p>
          <a:r>
            <a:rPr lang="en-US" dirty="0"/>
            <a:t>Quantitative Methodology</a:t>
          </a:r>
        </a:p>
      </dgm:t>
    </dgm:pt>
    <dgm:pt modelId="{9B192743-1CFA-45ED-8F3E-49D3C7EF1FDE}" type="parTrans" cxnId="{5BE29BA7-C008-4666-8E23-A2AAB72C3E4D}">
      <dgm:prSet/>
      <dgm:spPr/>
      <dgm:t>
        <a:bodyPr/>
        <a:lstStyle/>
        <a:p>
          <a:endParaRPr lang="en-US"/>
        </a:p>
      </dgm:t>
    </dgm:pt>
    <dgm:pt modelId="{EE83E7B6-3C1B-4839-BC6D-301F8E92CDCB}" type="sibTrans" cxnId="{5BE29BA7-C008-4666-8E23-A2AAB72C3E4D}">
      <dgm:prSet/>
      <dgm:spPr/>
      <dgm:t>
        <a:bodyPr/>
        <a:lstStyle/>
        <a:p>
          <a:endParaRPr lang="en-US"/>
        </a:p>
      </dgm:t>
    </dgm:pt>
    <dgm:pt modelId="{F8E33A12-539F-45FA-B71C-1622AF855B26}">
      <dgm:prSet/>
      <dgm:spPr/>
      <dgm:t>
        <a:bodyPr/>
        <a:lstStyle/>
        <a:p>
          <a:r>
            <a:rPr lang="en-US" dirty="0"/>
            <a:t>Hypothesis testing</a:t>
          </a:r>
        </a:p>
      </dgm:t>
    </dgm:pt>
    <dgm:pt modelId="{972A2CC6-F3A0-4A45-B053-38E4C19AA54A}" type="parTrans" cxnId="{54BC9968-D989-4322-B9BD-8A2A42FC0384}">
      <dgm:prSet/>
      <dgm:spPr/>
      <dgm:t>
        <a:bodyPr/>
        <a:lstStyle/>
        <a:p>
          <a:endParaRPr lang="en-US"/>
        </a:p>
      </dgm:t>
    </dgm:pt>
    <dgm:pt modelId="{D9E1E517-A70B-44ED-9069-8380450FC4C9}" type="sibTrans" cxnId="{54BC9968-D989-4322-B9BD-8A2A42FC0384}">
      <dgm:prSet/>
      <dgm:spPr/>
      <dgm:t>
        <a:bodyPr/>
        <a:lstStyle/>
        <a:p>
          <a:endParaRPr lang="en-US"/>
        </a:p>
      </dgm:t>
    </dgm:pt>
    <dgm:pt modelId="{C490AC1D-3449-409F-A151-78BDF1CC5282}" type="pres">
      <dgm:prSet presAssocID="{80EC6A07-8C30-49DC-BDD6-5BE4E51BE170}" presName="root" presStyleCnt="0">
        <dgm:presLayoutVars>
          <dgm:dir/>
          <dgm:resizeHandles val="exact"/>
        </dgm:presLayoutVars>
      </dgm:prSet>
      <dgm:spPr/>
    </dgm:pt>
    <dgm:pt modelId="{3D3E7919-84F2-4F04-8645-7E23F0690EE6}" type="pres">
      <dgm:prSet presAssocID="{E2A1FB1B-6550-4539-AE90-FE45060B94D4}" presName="compNode" presStyleCnt="0"/>
      <dgm:spPr/>
    </dgm:pt>
    <dgm:pt modelId="{31DA8647-DC09-42C2-BC38-13661B5864F5}" type="pres">
      <dgm:prSet presAssocID="{E2A1FB1B-6550-4539-AE90-FE45060B94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2E4227B4-EFC1-4F6E-96F2-C207FA84E76F}" type="pres">
      <dgm:prSet presAssocID="{E2A1FB1B-6550-4539-AE90-FE45060B94D4}" presName="spaceRect" presStyleCnt="0"/>
      <dgm:spPr/>
    </dgm:pt>
    <dgm:pt modelId="{F33EE65C-3D0F-4825-BA9C-07EA259A929C}" type="pres">
      <dgm:prSet presAssocID="{E2A1FB1B-6550-4539-AE90-FE45060B94D4}" presName="textRect" presStyleLbl="revTx" presStyleIdx="0" presStyleCnt="2">
        <dgm:presLayoutVars>
          <dgm:chMax val="1"/>
          <dgm:chPref val="1"/>
        </dgm:presLayoutVars>
      </dgm:prSet>
      <dgm:spPr/>
    </dgm:pt>
    <dgm:pt modelId="{97C4B0B8-78C6-4CC3-92CD-CE73A3E5B47B}" type="pres">
      <dgm:prSet presAssocID="{EE83E7B6-3C1B-4839-BC6D-301F8E92CDCB}" presName="sibTrans" presStyleCnt="0"/>
      <dgm:spPr/>
    </dgm:pt>
    <dgm:pt modelId="{797F4197-D830-48BE-BD00-91AA1A734F8D}" type="pres">
      <dgm:prSet presAssocID="{F8E33A12-539F-45FA-B71C-1622AF855B26}" presName="compNode" presStyleCnt="0"/>
      <dgm:spPr/>
    </dgm:pt>
    <dgm:pt modelId="{9763F28D-018D-43AE-86F0-DC3B7E57C2A5}" type="pres">
      <dgm:prSet presAssocID="{F8E33A12-539F-45FA-B71C-1622AF855B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F7A362FF-4FC8-4EF4-8CD5-848BECA560EF}" type="pres">
      <dgm:prSet presAssocID="{F8E33A12-539F-45FA-B71C-1622AF855B26}" presName="spaceRect" presStyleCnt="0"/>
      <dgm:spPr/>
    </dgm:pt>
    <dgm:pt modelId="{99102496-EFD0-4554-A5D1-D010EAF96CF4}" type="pres">
      <dgm:prSet presAssocID="{F8E33A12-539F-45FA-B71C-1622AF855B26}" presName="textRect" presStyleLbl="revTx" presStyleIdx="1" presStyleCnt="2">
        <dgm:presLayoutVars>
          <dgm:chMax val="1"/>
          <dgm:chPref val="1"/>
        </dgm:presLayoutVars>
      </dgm:prSet>
      <dgm:spPr/>
    </dgm:pt>
  </dgm:ptLst>
  <dgm:cxnLst>
    <dgm:cxn modelId="{59DB771D-0DC8-4FD1-879C-3E94FDA3D42C}" type="presOf" srcId="{E2A1FB1B-6550-4539-AE90-FE45060B94D4}" destId="{F33EE65C-3D0F-4825-BA9C-07EA259A929C}" srcOrd="0" destOrd="0" presId="urn:microsoft.com/office/officeart/2018/2/layout/IconLabelList"/>
    <dgm:cxn modelId="{5E548B37-74BE-45EB-A473-F62095C6EF2B}" type="presOf" srcId="{F8E33A12-539F-45FA-B71C-1622AF855B26}" destId="{99102496-EFD0-4554-A5D1-D010EAF96CF4}" srcOrd="0" destOrd="0" presId="urn:microsoft.com/office/officeart/2018/2/layout/IconLabelList"/>
    <dgm:cxn modelId="{54BC9968-D989-4322-B9BD-8A2A42FC0384}" srcId="{80EC6A07-8C30-49DC-BDD6-5BE4E51BE170}" destId="{F8E33A12-539F-45FA-B71C-1622AF855B26}" srcOrd="1" destOrd="0" parTransId="{972A2CC6-F3A0-4A45-B053-38E4C19AA54A}" sibTransId="{D9E1E517-A70B-44ED-9069-8380450FC4C9}"/>
    <dgm:cxn modelId="{5BE29BA7-C008-4666-8E23-A2AAB72C3E4D}" srcId="{80EC6A07-8C30-49DC-BDD6-5BE4E51BE170}" destId="{E2A1FB1B-6550-4539-AE90-FE45060B94D4}" srcOrd="0" destOrd="0" parTransId="{9B192743-1CFA-45ED-8F3E-49D3C7EF1FDE}" sibTransId="{EE83E7B6-3C1B-4839-BC6D-301F8E92CDCB}"/>
    <dgm:cxn modelId="{2293FAB6-FBA3-4F6C-BEFE-970980856CA4}" type="presOf" srcId="{80EC6A07-8C30-49DC-BDD6-5BE4E51BE170}" destId="{C490AC1D-3449-409F-A151-78BDF1CC5282}" srcOrd="0" destOrd="0" presId="urn:microsoft.com/office/officeart/2018/2/layout/IconLabelList"/>
    <dgm:cxn modelId="{101C42C6-68B0-42F4-8503-73028EBC9410}" type="presParOf" srcId="{C490AC1D-3449-409F-A151-78BDF1CC5282}" destId="{3D3E7919-84F2-4F04-8645-7E23F0690EE6}" srcOrd="0" destOrd="0" presId="urn:microsoft.com/office/officeart/2018/2/layout/IconLabelList"/>
    <dgm:cxn modelId="{662F8444-ABA3-4B7B-83A6-4DE049CCF76E}" type="presParOf" srcId="{3D3E7919-84F2-4F04-8645-7E23F0690EE6}" destId="{31DA8647-DC09-42C2-BC38-13661B5864F5}" srcOrd="0" destOrd="0" presId="urn:microsoft.com/office/officeart/2018/2/layout/IconLabelList"/>
    <dgm:cxn modelId="{93E1682C-A8CA-4123-AE1C-E1E1235B25EF}" type="presParOf" srcId="{3D3E7919-84F2-4F04-8645-7E23F0690EE6}" destId="{2E4227B4-EFC1-4F6E-96F2-C207FA84E76F}" srcOrd="1" destOrd="0" presId="urn:microsoft.com/office/officeart/2018/2/layout/IconLabelList"/>
    <dgm:cxn modelId="{7BF5AC6C-3827-46CF-AA75-B86203BDC95C}" type="presParOf" srcId="{3D3E7919-84F2-4F04-8645-7E23F0690EE6}" destId="{F33EE65C-3D0F-4825-BA9C-07EA259A929C}" srcOrd="2" destOrd="0" presId="urn:microsoft.com/office/officeart/2018/2/layout/IconLabelList"/>
    <dgm:cxn modelId="{838FAE41-8625-47CD-A2C0-1995A1878501}" type="presParOf" srcId="{C490AC1D-3449-409F-A151-78BDF1CC5282}" destId="{97C4B0B8-78C6-4CC3-92CD-CE73A3E5B47B}" srcOrd="1" destOrd="0" presId="urn:microsoft.com/office/officeart/2018/2/layout/IconLabelList"/>
    <dgm:cxn modelId="{98EC73D6-7072-4B0E-A3E9-7D2033BF2A2B}" type="presParOf" srcId="{C490AC1D-3449-409F-A151-78BDF1CC5282}" destId="{797F4197-D830-48BE-BD00-91AA1A734F8D}" srcOrd="2" destOrd="0" presId="urn:microsoft.com/office/officeart/2018/2/layout/IconLabelList"/>
    <dgm:cxn modelId="{31CCFAE5-5EDC-49B7-BE24-A2C204110FBC}" type="presParOf" srcId="{797F4197-D830-48BE-BD00-91AA1A734F8D}" destId="{9763F28D-018D-43AE-86F0-DC3B7E57C2A5}" srcOrd="0" destOrd="0" presId="urn:microsoft.com/office/officeart/2018/2/layout/IconLabelList"/>
    <dgm:cxn modelId="{43BCB776-ECAB-49FF-87E2-068631700D68}" type="presParOf" srcId="{797F4197-D830-48BE-BD00-91AA1A734F8D}" destId="{F7A362FF-4FC8-4EF4-8CD5-848BECA560EF}" srcOrd="1" destOrd="0" presId="urn:microsoft.com/office/officeart/2018/2/layout/IconLabelList"/>
    <dgm:cxn modelId="{D94F5C34-6687-4522-9373-6BA9FA34406E}" type="presParOf" srcId="{797F4197-D830-48BE-BD00-91AA1A734F8D}" destId="{99102496-EFD0-4554-A5D1-D010EAF96CF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98039-D04E-4B5A-BFD9-C0C27B32B27B}">
      <dsp:nvSpPr>
        <dsp:cNvPr id="0" name=""/>
        <dsp:cNvSpPr/>
      </dsp:nvSpPr>
      <dsp:spPr>
        <a:xfrm>
          <a:off x="1130" y="34179"/>
          <a:ext cx="4408943" cy="26453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India's first and only NABH-accredited cancer hospital.</a:t>
          </a:r>
          <a:r>
            <a:rPr lang="en-US" sz="3300" kern="1200" dirty="0">
              <a:latin typeface="Gill Sans Nova"/>
            </a:rPr>
            <a:t> </a:t>
          </a:r>
          <a:endParaRPr lang="en-US" sz="3300" kern="1200" dirty="0"/>
        </a:p>
      </dsp:txBody>
      <dsp:txXfrm>
        <a:off x="1130" y="34179"/>
        <a:ext cx="4408943" cy="2645366"/>
      </dsp:txXfrm>
    </dsp:sp>
    <dsp:sp modelId="{0B9CF049-30EA-4029-A9F7-D4F1420828B8}">
      <dsp:nvSpPr>
        <dsp:cNvPr id="0" name=""/>
        <dsp:cNvSpPr/>
      </dsp:nvSpPr>
      <dsp:spPr>
        <a:xfrm>
          <a:off x="4850968" y="34179"/>
          <a:ext cx="4408943" cy="26453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350 bedded hospital</a:t>
          </a:r>
        </a:p>
      </dsp:txBody>
      <dsp:txXfrm>
        <a:off x="4850968" y="34179"/>
        <a:ext cx="4408943" cy="2645366"/>
      </dsp:txXfrm>
    </dsp:sp>
    <dsp:sp modelId="{1ADFCCC4-E722-494A-B5A2-6748E1AC517E}">
      <dsp:nvSpPr>
        <dsp:cNvPr id="0" name=""/>
        <dsp:cNvSpPr/>
      </dsp:nvSpPr>
      <dsp:spPr>
        <a:xfrm>
          <a:off x="1130" y="3120439"/>
          <a:ext cx="4408943" cy="26453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Gill Sans Nova"/>
            </a:rPr>
            <a:t>Own</a:t>
          </a:r>
          <a:r>
            <a:rPr lang="en-US" sz="3300" kern="1200" dirty="0"/>
            <a:t> pharmacy to ensure availability of genuine </a:t>
          </a:r>
          <a:r>
            <a:rPr lang="en-US" sz="3300" kern="1200" dirty="0">
              <a:latin typeface="Gill Sans Nova"/>
            </a:rPr>
            <a:t>drugs</a:t>
          </a:r>
        </a:p>
      </dsp:txBody>
      <dsp:txXfrm>
        <a:off x="1130" y="3120439"/>
        <a:ext cx="4408943" cy="2645366"/>
      </dsp:txXfrm>
    </dsp:sp>
    <dsp:sp modelId="{E0E2836B-2C88-4FFB-AAD2-1003FE4F5E4E}">
      <dsp:nvSpPr>
        <dsp:cNvPr id="0" name=""/>
        <dsp:cNvSpPr/>
      </dsp:nvSpPr>
      <dsp:spPr>
        <a:xfrm>
          <a:off x="4850968" y="3120439"/>
          <a:ext cx="4408943" cy="2645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Gill Sans Nova"/>
            </a:rPr>
            <a:t> Cental</a:t>
          </a:r>
          <a:r>
            <a:rPr lang="en-US" sz="3300" kern="1200" dirty="0"/>
            <a:t> pharmacy store, satellite department pharmacy stores and pharmacy shop</a:t>
          </a:r>
        </a:p>
      </dsp:txBody>
      <dsp:txXfrm>
        <a:off x="4850968" y="3120439"/>
        <a:ext cx="4408943" cy="2645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4491D-B987-4D2B-8FC6-B8975F73A073}">
      <dsp:nvSpPr>
        <dsp:cNvPr id="0" name=""/>
        <dsp:cNvSpPr/>
      </dsp:nvSpPr>
      <dsp:spPr>
        <a:xfrm>
          <a:off x="0" y="0"/>
          <a:ext cx="711791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9A599-BCAF-48DE-BF4B-F79151D5EFCF}">
      <dsp:nvSpPr>
        <dsp:cNvPr id="0" name=""/>
        <dsp:cNvSpPr/>
      </dsp:nvSpPr>
      <dsp:spPr>
        <a:xfrm>
          <a:off x="0" y="0"/>
          <a:ext cx="7117918" cy="128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Measuring the effectivity of pharmacy department in organisation.</a:t>
          </a:r>
        </a:p>
      </dsp:txBody>
      <dsp:txXfrm>
        <a:off x="0" y="0"/>
        <a:ext cx="7117918" cy="1289262"/>
      </dsp:txXfrm>
    </dsp:sp>
    <dsp:sp modelId="{39724731-5663-4461-AF95-FA337E2B4831}">
      <dsp:nvSpPr>
        <dsp:cNvPr id="0" name=""/>
        <dsp:cNvSpPr/>
      </dsp:nvSpPr>
      <dsp:spPr>
        <a:xfrm>
          <a:off x="0" y="1289262"/>
          <a:ext cx="7117918" cy="0"/>
        </a:xfrm>
        <a:prstGeom prst="line">
          <a:avLst/>
        </a:prstGeom>
        <a:solidFill>
          <a:schemeClr val="accent2">
            <a:hueOff val="1000263"/>
            <a:satOff val="-2034"/>
            <a:lumOff val="-2745"/>
            <a:alphaOff val="0"/>
          </a:schemeClr>
        </a:solidFill>
        <a:ln w="12700" cap="flat" cmpd="sng" algn="ctr">
          <a:solidFill>
            <a:schemeClr val="accent2">
              <a:hueOff val="1000263"/>
              <a:satOff val="-2034"/>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FA298-1E93-4D40-A4DD-0315E3A2775A}">
      <dsp:nvSpPr>
        <dsp:cNvPr id="0" name=""/>
        <dsp:cNvSpPr/>
      </dsp:nvSpPr>
      <dsp:spPr>
        <a:xfrm>
          <a:off x="0" y="1289262"/>
          <a:ext cx="7117918" cy="128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Effective management and supervision </a:t>
          </a:r>
        </a:p>
      </dsp:txBody>
      <dsp:txXfrm>
        <a:off x="0" y="1289262"/>
        <a:ext cx="7117918" cy="1289262"/>
      </dsp:txXfrm>
    </dsp:sp>
    <dsp:sp modelId="{AF43E5F6-9EB5-4ECB-AE4E-020C7B9CC145}">
      <dsp:nvSpPr>
        <dsp:cNvPr id="0" name=""/>
        <dsp:cNvSpPr/>
      </dsp:nvSpPr>
      <dsp:spPr>
        <a:xfrm>
          <a:off x="0" y="2578524"/>
          <a:ext cx="7117918" cy="0"/>
        </a:xfrm>
        <a:prstGeom prst="line">
          <a:avLst/>
        </a:prstGeom>
        <a:solidFill>
          <a:schemeClr val="accent2">
            <a:hueOff val="2000525"/>
            <a:satOff val="-4068"/>
            <a:lumOff val="-5490"/>
            <a:alphaOff val="0"/>
          </a:schemeClr>
        </a:solidFill>
        <a:ln w="12700" cap="flat" cmpd="sng" algn="ctr">
          <a:solidFill>
            <a:schemeClr val="accent2">
              <a:hueOff val="2000525"/>
              <a:satOff val="-4068"/>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C3047-0BD2-438B-9CC0-E35DE4F82F67}">
      <dsp:nvSpPr>
        <dsp:cNvPr id="0" name=""/>
        <dsp:cNvSpPr/>
      </dsp:nvSpPr>
      <dsp:spPr>
        <a:xfrm>
          <a:off x="0" y="2578524"/>
          <a:ext cx="7117918" cy="128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Result oriented requisition and distribution system </a:t>
          </a:r>
        </a:p>
      </dsp:txBody>
      <dsp:txXfrm>
        <a:off x="0" y="2578524"/>
        <a:ext cx="7117918" cy="1289262"/>
      </dsp:txXfrm>
    </dsp:sp>
    <dsp:sp modelId="{F4FA4371-59EA-4C70-9238-C8555544DE93}">
      <dsp:nvSpPr>
        <dsp:cNvPr id="0" name=""/>
        <dsp:cNvSpPr/>
      </dsp:nvSpPr>
      <dsp:spPr>
        <a:xfrm>
          <a:off x="0" y="3867786"/>
          <a:ext cx="7117918" cy="0"/>
        </a:xfrm>
        <a:prstGeom prst="line">
          <a:avLst/>
        </a:prstGeom>
        <a:solidFill>
          <a:schemeClr val="accent2">
            <a:hueOff val="3000788"/>
            <a:satOff val="-6102"/>
            <a:lumOff val="-8235"/>
            <a:alphaOff val="0"/>
          </a:schemeClr>
        </a:solidFill>
        <a:ln w="12700" cap="flat" cmpd="sng" algn="ctr">
          <a:solidFill>
            <a:schemeClr val="accent2">
              <a:hueOff val="3000788"/>
              <a:satOff val="-6102"/>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4E5-5EE0-442E-997D-85915F73B5D6}">
      <dsp:nvSpPr>
        <dsp:cNvPr id="0" name=""/>
        <dsp:cNvSpPr/>
      </dsp:nvSpPr>
      <dsp:spPr>
        <a:xfrm>
          <a:off x="0" y="3867786"/>
          <a:ext cx="7117918" cy="1289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Compliance of written policies and procedures. </a:t>
          </a:r>
        </a:p>
      </dsp:txBody>
      <dsp:txXfrm>
        <a:off x="0" y="3867786"/>
        <a:ext cx="7117918" cy="1289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285D0-11B2-43D7-AA2D-8A1F6127C562}">
      <dsp:nvSpPr>
        <dsp:cNvPr id="0" name=""/>
        <dsp:cNvSpPr/>
      </dsp:nvSpPr>
      <dsp:spPr>
        <a:xfrm>
          <a:off x="0" y="2140"/>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21DA7-816D-43B0-A1C2-023C801FCCA4}">
      <dsp:nvSpPr>
        <dsp:cNvPr id="0" name=""/>
        <dsp:cNvSpPr/>
      </dsp:nvSpPr>
      <dsp:spPr>
        <a:xfrm>
          <a:off x="328149" y="246218"/>
          <a:ext cx="596636" cy="596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C8D62-DFFB-43D8-ADA7-201A1E6A399B}">
      <dsp:nvSpPr>
        <dsp:cNvPr id="0" name=""/>
        <dsp:cNvSpPr/>
      </dsp:nvSpPr>
      <dsp:spPr>
        <a:xfrm>
          <a:off x="1252936" y="2140"/>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755650" rtl="0">
            <a:lnSpc>
              <a:spcPct val="100000"/>
            </a:lnSpc>
            <a:spcBef>
              <a:spcPct val="0"/>
            </a:spcBef>
            <a:spcAft>
              <a:spcPct val="35000"/>
            </a:spcAft>
            <a:buNone/>
          </a:pPr>
          <a:r>
            <a:rPr lang="en-US" sz="1700" kern="1200" dirty="0"/>
            <a:t>To maintain the specified material quality level as well as a level of quality that allows for efficient and effective operation.</a:t>
          </a:r>
          <a:endParaRPr lang="en-US" sz="1700" kern="1200" dirty="0">
            <a:latin typeface="Gill Sans Nova"/>
          </a:endParaRPr>
        </a:p>
      </dsp:txBody>
      <dsp:txXfrm>
        <a:off x="1252936" y="2140"/>
        <a:ext cx="5864981" cy="1084793"/>
      </dsp:txXfrm>
    </dsp:sp>
    <dsp:sp modelId="{BD3B20B3-0833-418B-8D71-E592DD252298}">
      <dsp:nvSpPr>
        <dsp:cNvPr id="0" name=""/>
        <dsp:cNvSpPr/>
      </dsp:nvSpPr>
      <dsp:spPr>
        <a:xfrm>
          <a:off x="0" y="1358132"/>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AF6E6-E574-4701-B54E-758F74E41DB3}">
      <dsp:nvSpPr>
        <dsp:cNvPr id="0" name=""/>
        <dsp:cNvSpPr/>
      </dsp:nvSpPr>
      <dsp:spPr>
        <a:xfrm>
          <a:off x="328149" y="1602210"/>
          <a:ext cx="596636" cy="596636"/>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15468-83AA-4E98-89B9-FF34531D6645}">
      <dsp:nvSpPr>
        <dsp:cNvPr id="0" name=""/>
        <dsp:cNvSpPr/>
      </dsp:nvSpPr>
      <dsp:spPr>
        <a:xfrm>
          <a:off x="1252936" y="1358132"/>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755650">
            <a:lnSpc>
              <a:spcPct val="100000"/>
            </a:lnSpc>
            <a:spcBef>
              <a:spcPct val="0"/>
            </a:spcBef>
            <a:spcAft>
              <a:spcPct val="35000"/>
            </a:spcAft>
            <a:buNone/>
          </a:pPr>
          <a:r>
            <a:rPr lang="en-US" sz="1700" kern="1200" dirty="0"/>
            <a:t>To create dependable alternative sources of supply in order to promote atmosphere in performance and pricing.</a:t>
          </a:r>
        </a:p>
      </dsp:txBody>
      <dsp:txXfrm>
        <a:off x="1252936" y="1358132"/>
        <a:ext cx="5864981" cy="1084793"/>
      </dsp:txXfrm>
    </dsp:sp>
    <dsp:sp modelId="{5C89356D-CF9A-4FF6-B42F-CAB47F228C09}">
      <dsp:nvSpPr>
        <dsp:cNvPr id="0" name=""/>
        <dsp:cNvSpPr/>
      </dsp:nvSpPr>
      <dsp:spPr>
        <a:xfrm>
          <a:off x="0" y="2714123"/>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7D481-647F-4FF1-B45F-C968E8C4F5C9}">
      <dsp:nvSpPr>
        <dsp:cNvPr id="0" name=""/>
        <dsp:cNvSpPr/>
      </dsp:nvSpPr>
      <dsp:spPr>
        <a:xfrm>
          <a:off x="328149" y="2958202"/>
          <a:ext cx="596636" cy="596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7B2308-F48B-4A27-B46E-E22C2322B9F6}">
      <dsp:nvSpPr>
        <dsp:cNvPr id="0" name=""/>
        <dsp:cNvSpPr/>
      </dsp:nvSpPr>
      <dsp:spPr>
        <a:xfrm>
          <a:off x="1252936" y="2714123"/>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755650">
            <a:lnSpc>
              <a:spcPct val="100000"/>
            </a:lnSpc>
            <a:spcBef>
              <a:spcPct val="0"/>
            </a:spcBef>
            <a:spcAft>
              <a:spcPct val="35000"/>
            </a:spcAft>
            <a:buNone/>
          </a:pPr>
          <a:r>
            <a:rPr lang="en-US" sz="1700" kern="1200" dirty="0"/>
            <a:t>To reduce the overall acquisition cost by improving operations and procedures. </a:t>
          </a:r>
        </a:p>
      </dsp:txBody>
      <dsp:txXfrm>
        <a:off x="1252936" y="2714123"/>
        <a:ext cx="5864981" cy="1084793"/>
      </dsp:txXfrm>
    </dsp:sp>
    <dsp:sp modelId="{00E1585D-23D8-410E-A769-2A98586F0411}">
      <dsp:nvSpPr>
        <dsp:cNvPr id="0" name=""/>
        <dsp:cNvSpPr/>
      </dsp:nvSpPr>
      <dsp:spPr>
        <a:xfrm>
          <a:off x="0" y="4070115"/>
          <a:ext cx="7117918" cy="10847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81903-2A88-4AF6-94F0-9FD52658AB63}">
      <dsp:nvSpPr>
        <dsp:cNvPr id="0" name=""/>
        <dsp:cNvSpPr/>
      </dsp:nvSpPr>
      <dsp:spPr>
        <a:xfrm>
          <a:off x="328149" y="4314193"/>
          <a:ext cx="596636" cy="596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ED785-1A12-4091-8222-D0D930BD3F0E}">
      <dsp:nvSpPr>
        <dsp:cNvPr id="0" name=""/>
        <dsp:cNvSpPr/>
      </dsp:nvSpPr>
      <dsp:spPr>
        <a:xfrm>
          <a:off x="1252936" y="4070115"/>
          <a:ext cx="5864981" cy="1084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7" tIns="114807" rIns="114807" bIns="114807" numCol="1" spcCol="1270" anchor="ctr" anchorCtr="0">
          <a:noAutofit/>
        </a:bodyPr>
        <a:lstStyle/>
        <a:p>
          <a:pPr marL="0" lvl="0" indent="0" algn="l" defTabSz="755650">
            <a:lnSpc>
              <a:spcPct val="100000"/>
            </a:lnSpc>
            <a:spcBef>
              <a:spcPct val="0"/>
            </a:spcBef>
            <a:spcAft>
              <a:spcPct val="35000"/>
            </a:spcAft>
            <a:buNone/>
          </a:pPr>
          <a:r>
            <a:rPr lang="en-US" sz="1700" kern="1200" dirty="0"/>
            <a:t>Measure the effect of supply chain management dimensions (the relationship with suppliers, specifications, standards, delivery, and after-sales service).. </a:t>
          </a:r>
        </a:p>
      </dsp:txBody>
      <dsp:txXfrm>
        <a:off x="1252936" y="4070115"/>
        <a:ext cx="5864981" cy="1084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8647-DC09-42C2-BC38-13661B5864F5}">
      <dsp:nvSpPr>
        <dsp:cNvPr id="0" name=""/>
        <dsp:cNvSpPr/>
      </dsp:nvSpPr>
      <dsp:spPr>
        <a:xfrm>
          <a:off x="1819237" y="7819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EE65C-3D0F-4825-BA9C-07EA259A929C}">
      <dsp:nvSpPr>
        <dsp:cNvPr id="0" name=""/>
        <dsp:cNvSpPr/>
      </dsp:nvSpPr>
      <dsp:spPr>
        <a:xfrm>
          <a:off x="631237" y="249269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dirty="0"/>
            <a:t>Quantitative Methodology</a:t>
          </a:r>
        </a:p>
      </dsp:txBody>
      <dsp:txXfrm>
        <a:off x="631237" y="2492691"/>
        <a:ext cx="4320000" cy="720000"/>
      </dsp:txXfrm>
    </dsp:sp>
    <dsp:sp modelId="{9763F28D-018D-43AE-86F0-DC3B7E57C2A5}">
      <dsp:nvSpPr>
        <dsp:cNvPr id="0" name=""/>
        <dsp:cNvSpPr/>
      </dsp:nvSpPr>
      <dsp:spPr>
        <a:xfrm>
          <a:off x="6895237" y="7819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102496-EFD0-4554-A5D1-D010EAF96CF4}">
      <dsp:nvSpPr>
        <dsp:cNvPr id="0" name=""/>
        <dsp:cNvSpPr/>
      </dsp:nvSpPr>
      <dsp:spPr>
        <a:xfrm>
          <a:off x="5707237" y="249269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kern="1200" dirty="0"/>
            <a:t>Hypothesis testing</a:t>
          </a:r>
        </a:p>
      </dsp:txBody>
      <dsp:txXfrm>
        <a:off x="5707237" y="2492691"/>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6/18/2021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344277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6/18/2021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8804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6/18/2021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83369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6/18/2021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617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6/18/2021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4017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6/18/2021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2572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6/18/2021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3121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6/18/2021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2411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6/18/2021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35746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6/18/2021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6032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6/18/2021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8674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6/18/2021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0896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x.doi.org/10.1016/j.jom.2005.01.00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20" name="Picture 3" descr="Cardboard boxes on conveyor belt">
            <a:extLst>
              <a:ext uri="{FF2B5EF4-FFF2-40B4-BE49-F238E27FC236}">
                <a16:creationId xmlns:a16="http://schemas.microsoft.com/office/drawing/2014/main" id="{BB3F9D4C-464D-46F3-82D5-081DCF632CF0}"/>
              </a:ext>
            </a:extLst>
          </p:cNvPr>
          <p:cNvPicPr>
            <a:picLocks noChangeAspect="1"/>
          </p:cNvPicPr>
          <p:nvPr/>
        </p:nvPicPr>
        <p:blipFill rotWithShape="1">
          <a:blip r:embed="rId2">
            <a:alphaModFix amt="40000"/>
          </a:blip>
          <a:srcRect r="6" b="15589"/>
          <a:stretch/>
        </p:blipFill>
        <p:spPr>
          <a:xfrm>
            <a:off x="1525" y="10"/>
            <a:ext cx="12188951" cy="6857990"/>
          </a:xfrm>
          <a:prstGeom prst="rect">
            <a:avLst/>
          </a:prstGeom>
        </p:spPr>
      </p:pic>
      <p:grpSp>
        <p:nvGrpSpPr>
          <p:cNvPr id="25"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26" name="Oval 25">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2562606" y="1122363"/>
            <a:ext cx="7063739" cy="2387600"/>
          </a:xfrm>
        </p:spPr>
        <p:txBody>
          <a:bodyPr>
            <a:normAutofit/>
          </a:bodyPr>
          <a:lstStyle/>
          <a:p>
            <a:r>
              <a:rPr lang="en-US" sz="5000" b="0">
                <a:solidFill>
                  <a:srgbClr val="FFFFFF"/>
                </a:solidFill>
                <a:ea typeface="+mj-lt"/>
                <a:cs typeface="+mj-lt"/>
              </a:rPr>
              <a:t>OVERVIEW OF SUPPLY CHAIN MANAGEMENT IN HOSPITAL</a:t>
            </a:r>
            <a:endParaRPr lang="en-US" sz="5000">
              <a:solidFill>
                <a:srgbClr val="FFFFFF"/>
              </a:solidFill>
            </a:endParaRPr>
          </a:p>
        </p:txBody>
      </p:sp>
      <p:sp>
        <p:nvSpPr>
          <p:cNvPr id="3" name="Subtitle 2"/>
          <p:cNvSpPr>
            <a:spLocks noGrp="1"/>
          </p:cNvSpPr>
          <p:nvPr>
            <p:ph type="subTitle" idx="1"/>
          </p:nvPr>
        </p:nvSpPr>
        <p:spPr>
          <a:xfrm>
            <a:off x="2562606" y="3602038"/>
            <a:ext cx="7063739" cy="1655762"/>
          </a:xfrm>
        </p:spPr>
        <p:txBody>
          <a:bodyPr>
            <a:normAutofit/>
          </a:bodyPr>
          <a:lstStyle/>
          <a:p>
            <a:r>
              <a:rPr lang="en-US">
                <a:solidFill>
                  <a:srgbClr val="FFFFFF"/>
                </a:solidFill>
              </a:rPr>
              <a:t>SHRINATH MISHRA</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1"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32" name="Oval 31">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52D8752-903F-4050-834A-260767C58A36}"/>
              </a:ext>
            </a:extLst>
          </p:cNvPr>
          <p:cNvSpPr>
            <a:spLocks noGrp="1"/>
          </p:cNvSpPr>
          <p:nvPr>
            <p:ph type="title"/>
          </p:nvPr>
        </p:nvSpPr>
        <p:spPr>
          <a:xfrm>
            <a:off x="770878" y="952023"/>
            <a:ext cx="10773422" cy="1797530"/>
          </a:xfrm>
        </p:spPr>
        <p:txBody>
          <a:bodyPr vert="horz" lIns="91440" tIns="45720" rIns="91440" bIns="45720" rtlCol="0" anchor="t">
            <a:normAutofit/>
          </a:bodyPr>
          <a:lstStyle/>
          <a:p>
            <a:r>
              <a:rPr lang="en-US" sz="4100" b="1" u="sng">
                <a:ea typeface="+mj-lt"/>
                <a:cs typeface="+mj-lt"/>
              </a:rPr>
              <a:t>Percentage of stock outs including emergency</a:t>
            </a:r>
            <a:br>
              <a:rPr lang="en-US" sz="4100" b="1" u="sng">
                <a:ea typeface="+mj-lt"/>
                <a:cs typeface="+mj-lt"/>
              </a:rPr>
            </a:br>
            <a:endParaRPr lang="en-US" sz="4100" b="1" u="sng">
              <a:ea typeface="+mj-lt"/>
              <a:cs typeface="+mj-lt"/>
            </a:endParaRPr>
          </a:p>
        </p:txBody>
      </p:sp>
      <p:graphicFrame>
        <p:nvGraphicFramePr>
          <p:cNvPr id="5" name="Content Placeholder 4">
            <a:extLst>
              <a:ext uri="{FF2B5EF4-FFF2-40B4-BE49-F238E27FC236}">
                <a16:creationId xmlns:a16="http://schemas.microsoft.com/office/drawing/2014/main" id="{8EC42143-9A64-42FD-98CB-2F806507E6BC}"/>
              </a:ext>
            </a:extLst>
          </p:cNvPr>
          <p:cNvGraphicFramePr>
            <a:graphicFrameLocks noGrp="1"/>
          </p:cNvGraphicFramePr>
          <p:nvPr>
            <p:ph idx="1"/>
            <p:extLst>
              <p:ext uri="{D42A27DB-BD31-4B8C-83A1-F6EECF244321}">
                <p14:modId xmlns:p14="http://schemas.microsoft.com/office/powerpoint/2010/main" val="1525623096"/>
              </p:ext>
            </p:extLst>
          </p:nvPr>
        </p:nvGraphicFramePr>
        <p:xfrm>
          <a:off x="1125336" y="3071286"/>
          <a:ext cx="9963554" cy="2920466"/>
        </p:xfrm>
        <a:graphic>
          <a:graphicData uri="http://schemas.openxmlformats.org/drawingml/2006/table">
            <a:tbl>
              <a:tblPr firstRow="1" bandRow="1">
                <a:tableStyleId>{5C22544A-7EE6-4342-B048-85BDC9FD1C3A}</a:tableStyleId>
              </a:tblPr>
              <a:tblGrid>
                <a:gridCol w="4767814">
                  <a:extLst>
                    <a:ext uri="{9D8B030D-6E8A-4147-A177-3AD203B41FA5}">
                      <a16:colId xmlns:a16="http://schemas.microsoft.com/office/drawing/2014/main" val="2246769495"/>
                    </a:ext>
                  </a:extLst>
                </a:gridCol>
                <a:gridCol w="1059332">
                  <a:extLst>
                    <a:ext uri="{9D8B030D-6E8A-4147-A177-3AD203B41FA5}">
                      <a16:colId xmlns:a16="http://schemas.microsoft.com/office/drawing/2014/main" val="2312083605"/>
                    </a:ext>
                  </a:extLst>
                </a:gridCol>
                <a:gridCol w="4136408">
                  <a:extLst>
                    <a:ext uri="{9D8B030D-6E8A-4147-A177-3AD203B41FA5}">
                      <a16:colId xmlns:a16="http://schemas.microsoft.com/office/drawing/2014/main" val="2847653615"/>
                    </a:ext>
                  </a:extLst>
                </a:gridCol>
              </a:tblGrid>
              <a:tr h="1749412">
                <a:tc rowSpan="2">
                  <a:txBody>
                    <a:bodyPr/>
                    <a:lstStyle/>
                    <a:p>
                      <a:pPr marL="0" rtl="0" latinLnBrk="0">
                        <a:lnSpc>
                          <a:spcPct val="115000"/>
                        </a:lnSpc>
                        <a:spcBef>
                          <a:spcPts val="0"/>
                        </a:spcBef>
                        <a:spcAft>
                          <a:spcPts val="1000"/>
                        </a:spcAft>
                      </a:pPr>
                      <a:r>
                        <a:rPr lang="en-US" sz="3300">
                          <a:effectLst/>
                        </a:rPr>
                        <a:t>Percentage of variations from the procurement process</a:t>
                      </a:r>
                      <a:endParaRPr lang="en-US" sz="4200">
                        <a:effectLst/>
                      </a:endParaRPr>
                    </a:p>
                  </a:txBody>
                  <a:tcPr marL="0" marR="0" marT="0" marB="0" anchor="ctr"/>
                </a:tc>
                <a:tc rowSpan="2">
                  <a:txBody>
                    <a:bodyPr/>
                    <a:lstStyle/>
                    <a:p>
                      <a:pPr marL="0" rtl="0" latinLnBrk="0">
                        <a:lnSpc>
                          <a:spcPct val="115000"/>
                        </a:lnSpc>
                        <a:spcBef>
                          <a:spcPts val="0"/>
                        </a:spcBef>
                        <a:spcAft>
                          <a:spcPts val="1000"/>
                        </a:spcAft>
                      </a:pPr>
                      <a:r>
                        <a:rPr lang="en-US" sz="3300">
                          <a:effectLst/>
                        </a:rPr>
                        <a:t>     =</a:t>
                      </a:r>
                      <a:endParaRPr lang="en-US" sz="4200">
                        <a:effectLst/>
                      </a:endParaRPr>
                    </a:p>
                  </a:txBody>
                  <a:tcPr marL="0" marR="0" marT="0" marB="0" anchor="ctr"/>
                </a:tc>
                <a:tc>
                  <a:txBody>
                    <a:bodyPr/>
                    <a:lstStyle/>
                    <a:p>
                      <a:pPr marL="0" rtl="0" latinLnBrk="0">
                        <a:lnSpc>
                          <a:spcPct val="115000"/>
                        </a:lnSpc>
                        <a:spcBef>
                          <a:spcPts val="0"/>
                        </a:spcBef>
                        <a:spcAft>
                          <a:spcPts val="1000"/>
                        </a:spcAft>
                      </a:pPr>
                      <a:r>
                        <a:rPr lang="en-US" sz="3300">
                          <a:effectLst/>
                        </a:rPr>
                        <a:t>Total no of variations from the usual procurement</a:t>
                      </a:r>
                      <a:endParaRPr lang="en-US" sz="4200">
                        <a:effectLst/>
                      </a:endParaRPr>
                    </a:p>
                  </a:txBody>
                  <a:tcPr marL="0" marR="0" marT="0" marB="0" anchor="ctr"/>
                </a:tc>
                <a:extLst>
                  <a:ext uri="{0D108BD9-81ED-4DB2-BD59-A6C34878D82A}">
                    <a16:rowId xmlns:a16="http://schemas.microsoft.com/office/drawing/2014/main" val="1532028464"/>
                  </a:ext>
                </a:extLst>
              </a:tr>
              <a:tr h="1171054">
                <a:tc vMerge="1">
                  <a:txBody>
                    <a:bodyPr/>
                    <a:lstStyle/>
                    <a:p>
                      <a:endParaRPr lang="en-US"/>
                    </a:p>
                  </a:txBody>
                  <a:tcPr/>
                </a:tc>
                <a:tc vMerge="1">
                  <a:txBody>
                    <a:bodyPr/>
                    <a:lstStyle/>
                    <a:p>
                      <a:endParaRPr lang="en-US"/>
                    </a:p>
                  </a:txBody>
                  <a:tcPr/>
                </a:tc>
                <a:tc>
                  <a:txBody>
                    <a:bodyPr/>
                    <a:lstStyle/>
                    <a:p>
                      <a:pPr marL="0" rtl="0" latinLnBrk="0">
                        <a:lnSpc>
                          <a:spcPct val="115000"/>
                        </a:lnSpc>
                        <a:spcBef>
                          <a:spcPts val="0"/>
                        </a:spcBef>
                        <a:spcAft>
                          <a:spcPts val="1000"/>
                        </a:spcAft>
                      </a:pPr>
                      <a:r>
                        <a:rPr lang="en-US" sz="3300">
                          <a:effectLst/>
                        </a:rPr>
                        <a:t>Total number of items procured</a:t>
                      </a:r>
                      <a:endParaRPr lang="en-US" sz="4200">
                        <a:effectLst/>
                      </a:endParaRPr>
                    </a:p>
                  </a:txBody>
                  <a:tcPr marL="0" marR="0" marT="0" marB="0" anchor="ctr"/>
                </a:tc>
                <a:extLst>
                  <a:ext uri="{0D108BD9-81ED-4DB2-BD59-A6C34878D82A}">
                    <a16:rowId xmlns:a16="http://schemas.microsoft.com/office/drawing/2014/main" val="974571606"/>
                  </a:ext>
                </a:extLst>
              </a:tr>
            </a:tbl>
          </a:graphicData>
        </a:graphic>
      </p:graphicFrame>
    </p:spTree>
    <p:extLst>
      <p:ext uri="{BB962C8B-B14F-4D97-AF65-F5344CB8AC3E}">
        <p14:creationId xmlns:p14="http://schemas.microsoft.com/office/powerpoint/2010/main" val="221343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0" name="Rectangle 2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33" name="Oval 32">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30" descr="Chart, line chart&#10;&#10;Description automatically generated">
            <a:extLst>
              <a:ext uri="{FF2B5EF4-FFF2-40B4-BE49-F238E27FC236}">
                <a16:creationId xmlns:a16="http://schemas.microsoft.com/office/drawing/2014/main" id="{B5861DA9-E0ED-4445-94F5-B576132E6B14}"/>
              </a:ext>
            </a:extLst>
          </p:cNvPr>
          <p:cNvPicPr>
            <a:picLocks noGrp="1" noChangeAspect="1"/>
          </p:cNvPicPr>
          <p:nvPr>
            <p:ph idx="1"/>
          </p:nvPr>
        </p:nvPicPr>
        <p:blipFill>
          <a:blip r:embed="rId2"/>
          <a:stretch>
            <a:fillRect/>
          </a:stretch>
        </p:blipFill>
        <p:spPr>
          <a:xfrm>
            <a:off x="624099" y="1511036"/>
            <a:ext cx="10647891" cy="4525433"/>
          </a:xfrm>
        </p:spPr>
      </p:pic>
    </p:spTree>
    <p:extLst>
      <p:ext uri="{BB962C8B-B14F-4D97-AF65-F5344CB8AC3E}">
        <p14:creationId xmlns:p14="http://schemas.microsoft.com/office/powerpoint/2010/main" val="263657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C02E16-5D39-4808-B4B2-6EFF0B10C77F}"/>
              </a:ext>
            </a:extLst>
          </p:cNvPr>
          <p:cNvSpPr>
            <a:spLocks noGrp="1"/>
          </p:cNvSpPr>
          <p:nvPr>
            <p:ph idx="1"/>
          </p:nvPr>
        </p:nvSpPr>
        <p:spPr>
          <a:xfrm>
            <a:off x="777240" y="746125"/>
            <a:ext cx="10659110" cy="5430838"/>
          </a:xfrm>
        </p:spPr>
        <p:txBody>
          <a:bodyPr vert="horz" lIns="91440" tIns="45720" rIns="91440" bIns="45720" rtlCol="0" anchor="t">
            <a:normAutofit/>
          </a:bodyPr>
          <a:lstStyle/>
          <a:p>
            <a:r>
              <a:rPr lang="en-US" sz="2800" b="1" dirty="0">
                <a:ea typeface="+mn-lt"/>
                <a:cs typeface="+mn-lt"/>
              </a:rPr>
              <a:t>Root Cause Analysis and Corrective and Preventive Action</a:t>
            </a:r>
            <a:endParaRPr lang="en-US" sz="2800" dirty="0">
              <a:cs typeface="Calibri"/>
            </a:endParaRPr>
          </a:p>
          <a:p>
            <a:pPr marL="0" indent="0">
              <a:buClr>
                <a:srgbClr val="437646"/>
              </a:buClr>
              <a:buNone/>
            </a:pPr>
            <a:r>
              <a:rPr lang="en-US" sz="2800" b="1" dirty="0">
                <a:ea typeface="+mn-lt"/>
                <a:cs typeface="+mn-lt"/>
              </a:rPr>
              <a:t>RCA</a:t>
            </a:r>
            <a:r>
              <a:rPr lang="en-US" sz="2800" dirty="0">
                <a:ea typeface="+mn-lt"/>
                <a:cs typeface="+mn-lt"/>
              </a:rPr>
              <a:t> –</a:t>
            </a:r>
            <a:endParaRPr lang="en-US" sz="2800" dirty="0">
              <a:cs typeface="Calibri"/>
            </a:endParaRPr>
          </a:p>
          <a:p>
            <a:pPr>
              <a:buClr>
                <a:srgbClr val="437646"/>
              </a:buClr>
            </a:pPr>
            <a:r>
              <a:rPr lang="en-US" sz="2800" dirty="0">
                <a:ea typeface="+mn-lt"/>
                <a:cs typeface="+mn-lt"/>
              </a:rPr>
              <a:t>Due to sudden increase in Covid Cases, the vendors were unable to follow the streamlined process of regular supplies </a:t>
            </a:r>
            <a:endParaRPr lang="en-US" sz="2800" dirty="0">
              <a:cs typeface="Calibri"/>
            </a:endParaRPr>
          </a:p>
          <a:p>
            <a:pPr marL="0" indent="0">
              <a:buClr>
                <a:srgbClr val="437646"/>
              </a:buClr>
              <a:buNone/>
            </a:pPr>
            <a:r>
              <a:rPr lang="en-US" sz="2800" b="1" dirty="0">
                <a:ea typeface="+mn-lt"/>
                <a:cs typeface="+mn-lt"/>
              </a:rPr>
              <a:t>CAPA</a:t>
            </a:r>
            <a:r>
              <a:rPr lang="en-US" sz="2800" dirty="0">
                <a:ea typeface="+mn-lt"/>
                <a:cs typeface="+mn-lt"/>
              </a:rPr>
              <a:t> –</a:t>
            </a:r>
            <a:endParaRPr lang="en-US" sz="2800" dirty="0">
              <a:cs typeface="Calibri"/>
            </a:endParaRPr>
          </a:p>
          <a:p>
            <a:pPr>
              <a:buClr>
                <a:srgbClr val="437646"/>
              </a:buClr>
            </a:pPr>
            <a:r>
              <a:rPr lang="en-US" sz="2800" dirty="0">
                <a:ea typeface="+mn-lt"/>
                <a:cs typeface="+mn-lt"/>
              </a:rPr>
              <a:t>We had to streamline our purchase orders by accounting for the vendor lead time variability in calculating ROL</a:t>
            </a:r>
            <a:endParaRPr lang="en-US" sz="2800" dirty="0">
              <a:cs typeface="Calibri"/>
            </a:endParaRPr>
          </a:p>
          <a:p>
            <a:pPr>
              <a:buClr>
                <a:srgbClr val="437646"/>
              </a:buClr>
            </a:pPr>
            <a:r>
              <a:rPr lang="en-US" sz="2800" dirty="0">
                <a:ea typeface="+mn-lt"/>
                <a:cs typeface="+mn-lt"/>
              </a:rPr>
              <a:t>We increased the safety stock of all moving items</a:t>
            </a:r>
            <a:endParaRPr lang="en-US" sz="2800" dirty="0">
              <a:cs typeface="Calibri"/>
            </a:endParaRPr>
          </a:p>
          <a:p>
            <a:pPr>
              <a:buClr>
                <a:srgbClr val="437646"/>
              </a:buClr>
            </a:pPr>
            <a:endParaRPr lang="en-US" sz="2800" dirty="0">
              <a:cs typeface="Calibri"/>
            </a:endParaRPr>
          </a:p>
        </p:txBody>
      </p:sp>
    </p:spTree>
    <p:extLst>
      <p:ext uri="{BB962C8B-B14F-4D97-AF65-F5344CB8AC3E}">
        <p14:creationId xmlns:p14="http://schemas.microsoft.com/office/powerpoint/2010/main" val="166621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CE36-3E2F-4283-A718-66026D1800E8}"/>
              </a:ext>
            </a:extLst>
          </p:cNvPr>
          <p:cNvSpPr>
            <a:spLocks noGrp="1"/>
          </p:cNvSpPr>
          <p:nvPr>
            <p:ph type="title"/>
          </p:nvPr>
        </p:nvSpPr>
        <p:spPr/>
        <p:txBody>
          <a:bodyPr/>
          <a:lstStyle/>
          <a:p>
            <a:r>
              <a:rPr lang="en-US" dirty="0">
                <a:ea typeface="+mj-lt"/>
                <a:cs typeface="+mj-lt"/>
              </a:rPr>
              <a:t>Conclusion</a:t>
            </a:r>
            <a:endParaRPr lang="en-US" dirty="0"/>
          </a:p>
        </p:txBody>
      </p:sp>
      <p:sp>
        <p:nvSpPr>
          <p:cNvPr id="3" name="Content Placeholder 2">
            <a:extLst>
              <a:ext uri="{FF2B5EF4-FFF2-40B4-BE49-F238E27FC236}">
                <a16:creationId xmlns:a16="http://schemas.microsoft.com/office/drawing/2014/main" id="{D42892C7-A8BE-4E24-8B6B-22726B1271A7}"/>
              </a:ext>
            </a:extLst>
          </p:cNvPr>
          <p:cNvSpPr>
            <a:spLocks noGrp="1"/>
          </p:cNvSpPr>
          <p:nvPr>
            <p:ph idx="1"/>
          </p:nvPr>
        </p:nvSpPr>
        <p:spPr/>
        <p:txBody>
          <a:bodyPr vert="horz" lIns="91440" tIns="45720" rIns="91440" bIns="45720" rtlCol="0" anchor="t">
            <a:normAutofit/>
          </a:bodyPr>
          <a:lstStyle/>
          <a:p>
            <a:pPr>
              <a:buNone/>
            </a:pPr>
            <a:r>
              <a:rPr lang="en-US" dirty="0">
                <a:ea typeface="+mn-lt"/>
                <a:cs typeface="+mn-lt"/>
              </a:rPr>
              <a:t>•The goal of this study was to see how supply chain management affected the quality of healthcare services in hospitals. </a:t>
            </a:r>
            <a:endParaRPr lang="en-US"/>
          </a:p>
          <a:p>
            <a:pPr>
              <a:buNone/>
            </a:pPr>
            <a:r>
              <a:rPr lang="en-US" dirty="0">
                <a:ea typeface="+mn-lt"/>
                <a:cs typeface="+mn-lt"/>
              </a:rPr>
              <a:t>•The findings revealed a medium relationship between the availability chain management dimensions (supplier relationship, specifications, standards, delivery, and after-sales service) and thus the quality of healthcare services.</a:t>
            </a:r>
            <a:endParaRPr lang="en-US" dirty="0"/>
          </a:p>
          <a:p>
            <a:pPr>
              <a:buNone/>
            </a:pPr>
            <a:r>
              <a:rPr lang="en-US" dirty="0">
                <a:ea typeface="+mn-lt"/>
                <a:cs typeface="+mn-lt"/>
              </a:rPr>
              <a:t>•The purpose of this research was to determine how supply chain management affected the quality of healthcare services in hospitals. The findings revealed a moderate relationship between the dimensions of availability chain management</a:t>
            </a:r>
            <a:endParaRPr lang="en-US" dirty="0"/>
          </a:p>
          <a:p>
            <a:pPr>
              <a:buNone/>
            </a:pPr>
            <a:r>
              <a:rPr lang="en-US" dirty="0">
                <a:ea typeface="+mn-lt"/>
                <a:cs typeface="+mn-lt"/>
              </a:rPr>
              <a:t>•The findings also revealed that there are no significant differences in supply chain management dimensions, and thus the quality of healthcare services, due to demographic factors such as gender, educational qualification, age, and knowledge.</a:t>
            </a:r>
            <a:endParaRPr lang="en-US" dirty="0"/>
          </a:p>
          <a:p>
            <a:pPr>
              <a:buNone/>
            </a:pPr>
            <a:r>
              <a:rPr lang="en-US" dirty="0">
                <a:ea typeface="+mn-lt"/>
                <a:cs typeface="+mn-lt"/>
              </a:rPr>
              <a:t>•Based on the literature, the current study developed a replacement model that depicts the effect of supply chain management dimensions on service quality measurement in the health care sector.</a:t>
            </a:r>
            <a:endParaRPr lang="en-US" dirty="0"/>
          </a:p>
          <a:p>
            <a:pPr marL="0" indent="0">
              <a:buNone/>
            </a:pPr>
            <a:endParaRPr lang="en-US" dirty="0">
              <a:cs typeface="Calibri"/>
            </a:endParaRPr>
          </a:p>
        </p:txBody>
      </p:sp>
    </p:spTree>
    <p:extLst>
      <p:ext uri="{BB962C8B-B14F-4D97-AF65-F5344CB8AC3E}">
        <p14:creationId xmlns:p14="http://schemas.microsoft.com/office/powerpoint/2010/main" val="266965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8">
            <a:extLst>
              <a:ext uri="{FF2B5EF4-FFF2-40B4-BE49-F238E27FC236}">
                <a16:creationId xmlns:a16="http://schemas.microsoft.com/office/drawing/2014/main" id="{ACE9BE69-33EB-4D92-9DC5-7485CC94A596}"/>
              </a:ext>
            </a:extLst>
          </p:cNvPr>
          <p:cNvGraphicFramePr>
            <a:graphicFrameLocks noGrp="1"/>
          </p:cNvGraphicFramePr>
          <p:nvPr>
            <p:extLst>
              <p:ext uri="{D42A27DB-BD31-4B8C-83A1-F6EECF244321}">
                <p14:modId xmlns:p14="http://schemas.microsoft.com/office/powerpoint/2010/main" val="3632034365"/>
              </p:ext>
            </p:extLst>
          </p:nvPr>
        </p:nvGraphicFramePr>
        <p:xfrm>
          <a:off x="1174750" y="2571750"/>
          <a:ext cx="10334165" cy="3622875"/>
        </p:xfrm>
        <a:graphic>
          <a:graphicData uri="http://schemas.openxmlformats.org/drawingml/2006/table">
            <a:tbl>
              <a:tblPr firstRow="1" bandRow="1">
                <a:tableStyleId>{8799B23B-EC83-4686-B30A-512413B5E67A}</a:tableStyleId>
              </a:tblPr>
              <a:tblGrid>
                <a:gridCol w="714375">
                  <a:extLst>
                    <a:ext uri="{9D8B030D-6E8A-4147-A177-3AD203B41FA5}">
                      <a16:colId xmlns:a16="http://schemas.microsoft.com/office/drawing/2014/main" val="2005224088"/>
                    </a:ext>
                  </a:extLst>
                </a:gridCol>
                <a:gridCol w="8731249">
                  <a:extLst>
                    <a:ext uri="{9D8B030D-6E8A-4147-A177-3AD203B41FA5}">
                      <a16:colId xmlns:a16="http://schemas.microsoft.com/office/drawing/2014/main" val="2690552744"/>
                    </a:ext>
                  </a:extLst>
                </a:gridCol>
                <a:gridCol w="888541">
                  <a:extLst>
                    <a:ext uri="{9D8B030D-6E8A-4147-A177-3AD203B41FA5}">
                      <a16:colId xmlns:a16="http://schemas.microsoft.com/office/drawing/2014/main" val="3478446574"/>
                    </a:ext>
                  </a:extLst>
                </a:gridCol>
              </a:tblGrid>
              <a:tr h="293360">
                <a:tc>
                  <a:txBody>
                    <a:bodyPr/>
                    <a:lstStyle/>
                    <a:p>
                      <a:pPr algn="ctr"/>
                      <a:r>
                        <a:rPr lang="en-US" sz="1600" b="1" kern="1200" err="1">
                          <a:solidFill>
                            <a:schemeClr val="tx1"/>
                          </a:solidFill>
                          <a:latin typeface="Arial"/>
                          <a:ea typeface="+mn-ea"/>
                          <a:cs typeface="+mn-cs"/>
                        </a:rPr>
                        <a:t>S.No</a:t>
                      </a:r>
                      <a:endParaRPr lang="en-US" sz="1600" b="1" kern="1200" dirty="0" err="1">
                        <a:solidFill>
                          <a:schemeClr val="tx1"/>
                        </a:solidFill>
                        <a:latin typeface="Arial"/>
                        <a:ea typeface="+mn-ea"/>
                        <a:cs typeface="+mn-cs"/>
                      </a:endParaRPr>
                    </a:p>
                  </a:txBody>
                  <a:tcPr marL="62573" marR="62573" marT="31286" marB="31286"/>
                </a:tc>
                <a:tc>
                  <a:txBody>
                    <a:bodyPr/>
                    <a:lstStyle/>
                    <a:p>
                      <a:pPr algn="ctr"/>
                      <a:r>
                        <a:rPr lang="en-US" sz="1600" b="1" kern="1200" dirty="0">
                          <a:solidFill>
                            <a:schemeClr val="tx1"/>
                          </a:solidFill>
                          <a:latin typeface="Arial"/>
                          <a:ea typeface="+mn-ea"/>
                          <a:cs typeface="+mn-cs"/>
                        </a:rPr>
                        <a:t>Category</a:t>
                      </a:r>
                    </a:p>
                  </a:txBody>
                  <a:tcPr marL="62573" marR="62573" marT="31286" marB="31286"/>
                </a:tc>
                <a:tc>
                  <a:txBody>
                    <a:bodyPr/>
                    <a:lstStyle/>
                    <a:p>
                      <a:pPr lvl="0" algn="ctr">
                        <a:buNone/>
                      </a:pPr>
                      <a:r>
                        <a:rPr lang="en-US" sz="1600" b="1" kern="1200" dirty="0">
                          <a:solidFill>
                            <a:schemeClr val="tx1"/>
                          </a:solidFill>
                          <a:latin typeface="Arial"/>
                          <a:ea typeface="+mn-ea"/>
                          <a:cs typeface="+mn-cs"/>
                        </a:rPr>
                        <a:t>Score</a:t>
                      </a:r>
                    </a:p>
                  </a:txBody>
                  <a:tcPr marL="62573" marR="62573" marT="31286" marB="31286"/>
                </a:tc>
                <a:extLst>
                  <a:ext uri="{0D108BD9-81ED-4DB2-BD59-A6C34878D82A}">
                    <a16:rowId xmlns:a16="http://schemas.microsoft.com/office/drawing/2014/main" val="1529947041"/>
                  </a:ext>
                </a:extLst>
              </a:tr>
              <a:tr h="877821">
                <a:tc>
                  <a:txBody>
                    <a:bodyPr/>
                    <a:lstStyle/>
                    <a:p>
                      <a:pPr algn="ctr"/>
                      <a:r>
                        <a:rPr lang="en-US" sz="1600" b="1" kern="1200" dirty="0">
                          <a:solidFill>
                            <a:schemeClr val="tx1"/>
                          </a:solidFill>
                          <a:latin typeface="Arial"/>
                          <a:ea typeface="+mn-ea"/>
                          <a:cs typeface="+mn-cs"/>
                        </a:rPr>
                        <a:t>1.</a:t>
                      </a:r>
                    </a:p>
                  </a:txBody>
                  <a:tcPr marL="62573" marR="62573" marT="31286" marB="31286"/>
                </a:tc>
                <a:tc>
                  <a:txBody>
                    <a:bodyPr/>
                    <a:lstStyle/>
                    <a:p>
                      <a:pPr lvl="0" algn="l">
                        <a:lnSpc>
                          <a:spcPct val="100000"/>
                        </a:lnSpc>
                        <a:spcBef>
                          <a:spcPts val="0"/>
                        </a:spcBef>
                        <a:spcAft>
                          <a:spcPts val="0"/>
                        </a:spcAft>
                        <a:buNone/>
                      </a:pPr>
                      <a:r>
                        <a:rPr lang="en-US" sz="1600" b="1" kern="1200" noProof="0" dirty="0">
                          <a:solidFill>
                            <a:schemeClr val="tx1"/>
                          </a:solidFill>
                          <a:latin typeface="Arial"/>
                          <a:ea typeface="+mn-ea"/>
                          <a:cs typeface="+mn-cs"/>
                        </a:rPr>
                        <a:t>Internalize  the concepts of management such as healthcare delivery system, strategic </a:t>
                      </a:r>
                    </a:p>
                    <a:p>
                      <a:pPr lvl="0" algn="l">
                        <a:lnSpc>
                          <a:spcPct val="100000"/>
                        </a:lnSpc>
                        <a:spcBef>
                          <a:spcPts val="0"/>
                        </a:spcBef>
                        <a:spcAft>
                          <a:spcPts val="0"/>
                        </a:spcAft>
                        <a:buNone/>
                      </a:pPr>
                      <a:r>
                        <a:rPr lang="en-US" sz="1600" b="1" kern="1200" noProof="0" dirty="0">
                          <a:solidFill>
                            <a:schemeClr val="tx1"/>
                          </a:solidFill>
                          <a:latin typeface="Arial"/>
                          <a:ea typeface="+mn-ea"/>
                          <a:cs typeface="+mn-cs"/>
                        </a:rPr>
                        <a:t>planning, HR, marketing, finance and operations.</a:t>
                      </a:r>
                    </a:p>
                    <a:p>
                      <a:pPr lvl="0">
                        <a:buNone/>
                      </a:pPr>
                      <a:endParaRPr lang="en-US" sz="1600" b="1" kern="1200" dirty="0">
                        <a:solidFill>
                          <a:schemeClr val="tx1"/>
                        </a:solidFill>
                        <a:latin typeface="Arial"/>
                        <a:ea typeface="+mn-ea"/>
                        <a:cs typeface="+mn-cs"/>
                      </a:endParaRPr>
                    </a:p>
                  </a:txBody>
                  <a:tcPr marL="62573" marR="62573" marT="31286" marB="31286"/>
                </a:tc>
                <a:tc>
                  <a:txBody>
                    <a:bodyPr/>
                    <a:lstStyle/>
                    <a:p>
                      <a:pPr algn="ctr"/>
                      <a:r>
                        <a:rPr lang="en-US" sz="1600" b="1" kern="1200" dirty="0">
                          <a:solidFill>
                            <a:schemeClr val="tx1"/>
                          </a:solidFill>
                          <a:latin typeface="Arial"/>
                          <a:ea typeface="+mn-ea"/>
                          <a:cs typeface="+mn-cs"/>
                        </a:rPr>
                        <a:t>3</a:t>
                      </a:r>
                    </a:p>
                  </a:txBody>
                  <a:tcPr marL="62573" marR="62573" marT="31286" marB="31286"/>
                </a:tc>
                <a:extLst>
                  <a:ext uri="{0D108BD9-81ED-4DB2-BD59-A6C34878D82A}">
                    <a16:rowId xmlns:a16="http://schemas.microsoft.com/office/drawing/2014/main" val="3108267595"/>
                  </a:ext>
                </a:extLst>
              </a:tr>
              <a:tr h="877821">
                <a:tc>
                  <a:txBody>
                    <a:bodyPr/>
                    <a:lstStyle/>
                    <a:p>
                      <a:pPr marL="0" lvl="0" algn="ctr" defTabSz="457200" rtl="0" eaLnBrk="1" latinLnBrk="0" hangingPunct="1">
                        <a:lnSpc>
                          <a:spcPct val="100000"/>
                        </a:lnSpc>
                        <a:spcBef>
                          <a:spcPts val="0"/>
                        </a:spcBef>
                        <a:spcAft>
                          <a:spcPts val="0"/>
                        </a:spcAft>
                        <a:buNone/>
                      </a:pPr>
                      <a:r>
                        <a:rPr lang="en-US" sz="1600" b="1" kern="1200" dirty="0">
                          <a:solidFill>
                            <a:schemeClr val="tx1"/>
                          </a:solidFill>
                          <a:latin typeface="Arial"/>
                          <a:ea typeface="+mn-ea"/>
                          <a:cs typeface="+mn-cs"/>
                        </a:rPr>
                        <a:t>2.</a:t>
                      </a:r>
                    </a:p>
                  </a:txBody>
                  <a:tcPr marL="62573" marR="62573" marT="31286" marB="31286"/>
                </a:tc>
                <a:tc>
                  <a:txBody>
                    <a:bodyPr/>
                    <a:lstStyle/>
                    <a:p>
                      <a:pPr marL="0" lvl="0" algn="l" defTabSz="457200" rtl="0" eaLnBrk="1" latinLnBrk="0" hangingPunct="1">
                        <a:lnSpc>
                          <a:spcPct val="100000"/>
                        </a:lnSpc>
                        <a:spcBef>
                          <a:spcPts val="0"/>
                        </a:spcBef>
                        <a:spcAft>
                          <a:spcPts val="0"/>
                        </a:spcAft>
                        <a:buNone/>
                      </a:pPr>
                      <a:r>
                        <a:rPr lang="en-US" sz="1600" b="1" kern="1200" noProof="0" dirty="0">
                          <a:solidFill>
                            <a:schemeClr val="tx1"/>
                          </a:solidFill>
                          <a:latin typeface="Arial"/>
                          <a:ea typeface="+mn-ea"/>
                          <a:cs typeface="+mn-cs"/>
                        </a:rPr>
                        <a:t>Apply knowledge of research and management techniques and  functions in an  integrated manner in healthcare set up</a:t>
                      </a:r>
                    </a:p>
                    <a:p>
                      <a:pPr marL="0" lvl="0" algn="l" defTabSz="457200" rtl="0" eaLnBrk="1" latinLnBrk="0" hangingPunct="1">
                        <a:lnSpc>
                          <a:spcPct val="100000"/>
                        </a:lnSpc>
                        <a:spcBef>
                          <a:spcPts val="0"/>
                        </a:spcBef>
                        <a:spcAft>
                          <a:spcPts val="0"/>
                        </a:spcAft>
                        <a:buNone/>
                      </a:pPr>
                      <a:endParaRPr lang="en-US" sz="1600" b="1" kern="1200">
                        <a:solidFill>
                          <a:schemeClr val="tx1"/>
                        </a:solidFill>
                        <a:latin typeface="Arial"/>
                        <a:ea typeface="+mn-ea"/>
                        <a:cs typeface="+mn-cs"/>
                      </a:endParaRPr>
                    </a:p>
                  </a:txBody>
                  <a:tcPr marL="62573" marR="62573" marT="31286" marB="31286"/>
                </a:tc>
                <a:tc>
                  <a:txBody>
                    <a:bodyPr/>
                    <a:lstStyle/>
                    <a:p>
                      <a:pPr marL="0" algn="ctr" defTabSz="457200" rtl="0" eaLnBrk="1" latinLnBrk="0" hangingPunct="1"/>
                      <a:r>
                        <a:rPr lang="en-US" sz="1600" b="1" kern="1200" dirty="0">
                          <a:solidFill>
                            <a:schemeClr val="tx1"/>
                          </a:solidFill>
                          <a:latin typeface="Arial"/>
                          <a:ea typeface="+mn-ea"/>
                          <a:cs typeface="+mn-cs"/>
                        </a:rPr>
                        <a:t>3</a:t>
                      </a:r>
                    </a:p>
                  </a:txBody>
                  <a:tcPr marL="62573" marR="62573" marT="31286" marB="31286"/>
                </a:tc>
                <a:extLst>
                  <a:ext uri="{0D108BD9-81ED-4DB2-BD59-A6C34878D82A}">
                    <a16:rowId xmlns:a16="http://schemas.microsoft.com/office/drawing/2014/main" val="2554860524"/>
                  </a:ext>
                </a:extLst>
              </a:tr>
              <a:tr h="1072641">
                <a:tc>
                  <a:txBody>
                    <a:bodyPr/>
                    <a:lstStyle/>
                    <a:p>
                      <a:pPr marL="0" lvl="0" algn="ctr" defTabSz="457200" rtl="0" eaLnBrk="1" latinLnBrk="0" hangingPunct="1">
                        <a:lnSpc>
                          <a:spcPct val="100000"/>
                        </a:lnSpc>
                        <a:spcBef>
                          <a:spcPts val="0"/>
                        </a:spcBef>
                        <a:spcAft>
                          <a:spcPts val="0"/>
                        </a:spcAft>
                        <a:buNone/>
                      </a:pPr>
                      <a:r>
                        <a:rPr lang="en-US" sz="1600" b="1" kern="1200" dirty="0">
                          <a:solidFill>
                            <a:schemeClr val="tx1"/>
                          </a:solidFill>
                          <a:latin typeface="Arial"/>
                          <a:ea typeface="+mn-ea"/>
                          <a:cs typeface="+mn-cs"/>
                        </a:rPr>
                        <a:t>3.</a:t>
                      </a:r>
                    </a:p>
                  </a:txBody>
                  <a:tcPr marL="62573" marR="62573" marT="31286" marB="31286"/>
                </a:tc>
                <a:tc>
                  <a:txBody>
                    <a:bodyPr/>
                    <a:lstStyle/>
                    <a:p>
                      <a:pPr marL="0" lvl="0" algn="l" defTabSz="457200" rtl="0" eaLnBrk="1" latinLnBrk="0" hangingPunct="1">
                        <a:lnSpc>
                          <a:spcPct val="100000"/>
                        </a:lnSpc>
                        <a:spcBef>
                          <a:spcPts val="0"/>
                        </a:spcBef>
                        <a:spcAft>
                          <a:spcPts val="0"/>
                        </a:spcAft>
                        <a:buNone/>
                      </a:pPr>
                      <a:r>
                        <a:rPr lang="en-US" sz="1600" b="1" kern="1200" noProof="0" dirty="0">
                          <a:solidFill>
                            <a:schemeClr val="tx1"/>
                          </a:solidFill>
                          <a:latin typeface="Arial"/>
                          <a:ea typeface="+mn-ea"/>
                          <a:cs typeface="+mn-cs"/>
                        </a:rPr>
                        <a:t>Use appropriate skills to support  healthcare  organizations to take informed decision in planning, building and managing healthcare organizations</a:t>
                      </a:r>
                    </a:p>
                    <a:p>
                      <a:pPr marL="0" lvl="0" algn="l" defTabSz="457200" rtl="0" eaLnBrk="1" latinLnBrk="0" hangingPunct="1">
                        <a:lnSpc>
                          <a:spcPct val="100000"/>
                        </a:lnSpc>
                        <a:spcBef>
                          <a:spcPts val="0"/>
                        </a:spcBef>
                        <a:spcAft>
                          <a:spcPts val="0"/>
                        </a:spcAft>
                        <a:buNone/>
                      </a:pPr>
                      <a:endParaRPr lang="en-US" sz="1600" b="1" kern="1200">
                        <a:solidFill>
                          <a:schemeClr val="tx1"/>
                        </a:solidFill>
                        <a:latin typeface="Arial"/>
                        <a:ea typeface="+mn-ea"/>
                        <a:cs typeface="+mn-cs"/>
                      </a:endParaRPr>
                    </a:p>
                  </a:txBody>
                  <a:tcPr marL="62573" marR="62573" marT="31286" marB="31286"/>
                </a:tc>
                <a:tc>
                  <a:txBody>
                    <a:bodyPr/>
                    <a:lstStyle/>
                    <a:p>
                      <a:pPr marL="0" lvl="0" algn="ctr" defTabSz="457200" rtl="0" eaLnBrk="1" latinLnBrk="0" hangingPunct="1">
                        <a:lnSpc>
                          <a:spcPct val="100000"/>
                        </a:lnSpc>
                        <a:spcBef>
                          <a:spcPts val="0"/>
                        </a:spcBef>
                        <a:spcAft>
                          <a:spcPts val="0"/>
                        </a:spcAft>
                        <a:buNone/>
                      </a:pPr>
                      <a:r>
                        <a:rPr lang="en-US" sz="1600" b="1" kern="1200" dirty="0">
                          <a:solidFill>
                            <a:schemeClr val="tx1"/>
                          </a:solidFill>
                          <a:latin typeface="Arial"/>
                          <a:ea typeface="+mn-ea"/>
                          <a:cs typeface="+mn-cs"/>
                        </a:rPr>
                        <a:t>3</a:t>
                      </a:r>
                    </a:p>
                  </a:txBody>
                  <a:tcPr marL="62573" marR="62573" marT="31286" marB="31286"/>
                </a:tc>
                <a:extLst>
                  <a:ext uri="{0D108BD9-81ED-4DB2-BD59-A6C34878D82A}">
                    <a16:rowId xmlns:a16="http://schemas.microsoft.com/office/drawing/2014/main" val="3701355749"/>
                  </a:ext>
                </a:extLst>
              </a:tr>
              <a:tr h="488180">
                <a:tc>
                  <a:txBody>
                    <a:bodyPr/>
                    <a:lstStyle/>
                    <a:p>
                      <a:pPr marL="0" lvl="0" algn="ctr" defTabSz="457200" rtl="0" eaLnBrk="1" latinLnBrk="0" hangingPunct="1">
                        <a:lnSpc>
                          <a:spcPct val="100000"/>
                        </a:lnSpc>
                        <a:spcBef>
                          <a:spcPts val="0"/>
                        </a:spcBef>
                        <a:spcAft>
                          <a:spcPts val="0"/>
                        </a:spcAft>
                        <a:buNone/>
                      </a:pPr>
                      <a:r>
                        <a:rPr lang="en-US" sz="1600" b="1" kern="1200" dirty="0">
                          <a:solidFill>
                            <a:schemeClr val="tx1"/>
                          </a:solidFill>
                          <a:latin typeface="Arial"/>
                          <a:ea typeface="+mn-ea"/>
                          <a:cs typeface="+mn-cs"/>
                        </a:rPr>
                        <a:t>4.</a:t>
                      </a:r>
                    </a:p>
                  </a:txBody>
                  <a:tcPr marL="62573" marR="62573" marT="31286" marB="31286"/>
                </a:tc>
                <a:tc>
                  <a:txBody>
                    <a:bodyPr/>
                    <a:lstStyle/>
                    <a:p>
                      <a:pPr marL="0" lvl="0" algn="l" defTabSz="457200" rtl="0" eaLnBrk="1" latinLnBrk="0" hangingPunct="1">
                        <a:lnSpc>
                          <a:spcPct val="100000"/>
                        </a:lnSpc>
                        <a:spcBef>
                          <a:spcPts val="0"/>
                        </a:spcBef>
                        <a:spcAft>
                          <a:spcPts val="0"/>
                        </a:spcAft>
                        <a:buNone/>
                      </a:pPr>
                      <a:r>
                        <a:rPr lang="en-US" sz="1600" b="1" kern="1200" noProof="0" dirty="0">
                          <a:solidFill>
                            <a:schemeClr val="tx1"/>
                          </a:solidFill>
                          <a:latin typeface="Arial"/>
                          <a:ea typeface="+mn-ea"/>
                          <a:cs typeface="+mn-cs"/>
                        </a:rPr>
                        <a:t>Utilize learning acquired from trainings and practical exposures in real time situations.</a:t>
                      </a:r>
                      <a:endParaRPr lang="en-US" sz="1600" b="1" kern="1200" dirty="0">
                        <a:solidFill>
                          <a:schemeClr val="tx1"/>
                        </a:solidFill>
                        <a:latin typeface="Arial"/>
                        <a:ea typeface="+mn-ea"/>
                        <a:cs typeface="+mn-cs"/>
                      </a:endParaRPr>
                    </a:p>
                  </a:txBody>
                  <a:tcPr marL="62573" marR="62573" marT="31286" marB="31286"/>
                </a:tc>
                <a:tc>
                  <a:txBody>
                    <a:bodyPr/>
                    <a:lstStyle/>
                    <a:p>
                      <a:pPr marL="0" lvl="0" algn="ctr" defTabSz="457200" rtl="0" eaLnBrk="1" latinLnBrk="0" hangingPunct="1">
                        <a:lnSpc>
                          <a:spcPct val="100000"/>
                        </a:lnSpc>
                        <a:spcBef>
                          <a:spcPts val="0"/>
                        </a:spcBef>
                        <a:spcAft>
                          <a:spcPts val="0"/>
                        </a:spcAft>
                        <a:buNone/>
                      </a:pPr>
                      <a:r>
                        <a:rPr lang="en-US" sz="1600" b="1" kern="1200" dirty="0">
                          <a:solidFill>
                            <a:schemeClr val="tx1"/>
                          </a:solidFill>
                          <a:latin typeface="Arial"/>
                          <a:ea typeface="+mn-ea"/>
                          <a:cs typeface="+mn-cs"/>
                        </a:rPr>
                        <a:t>2</a:t>
                      </a:r>
                    </a:p>
                  </a:txBody>
                  <a:tcPr marL="62573" marR="62573" marT="31286" marB="31286"/>
                </a:tc>
                <a:extLst>
                  <a:ext uri="{0D108BD9-81ED-4DB2-BD59-A6C34878D82A}">
                    <a16:rowId xmlns:a16="http://schemas.microsoft.com/office/drawing/2014/main" val="1757430199"/>
                  </a:ext>
                </a:extLst>
              </a:tr>
            </a:tbl>
          </a:graphicData>
        </a:graphic>
      </p:graphicFrame>
      <p:sp>
        <p:nvSpPr>
          <p:cNvPr id="6" name="TextBox 5">
            <a:extLst>
              <a:ext uri="{FF2B5EF4-FFF2-40B4-BE49-F238E27FC236}">
                <a16:creationId xmlns:a16="http://schemas.microsoft.com/office/drawing/2014/main" id="{A6A9E1B0-FFDD-40C7-B6F3-BE4A0BF50713}"/>
              </a:ext>
            </a:extLst>
          </p:cNvPr>
          <p:cNvSpPr txBox="1"/>
          <p:nvPr/>
        </p:nvSpPr>
        <p:spPr>
          <a:xfrm>
            <a:off x="1438274" y="707625"/>
            <a:ext cx="9477375" cy="954107"/>
          </a:xfrm>
          <a:prstGeom prst="rect">
            <a:avLst/>
          </a:prstGeom>
          <a:noFill/>
        </p:spPr>
        <p:txBody>
          <a:bodyPr wrap="square">
            <a:spAutoFit/>
          </a:bodyPr>
          <a:lstStyle/>
          <a:p>
            <a:r>
              <a:rPr lang="en-US" sz="2800" b="1" dirty="0">
                <a:solidFill>
                  <a:srgbClr val="FF0000"/>
                </a:solidFill>
                <a:latin typeface="Arial"/>
                <a:cs typeface="Arial"/>
              </a:rPr>
              <a:t>RATING : HOW PGDHM</a:t>
            </a:r>
            <a:r>
              <a:rPr lang="en-US" sz="2800" b="1" i="0" kern="1200" dirty="0">
                <a:solidFill>
                  <a:srgbClr val="FF0000"/>
                </a:solidFill>
                <a:latin typeface="Arial"/>
                <a:cs typeface="Arial"/>
              </a:rPr>
              <a:t> </a:t>
            </a:r>
            <a:r>
              <a:rPr lang="en-US" sz="2800" b="1" dirty="0">
                <a:solidFill>
                  <a:srgbClr val="FF0000"/>
                </a:solidFill>
                <a:latin typeface="Arial"/>
                <a:cs typeface="Arial"/>
              </a:rPr>
              <a:t>COURSE ADDRESSES THE</a:t>
            </a:r>
            <a:r>
              <a:rPr lang="en-US" sz="2800" b="1" i="0" kern="1200" dirty="0">
                <a:solidFill>
                  <a:srgbClr val="FF0000"/>
                </a:solidFill>
                <a:latin typeface="Arial"/>
                <a:cs typeface="Arial"/>
              </a:rPr>
              <a:t> PROGRAM OUTCOMES</a:t>
            </a:r>
            <a:endParaRPr lang="en-IN" sz="2800" dirty="0">
              <a:solidFill>
                <a:srgbClr val="FF0000"/>
              </a:solidFill>
            </a:endParaRPr>
          </a:p>
        </p:txBody>
      </p:sp>
    </p:spTree>
    <p:extLst>
      <p:ext uri="{BB962C8B-B14F-4D97-AF65-F5344CB8AC3E}">
        <p14:creationId xmlns:p14="http://schemas.microsoft.com/office/powerpoint/2010/main" val="36050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White stones balanced in a stack">
            <a:extLst>
              <a:ext uri="{FF2B5EF4-FFF2-40B4-BE49-F238E27FC236}">
                <a16:creationId xmlns:a16="http://schemas.microsoft.com/office/drawing/2014/main" id="{B253D859-6CAC-4AFE-9E89-C05ACB3D5093}"/>
              </a:ext>
            </a:extLst>
          </p:cNvPr>
          <p:cNvPicPr>
            <a:picLocks noChangeAspect="1"/>
          </p:cNvPicPr>
          <p:nvPr/>
        </p:nvPicPr>
        <p:blipFill rotWithShape="1">
          <a:blip r:embed="rId2">
            <a:alphaModFix/>
          </a:blip>
          <a:srcRect t="15184" r="-2" b="419"/>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5B71F-692D-4118-A68A-6C1A21EB520A}"/>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a:solidFill>
                  <a:srgbClr val="FFFFFF"/>
                </a:solidFill>
              </a:rPr>
              <a:t>Recommendations</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911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8AFA-BE00-4A66-A95E-F5C8DFF9B5E9}"/>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D376AFB5-FE21-4223-822A-42046665C732}"/>
              </a:ext>
            </a:extLst>
          </p:cNvPr>
          <p:cNvSpPr>
            <a:spLocks noGrp="1"/>
          </p:cNvSpPr>
          <p:nvPr>
            <p:ph idx="1"/>
          </p:nvPr>
        </p:nvSpPr>
        <p:spPr/>
        <p:txBody>
          <a:bodyPr vert="horz" lIns="91440" tIns="45720" rIns="91440" bIns="45720" rtlCol="0" anchor="t">
            <a:normAutofit/>
          </a:bodyPr>
          <a:lstStyle/>
          <a:p>
            <a:r>
              <a:rPr lang="en-US" sz="2800" dirty="0">
                <a:ea typeface="+mn-lt"/>
                <a:cs typeface="+mn-lt"/>
              </a:rPr>
              <a:t>First, hospitals must specialize in supply chain activities in order to improve the quality of healthcare services. </a:t>
            </a:r>
            <a:endParaRPr lang="en-US" sz="2800" dirty="0">
              <a:cs typeface="Calibri"/>
            </a:endParaRPr>
          </a:p>
          <a:p>
            <a:pPr>
              <a:buClr>
                <a:srgbClr val="437646"/>
              </a:buClr>
            </a:pPr>
            <a:r>
              <a:rPr lang="en-US" sz="2800" dirty="0">
                <a:ea typeface="+mn-lt"/>
                <a:cs typeface="+mn-lt"/>
              </a:rPr>
              <a:t>Second, supply chain officers must make significant contributions to increasing the standard of health services provided to various beneficiaries.</a:t>
            </a:r>
            <a:endParaRPr lang="en-US" sz="2800" dirty="0">
              <a:cs typeface="Calibri"/>
            </a:endParaRPr>
          </a:p>
          <a:p>
            <a:pPr>
              <a:buClr>
                <a:srgbClr val="437646"/>
              </a:buClr>
            </a:pPr>
            <a:r>
              <a:rPr lang="en-US" sz="2800" dirty="0">
                <a:ea typeface="+mn-lt"/>
                <a:cs typeface="+mn-lt"/>
              </a:rPr>
              <a:t>Third, hospital management should </a:t>
            </a:r>
            <a:r>
              <a:rPr lang="en-US" sz="2800" err="1">
                <a:ea typeface="+mn-lt"/>
                <a:cs typeface="+mn-lt"/>
              </a:rPr>
              <a:t>specialzein</a:t>
            </a:r>
            <a:r>
              <a:rPr lang="en-US" sz="2800" dirty="0">
                <a:ea typeface="+mn-lt"/>
                <a:cs typeface="+mn-lt"/>
              </a:rPr>
              <a:t> recruiting highly skilled and </a:t>
            </a:r>
            <a:r>
              <a:rPr lang="en-US" sz="2800" err="1">
                <a:ea typeface="+mn-lt"/>
                <a:cs typeface="+mn-lt"/>
              </a:rPr>
              <a:t>specialised</a:t>
            </a:r>
            <a:r>
              <a:rPr lang="en-US" sz="2800" dirty="0">
                <a:ea typeface="+mn-lt"/>
                <a:cs typeface="+mn-lt"/>
              </a:rPr>
              <a:t> personnel within supply chain departments and subjecting them to intensive training courses in international quality standards.</a:t>
            </a:r>
            <a:endParaRPr lang="en-US" sz="2800" dirty="0">
              <a:cs typeface="Calibri"/>
            </a:endParaRPr>
          </a:p>
          <a:p>
            <a:pPr>
              <a:buClr>
                <a:srgbClr val="437646"/>
              </a:buClr>
            </a:pPr>
            <a:endParaRPr lang="en-US" sz="2800" dirty="0">
              <a:cs typeface="Calibri"/>
            </a:endParaRPr>
          </a:p>
          <a:p>
            <a:pPr marL="0" indent="0">
              <a:buClr>
                <a:srgbClr val="437646"/>
              </a:buClr>
              <a:buNone/>
            </a:pPr>
            <a:endParaRPr lang="en-US" sz="2800" dirty="0">
              <a:cs typeface="Calibri"/>
            </a:endParaRPr>
          </a:p>
          <a:p>
            <a:pPr marL="0" indent="0">
              <a:buClr>
                <a:srgbClr val="1C311D">
                  <a:lumMod val="75000"/>
                  <a:lumOff val="25000"/>
                </a:srgbClr>
              </a:buClr>
              <a:buNone/>
            </a:pPr>
            <a:endParaRPr lang="en-US" sz="2800" dirty="0">
              <a:cs typeface="Calibri"/>
            </a:endParaRPr>
          </a:p>
          <a:p>
            <a:pPr marL="0" indent="0">
              <a:buClr>
                <a:srgbClr val="437646"/>
              </a:buClr>
              <a:buNone/>
            </a:pPr>
            <a:endParaRPr lang="en-US" sz="2800" dirty="0">
              <a:cs typeface="Calibri"/>
            </a:endParaRPr>
          </a:p>
        </p:txBody>
      </p:sp>
    </p:spTree>
    <p:extLst>
      <p:ext uri="{BB962C8B-B14F-4D97-AF65-F5344CB8AC3E}">
        <p14:creationId xmlns:p14="http://schemas.microsoft.com/office/powerpoint/2010/main" val="68593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Glasses on top of a book">
            <a:extLst>
              <a:ext uri="{FF2B5EF4-FFF2-40B4-BE49-F238E27FC236}">
                <a16:creationId xmlns:a16="http://schemas.microsoft.com/office/drawing/2014/main" id="{46F5AF7B-3663-42AD-B721-8D893482CA7F}"/>
              </a:ext>
            </a:extLst>
          </p:cNvPr>
          <p:cNvPicPr>
            <a:picLocks noChangeAspect="1"/>
          </p:cNvPicPr>
          <p:nvPr/>
        </p:nvPicPr>
        <p:blipFill rotWithShape="1">
          <a:blip r:embed="rId2">
            <a:alphaModFix/>
          </a:blip>
          <a:srcRect t="9175" r="-2" b="5867"/>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0BEA0-D830-4F63-8DBB-81587A3A85E7}"/>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a:solidFill>
                  <a:srgbClr val="FFFFFF"/>
                </a:solidFill>
              </a:rPr>
              <a:t>References</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10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D93D4-5967-4869-885C-C417DDBBDDE6}"/>
              </a:ext>
            </a:extLst>
          </p:cNvPr>
          <p:cNvSpPr>
            <a:spLocks noGrp="1"/>
          </p:cNvSpPr>
          <p:nvPr>
            <p:ph idx="1"/>
          </p:nvPr>
        </p:nvSpPr>
        <p:spPr>
          <a:xfrm>
            <a:off x="777240" y="1254126"/>
            <a:ext cx="10659110" cy="4922837"/>
          </a:xfrm>
        </p:spPr>
        <p:txBody>
          <a:bodyPr vert="horz" lIns="91440" tIns="45720" rIns="91440" bIns="45720" rtlCol="0" anchor="t">
            <a:normAutofit/>
          </a:bodyPr>
          <a:lstStyle/>
          <a:p>
            <a:r>
              <a:rPr lang="en-US">
                <a:ea typeface="+mn-lt"/>
                <a:cs typeface="+mn-lt"/>
              </a:rPr>
              <a:t>Al-Taher, A. (2008). The Impact of Financial Resources on Health Services Performance: Ministry </a:t>
            </a:r>
            <a:r>
              <a:rPr lang="en-US" dirty="0">
                <a:ea typeface="+mn-lt"/>
                <a:cs typeface="+mn-lt"/>
              </a:rPr>
              <a:t>of Health, Khartoum State. Unpublished master's thesis, Institute of Development studies and Research Institute, University of Khartoum- Sudan. </a:t>
            </a:r>
            <a:endParaRPr lang="en-US">
              <a:cs typeface="Calibri"/>
            </a:endParaRPr>
          </a:p>
          <a:p>
            <a:pPr>
              <a:buClr>
                <a:srgbClr val="437646"/>
              </a:buClr>
            </a:pPr>
            <a:r>
              <a:rPr lang="en-US">
                <a:ea typeface="+mn-lt"/>
                <a:cs typeface="+mn-lt"/>
              </a:rPr>
              <a:t>Ashcroft, J. (2006). Eight Dimensions of Supply Chain Synchronization, National Business to </a:t>
            </a:r>
            <a:r>
              <a:rPr lang="en-US" dirty="0">
                <a:ea typeface="+mn-lt"/>
                <a:cs typeface="+mn-lt"/>
              </a:rPr>
              <a:t>Business Center, International Digital Laboratory. University of Warwick, UK. </a:t>
            </a:r>
            <a:endParaRPr lang="en-US"/>
          </a:p>
          <a:p>
            <a:pPr>
              <a:buClr>
                <a:srgbClr val="437646"/>
              </a:buClr>
            </a:pPr>
            <a:r>
              <a:rPr lang="en-US">
                <a:ea typeface="+mn-lt"/>
                <a:cs typeface="+mn-lt"/>
              </a:rPr>
              <a:t>Ayers, J. (2010). Supply Chain Project Management: A Structured Collaborative and Measurable </a:t>
            </a:r>
            <a:r>
              <a:rPr lang="en-US" dirty="0">
                <a:ea typeface="+mn-lt"/>
                <a:cs typeface="+mn-lt"/>
              </a:rPr>
              <a:t>Approach (2nd ed.). Florida: Auerbach Publications, USA. </a:t>
            </a:r>
            <a:endParaRPr lang="en-US"/>
          </a:p>
          <a:p>
            <a:pPr>
              <a:buClr>
                <a:srgbClr val="437646"/>
              </a:buClr>
            </a:pPr>
            <a:r>
              <a:rPr lang="en-US">
                <a:ea typeface="+mn-lt"/>
                <a:cs typeface="+mn-lt"/>
              </a:rPr>
              <a:t>Boyer, K., &amp; Hult, G. (2005). Extending the Supply Chain: Integrating Operations and Marketing in </a:t>
            </a:r>
            <a:r>
              <a:rPr lang="en-US" dirty="0">
                <a:ea typeface="+mn-lt"/>
                <a:cs typeface="+mn-lt"/>
              </a:rPr>
              <a:t>the Online Grocery Industry. Journal of Operations Management, 23(6), 642-661. </a:t>
            </a:r>
            <a:r>
              <a:rPr lang="en-US" u="sng" dirty="0">
                <a:ea typeface="+mn-lt"/>
                <a:cs typeface="+mn-lt"/>
                <a:hlinkClick r:id="rId2"/>
              </a:rPr>
              <a:t>http://dx.doi.org/10.1016/j.jom.2005.01.003</a:t>
            </a:r>
            <a:r>
              <a:rPr lang="en-US" dirty="0">
                <a:ea typeface="+mn-lt"/>
                <a:cs typeface="+mn-lt"/>
              </a:rPr>
              <a:t> </a:t>
            </a:r>
            <a:endParaRPr lang="en-US"/>
          </a:p>
          <a:p>
            <a:pPr>
              <a:buClr>
                <a:srgbClr val="437646"/>
              </a:buClr>
            </a:pPr>
            <a:endParaRPr lang="en-US" dirty="0">
              <a:cs typeface="Calibri"/>
            </a:endParaRPr>
          </a:p>
        </p:txBody>
      </p:sp>
    </p:spTree>
    <p:extLst>
      <p:ext uri="{BB962C8B-B14F-4D97-AF65-F5344CB8AC3E}">
        <p14:creationId xmlns:p14="http://schemas.microsoft.com/office/powerpoint/2010/main" val="6034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42" name="Freeform: Shape 41">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44"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45" name="Oval 4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7D11DE6-A1F4-42D7-8D33-04C310DF8A43}"/>
              </a:ext>
            </a:extLst>
          </p:cNvPr>
          <p:cNvSpPr>
            <a:spLocks noGrp="1"/>
          </p:cNvSpPr>
          <p:nvPr>
            <p:ph type="title"/>
          </p:nvPr>
        </p:nvSpPr>
        <p:spPr>
          <a:xfrm>
            <a:off x="366066" y="-952978"/>
            <a:ext cx="2862591" cy="3192518"/>
          </a:xfrm>
        </p:spPr>
        <p:txBody>
          <a:bodyPr anchor="ctr">
            <a:normAutofit/>
          </a:bodyPr>
          <a:lstStyle/>
          <a:p>
            <a:r>
              <a:rPr lang="en-US" sz="2400" b="1" dirty="0">
                <a:latin typeface="Georgia Pro Light"/>
                <a:ea typeface="+mj-lt"/>
                <a:cs typeface="+mj-lt"/>
              </a:rPr>
              <a:t>INTRODUCTION</a:t>
            </a:r>
            <a:endParaRPr lang="en-US" sz="2400" b="1" dirty="0">
              <a:latin typeface="Georgia Pro Light"/>
            </a:endParaRPr>
          </a:p>
        </p:txBody>
      </p:sp>
      <p:graphicFrame>
        <p:nvGraphicFramePr>
          <p:cNvPr id="34" name="Content Placeholder 2">
            <a:extLst>
              <a:ext uri="{FF2B5EF4-FFF2-40B4-BE49-F238E27FC236}">
                <a16:creationId xmlns:a16="http://schemas.microsoft.com/office/drawing/2014/main" id="{FEB7CB0E-BC04-465E-B998-C3120E8B5DA9}"/>
              </a:ext>
            </a:extLst>
          </p:cNvPr>
          <p:cNvGraphicFramePr>
            <a:graphicFrameLocks noGrp="1"/>
          </p:cNvGraphicFramePr>
          <p:nvPr>
            <p:ph idx="1"/>
            <p:extLst>
              <p:ext uri="{D42A27DB-BD31-4B8C-83A1-F6EECF244321}">
                <p14:modId xmlns:p14="http://schemas.microsoft.com/office/powerpoint/2010/main" val="2084386180"/>
              </p:ext>
            </p:extLst>
          </p:nvPr>
        </p:nvGraphicFramePr>
        <p:xfrm>
          <a:off x="2938464" y="880585"/>
          <a:ext cx="9261042" cy="5799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39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0"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31" name="Oval 30">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2" name="Freeform: Shape 41">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3" name="Freeform: Shape 42">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4" name="Oval 43">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47" name="Rectangle 46">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9" name="Oval 48">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E396D-0BBC-4A00-87D6-7296D09BBBA5}"/>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a:solidFill>
                  <a:srgbClr val="FFFFFF"/>
                </a:solidFill>
              </a:rPr>
              <a:t>Rationale</a:t>
            </a:r>
          </a:p>
        </p:txBody>
      </p:sp>
      <p:sp>
        <p:nvSpPr>
          <p:cNvPr id="69" name="Oval 68">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C845BE-8B3C-4173-98D4-08727901DEA1}"/>
              </a:ext>
            </a:extLst>
          </p:cNvPr>
          <p:cNvGraphicFramePr>
            <a:graphicFrameLocks noGrp="1"/>
          </p:cNvGraphicFramePr>
          <p:nvPr>
            <p:ph idx="1"/>
            <p:extLst>
              <p:ext uri="{D42A27DB-BD31-4B8C-83A1-F6EECF244321}">
                <p14:modId xmlns:p14="http://schemas.microsoft.com/office/powerpoint/2010/main" val="863903729"/>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00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3"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3B2485-3460-4D9F-8F6F-F7975548E108}"/>
              </a:ext>
            </a:extLst>
          </p:cNvPr>
          <p:cNvSpPr>
            <a:spLocks noGrp="1"/>
          </p:cNvSpPr>
          <p:nvPr>
            <p:ph type="title"/>
          </p:nvPr>
        </p:nvSpPr>
        <p:spPr>
          <a:xfrm>
            <a:off x="770878" y="952022"/>
            <a:ext cx="2862591" cy="5157049"/>
          </a:xfrm>
        </p:spPr>
        <p:txBody>
          <a:bodyPr anchor="ctr">
            <a:normAutofit/>
          </a:bodyPr>
          <a:lstStyle/>
          <a:p>
            <a:r>
              <a:rPr lang="en-US" sz="4400" dirty="0">
                <a:ea typeface="+mj-lt"/>
                <a:cs typeface="+mj-lt"/>
              </a:rPr>
              <a:t>Objectives </a:t>
            </a:r>
            <a:endParaRPr lang="en-US" sz="4400" dirty="0"/>
          </a:p>
        </p:txBody>
      </p:sp>
      <p:graphicFrame>
        <p:nvGraphicFramePr>
          <p:cNvPr id="5" name="Content Placeholder 2">
            <a:extLst>
              <a:ext uri="{FF2B5EF4-FFF2-40B4-BE49-F238E27FC236}">
                <a16:creationId xmlns:a16="http://schemas.microsoft.com/office/drawing/2014/main" id="{197DD271-239C-46D1-A884-24D3569A16AB}"/>
              </a:ext>
            </a:extLst>
          </p:cNvPr>
          <p:cNvGraphicFramePr>
            <a:graphicFrameLocks noGrp="1"/>
          </p:cNvGraphicFramePr>
          <p:nvPr>
            <p:ph idx="1"/>
            <p:extLst>
              <p:ext uri="{D42A27DB-BD31-4B8C-83A1-F6EECF244321}">
                <p14:modId xmlns:p14="http://schemas.microsoft.com/office/powerpoint/2010/main" val="600455239"/>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29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16" name="Oval 15">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89AE7B-DD0D-4D36-966E-C83DD1C12B4A}"/>
              </a:ext>
            </a:extLst>
          </p:cNvPr>
          <p:cNvSpPr>
            <a:spLocks noGrp="1"/>
          </p:cNvSpPr>
          <p:nvPr>
            <p:ph type="title"/>
          </p:nvPr>
        </p:nvSpPr>
        <p:spPr>
          <a:xfrm>
            <a:off x="770878" y="952023"/>
            <a:ext cx="10773422" cy="1797530"/>
          </a:xfrm>
        </p:spPr>
        <p:txBody>
          <a:bodyPr anchor="t">
            <a:normAutofit/>
          </a:bodyPr>
          <a:lstStyle/>
          <a:p>
            <a:r>
              <a:rPr lang="en-US" sz="4400" dirty="0">
                <a:ea typeface="+mj-lt"/>
                <a:cs typeface="+mj-lt"/>
              </a:rPr>
              <a:t>Methodology</a:t>
            </a:r>
            <a:endParaRPr lang="en-US" sz="4400" dirty="0"/>
          </a:p>
        </p:txBody>
      </p:sp>
      <p:graphicFrame>
        <p:nvGraphicFramePr>
          <p:cNvPr id="7" name="Content Placeholder 4">
            <a:extLst>
              <a:ext uri="{FF2B5EF4-FFF2-40B4-BE49-F238E27FC236}">
                <a16:creationId xmlns:a16="http://schemas.microsoft.com/office/drawing/2014/main" id="{03F8F8B7-AE6D-4F26-9E03-41DC2BB28723}"/>
              </a:ext>
            </a:extLst>
          </p:cNvPr>
          <p:cNvGraphicFramePr>
            <a:graphicFrameLocks noGrp="1"/>
          </p:cNvGraphicFramePr>
          <p:nvPr>
            <p:ph idx="1"/>
            <p:extLst>
              <p:ext uri="{D42A27DB-BD31-4B8C-83A1-F6EECF244321}">
                <p14:modId xmlns:p14="http://schemas.microsoft.com/office/powerpoint/2010/main" val="843674602"/>
              </p:ext>
            </p:extLst>
          </p:nvPr>
        </p:nvGraphicFramePr>
        <p:xfrm>
          <a:off x="777875" y="2886075"/>
          <a:ext cx="10658475" cy="329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333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1" name="Rectangle 16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6" name="Oval 16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77" name="Freeform: Shape 17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78" name="Freeform: Shape 17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79" name="Oval 17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0" name="Freeform: Shape 17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82" name="Rectangle 181">
            <a:extLst>
              <a:ext uri="{FF2B5EF4-FFF2-40B4-BE49-F238E27FC236}">
                <a16:creationId xmlns:a16="http://schemas.microsoft.com/office/drawing/2014/main" id="{49FBE572-3316-4673-B09F-C925198A9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a:extLst>
              <a:ext uri="{FF2B5EF4-FFF2-40B4-BE49-F238E27FC236}">
                <a16:creationId xmlns:a16="http://schemas.microsoft.com/office/drawing/2014/main" id="{6153141F-30EA-4FEF-8580-445569939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72326"/>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E0D67C80-7993-44E1-852E-2B7B734E8C7F}"/>
              </a:ext>
            </a:extLst>
          </p:cNvPr>
          <p:cNvSpPr>
            <a:spLocks noGrp="1"/>
          </p:cNvSpPr>
          <p:nvPr>
            <p:ph type="title"/>
          </p:nvPr>
        </p:nvSpPr>
        <p:spPr>
          <a:xfrm>
            <a:off x="777239" y="3341876"/>
            <a:ext cx="9144000" cy="2150873"/>
          </a:xfrm>
        </p:spPr>
        <p:txBody>
          <a:bodyPr vert="horz" lIns="91440" tIns="45720" rIns="91440" bIns="45720" rtlCol="0" anchor="b">
            <a:normAutofit/>
          </a:bodyPr>
          <a:lstStyle/>
          <a:p>
            <a:r>
              <a:rPr lang="en-US" dirty="0"/>
              <a:t>Results/Findings</a:t>
            </a:r>
          </a:p>
        </p:txBody>
      </p:sp>
      <p:sp>
        <p:nvSpPr>
          <p:cNvPr id="186" name="Oval 2">
            <a:extLst>
              <a:ext uri="{FF2B5EF4-FFF2-40B4-BE49-F238E27FC236}">
                <a16:creationId xmlns:a16="http://schemas.microsoft.com/office/drawing/2014/main" id="{D6803F1E-BDEE-489B-8CAA-DED575812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2716" y="0"/>
            <a:ext cx="2677067" cy="263093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pic>
        <p:nvPicPr>
          <p:cNvPr id="188" name="Graphic 187">
            <a:extLst>
              <a:ext uri="{FF2B5EF4-FFF2-40B4-BE49-F238E27FC236}">
                <a16:creationId xmlns:a16="http://schemas.microsoft.com/office/drawing/2014/main" id="{D0ACF577-DDCC-47DF-97F0-8163F3A48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726" t="25556" r="13582" b="10444"/>
          <a:stretch/>
        </p:blipFill>
        <p:spPr>
          <a:xfrm>
            <a:off x="-3051" y="0"/>
            <a:ext cx="2551964" cy="2647434"/>
          </a:xfrm>
          <a:prstGeom prst="rect">
            <a:avLst/>
          </a:prstGeom>
        </p:spPr>
      </p:pic>
      <p:grpSp>
        <p:nvGrpSpPr>
          <p:cNvPr id="190" name="Decorative Circles">
            <a:extLst>
              <a:ext uri="{FF2B5EF4-FFF2-40B4-BE49-F238E27FC236}">
                <a16:creationId xmlns:a16="http://schemas.microsoft.com/office/drawing/2014/main" id="{28321705-9A1F-4239-BFFA-8C1D82CD3C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17076" y="316268"/>
            <a:ext cx="7118688" cy="2769969"/>
            <a:chOff x="2717076" y="316268"/>
            <a:chExt cx="7118688" cy="2769969"/>
          </a:xfrm>
        </p:grpSpPr>
        <p:sp>
          <p:nvSpPr>
            <p:cNvPr id="191" name="Oval 190">
              <a:extLst>
                <a:ext uri="{FF2B5EF4-FFF2-40B4-BE49-F238E27FC236}">
                  <a16:creationId xmlns:a16="http://schemas.microsoft.com/office/drawing/2014/main" id="{BA8C35DF-CCAF-440C-8E38-1EFAB9655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300000">
              <a:off x="3144819" y="2212360"/>
              <a:ext cx="366238" cy="366238"/>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D89B01C7-A8DE-43CD-B1B6-A3171DF7E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5300000">
              <a:off x="2717076" y="1985957"/>
              <a:ext cx="204589" cy="2045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a:extLst>
                <a:ext uri="{FF2B5EF4-FFF2-40B4-BE49-F238E27FC236}">
                  <a16:creationId xmlns:a16="http://schemas.microsoft.com/office/drawing/2014/main" id="{71195F75-6825-42A6-87FB-25BBB4B1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44962" y="2517454"/>
              <a:ext cx="390802" cy="390802"/>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09E79E58-0A7F-4030-934C-3D5CCFE80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23231" y="2972870"/>
              <a:ext cx="113367" cy="1133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42140BB-4824-45F4-A86B-BF0359856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1579" y="316268"/>
              <a:ext cx="390802" cy="390802"/>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Oval 196">
            <a:extLst>
              <a:ext uri="{FF2B5EF4-FFF2-40B4-BE49-F238E27FC236}">
                <a16:creationId xmlns:a16="http://schemas.microsoft.com/office/drawing/2014/main" id="{2EEA1251-53A8-4FA0-AAD6-EDED99559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0500" y="127640"/>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 name="Graphic 198">
            <a:extLst>
              <a:ext uri="{FF2B5EF4-FFF2-40B4-BE49-F238E27FC236}">
                <a16:creationId xmlns:a16="http://schemas.microsoft.com/office/drawing/2014/main" id="{2EACA430-1C2B-42F0-B048-5D8D467AF6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9511" y="127688"/>
            <a:ext cx="2051331" cy="2051331"/>
          </a:xfrm>
          <a:prstGeom prst="rect">
            <a:avLst/>
          </a:prstGeom>
        </p:spPr>
      </p:pic>
      <p:sp>
        <p:nvSpPr>
          <p:cNvPr id="201" name="Oval 200">
            <a:extLst>
              <a:ext uri="{FF2B5EF4-FFF2-40B4-BE49-F238E27FC236}">
                <a16:creationId xmlns:a16="http://schemas.microsoft.com/office/drawing/2014/main" id="{538C93AF-D2B2-438E-88A0-0080C6AC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1719" y="180049"/>
            <a:ext cx="2981779" cy="29817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Graphic 202">
            <a:extLst>
              <a:ext uri="{FF2B5EF4-FFF2-40B4-BE49-F238E27FC236}">
                <a16:creationId xmlns:a16="http://schemas.microsoft.com/office/drawing/2014/main" id="{1F4B247A-6470-4317-845A-5CF6746670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41718" y="180049"/>
            <a:ext cx="2981779" cy="2981779"/>
          </a:xfrm>
          <a:prstGeom prst="rect">
            <a:avLst/>
          </a:prstGeom>
        </p:spPr>
      </p:pic>
      <p:sp>
        <p:nvSpPr>
          <p:cNvPr id="205" name="Oval 1">
            <a:extLst>
              <a:ext uri="{FF2B5EF4-FFF2-40B4-BE49-F238E27FC236}">
                <a16:creationId xmlns:a16="http://schemas.microsoft.com/office/drawing/2014/main" id="{0BF2CC99-EB7D-457E-9273-23EB35CEC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5834" y="0"/>
            <a:ext cx="2533118" cy="2619754"/>
          </a:xfrm>
          <a:custGeom>
            <a:avLst/>
            <a:gdLst>
              <a:gd name="connsiteX0" fmla="*/ 455682 w 2579034"/>
              <a:gd name="connsiteY0" fmla="*/ 0 h 2619754"/>
              <a:gd name="connsiteX1" fmla="*/ 2579034 w 2579034"/>
              <a:gd name="connsiteY1" fmla="*/ 0 h 2619754"/>
              <a:gd name="connsiteX2" fmla="*/ 2579034 w 2579034"/>
              <a:gd name="connsiteY2" fmla="*/ 2202359 h 2619754"/>
              <a:gd name="connsiteX3" fmla="*/ 2504372 w 2579034"/>
              <a:gd name="connsiteY3" fmla="*/ 2270216 h 2619754"/>
              <a:gd name="connsiteX4" fmla="*/ 1530703 w 2579034"/>
              <a:gd name="connsiteY4" fmla="*/ 2619754 h 2619754"/>
              <a:gd name="connsiteX5" fmla="*/ 0 w 2579034"/>
              <a:gd name="connsiteY5" fmla="*/ 1089051 h 2619754"/>
              <a:gd name="connsiteX6" fmla="*/ 448332 w 2579034"/>
              <a:gd name="connsiteY6" fmla="*/ 6680 h 261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9034" h="2619754">
                <a:moveTo>
                  <a:pt x="455682" y="0"/>
                </a:moveTo>
                <a:lnTo>
                  <a:pt x="2579034" y="0"/>
                </a:lnTo>
                <a:lnTo>
                  <a:pt x="2579034" y="2202359"/>
                </a:lnTo>
                <a:lnTo>
                  <a:pt x="2504372" y="2270216"/>
                </a:lnTo>
                <a:cubicBezTo>
                  <a:pt x="2239776" y="2488580"/>
                  <a:pt x="1900558" y="2619754"/>
                  <a:pt x="1530703" y="2619754"/>
                </a:cubicBezTo>
                <a:cubicBezTo>
                  <a:pt x="685318" y="2619754"/>
                  <a:pt x="0" y="1934436"/>
                  <a:pt x="0" y="1089051"/>
                </a:cubicBezTo>
                <a:cubicBezTo>
                  <a:pt x="0" y="666360"/>
                  <a:pt x="171330" y="283684"/>
                  <a:pt x="448332" y="668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pic>
        <p:nvPicPr>
          <p:cNvPr id="207" name="Graphic 206">
            <a:extLst>
              <a:ext uri="{FF2B5EF4-FFF2-40B4-BE49-F238E27FC236}">
                <a16:creationId xmlns:a16="http://schemas.microsoft.com/office/drawing/2014/main" id="{AF281A3F-14C2-4847-9CA0-36D2FD0F3E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0753" t="22243" r="23818" b="11372"/>
          <a:stretch/>
        </p:blipFill>
        <p:spPr>
          <a:xfrm>
            <a:off x="9609918" y="0"/>
            <a:ext cx="2582083" cy="2619754"/>
          </a:xfrm>
          <a:prstGeom prst="rect">
            <a:avLst/>
          </a:prstGeom>
        </p:spPr>
      </p:pic>
    </p:spTree>
    <p:extLst>
      <p:ext uri="{BB962C8B-B14F-4D97-AF65-F5344CB8AC3E}">
        <p14:creationId xmlns:p14="http://schemas.microsoft.com/office/powerpoint/2010/main" val="6319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6" name="Oval 5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Freeform: Shape 6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8" name="Freeform: Shape 6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9" name="Oval 6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2" name="Rectangle 71">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9C54D6D-7570-4357-9AFA-E6DC415429A5}"/>
              </a:ext>
            </a:extLst>
          </p:cNvPr>
          <p:cNvPicPr>
            <a:picLocks noGrp="1" noChangeAspect="1"/>
          </p:cNvPicPr>
          <p:nvPr>
            <p:ph idx="1"/>
          </p:nvPr>
        </p:nvPicPr>
        <p:blipFill rotWithShape="1">
          <a:blip r:embed="rId2">
            <a:alphaModFix/>
          </a:blip>
          <a:srcRect r="26222"/>
          <a:stretch/>
        </p:blipFill>
        <p:spPr>
          <a:xfrm>
            <a:off x="-1" y="10"/>
            <a:ext cx="12192001" cy="6857990"/>
          </a:xfrm>
          <a:prstGeom prst="rect">
            <a:avLst/>
          </a:prstGeom>
        </p:spPr>
      </p:pic>
    </p:spTree>
    <p:extLst>
      <p:ext uri="{BB962C8B-B14F-4D97-AF65-F5344CB8AC3E}">
        <p14:creationId xmlns:p14="http://schemas.microsoft.com/office/powerpoint/2010/main" val="40985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10;&#10;Description automatically generated">
            <a:extLst>
              <a:ext uri="{FF2B5EF4-FFF2-40B4-BE49-F238E27FC236}">
                <a16:creationId xmlns:a16="http://schemas.microsoft.com/office/drawing/2014/main" id="{9EA5083F-A533-4791-A58F-B739AB3794B6}"/>
              </a:ext>
            </a:extLst>
          </p:cNvPr>
          <p:cNvPicPr>
            <a:picLocks noGrp="1" noChangeAspect="1"/>
          </p:cNvPicPr>
          <p:nvPr>
            <p:ph idx="1"/>
          </p:nvPr>
        </p:nvPicPr>
        <p:blipFill>
          <a:blip r:embed="rId2"/>
          <a:stretch>
            <a:fillRect/>
          </a:stretch>
        </p:blipFill>
        <p:spPr>
          <a:xfrm>
            <a:off x="1287771" y="185208"/>
            <a:ext cx="9235882" cy="4351338"/>
          </a:xfrm>
        </p:spPr>
      </p:pic>
      <p:pic>
        <p:nvPicPr>
          <p:cNvPr id="5" name="Picture 5" descr="Logo, company name&#10;&#10;Description automatically generated">
            <a:extLst>
              <a:ext uri="{FF2B5EF4-FFF2-40B4-BE49-F238E27FC236}">
                <a16:creationId xmlns:a16="http://schemas.microsoft.com/office/drawing/2014/main" id="{679F02A1-D1A7-4926-ACB6-A1C310A9A294}"/>
              </a:ext>
            </a:extLst>
          </p:cNvPr>
          <p:cNvPicPr>
            <a:picLocks noChangeAspect="1"/>
          </p:cNvPicPr>
          <p:nvPr/>
        </p:nvPicPr>
        <p:blipFill>
          <a:blip r:embed="rId3"/>
          <a:stretch>
            <a:fillRect/>
          </a:stretch>
        </p:blipFill>
        <p:spPr>
          <a:xfrm>
            <a:off x="1422400" y="5087197"/>
            <a:ext cx="9707033" cy="599440"/>
          </a:xfrm>
          <a:prstGeom prst="rect">
            <a:avLst/>
          </a:prstGeom>
        </p:spPr>
      </p:pic>
    </p:spTree>
    <p:extLst>
      <p:ext uri="{BB962C8B-B14F-4D97-AF65-F5344CB8AC3E}">
        <p14:creationId xmlns:p14="http://schemas.microsoft.com/office/powerpoint/2010/main" val="251331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16EE3-BB56-43E7-BF78-F6EC0D29C511}"/>
              </a:ext>
            </a:extLst>
          </p:cNvPr>
          <p:cNvSpPr>
            <a:spLocks noGrp="1"/>
          </p:cNvSpPr>
          <p:nvPr>
            <p:ph idx="1"/>
          </p:nvPr>
        </p:nvSpPr>
        <p:spPr>
          <a:xfrm>
            <a:off x="777240" y="968375"/>
            <a:ext cx="10659110" cy="5208588"/>
          </a:xfrm>
        </p:spPr>
        <p:txBody>
          <a:bodyPr vert="horz" lIns="91440" tIns="45720" rIns="91440" bIns="45720" rtlCol="0" anchor="t">
            <a:normAutofit/>
          </a:bodyPr>
          <a:lstStyle/>
          <a:p>
            <a:pPr marL="0" indent="0">
              <a:buNone/>
            </a:pPr>
            <a:r>
              <a:rPr lang="en-US" sz="2400" b="1" dirty="0">
                <a:ea typeface="+mn-lt"/>
                <a:cs typeface="+mn-lt"/>
              </a:rPr>
              <a:t>Root Cause Analysis and Corrective and Preventive Action</a:t>
            </a:r>
            <a:endParaRPr lang="en-US" sz="2400" dirty="0">
              <a:cs typeface="Calibri"/>
            </a:endParaRPr>
          </a:p>
          <a:p>
            <a:pPr marL="0" indent="0">
              <a:buClr>
                <a:srgbClr val="437646"/>
              </a:buClr>
              <a:buNone/>
            </a:pPr>
            <a:r>
              <a:rPr lang="en-US" sz="2400" b="1" dirty="0">
                <a:ea typeface="+mn-lt"/>
                <a:cs typeface="+mn-lt"/>
              </a:rPr>
              <a:t>RCA –</a:t>
            </a:r>
            <a:endParaRPr lang="en-US" sz="2400" dirty="0">
              <a:cs typeface="Calibri"/>
            </a:endParaRPr>
          </a:p>
          <a:p>
            <a:pPr>
              <a:buClr>
                <a:srgbClr val="437646"/>
              </a:buClr>
            </a:pPr>
            <a:r>
              <a:rPr lang="en-US" sz="2400" dirty="0">
                <a:ea typeface="+mn-lt"/>
                <a:cs typeface="+mn-lt"/>
              </a:rPr>
              <a:t>Due to lock down our vendors were unable to supply </a:t>
            </a:r>
            <a:endParaRPr lang="en-US" sz="2400" dirty="0">
              <a:cs typeface="Calibri"/>
            </a:endParaRPr>
          </a:p>
          <a:p>
            <a:pPr marL="0" indent="0">
              <a:buClr>
                <a:srgbClr val="437646"/>
              </a:buClr>
              <a:buNone/>
            </a:pPr>
            <a:r>
              <a:rPr lang="en-US" sz="2400" dirty="0">
                <a:ea typeface="+mn-lt"/>
                <a:cs typeface="+mn-lt"/>
              </a:rPr>
              <a:t>Lack of resources at the end of vendors discouraged them to supply to hospitals frequently </a:t>
            </a:r>
            <a:r>
              <a:rPr lang="en-US" sz="2400" b="1" dirty="0">
                <a:ea typeface="+mn-lt"/>
                <a:cs typeface="+mn-lt"/>
              </a:rPr>
              <a:t> </a:t>
            </a:r>
            <a:endParaRPr lang="en-US" sz="2400" dirty="0">
              <a:cs typeface="Calibri"/>
            </a:endParaRPr>
          </a:p>
          <a:p>
            <a:pPr marL="0" indent="0">
              <a:buClr>
                <a:srgbClr val="437646"/>
              </a:buClr>
              <a:buNone/>
            </a:pPr>
            <a:r>
              <a:rPr lang="en-US" sz="2400" b="1" dirty="0">
                <a:ea typeface="+mn-lt"/>
                <a:cs typeface="+mn-lt"/>
              </a:rPr>
              <a:t>CAPA –</a:t>
            </a:r>
            <a:endParaRPr lang="en-US" sz="2400" dirty="0">
              <a:cs typeface="Calibri"/>
            </a:endParaRPr>
          </a:p>
          <a:p>
            <a:pPr>
              <a:buClr>
                <a:srgbClr val="437646"/>
              </a:buClr>
            </a:pPr>
            <a:r>
              <a:rPr lang="en-US" sz="2400" dirty="0">
                <a:ea typeface="+mn-lt"/>
                <a:cs typeface="+mn-lt"/>
              </a:rPr>
              <a:t>Our housekeeping staff and vehicle were used to fulfil the purchase orders on a daily basis</a:t>
            </a:r>
            <a:endParaRPr lang="en-US" sz="2400">
              <a:cs typeface="Calibri"/>
            </a:endParaRPr>
          </a:p>
          <a:p>
            <a:pPr>
              <a:buClr>
                <a:srgbClr val="437646"/>
              </a:buClr>
            </a:pPr>
            <a:r>
              <a:rPr lang="en-US" sz="2400" dirty="0">
                <a:ea typeface="+mn-lt"/>
                <a:cs typeface="+mn-lt"/>
              </a:rPr>
              <a:t>The variations caused due to incorrect invoice (rate, pack size, quantity) were rectified the next day</a:t>
            </a:r>
            <a:endParaRPr lang="en-US" sz="2400">
              <a:cs typeface="Calibri"/>
            </a:endParaRPr>
          </a:p>
          <a:p>
            <a:pPr>
              <a:buClr>
                <a:srgbClr val="437646"/>
              </a:buClr>
            </a:pPr>
            <a:r>
              <a:rPr lang="en-US" sz="2400" dirty="0">
                <a:ea typeface="+mn-lt"/>
                <a:cs typeface="+mn-lt"/>
              </a:rPr>
              <a:t>Urgent requirements were fulfilled and documents were created and entered in system the same day or by next day</a:t>
            </a:r>
            <a:endParaRPr lang="en-US" sz="2400">
              <a:cs typeface="Calibri"/>
            </a:endParaRPr>
          </a:p>
          <a:p>
            <a:pPr marL="0" indent="0">
              <a:buClr>
                <a:srgbClr val="437646"/>
              </a:buClr>
              <a:buNone/>
            </a:pPr>
            <a:endParaRPr lang="en-US" sz="2400" dirty="0">
              <a:cs typeface="Calibri"/>
            </a:endParaRPr>
          </a:p>
          <a:p>
            <a:pPr>
              <a:buClr>
                <a:srgbClr val="437646"/>
              </a:buClr>
            </a:pPr>
            <a:endParaRPr lang="en-US" sz="2400" dirty="0">
              <a:cs typeface="Calibri"/>
            </a:endParaRPr>
          </a:p>
        </p:txBody>
      </p:sp>
    </p:spTree>
    <p:extLst>
      <p:ext uri="{BB962C8B-B14F-4D97-AF65-F5344CB8AC3E}">
        <p14:creationId xmlns:p14="http://schemas.microsoft.com/office/powerpoint/2010/main" val="3731108416"/>
      </p:ext>
    </p:extLst>
  </p:cSld>
  <p:clrMapOvr>
    <a:masterClrMapping/>
  </p:clrMapOvr>
</p:sld>
</file>

<file path=ppt/theme/theme1.xml><?xml version="1.0" encoding="utf-8"?>
<a:theme xmlns:a="http://schemas.openxmlformats.org/drawingml/2006/main" name="ConfettiVTI">
  <a:themeElements>
    <a:clrScheme name="AnalogousFromRegularSeed_2SEEDS">
      <a:dk1>
        <a:srgbClr val="000000"/>
      </a:dk1>
      <a:lt1>
        <a:srgbClr val="FFFFFF"/>
      </a:lt1>
      <a:dk2>
        <a:srgbClr val="1C311D"/>
      </a:dk2>
      <a:lt2>
        <a:srgbClr val="F0F1F3"/>
      </a:lt2>
      <a:accent1>
        <a:srgbClr val="B1833B"/>
      </a:accent1>
      <a:accent2>
        <a:srgbClr val="C3634D"/>
      </a:accent2>
      <a:accent3>
        <a:srgbClr val="A3A541"/>
      </a:accent3>
      <a:accent4>
        <a:srgbClr val="3B9AB1"/>
      </a:accent4>
      <a:accent5>
        <a:srgbClr val="4D7BC3"/>
      </a:accent5>
      <a:accent6>
        <a:srgbClr val="4E4BB8"/>
      </a:accent6>
      <a:hlink>
        <a:srgbClr val="3F72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821</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AvenirNext LT Pro Medium</vt:lpstr>
      <vt:lpstr>Calibri</vt:lpstr>
      <vt:lpstr>Georgia Pro Light</vt:lpstr>
      <vt:lpstr>Gill Sans Nova</vt:lpstr>
      <vt:lpstr>ConfettiVTI</vt:lpstr>
      <vt:lpstr>OVERVIEW OF SUPPLY CHAIN MANAGEMENT IN HOSPITAL</vt:lpstr>
      <vt:lpstr>INTRODUCTION</vt:lpstr>
      <vt:lpstr>Rationale</vt:lpstr>
      <vt:lpstr>Objectives </vt:lpstr>
      <vt:lpstr>Methodology</vt:lpstr>
      <vt:lpstr>Results/Findings</vt:lpstr>
      <vt:lpstr>PowerPoint Presentation</vt:lpstr>
      <vt:lpstr>PowerPoint Presentation</vt:lpstr>
      <vt:lpstr>PowerPoint Presentation</vt:lpstr>
      <vt:lpstr>Percentage of stock outs including emergency </vt:lpstr>
      <vt:lpstr>PowerPoint Presentation</vt:lpstr>
      <vt:lpstr>PowerPoint Presentation</vt:lpstr>
      <vt:lpstr>Conclusion</vt:lpstr>
      <vt:lpstr>PowerPoint Presentation</vt:lpstr>
      <vt:lpstr>Recommendations</vt:lpstr>
      <vt:lpstr>Recommendations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Shrinath Mishra</cp:lastModifiedBy>
  <cp:revision>207</cp:revision>
  <dcterms:created xsi:type="dcterms:W3CDTF">2021-06-11T15:03:00Z</dcterms:created>
  <dcterms:modified xsi:type="dcterms:W3CDTF">2021-06-18T16:11:25Z</dcterms:modified>
</cp:coreProperties>
</file>