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7" autoAdjust="0"/>
    <p:restoredTop sz="94660"/>
  </p:normalViewPr>
  <p:slideViewPr>
    <p:cSldViewPr>
      <p:cViewPr varScale="1">
        <p:scale>
          <a:sx n="69" d="100"/>
          <a:sy n="69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I\Desktop\piramal\Data%201%20Vis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I\Desktop\piramal\Data%201%20Vis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I\Desktop\piramal\Data%201%20Vis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I\Desktop\piramal\Data%201%20Vis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I\Desktop\piramal\Data%201%20Vish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I\Desktop\piramal\Data%201%20Vish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I\Desktop\piramal\Data%201%20Vish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I\Desktop\piramal\Data%201%20Vis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IN" sz="1800" b="1" i="0" baseline="0">
                <a:effectLst/>
              </a:rPr>
              <a:t>Reason known to students for recieving IFA tablets</a:t>
            </a:r>
            <a:endParaRPr lang="en-IN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IN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982257863604381"/>
          <c:y val="0.34483226611184614"/>
          <c:w val="0.7225644962007588"/>
          <c:h val="0.554750861015442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Sheet7!$L$11</c:f>
              <c:strCache>
                <c:ptCount val="1"/>
                <c:pt idx="0">
                  <c:v>Female%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Sheet7!$H$12:$H$15</c:f>
              <c:strCache>
                <c:ptCount val="4"/>
                <c:pt idx="0">
                  <c:v>don't know</c:v>
                </c:pt>
                <c:pt idx="1">
                  <c:v>for anaemia</c:v>
                </c:pt>
                <c:pt idx="2">
                  <c:v>for strength</c:v>
                </c:pt>
                <c:pt idx="3">
                  <c:v>(blank)</c:v>
                </c:pt>
              </c:strCache>
            </c:strRef>
          </c:cat>
          <c:val>
            <c:numRef>
              <c:f>Sheet7!$L$12:$L$15</c:f>
              <c:numCache>
                <c:formatCode>0%</c:formatCode>
                <c:ptCount val="4"/>
                <c:pt idx="0">
                  <c:v>0.53846153846153844</c:v>
                </c:pt>
                <c:pt idx="1">
                  <c:v>0.70949720670391059</c:v>
                </c:pt>
                <c:pt idx="2">
                  <c:v>0.69230769230769229</c:v>
                </c:pt>
                <c:pt idx="3">
                  <c:v>0.5</c:v>
                </c:pt>
              </c:numCache>
            </c:numRef>
          </c:val>
        </c:ser>
        <c:ser>
          <c:idx val="1"/>
          <c:order val="1"/>
          <c:tx>
            <c:strRef>
              <c:f>Sheet7!$M$11</c:f>
              <c:strCache>
                <c:ptCount val="1"/>
                <c:pt idx="0">
                  <c:v>male%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Sheet7!$H$12:$H$15</c:f>
              <c:strCache>
                <c:ptCount val="4"/>
                <c:pt idx="0">
                  <c:v>don't know</c:v>
                </c:pt>
                <c:pt idx="1">
                  <c:v>for anaemia</c:v>
                </c:pt>
                <c:pt idx="2">
                  <c:v>for strength</c:v>
                </c:pt>
                <c:pt idx="3">
                  <c:v>(blank)</c:v>
                </c:pt>
              </c:strCache>
            </c:strRef>
          </c:cat>
          <c:val>
            <c:numRef>
              <c:f>Sheet7!$M$12:$M$15</c:f>
              <c:numCache>
                <c:formatCode>0%</c:formatCode>
                <c:ptCount val="4"/>
                <c:pt idx="0">
                  <c:v>0.46153846153846156</c:v>
                </c:pt>
                <c:pt idx="1">
                  <c:v>0.29050279329608941</c:v>
                </c:pt>
                <c:pt idx="2">
                  <c:v>0.30769230769230771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911488"/>
        <c:axId val="176913024"/>
      </c:barChart>
      <c:catAx>
        <c:axId val="1769114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76913024"/>
        <c:crosses val="autoZero"/>
        <c:auto val="1"/>
        <c:lblAlgn val="ctr"/>
        <c:lblOffset val="100"/>
        <c:noMultiLvlLbl val="0"/>
      </c:catAx>
      <c:valAx>
        <c:axId val="17691302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76911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N"/>
              <a:t>Knowledge</a:t>
            </a:r>
            <a:r>
              <a:rPr lang="en-IN" baseline="0"/>
              <a:t> about medicine</a:t>
            </a:r>
            <a:endParaRPr lang="en-IN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Sheet7!$A$11</c:f>
              <c:strCache>
                <c:ptCount val="1"/>
                <c:pt idx="0">
                  <c:v>both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Sheet7!$E$10:$F$10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Sheet7!$E$11:$F$11</c:f>
              <c:numCache>
                <c:formatCode>0%</c:formatCode>
                <c:ptCount val="2"/>
                <c:pt idx="0">
                  <c:v>0.14634146341463414</c:v>
                </c:pt>
                <c:pt idx="1">
                  <c:v>0.27160493827160492</c:v>
                </c:pt>
              </c:numCache>
            </c:numRef>
          </c:val>
        </c:ser>
        <c:ser>
          <c:idx val="1"/>
          <c:order val="1"/>
          <c:tx>
            <c:strRef>
              <c:f>Sheet7!$A$12</c:f>
              <c:strCache>
                <c:ptCount val="1"/>
                <c:pt idx="0">
                  <c:v>deworming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Sheet7!$E$10:$F$10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Sheet7!$E$12:$F$12</c:f>
              <c:numCache>
                <c:formatCode>0%</c:formatCode>
                <c:ptCount val="2"/>
                <c:pt idx="0">
                  <c:v>0.14092140921409213</c:v>
                </c:pt>
                <c:pt idx="1">
                  <c:v>0.21604938271604937</c:v>
                </c:pt>
              </c:numCache>
            </c:numRef>
          </c:val>
        </c:ser>
        <c:ser>
          <c:idx val="2"/>
          <c:order val="2"/>
          <c:tx>
            <c:strRef>
              <c:f>Sheet7!$A$13</c:f>
              <c:strCache>
                <c:ptCount val="1"/>
                <c:pt idx="0">
                  <c:v>iron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Sheet7!$E$10:$F$10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Sheet7!$E$13:$F$13</c:f>
              <c:numCache>
                <c:formatCode>0%</c:formatCode>
                <c:ptCount val="2"/>
                <c:pt idx="0">
                  <c:v>0.57723577235772361</c:v>
                </c:pt>
                <c:pt idx="1">
                  <c:v>0.37037037037037035</c:v>
                </c:pt>
              </c:numCache>
            </c:numRef>
          </c:val>
        </c:ser>
        <c:ser>
          <c:idx val="3"/>
          <c:order val="3"/>
          <c:tx>
            <c:strRef>
              <c:f>Sheet7!$A$14</c:f>
              <c:strCache>
                <c:ptCount val="1"/>
                <c:pt idx="0">
                  <c:v>none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Sheet7!$E$10:$F$10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Sheet7!$E$14:$F$14</c:f>
              <c:numCache>
                <c:formatCode>0%</c:formatCode>
                <c:ptCount val="2"/>
                <c:pt idx="0">
                  <c:v>0.13279132791327913</c:v>
                </c:pt>
                <c:pt idx="1">
                  <c:v>0.13580246913580246</c:v>
                </c:pt>
              </c:numCache>
            </c:numRef>
          </c:val>
        </c:ser>
        <c:ser>
          <c:idx val="4"/>
          <c:order val="4"/>
          <c:tx>
            <c:strRef>
              <c:f>Sheet7!$A$15</c:f>
              <c:strCache>
                <c:ptCount val="1"/>
                <c:pt idx="0">
                  <c:v>(blank)</c:v>
                </c:pt>
              </c:strCache>
            </c:strRef>
          </c:tx>
          <c:invertIfNegative val="0"/>
          <c:cat>
            <c:strRef>
              <c:f>Sheet7!$E$10:$F$10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Sheet7!$E$15:$F$15</c:f>
              <c:numCache>
                <c:formatCode>0%</c:formatCode>
                <c:ptCount val="2"/>
                <c:pt idx="0">
                  <c:v>2.7100271002710027E-3</c:v>
                </c:pt>
                <c:pt idx="1">
                  <c:v>6.1728395061728392E-3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76770432"/>
        <c:axId val="176784512"/>
      </c:barChart>
      <c:catAx>
        <c:axId val="1767704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76784512"/>
        <c:crosses val="autoZero"/>
        <c:auto val="1"/>
        <c:lblAlgn val="ctr"/>
        <c:lblOffset val="100"/>
        <c:noMultiLvlLbl val="0"/>
      </c:catAx>
      <c:valAx>
        <c:axId val="17678451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767704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N"/>
              <a:t>Symptoms</a:t>
            </a:r>
            <a:r>
              <a:rPr lang="en-IN" baseline="0"/>
              <a:t> of Anaemia</a:t>
            </a:r>
            <a:endParaRPr lang="en-IN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Sheet7!$R$3</c:f>
              <c:strCache>
                <c:ptCount val="1"/>
                <c:pt idx="0">
                  <c:v>female%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Sheet7!$N$4:$N$9</c:f>
              <c:strCache>
                <c:ptCount val="6"/>
                <c:pt idx="0">
                  <c:v>feeling tired</c:v>
                </c:pt>
                <c:pt idx="1">
                  <c:v>lack of strength</c:v>
                </c:pt>
                <c:pt idx="2">
                  <c:v>loss of appetite and concentration</c:v>
                </c:pt>
                <c:pt idx="3">
                  <c:v>none</c:v>
                </c:pt>
                <c:pt idx="4">
                  <c:v>other</c:v>
                </c:pt>
                <c:pt idx="5">
                  <c:v>(blank)</c:v>
                </c:pt>
              </c:strCache>
            </c:strRef>
          </c:cat>
          <c:val>
            <c:numRef>
              <c:f>Sheet7!$R$4:$R$9</c:f>
              <c:numCache>
                <c:formatCode>0%</c:formatCode>
                <c:ptCount val="6"/>
                <c:pt idx="0">
                  <c:v>0.65027322404371579</c:v>
                </c:pt>
                <c:pt idx="1">
                  <c:v>0.71052631578947367</c:v>
                </c:pt>
                <c:pt idx="2">
                  <c:v>0.68367346938775508</c:v>
                </c:pt>
                <c:pt idx="3">
                  <c:v>0.7857142857142857</c:v>
                </c:pt>
                <c:pt idx="4">
                  <c:v>0.91666666666666663</c:v>
                </c:pt>
                <c:pt idx="5">
                  <c:v>0.7</c:v>
                </c:pt>
              </c:numCache>
            </c:numRef>
          </c:val>
        </c:ser>
        <c:ser>
          <c:idx val="1"/>
          <c:order val="1"/>
          <c:tx>
            <c:strRef>
              <c:f>Sheet7!$S$3</c:f>
              <c:strCache>
                <c:ptCount val="1"/>
                <c:pt idx="0">
                  <c:v>male%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Sheet7!$N$4:$N$9</c:f>
              <c:strCache>
                <c:ptCount val="6"/>
                <c:pt idx="0">
                  <c:v>feeling tired</c:v>
                </c:pt>
                <c:pt idx="1">
                  <c:v>lack of strength</c:v>
                </c:pt>
                <c:pt idx="2">
                  <c:v>loss of appetite and concentration</c:v>
                </c:pt>
                <c:pt idx="3">
                  <c:v>none</c:v>
                </c:pt>
                <c:pt idx="4">
                  <c:v>other</c:v>
                </c:pt>
                <c:pt idx="5">
                  <c:v>(blank)</c:v>
                </c:pt>
              </c:strCache>
            </c:strRef>
          </c:cat>
          <c:val>
            <c:numRef>
              <c:f>Sheet7!$S$4:$S$9</c:f>
              <c:numCache>
                <c:formatCode>0%</c:formatCode>
                <c:ptCount val="6"/>
                <c:pt idx="0">
                  <c:v>0.34972677595628415</c:v>
                </c:pt>
                <c:pt idx="1">
                  <c:v>0.28947368421052633</c:v>
                </c:pt>
                <c:pt idx="2">
                  <c:v>0.31632653061224492</c:v>
                </c:pt>
                <c:pt idx="3">
                  <c:v>0.21428571428571427</c:v>
                </c:pt>
                <c:pt idx="4">
                  <c:v>8.3333333333333329E-2</c:v>
                </c:pt>
                <c:pt idx="5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76828416"/>
        <c:axId val="176829952"/>
      </c:barChart>
      <c:catAx>
        <c:axId val="1768284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76829952"/>
        <c:crosses val="autoZero"/>
        <c:auto val="1"/>
        <c:lblAlgn val="ctr"/>
        <c:lblOffset val="100"/>
        <c:noMultiLvlLbl val="0"/>
      </c:catAx>
      <c:valAx>
        <c:axId val="17682995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768284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N"/>
              <a:t>Anaemia</a:t>
            </a:r>
            <a:r>
              <a:rPr lang="en-IN" baseline="0"/>
              <a:t> is</a:t>
            </a:r>
            <a:endParaRPr lang="en-IN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Sheet7!$H$20</c:f>
              <c:strCache>
                <c:ptCount val="1"/>
                <c:pt idx="0">
                  <c:v>don't know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Sheet7!$L$19:$M$19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Sheet7!$L$20:$M$20</c:f>
              <c:numCache>
                <c:formatCode>0%</c:formatCode>
                <c:ptCount val="2"/>
                <c:pt idx="0">
                  <c:v>0.14634146341463414</c:v>
                </c:pt>
                <c:pt idx="1">
                  <c:v>0.20987654320987653</c:v>
                </c:pt>
              </c:numCache>
            </c:numRef>
          </c:val>
        </c:ser>
        <c:ser>
          <c:idx val="1"/>
          <c:order val="1"/>
          <c:tx>
            <c:strRef>
              <c:f>Sheet7!$H$21</c:f>
              <c:strCache>
                <c:ptCount val="1"/>
                <c:pt idx="0">
                  <c:v>lack of blood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Sheet7!$L$19:$M$19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Sheet7!$L$21:$M$21</c:f>
              <c:numCache>
                <c:formatCode>0%</c:formatCode>
                <c:ptCount val="2"/>
                <c:pt idx="0" formatCode="General">
                  <c:v>0</c:v>
                </c:pt>
                <c:pt idx="1">
                  <c:v>6.1728395061728392E-3</c:v>
                </c:pt>
              </c:numCache>
            </c:numRef>
          </c:val>
        </c:ser>
        <c:ser>
          <c:idx val="2"/>
          <c:order val="2"/>
          <c:tx>
            <c:strRef>
              <c:f>Sheet7!$H$22</c:f>
              <c:strCache>
                <c:ptCount val="1"/>
                <c:pt idx="0">
                  <c:v>lack of strength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Sheet7!$L$19:$M$19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Sheet7!$L$22:$M$22</c:f>
              <c:numCache>
                <c:formatCode>0%</c:formatCode>
                <c:ptCount val="2"/>
                <c:pt idx="0">
                  <c:v>2.4390243902439025E-2</c:v>
                </c:pt>
                <c:pt idx="1">
                  <c:v>6.1728395061728392E-3</c:v>
                </c:pt>
              </c:numCache>
            </c:numRef>
          </c:val>
        </c:ser>
        <c:ser>
          <c:idx val="3"/>
          <c:order val="3"/>
          <c:tx>
            <c:strRef>
              <c:f>Sheet7!$H$23</c:f>
              <c:strCache>
                <c:ptCount val="1"/>
                <c:pt idx="0">
                  <c:v>low HB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Sheet7!$L$19:$M$19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Sheet7!$L$23:$M$23</c:f>
              <c:numCache>
                <c:formatCode>0%</c:formatCode>
                <c:ptCount val="2"/>
                <c:pt idx="0">
                  <c:v>0.82384823848238486</c:v>
                </c:pt>
                <c:pt idx="1">
                  <c:v>0.7407407407407407</c:v>
                </c:pt>
              </c:numCache>
            </c:numRef>
          </c:val>
        </c:ser>
        <c:ser>
          <c:idx val="4"/>
          <c:order val="4"/>
          <c:tx>
            <c:strRef>
              <c:f>Sheet7!$H$24</c:f>
              <c:strCache>
                <c:ptCount val="1"/>
                <c:pt idx="0">
                  <c:v>(blank)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Sheet7!$L$19:$M$19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Sheet7!$L$24:$M$24</c:f>
              <c:numCache>
                <c:formatCode>0%</c:formatCode>
                <c:ptCount val="2"/>
                <c:pt idx="0">
                  <c:v>1.8970189701897018E-2</c:v>
                </c:pt>
                <c:pt idx="1">
                  <c:v>6.1728395061728392E-3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76863872"/>
        <c:axId val="176947584"/>
      </c:barChart>
      <c:catAx>
        <c:axId val="1768638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76947584"/>
        <c:crosses val="autoZero"/>
        <c:auto val="1"/>
        <c:lblAlgn val="ctr"/>
        <c:lblOffset val="100"/>
        <c:noMultiLvlLbl val="0"/>
      </c:catAx>
      <c:valAx>
        <c:axId val="17694758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768638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N"/>
              <a:t>What</a:t>
            </a:r>
            <a:r>
              <a:rPr lang="en-IN" baseline="0"/>
              <a:t> you  do with Tablet</a:t>
            </a:r>
            <a:endParaRPr lang="en-IN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Sheet7!$U$4</c:f>
              <c:strCache>
                <c:ptCount val="1"/>
                <c:pt idx="0">
                  <c:v>ingest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Sheet7!$Y$3:$Z$3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Sheet7!$Y$4:$Z$4</c:f>
              <c:numCache>
                <c:formatCode>0%</c:formatCode>
                <c:ptCount val="2"/>
                <c:pt idx="0">
                  <c:v>0.73449131513647647</c:v>
                </c:pt>
                <c:pt idx="1">
                  <c:v>0.26550868486352358</c:v>
                </c:pt>
              </c:numCache>
            </c:numRef>
          </c:val>
        </c:ser>
        <c:ser>
          <c:idx val="1"/>
          <c:order val="1"/>
          <c:tx>
            <c:strRef>
              <c:f>Sheet7!$U$5</c:f>
              <c:strCache>
                <c:ptCount val="1"/>
                <c:pt idx="0">
                  <c:v>throw away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Sheet7!$Y$3:$Z$3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Sheet7!$Y$5:$Z$5</c:f>
              <c:numCache>
                <c:formatCode>0%</c:formatCode>
                <c:ptCount val="2"/>
                <c:pt idx="0">
                  <c:v>0.56557377049180324</c:v>
                </c:pt>
                <c:pt idx="1">
                  <c:v>0.4344262295081967</c:v>
                </c:pt>
              </c:numCache>
            </c:numRef>
          </c:val>
        </c:ser>
        <c:ser>
          <c:idx val="2"/>
          <c:order val="2"/>
          <c:tx>
            <c:strRef>
              <c:f>Sheet7!$U$6</c:f>
              <c:strCache>
                <c:ptCount val="1"/>
                <c:pt idx="0">
                  <c:v>(blank)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Sheet7!$Y$3:$Z$3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Sheet7!$Y$6:$Z$6</c:f>
              <c:numCache>
                <c:formatCode>0%</c:formatCode>
                <c:ptCount val="2"/>
                <c:pt idx="0">
                  <c:v>0.66666666666666663</c:v>
                </c:pt>
                <c:pt idx="1">
                  <c:v>0.33333333333333331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76987520"/>
        <c:axId val="177001600"/>
      </c:barChart>
      <c:catAx>
        <c:axId val="1769875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77001600"/>
        <c:crosses val="autoZero"/>
        <c:auto val="1"/>
        <c:lblAlgn val="ctr"/>
        <c:lblOffset val="100"/>
        <c:noMultiLvlLbl val="0"/>
      </c:catAx>
      <c:valAx>
        <c:axId val="17700160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769875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N"/>
              <a:t>Stop</a:t>
            </a:r>
            <a:r>
              <a:rPr lang="en-IN" baseline="0"/>
              <a:t> Medicine</a:t>
            </a:r>
            <a:endParaRPr lang="en-IN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Sheet7!$U$23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cat>
            <c:strRef>
              <c:f>Sheet7!$Y$22:$Z$22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Sheet7!$Y$23:$Z$23</c:f>
              <c:numCache>
                <c:formatCode>0%</c:formatCode>
                <c:ptCount val="2"/>
                <c:pt idx="0">
                  <c:v>0.740506329113924</c:v>
                </c:pt>
                <c:pt idx="1">
                  <c:v>0.25949367088607594</c:v>
                </c:pt>
              </c:numCache>
            </c:numRef>
          </c:val>
        </c:ser>
        <c:ser>
          <c:idx val="1"/>
          <c:order val="1"/>
          <c:tx>
            <c:strRef>
              <c:f>Sheet7!$U$24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cat>
            <c:strRef>
              <c:f>Sheet7!$Y$22:$Z$22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Sheet7!$Y$24:$Z$24</c:f>
              <c:numCache>
                <c:formatCode>0%</c:formatCode>
                <c:ptCount val="2"/>
                <c:pt idx="0">
                  <c:v>0.63033175355450233</c:v>
                </c:pt>
                <c:pt idx="1">
                  <c:v>0.36966824644549762</c:v>
                </c:pt>
              </c:numCache>
            </c:numRef>
          </c:val>
        </c:ser>
        <c:ser>
          <c:idx val="2"/>
          <c:order val="2"/>
          <c:tx>
            <c:strRef>
              <c:f>Sheet7!$U$25</c:f>
              <c:strCache>
                <c:ptCount val="1"/>
                <c:pt idx="0">
                  <c:v>(blank)</c:v>
                </c:pt>
              </c:strCache>
            </c:strRef>
          </c:tx>
          <c:invertIfNegative val="0"/>
          <c:cat>
            <c:strRef>
              <c:f>Sheet7!$Y$22:$Z$22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Sheet7!$Y$25:$Z$25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7045888"/>
        <c:axId val="177047424"/>
      </c:barChart>
      <c:catAx>
        <c:axId val="1770458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77047424"/>
        <c:crosses val="autoZero"/>
        <c:auto val="1"/>
        <c:lblAlgn val="ctr"/>
        <c:lblOffset val="100"/>
        <c:noMultiLvlLbl val="0"/>
      </c:catAx>
      <c:valAx>
        <c:axId val="1770474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70458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N"/>
              <a:t>Reasons</a:t>
            </a:r>
            <a:r>
              <a:rPr lang="en-IN" baseline="0"/>
              <a:t> for non compliance</a:t>
            </a:r>
            <a:endParaRPr lang="en-IN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Sheet7!$AF$3</c:f>
              <c:strCache>
                <c:ptCount val="1"/>
                <c:pt idx="0">
                  <c:v>Female%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Sheet7!$AB$4:$AB$9</c:f>
              <c:strCache>
                <c:ptCount val="6"/>
                <c:pt idx="0">
                  <c:v>asked to avoid by parents</c:v>
                </c:pt>
                <c:pt idx="1">
                  <c:v>don't know the effect</c:v>
                </c:pt>
                <c:pt idx="2">
                  <c:v>doubt in quality</c:v>
                </c:pt>
                <c:pt idx="3">
                  <c:v>past side effect</c:v>
                </c:pt>
                <c:pt idx="4">
                  <c:v>previous experience of side effect</c:v>
                </c:pt>
                <c:pt idx="5">
                  <c:v>(blank)</c:v>
                </c:pt>
              </c:strCache>
            </c:strRef>
          </c:cat>
          <c:val>
            <c:numRef>
              <c:f>Sheet7!$AF$4:$AF$9</c:f>
              <c:numCache>
                <c:formatCode>0%</c:formatCode>
                <c:ptCount val="6"/>
                <c:pt idx="0">
                  <c:v>0.10298102981029811</c:v>
                </c:pt>
                <c:pt idx="1">
                  <c:v>0.27100271002710025</c:v>
                </c:pt>
                <c:pt idx="2">
                  <c:v>0.24661246612466126</c:v>
                </c:pt>
                <c:pt idx="3">
                  <c:v>0.10840108401084012</c:v>
                </c:pt>
                <c:pt idx="4">
                  <c:v>0.22222222222222221</c:v>
                </c:pt>
                <c:pt idx="5">
                  <c:v>4.878048780487805E-2</c:v>
                </c:pt>
              </c:numCache>
            </c:numRef>
          </c:val>
        </c:ser>
        <c:ser>
          <c:idx val="1"/>
          <c:order val="1"/>
          <c:tx>
            <c:strRef>
              <c:f>Sheet7!$AG$3</c:f>
              <c:strCache>
                <c:ptCount val="1"/>
                <c:pt idx="0">
                  <c:v>Male%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Sheet7!$AB$4:$AB$9</c:f>
              <c:strCache>
                <c:ptCount val="6"/>
                <c:pt idx="0">
                  <c:v>asked to avoid by parents</c:v>
                </c:pt>
                <c:pt idx="1">
                  <c:v>don't know the effect</c:v>
                </c:pt>
                <c:pt idx="2">
                  <c:v>doubt in quality</c:v>
                </c:pt>
                <c:pt idx="3">
                  <c:v>past side effect</c:v>
                </c:pt>
                <c:pt idx="4">
                  <c:v>previous experience of side effect</c:v>
                </c:pt>
                <c:pt idx="5">
                  <c:v>(blank)</c:v>
                </c:pt>
              </c:strCache>
            </c:strRef>
          </c:cat>
          <c:val>
            <c:numRef>
              <c:f>Sheet7!$AG$4:$AG$9</c:f>
              <c:numCache>
                <c:formatCode>0%</c:formatCode>
                <c:ptCount val="6"/>
                <c:pt idx="0">
                  <c:v>8.6419753086419748E-2</c:v>
                </c:pt>
                <c:pt idx="1">
                  <c:v>0.37654320987654322</c:v>
                </c:pt>
                <c:pt idx="2">
                  <c:v>0.19753086419753085</c:v>
                </c:pt>
                <c:pt idx="3">
                  <c:v>4.3209876543209874E-2</c:v>
                </c:pt>
                <c:pt idx="4">
                  <c:v>0.18518518518518517</c:v>
                </c:pt>
                <c:pt idx="5">
                  <c:v>0.1111111111111111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77073536"/>
        <c:axId val="177087616"/>
      </c:barChart>
      <c:catAx>
        <c:axId val="177073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77087616"/>
        <c:crosses val="autoZero"/>
        <c:auto val="1"/>
        <c:lblAlgn val="ctr"/>
        <c:lblOffset val="100"/>
        <c:noMultiLvlLbl val="0"/>
      </c:catAx>
      <c:valAx>
        <c:axId val="17708761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770735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N"/>
              <a:t>Awareness of WIFS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Sheet7!$AB$14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Sheet7!$AF$13:$AG$13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Sheet7!$AF$14:$AG$14</c:f>
              <c:numCache>
                <c:formatCode>0%</c:formatCode>
                <c:ptCount val="2"/>
                <c:pt idx="0">
                  <c:v>0.5582655826558266</c:v>
                </c:pt>
                <c:pt idx="1">
                  <c:v>0.47530864197530864</c:v>
                </c:pt>
              </c:numCache>
            </c:numRef>
          </c:val>
        </c:ser>
        <c:ser>
          <c:idx val="1"/>
          <c:order val="1"/>
          <c:tx>
            <c:strRef>
              <c:f>Sheet7!$AB$15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Sheet7!$AF$13:$AG$13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Sheet7!$AF$15:$AG$15</c:f>
              <c:numCache>
                <c:formatCode>0%</c:formatCode>
                <c:ptCount val="2"/>
                <c:pt idx="0">
                  <c:v>0.42818428184281843</c:v>
                </c:pt>
                <c:pt idx="1">
                  <c:v>0.51234567901234573</c:v>
                </c:pt>
              </c:numCache>
            </c:numRef>
          </c:val>
        </c:ser>
        <c:ser>
          <c:idx val="2"/>
          <c:order val="2"/>
          <c:tx>
            <c:strRef>
              <c:f>Sheet7!$AB$16</c:f>
              <c:strCache>
                <c:ptCount val="1"/>
                <c:pt idx="0">
                  <c:v>(blank)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Sheet7!$AF$13:$AG$13</c:f>
              <c:strCache>
                <c:ptCount val="2"/>
                <c:pt idx="0">
                  <c:v>Female%</c:v>
                </c:pt>
                <c:pt idx="1">
                  <c:v>Male%</c:v>
                </c:pt>
              </c:strCache>
            </c:strRef>
          </c:cat>
          <c:val>
            <c:numRef>
              <c:f>Sheet7!$AF$16:$AG$16</c:f>
              <c:numCache>
                <c:formatCode>0%</c:formatCode>
                <c:ptCount val="2"/>
                <c:pt idx="0">
                  <c:v>1.3550135501355014E-2</c:v>
                </c:pt>
                <c:pt idx="1">
                  <c:v>1.2345679012345678E-2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77123328"/>
        <c:axId val="177124864"/>
      </c:barChart>
      <c:catAx>
        <c:axId val="1771233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77124864"/>
        <c:crosses val="autoZero"/>
        <c:auto val="1"/>
        <c:lblAlgn val="ctr"/>
        <c:lblOffset val="100"/>
        <c:noMultiLvlLbl val="0"/>
      </c:catAx>
      <c:valAx>
        <c:axId val="17712486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771233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EA516B-89FE-4A27-B6E3-B07F80F3157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8D744ED-763D-44A9-B40D-A4501345A0D9}">
      <dgm:prSet phldrT="[Text]" custT="1"/>
      <dgm:spPr/>
      <dgm:t>
        <a:bodyPr/>
        <a:lstStyle/>
        <a:p>
          <a:r>
            <a:rPr lang="en-US" sz="1800" dirty="0" smtClean="0"/>
            <a:t>1. Internalize the concepts of management such as healthcare  delivery system, strategic planning, HR, marketing, finance and operations</a:t>
          </a:r>
        </a:p>
        <a:p>
          <a:r>
            <a:rPr lang="en-US" sz="1800" dirty="0" smtClean="0"/>
            <a:t>3</a:t>
          </a:r>
          <a:endParaRPr lang="en-IN" sz="1800" dirty="0"/>
        </a:p>
      </dgm:t>
    </dgm:pt>
    <dgm:pt modelId="{E0C442D0-ABF4-4485-824B-30E0C8DEFEE5}" type="parTrans" cxnId="{42FC5838-18B2-4E70-80A5-FC63A70D7F79}">
      <dgm:prSet/>
      <dgm:spPr/>
      <dgm:t>
        <a:bodyPr/>
        <a:lstStyle/>
        <a:p>
          <a:endParaRPr lang="en-IN"/>
        </a:p>
      </dgm:t>
    </dgm:pt>
    <dgm:pt modelId="{CBB11FA9-E970-4C73-B1AD-2DDDEB4337E7}" type="sibTrans" cxnId="{42FC5838-18B2-4E70-80A5-FC63A70D7F79}">
      <dgm:prSet/>
      <dgm:spPr/>
      <dgm:t>
        <a:bodyPr/>
        <a:lstStyle/>
        <a:p>
          <a:endParaRPr lang="en-IN"/>
        </a:p>
      </dgm:t>
    </dgm:pt>
    <dgm:pt modelId="{77F72EB7-5A83-4AB2-B110-2ADFDA57FB7C}">
      <dgm:prSet phldrT="[Text]" custT="1"/>
      <dgm:spPr/>
      <dgm:t>
        <a:bodyPr/>
        <a:lstStyle/>
        <a:p>
          <a:r>
            <a:rPr lang="en-US" sz="1800" dirty="0" smtClean="0"/>
            <a:t>2. Apply knowledge of research and management techniques and functions in an integrated manner in healthcare set up</a:t>
          </a:r>
        </a:p>
        <a:p>
          <a:r>
            <a:rPr lang="en-US" sz="1800" dirty="0" smtClean="0"/>
            <a:t>2</a:t>
          </a:r>
          <a:endParaRPr lang="en-IN" sz="1800" dirty="0"/>
        </a:p>
      </dgm:t>
    </dgm:pt>
    <dgm:pt modelId="{1F6A54C8-C1F4-4CE6-A9BD-BF038A0320D6}" type="parTrans" cxnId="{9C52D083-4C6F-49F6-8857-D8F1F3EEB229}">
      <dgm:prSet/>
      <dgm:spPr/>
      <dgm:t>
        <a:bodyPr/>
        <a:lstStyle/>
        <a:p>
          <a:endParaRPr lang="en-IN"/>
        </a:p>
      </dgm:t>
    </dgm:pt>
    <dgm:pt modelId="{2EF5382C-71DF-41FD-9472-47737E54D113}" type="sibTrans" cxnId="{9C52D083-4C6F-49F6-8857-D8F1F3EEB229}">
      <dgm:prSet/>
      <dgm:spPr/>
      <dgm:t>
        <a:bodyPr/>
        <a:lstStyle/>
        <a:p>
          <a:endParaRPr lang="en-IN"/>
        </a:p>
      </dgm:t>
    </dgm:pt>
    <dgm:pt modelId="{B92BCBB0-D4BF-4730-A0E4-1D2809E88F06}">
      <dgm:prSet phldrT="[Text]" custT="1"/>
      <dgm:spPr/>
      <dgm:t>
        <a:bodyPr/>
        <a:lstStyle/>
        <a:p>
          <a:r>
            <a:rPr lang="en-US" sz="1800" dirty="0" smtClean="0"/>
            <a:t>3. Use appropriate skills to support healthcare organization to take informed decision in planning, building and managing healthcare organizations</a:t>
          </a:r>
        </a:p>
        <a:p>
          <a:r>
            <a:rPr lang="en-US" sz="1800" dirty="0" smtClean="0"/>
            <a:t>3</a:t>
          </a:r>
          <a:endParaRPr lang="en-IN" sz="1800" dirty="0"/>
        </a:p>
      </dgm:t>
    </dgm:pt>
    <dgm:pt modelId="{82A85F0C-900D-462F-8BCB-ADE896496B32}" type="parTrans" cxnId="{5161F787-323C-4607-9786-B79319DCE88F}">
      <dgm:prSet/>
      <dgm:spPr/>
      <dgm:t>
        <a:bodyPr/>
        <a:lstStyle/>
        <a:p>
          <a:endParaRPr lang="en-IN"/>
        </a:p>
      </dgm:t>
    </dgm:pt>
    <dgm:pt modelId="{EAF74107-EA82-4734-B4CF-55427003A086}" type="sibTrans" cxnId="{5161F787-323C-4607-9786-B79319DCE88F}">
      <dgm:prSet/>
      <dgm:spPr/>
      <dgm:t>
        <a:bodyPr/>
        <a:lstStyle/>
        <a:p>
          <a:endParaRPr lang="en-IN"/>
        </a:p>
      </dgm:t>
    </dgm:pt>
    <dgm:pt modelId="{BCD58916-C1CC-4445-A152-DC9CC2142237}">
      <dgm:prSet phldrT="[Text]" custT="1"/>
      <dgm:spPr/>
      <dgm:t>
        <a:bodyPr/>
        <a:lstStyle/>
        <a:p>
          <a:r>
            <a:rPr lang="en-US" sz="1800" dirty="0" smtClean="0"/>
            <a:t>4. Utilize learning acquired from trainings and practical exposures in real situations</a:t>
          </a:r>
        </a:p>
        <a:p>
          <a:r>
            <a:rPr lang="en-US" sz="1800" smtClean="0"/>
            <a:t>3</a:t>
          </a:r>
          <a:endParaRPr lang="en-IN" sz="1800" dirty="0"/>
        </a:p>
      </dgm:t>
    </dgm:pt>
    <dgm:pt modelId="{7BFF0E4E-3569-4140-8F6A-E281383EDA16}" type="parTrans" cxnId="{51D8A7A4-31B1-4302-889D-F369FAB23299}">
      <dgm:prSet/>
      <dgm:spPr/>
      <dgm:t>
        <a:bodyPr/>
        <a:lstStyle/>
        <a:p>
          <a:endParaRPr lang="en-IN"/>
        </a:p>
      </dgm:t>
    </dgm:pt>
    <dgm:pt modelId="{CA94FB3A-3F21-4FE8-BA45-D168DFD65684}" type="sibTrans" cxnId="{51D8A7A4-31B1-4302-889D-F369FAB23299}">
      <dgm:prSet/>
      <dgm:spPr/>
      <dgm:t>
        <a:bodyPr/>
        <a:lstStyle/>
        <a:p>
          <a:endParaRPr lang="en-IN"/>
        </a:p>
      </dgm:t>
    </dgm:pt>
    <dgm:pt modelId="{C20D348C-74A2-4B09-801E-24772FB7137B}" type="pres">
      <dgm:prSet presAssocID="{BEEA516B-89FE-4A27-B6E3-B07F80F3157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A024CBE-9CDF-4F97-9276-645A642DAAC8}" type="pres">
      <dgm:prSet presAssocID="{28D744ED-763D-44A9-B40D-A4501345A0D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3550398-4911-40D6-9ACF-0208F5E8066A}" type="pres">
      <dgm:prSet presAssocID="{CBB11FA9-E970-4C73-B1AD-2DDDEB4337E7}" presName="sibTrans" presStyleCnt="0"/>
      <dgm:spPr/>
    </dgm:pt>
    <dgm:pt modelId="{4A07BD65-B776-41AE-8C99-11B4CA7FA2EA}" type="pres">
      <dgm:prSet presAssocID="{77F72EB7-5A83-4AB2-B110-2ADFDA57FB7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DB7617-EEFF-4363-8CE6-B0571CE69CA7}" type="pres">
      <dgm:prSet presAssocID="{2EF5382C-71DF-41FD-9472-47737E54D113}" presName="sibTrans" presStyleCnt="0"/>
      <dgm:spPr/>
    </dgm:pt>
    <dgm:pt modelId="{D833A6AF-017D-44E0-92D5-925C9F188808}" type="pres">
      <dgm:prSet presAssocID="{B92BCBB0-D4BF-4730-A0E4-1D2809E88F06}" presName="node" presStyleLbl="node1" presStyleIdx="2" presStyleCnt="4" custScaleY="10028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1366AAD-5A25-42B3-968E-5CC30F9816A5}" type="pres">
      <dgm:prSet presAssocID="{EAF74107-EA82-4734-B4CF-55427003A086}" presName="sibTrans" presStyleCnt="0"/>
      <dgm:spPr/>
    </dgm:pt>
    <dgm:pt modelId="{5AE3B218-F808-4F17-9F8E-BBF191AA60B0}" type="pres">
      <dgm:prSet presAssocID="{BCD58916-C1CC-4445-A152-DC9CC214223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A7B7D845-9935-4A5C-95E4-24528BF709FA}" type="presOf" srcId="{BCD58916-C1CC-4445-A152-DC9CC2142237}" destId="{5AE3B218-F808-4F17-9F8E-BBF191AA60B0}" srcOrd="0" destOrd="0" presId="urn:microsoft.com/office/officeart/2005/8/layout/default"/>
    <dgm:cxn modelId="{E4712096-4F9A-437D-B3F5-C69E7DED74A1}" type="presOf" srcId="{BEEA516B-89FE-4A27-B6E3-B07F80F3157F}" destId="{C20D348C-74A2-4B09-801E-24772FB7137B}" srcOrd="0" destOrd="0" presId="urn:microsoft.com/office/officeart/2005/8/layout/default"/>
    <dgm:cxn modelId="{65923003-EC97-424E-AEDD-979D765BA20C}" type="presOf" srcId="{28D744ED-763D-44A9-B40D-A4501345A0D9}" destId="{BA024CBE-9CDF-4F97-9276-645A642DAAC8}" srcOrd="0" destOrd="0" presId="urn:microsoft.com/office/officeart/2005/8/layout/default"/>
    <dgm:cxn modelId="{42FC5838-18B2-4E70-80A5-FC63A70D7F79}" srcId="{BEEA516B-89FE-4A27-B6E3-B07F80F3157F}" destId="{28D744ED-763D-44A9-B40D-A4501345A0D9}" srcOrd="0" destOrd="0" parTransId="{E0C442D0-ABF4-4485-824B-30E0C8DEFEE5}" sibTransId="{CBB11FA9-E970-4C73-B1AD-2DDDEB4337E7}"/>
    <dgm:cxn modelId="{5161F787-323C-4607-9786-B79319DCE88F}" srcId="{BEEA516B-89FE-4A27-B6E3-B07F80F3157F}" destId="{B92BCBB0-D4BF-4730-A0E4-1D2809E88F06}" srcOrd="2" destOrd="0" parTransId="{82A85F0C-900D-462F-8BCB-ADE896496B32}" sibTransId="{EAF74107-EA82-4734-B4CF-55427003A086}"/>
    <dgm:cxn modelId="{1A1CBBE1-A4E3-44ED-A6BB-749205E9AD81}" type="presOf" srcId="{B92BCBB0-D4BF-4730-A0E4-1D2809E88F06}" destId="{D833A6AF-017D-44E0-92D5-925C9F188808}" srcOrd="0" destOrd="0" presId="urn:microsoft.com/office/officeart/2005/8/layout/default"/>
    <dgm:cxn modelId="{C8BB0E3C-FC2E-4DB3-B045-F82CD40025C3}" type="presOf" srcId="{77F72EB7-5A83-4AB2-B110-2ADFDA57FB7C}" destId="{4A07BD65-B776-41AE-8C99-11B4CA7FA2EA}" srcOrd="0" destOrd="0" presId="urn:microsoft.com/office/officeart/2005/8/layout/default"/>
    <dgm:cxn modelId="{51D8A7A4-31B1-4302-889D-F369FAB23299}" srcId="{BEEA516B-89FE-4A27-B6E3-B07F80F3157F}" destId="{BCD58916-C1CC-4445-A152-DC9CC2142237}" srcOrd="3" destOrd="0" parTransId="{7BFF0E4E-3569-4140-8F6A-E281383EDA16}" sibTransId="{CA94FB3A-3F21-4FE8-BA45-D168DFD65684}"/>
    <dgm:cxn modelId="{9C52D083-4C6F-49F6-8857-D8F1F3EEB229}" srcId="{BEEA516B-89FE-4A27-B6E3-B07F80F3157F}" destId="{77F72EB7-5A83-4AB2-B110-2ADFDA57FB7C}" srcOrd="1" destOrd="0" parTransId="{1F6A54C8-C1F4-4CE6-A9BD-BF038A0320D6}" sibTransId="{2EF5382C-71DF-41FD-9472-47737E54D113}"/>
    <dgm:cxn modelId="{2A0E551A-66A1-445E-BF0E-62DF962A8C2D}" type="presParOf" srcId="{C20D348C-74A2-4B09-801E-24772FB7137B}" destId="{BA024CBE-9CDF-4F97-9276-645A642DAAC8}" srcOrd="0" destOrd="0" presId="urn:microsoft.com/office/officeart/2005/8/layout/default"/>
    <dgm:cxn modelId="{544E8667-AE1A-46D5-882B-9831B03AE74D}" type="presParOf" srcId="{C20D348C-74A2-4B09-801E-24772FB7137B}" destId="{E3550398-4911-40D6-9ACF-0208F5E8066A}" srcOrd="1" destOrd="0" presId="urn:microsoft.com/office/officeart/2005/8/layout/default"/>
    <dgm:cxn modelId="{D6BBB1B3-5465-4E90-B7AE-5E568FAAA729}" type="presParOf" srcId="{C20D348C-74A2-4B09-801E-24772FB7137B}" destId="{4A07BD65-B776-41AE-8C99-11B4CA7FA2EA}" srcOrd="2" destOrd="0" presId="urn:microsoft.com/office/officeart/2005/8/layout/default"/>
    <dgm:cxn modelId="{A929A69B-9194-4673-8CD1-23180343716B}" type="presParOf" srcId="{C20D348C-74A2-4B09-801E-24772FB7137B}" destId="{A8DB7617-EEFF-4363-8CE6-B0571CE69CA7}" srcOrd="3" destOrd="0" presId="urn:microsoft.com/office/officeart/2005/8/layout/default"/>
    <dgm:cxn modelId="{10C35B65-418E-4E1B-B227-040082139A26}" type="presParOf" srcId="{C20D348C-74A2-4B09-801E-24772FB7137B}" destId="{D833A6AF-017D-44E0-92D5-925C9F188808}" srcOrd="4" destOrd="0" presId="urn:microsoft.com/office/officeart/2005/8/layout/default"/>
    <dgm:cxn modelId="{0BB9A2B8-D3A4-43AD-8CE5-F5012EBAD22D}" type="presParOf" srcId="{C20D348C-74A2-4B09-801E-24772FB7137B}" destId="{E1366AAD-5A25-42B3-968E-5CC30F9816A5}" srcOrd="5" destOrd="0" presId="urn:microsoft.com/office/officeart/2005/8/layout/default"/>
    <dgm:cxn modelId="{BC0AC33C-BA6D-4929-B774-8C68CC74A661}" type="presParOf" srcId="{C20D348C-74A2-4B09-801E-24772FB7137B}" destId="{5AE3B218-F808-4F17-9F8E-BBF191AA60B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24CBE-9CDF-4F97-9276-645A642DAAC8}">
      <dsp:nvSpPr>
        <dsp:cNvPr id="0" name=""/>
        <dsp:cNvSpPr/>
      </dsp:nvSpPr>
      <dsp:spPr>
        <a:xfrm>
          <a:off x="519442" y="692"/>
          <a:ext cx="3551457" cy="2130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1. Internalize the concepts of management such as healthcare  delivery system, strategic planning, HR, marketing, finance and operations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</a:t>
          </a:r>
          <a:endParaRPr lang="en-IN" sz="1800" kern="1200" dirty="0"/>
        </a:p>
      </dsp:txBody>
      <dsp:txXfrm>
        <a:off x="519442" y="692"/>
        <a:ext cx="3551457" cy="2130874"/>
      </dsp:txXfrm>
    </dsp:sp>
    <dsp:sp modelId="{4A07BD65-B776-41AE-8C99-11B4CA7FA2EA}">
      <dsp:nvSpPr>
        <dsp:cNvPr id="0" name=""/>
        <dsp:cNvSpPr/>
      </dsp:nvSpPr>
      <dsp:spPr>
        <a:xfrm>
          <a:off x="4426044" y="692"/>
          <a:ext cx="3551457" cy="2130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2. Apply knowledge of research and management techniques and functions in an integrated manner in healthcare set up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</a:t>
          </a:r>
          <a:endParaRPr lang="en-IN" sz="1800" kern="1200" dirty="0"/>
        </a:p>
      </dsp:txBody>
      <dsp:txXfrm>
        <a:off x="4426044" y="692"/>
        <a:ext cx="3551457" cy="2130874"/>
      </dsp:txXfrm>
    </dsp:sp>
    <dsp:sp modelId="{D833A6AF-017D-44E0-92D5-925C9F188808}">
      <dsp:nvSpPr>
        <dsp:cNvPr id="0" name=""/>
        <dsp:cNvSpPr/>
      </dsp:nvSpPr>
      <dsp:spPr>
        <a:xfrm>
          <a:off x="519442" y="2486712"/>
          <a:ext cx="3551457" cy="2136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3. Use appropriate skills to support healthcare organization to take informed decision in planning, building and managing healthcare organizations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</a:t>
          </a:r>
          <a:endParaRPr lang="en-IN" sz="1800" kern="1200" dirty="0"/>
        </a:p>
      </dsp:txBody>
      <dsp:txXfrm>
        <a:off x="519442" y="2486712"/>
        <a:ext cx="3551457" cy="2136883"/>
      </dsp:txXfrm>
    </dsp:sp>
    <dsp:sp modelId="{5AE3B218-F808-4F17-9F8E-BBF191AA60B0}">
      <dsp:nvSpPr>
        <dsp:cNvPr id="0" name=""/>
        <dsp:cNvSpPr/>
      </dsp:nvSpPr>
      <dsp:spPr>
        <a:xfrm>
          <a:off x="4426044" y="2489716"/>
          <a:ext cx="3551457" cy="2130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4. Utilize learning acquired from trainings and practical exposures in real situations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3</a:t>
          </a:r>
          <a:endParaRPr lang="en-IN" sz="1800" kern="1200" dirty="0"/>
        </a:p>
      </dsp:txBody>
      <dsp:txXfrm>
        <a:off x="4426044" y="2489716"/>
        <a:ext cx="3551457" cy="2130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37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7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437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291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419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691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665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406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495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3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773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EA9B7-2A96-4296-8DFB-90FDAA7CB185}" type="datetimeFigureOut">
              <a:rPr lang="en-IN" smtClean="0"/>
              <a:t>12-06-2021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CE274-D721-4DC8-9A2E-382B4F5301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326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944215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Knowledge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and Compliance of Weekly Iron and Folic Acid Supplementation among Adolescents in Government Schools of block Baran, Rajasthan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VISHAL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TEVATIA</a:t>
            </a:r>
          </a:p>
          <a:p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IIHMR DELHI</a:t>
            </a:r>
          </a:p>
          <a:p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HEM-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PG/19/101</a:t>
            </a:r>
            <a:endParaRPr lang="en-I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MENTOR- DR. PREETHA G.S</a:t>
            </a:r>
            <a:endParaRPr lang="en-IN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00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Program Outcomes(rate how your course addresses the POs by giving a score of 1,2,3- 1:Slight(Low)2: Moderate(Medium) 3: Substantial(High) </a:t>
            </a:r>
            <a:endParaRPr lang="en-IN" sz="1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91809147"/>
              </p:ext>
            </p:extLst>
          </p:nvPr>
        </p:nvGraphicFramePr>
        <p:xfrm>
          <a:off x="395536" y="1397000"/>
          <a:ext cx="8496944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971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56631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THANK YOU</a:t>
            </a:r>
            <a:endParaRPr lang="en-IN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79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96144"/>
          </a:xfrm>
        </p:spPr>
        <p:txBody>
          <a:bodyPr>
            <a:normAutofit/>
          </a:bodyPr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r>
              <a:rPr lang="en-IN" sz="1800" dirty="0" smtClean="0"/>
              <a:t>IFA supplementation among adolescents to prevent anaemia under WIFS program.</a:t>
            </a:r>
          </a:p>
          <a:p>
            <a:r>
              <a:rPr lang="en-IN" sz="1800" dirty="0" smtClean="0"/>
              <a:t>Anaemia in developing countries and its causes.</a:t>
            </a:r>
          </a:p>
          <a:p>
            <a:r>
              <a:rPr lang="en-IN" sz="1800" dirty="0" smtClean="0"/>
              <a:t>National Iron Plus Initiative(NIPI) launched by UNICEF.</a:t>
            </a:r>
          </a:p>
          <a:p>
            <a:r>
              <a:rPr lang="en-US" sz="1800" dirty="0"/>
              <a:t>Salient features of </a:t>
            </a:r>
            <a:r>
              <a:rPr lang="en-US" sz="1800" dirty="0" smtClean="0"/>
              <a:t>WIFS.</a:t>
            </a:r>
            <a:endParaRPr lang="en-IN" sz="1800" dirty="0"/>
          </a:p>
          <a:p>
            <a:endParaRPr lang="en-IN" sz="1800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472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872208"/>
          </a:xfrm>
        </p:spPr>
        <p:txBody>
          <a:bodyPr>
            <a:normAutofit/>
          </a:bodyPr>
          <a:lstStyle/>
          <a:p>
            <a:r>
              <a:rPr lang="en-IN" dirty="0" smtClean="0"/>
              <a:t>OBJECTIVES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lvl="0"/>
            <a:r>
              <a:rPr lang="en-US" sz="1800" dirty="0"/>
              <a:t>To </a:t>
            </a:r>
            <a:r>
              <a:rPr lang="en-US" sz="1800" dirty="0" smtClean="0"/>
              <a:t>assess the </a:t>
            </a:r>
            <a:r>
              <a:rPr lang="en-US" sz="1800" dirty="0"/>
              <a:t>knowledge about the weekly IFA supplementation in adolescents (10–19 years)</a:t>
            </a:r>
            <a:endParaRPr lang="en-IN" sz="1800" dirty="0"/>
          </a:p>
          <a:p>
            <a:pPr lvl="0"/>
            <a:r>
              <a:rPr lang="en-US" sz="1800" dirty="0"/>
              <a:t>To check the </a:t>
            </a:r>
            <a:r>
              <a:rPr lang="en-US" sz="1800" dirty="0" smtClean="0"/>
              <a:t>compliance and non- compliance </a:t>
            </a:r>
            <a:r>
              <a:rPr lang="en-US" sz="1800" dirty="0"/>
              <a:t>rate of weekly IFA supplementation in adolescents (10–19 years)</a:t>
            </a:r>
            <a:endParaRPr lang="en-IN" sz="18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019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r>
              <a:rPr lang="en-IN" dirty="0" smtClean="0"/>
              <a:t>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en-IN" sz="1800" b="1" dirty="0" smtClean="0"/>
              <a:t>Study Type: </a:t>
            </a:r>
            <a:r>
              <a:rPr lang="en-IN" sz="1800" dirty="0" smtClean="0"/>
              <a:t>Cross-sectional study was conducted to observe the reach of WIFS program among adolescents by collecting data through questionnaire.</a:t>
            </a:r>
          </a:p>
          <a:p>
            <a:r>
              <a:rPr lang="en-IN" sz="1800" b="1" dirty="0" smtClean="0"/>
              <a:t>Study Population:</a:t>
            </a:r>
            <a:r>
              <a:rPr lang="en-US" sz="1800" dirty="0"/>
              <a:t>Students of government school in the adolescent age group (10–19 years of age; classes 6</a:t>
            </a:r>
            <a:r>
              <a:rPr lang="en-US" sz="1800" baseline="30000" dirty="0"/>
              <a:t>th</a:t>
            </a:r>
            <a:r>
              <a:rPr lang="en-US" sz="1800" dirty="0"/>
              <a:t>–12</a:t>
            </a:r>
            <a:r>
              <a:rPr lang="en-US" sz="1800" baseline="30000" dirty="0"/>
              <a:t>th</a:t>
            </a:r>
            <a:r>
              <a:rPr lang="en-US" sz="1800" dirty="0"/>
              <a:t>) including both males and females </a:t>
            </a:r>
            <a:endParaRPr lang="en-IN" sz="1800" dirty="0"/>
          </a:p>
          <a:p>
            <a:r>
              <a:rPr lang="en-IN" sz="1800" b="1" dirty="0" smtClean="0"/>
              <a:t>Study Sample size:</a:t>
            </a:r>
            <a:r>
              <a:rPr lang="en-US" sz="1800" dirty="0"/>
              <a:t>Total 531 Students of 6 -12</a:t>
            </a:r>
            <a:r>
              <a:rPr lang="en-US" sz="1800" baseline="30000" dirty="0"/>
              <a:t>th</a:t>
            </a:r>
            <a:r>
              <a:rPr lang="en-US" sz="1800" dirty="0"/>
              <a:t> standard in school in Block Baran</a:t>
            </a:r>
            <a:r>
              <a:rPr lang="en-US" sz="1800" dirty="0" smtClean="0"/>
              <a:t>, Baran</a:t>
            </a:r>
            <a:r>
              <a:rPr lang="en-US" sz="1800" dirty="0"/>
              <a:t>. Schools were selected within 10km of organization office and students were randomly selected because of less strength due to Covid19</a:t>
            </a:r>
            <a:r>
              <a:rPr lang="en-US" sz="1800" dirty="0" smtClean="0"/>
              <a:t>.</a:t>
            </a:r>
            <a:endParaRPr lang="en-IN" sz="1800" dirty="0" smtClean="0"/>
          </a:p>
          <a:p>
            <a:r>
              <a:rPr lang="en-IN" sz="1800" b="1" dirty="0" smtClean="0"/>
              <a:t>Location of Study: </a:t>
            </a:r>
            <a:r>
              <a:rPr lang="en-IN" sz="1800" dirty="0" smtClean="0"/>
              <a:t>Block Baran,  Rajasthan</a:t>
            </a:r>
          </a:p>
          <a:p>
            <a:r>
              <a:rPr lang="en-IN" sz="1800" b="1" dirty="0" smtClean="0"/>
              <a:t>Duration of Study: </a:t>
            </a:r>
            <a:r>
              <a:rPr lang="en-IN" sz="1800" dirty="0" smtClean="0"/>
              <a:t>Three months total required to make study tool  for survey and form report after data analysis.</a:t>
            </a:r>
          </a:p>
          <a:p>
            <a:endParaRPr lang="en-IN" sz="1800" dirty="0" smtClean="0"/>
          </a:p>
        </p:txBody>
      </p:sp>
    </p:spTree>
    <p:extLst>
      <p:ext uri="{BB962C8B-B14F-4D97-AF65-F5344CB8AC3E}">
        <p14:creationId xmlns:p14="http://schemas.microsoft.com/office/powerpoint/2010/main" val="22406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IN" dirty="0" smtClean="0"/>
              <a:t>RESULTS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800" dirty="0" smtClean="0"/>
              <a:t>OBJECTIVE 1</a:t>
            </a:r>
          </a:p>
          <a:p>
            <a:endParaRPr lang="en-IN" sz="2800" dirty="0" smtClean="0"/>
          </a:p>
          <a:p>
            <a:endParaRPr lang="en-IN" dirty="0" smtClean="0"/>
          </a:p>
          <a:p>
            <a:endParaRPr lang="en-IN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0333645"/>
              </p:ext>
            </p:extLst>
          </p:nvPr>
        </p:nvGraphicFramePr>
        <p:xfrm>
          <a:off x="4384041" y="2060848"/>
          <a:ext cx="475252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515112"/>
              </p:ext>
            </p:extLst>
          </p:nvPr>
        </p:nvGraphicFramePr>
        <p:xfrm>
          <a:off x="179512" y="2564904"/>
          <a:ext cx="43924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16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449911"/>
              </p:ext>
            </p:extLst>
          </p:nvPr>
        </p:nvGraphicFramePr>
        <p:xfrm>
          <a:off x="179512" y="3789040"/>
          <a:ext cx="698477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335442"/>
              </p:ext>
            </p:extLst>
          </p:nvPr>
        </p:nvGraphicFramePr>
        <p:xfrm>
          <a:off x="539552" y="404664"/>
          <a:ext cx="626469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01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IN" dirty="0" smtClean="0"/>
              <a:t>OBJECTIVE2</a:t>
            </a: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576223"/>
              </p:ext>
            </p:extLst>
          </p:nvPr>
        </p:nvGraphicFramePr>
        <p:xfrm>
          <a:off x="251520" y="1268760"/>
          <a:ext cx="432048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635523"/>
              </p:ext>
            </p:extLst>
          </p:nvPr>
        </p:nvGraphicFramePr>
        <p:xfrm>
          <a:off x="4788024" y="980728"/>
          <a:ext cx="406794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880012"/>
              </p:ext>
            </p:extLst>
          </p:nvPr>
        </p:nvGraphicFramePr>
        <p:xfrm>
          <a:off x="107504" y="3645024"/>
          <a:ext cx="5184576" cy="288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031335"/>
              </p:ext>
            </p:extLst>
          </p:nvPr>
        </p:nvGraphicFramePr>
        <p:xfrm>
          <a:off x="5292080" y="3789040"/>
          <a:ext cx="370790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3410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4456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Iron deficiency is major concern among adolescents.</a:t>
            </a:r>
          </a:p>
          <a:p>
            <a:r>
              <a:rPr lang="en-US" sz="1800" dirty="0" smtClean="0"/>
              <a:t>Study evaluated the knowledge about anemia and WIFS program.</a:t>
            </a:r>
          </a:p>
          <a:p>
            <a:r>
              <a:rPr lang="en-US" sz="1800" dirty="0"/>
              <a:t>More attention and focus should be given to female adolescents </a:t>
            </a:r>
            <a:endParaRPr lang="en-US" sz="1800" dirty="0" smtClean="0"/>
          </a:p>
          <a:p>
            <a:r>
              <a:rPr lang="en-US" sz="1800" dirty="0" smtClean="0"/>
              <a:t>High non- compliance rate among adolescents.</a:t>
            </a:r>
          </a:p>
        </p:txBody>
      </p:sp>
    </p:spTree>
    <p:extLst>
      <p:ext uri="{BB962C8B-B14F-4D97-AF65-F5344CB8AC3E}">
        <p14:creationId xmlns:p14="http://schemas.microsoft.com/office/powerpoint/2010/main" val="25026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/>
          <a:lstStyle/>
          <a:p>
            <a:r>
              <a:rPr lang="en-US" dirty="0" smtClean="0"/>
              <a:t>RECOMMENDATION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lvl="0"/>
            <a:r>
              <a:rPr lang="en-US" sz="2000" dirty="0"/>
              <a:t>Counseling of both parents and children and make them understand about the benefits of IFA tablet.</a:t>
            </a:r>
            <a:endParaRPr lang="en-IN" sz="2000" dirty="0"/>
          </a:p>
          <a:p>
            <a:pPr lvl="0"/>
            <a:r>
              <a:rPr lang="en-US" sz="2000" dirty="0"/>
              <a:t>Proper way of taking medicine like, it should be taken after the food to avoid vomiting and stomach pain.</a:t>
            </a:r>
            <a:endParaRPr lang="en-IN" sz="2000" dirty="0"/>
          </a:p>
          <a:p>
            <a:pPr lvl="0"/>
            <a:r>
              <a:rPr lang="en-US" sz="2000" dirty="0"/>
              <a:t>One to one counseling can be done by AAAs at VHSND sites.</a:t>
            </a:r>
            <a:endParaRPr lang="en-IN" sz="2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37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443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Knowledge and Compliance of Weekly Iron and Folic Acid Supplementation among Adolescents in Government Schools of block Baran, Rajasthan </vt:lpstr>
      <vt:lpstr>INTRODUCTION</vt:lpstr>
      <vt:lpstr>OBJECTIVES </vt:lpstr>
      <vt:lpstr>METHODOLOGY</vt:lpstr>
      <vt:lpstr>RESULTS</vt:lpstr>
      <vt:lpstr>PowerPoint Presentation</vt:lpstr>
      <vt:lpstr>PowerPoint Presentation</vt:lpstr>
      <vt:lpstr>CONCLUSION</vt:lpstr>
      <vt:lpstr>RECOMMENDATION</vt:lpstr>
      <vt:lpstr>Program Outcomes(rate how your course addresses the POs by giving a score of 1,2,3- 1:Slight(Low)2: Moderate(Medium) 3: Substantial(High)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to determine Knowledge and Compliance of Weekly Iron and Folic Acid Supplementation among Adolescents in Government Schools of block Baran, Rajasthan</dc:title>
  <dc:creator>ADI</dc:creator>
  <cp:lastModifiedBy>ADI</cp:lastModifiedBy>
  <cp:revision>34</cp:revision>
  <dcterms:created xsi:type="dcterms:W3CDTF">2021-06-10T14:57:16Z</dcterms:created>
  <dcterms:modified xsi:type="dcterms:W3CDTF">2021-06-12T06:01:18Z</dcterms:modified>
</cp:coreProperties>
</file>