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16"/>
  </p:notesMasterIdLst>
  <p:sldIdLst>
    <p:sldId id="256" r:id="rId2"/>
    <p:sldId id="257" r:id="rId3"/>
    <p:sldId id="278" r:id="rId4"/>
    <p:sldId id="258" r:id="rId5"/>
    <p:sldId id="259" r:id="rId6"/>
    <p:sldId id="261" r:id="rId7"/>
    <p:sldId id="275" r:id="rId8"/>
    <p:sldId id="263" r:id="rId9"/>
    <p:sldId id="279" r:id="rId10"/>
    <p:sldId id="265" r:id="rId11"/>
    <p:sldId id="277" r:id="rId12"/>
    <p:sldId id="266" r:id="rId13"/>
    <p:sldId id="280"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bg1"/>
                </a:solidFill>
              </a:rPr>
              <a:t>Type</a:t>
            </a:r>
            <a:r>
              <a:rPr lang="en-US" baseline="0" dirty="0">
                <a:solidFill>
                  <a:schemeClr val="bg1"/>
                </a:solidFill>
              </a:rPr>
              <a:t> of p</a:t>
            </a:r>
            <a:r>
              <a:rPr lang="en-US" dirty="0">
                <a:solidFill>
                  <a:schemeClr val="bg1"/>
                </a:solidFill>
              </a:rPr>
              <a:t>latform</a:t>
            </a:r>
            <a:r>
              <a:rPr lang="en-US" baseline="0" dirty="0">
                <a:solidFill>
                  <a:schemeClr val="bg1"/>
                </a:solidFill>
              </a:rPr>
              <a:t> mostly used for doing Yoga</a:t>
            </a:r>
            <a:endParaRPr lang="en-US" dirty="0">
              <a:solidFill>
                <a:schemeClr val="bg1"/>
              </a:solidFill>
            </a:endParaRPr>
          </a:p>
        </c:rich>
      </c:tx>
      <c:overlay val="0"/>
    </c:title>
    <c:autoTitleDeleted val="0"/>
    <c:plotArea>
      <c:layout>
        <c:manualLayout>
          <c:layoutTarget val="inner"/>
          <c:xMode val="edge"/>
          <c:yMode val="edge"/>
          <c:x val="6.6373942840478289E-2"/>
          <c:y val="0.25348668361843946"/>
          <c:w val="0.5193893992417612"/>
          <c:h val="0.57406193454080168"/>
        </c:manualLayout>
      </c:layout>
      <c:pieChart>
        <c:varyColors val="1"/>
        <c:dLbls>
          <c:showLegendKey val="0"/>
          <c:showVal val="1"/>
          <c:showCatName val="0"/>
          <c:showSerName val="0"/>
          <c:showPercent val="0"/>
          <c:showBubbleSize val="0"/>
          <c:showLeaderLines val="0"/>
        </c:dLbls>
        <c:firstSliceAng val="0"/>
      </c:pieChart>
    </c:plotArea>
    <c:legend>
      <c:legendPos val="r"/>
      <c:layout>
        <c:manualLayout>
          <c:xMode val="edge"/>
          <c:yMode val="edge"/>
          <c:x val="0.64265255905511831"/>
          <c:y val="0.39142901347855302"/>
          <c:w val="0.32262521872265987"/>
          <c:h val="0.32377939380557902"/>
        </c:manualLayout>
      </c:layout>
      <c:overlay val="0"/>
      <c:txPr>
        <a:bodyPr/>
        <a:lstStyle/>
        <a:p>
          <a:pPr>
            <a:defRPr sz="1500">
              <a:solidFill>
                <a:schemeClr val="bg1"/>
              </a:solidFill>
            </a:defRPr>
          </a:pPr>
          <a:endParaRPr lang="en-US"/>
        </a:p>
      </c:txPr>
    </c:legend>
    <c:plotVisOnly val="1"/>
    <c:dispBlanksAs val="gap"/>
    <c:showDLblsOverMax val="0"/>
  </c:chart>
  <c:spPr>
    <a:solidFill>
      <a:schemeClr val="tx1"/>
    </a:solidFill>
  </c:spPr>
  <c:txPr>
    <a:bodyPr/>
    <a:lstStyle/>
    <a:p>
      <a:pPr>
        <a:defRPr sz="1800">
          <a:latin typeface="Times New Roman" pitchFamily="18" charset="0"/>
          <a:cs typeface="Times New Roman"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solidFill>
                  <a:schemeClr val="bg1"/>
                </a:solidFill>
              </a:defRPr>
            </a:pPr>
            <a:r>
              <a:rPr lang="en-US" dirty="0">
                <a:solidFill>
                  <a:schemeClr val="bg1"/>
                </a:solidFill>
                <a:latin typeface="Times New Roman" pitchFamily="18" charset="0"/>
                <a:cs typeface="Times New Roman" pitchFamily="18" charset="0"/>
              </a:rPr>
              <a:t>Digital media following for doing Yoga </a:t>
            </a:r>
          </a:p>
        </c:rich>
      </c:tx>
      <c:overlay val="0"/>
    </c:title>
    <c:autoTitleDeleted val="0"/>
    <c:plotArea>
      <c:layout>
        <c:manualLayout>
          <c:layoutTarget val="inner"/>
          <c:xMode val="edge"/>
          <c:yMode val="edge"/>
          <c:x val="0.27494883556447813"/>
          <c:y val="0.19249046792589891"/>
          <c:w val="0.7250511644355222"/>
          <c:h val="0.4184627485167618"/>
        </c:manualLayout>
      </c:layout>
      <c:barChart>
        <c:barDir val="col"/>
        <c:grouping val="clustered"/>
        <c:varyColors val="0"/>
        <c:dLbls>
          <c:showLegendKey val="0"/>
          <c:showVal val="1"/>
          <c:showCatName val="0"/>
          <c:showSerName val="0"/>
          <c:showPercent val="0"/>
          <c:showBubbleSize val="0"/>
        </c:dLbls>
        <c:gapWidth val="150"/>
        <c:axId val="156551808"/>
        <c:axId val="162595200"/>
      </c:barChart>
      <c:catAx>
        <c:axId val="156551808"/>
        <c:scaling>
          <c:orientation val="minMax"/>
        </c:scaling>
        <c:delete val="1"/>
        <c:axPos val="b"/>
        <c:numFmt formatCode="General" sourceLinked="0"/>
        <c:majorTickMark val="out"/>
        <c:minorTickMark val="none"/>
        <c:tickLblPos val="nextTo"/>
        <c:crossAx val="162595200"/>
        <c:crosses val="autoZero"/>
        <c:auto val="1"/>
        <c:lblAlgn val="ctr"/>
        <c:lblOffset val="100"/>
        <c:noMultiLvlLbl val="0"/>
      </c:catAx>
      <c:valAx>
        <c:axId val="162595200"/>
        <c:scaling>
          <c:orientation val="minMax"/>
        </c:scaling>
        <c:delete val="1"/>
        <c:axPos val="l"/>
        <c:majorGridlines/>
        <c:numFmt formatCode="0.00%" sourceLinked="1"/>
        <c:majorTickMark val="out"/>
        <c:minorTickMark val="none"/>
        <c:tickLblPos val="nextTo"/>
        <c:crossAx val="156551808"/>
        <c:crosses val="autoZero"/>
        <c:crossBetween val="between"/>
      </c:valAx>
      <c:spPr>
        <a:noFill/>
        <a:ln w="25400">
          <a:noFill/>
        </a:ln>
      </c:spPr>
    </c:plotArea>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13749044433493E-2"/>
          <c:y val="0.17826903404199315"/>
          <c:w val="0.5839515853450632"/>
          <c:h val="0.76952162947807756"/>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8508687450838233"/>
          <c:y val="0.44408200058745501"/>
          <c:w val="0.16145304838221991"/>
          <c:h val="0.18901540549574117"/>
        </c:manualLayout>
      </c:layout>
      <c:overlay val="0"/>
      <c:txPr>
        <a:bodyPr/>
        <a:lstStyle/>
        <a:p>
          <a:pPr>
            <a:defRPr>
              <a:solidFill>
                <a:schemeClr val="bg1"/>
              </a:solidFill>
              <a:latin typeface="Times New Roman" pitchFamily="18" charset="0"/>
              <a:cs typeface="Times New Roman" pitchFamily="18" charset="0"/>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925988955649"/>
          <c:y val="0.20659219318183325"/>
          <c:w val="0.57153289330249168"/>
          <c:h val="0.68944214639462087"/>
        </c:manualLayout>
      </c:layout>
      <c:pieChart>
        <c:varyColors val="1"/>
        <c:dLbls>
          <c:showLegendKey val="0"/>
          <c:showVal val="1"/>
          <c:showCatName val="0"/>
          <c:showSerName val="0"/>
          <c:showPercent val="0"/>
          <c:showBubbleSize val="0"/>
          <c:showLeaderLines val="0"/>
        </c:dLbls>
        <c:firstSliceAng val="0"/>
      </c:pieChart>
    </c:plotArea>
    <c:legend>
      <c:legendPos val="r"/>
      <c:overlay val="0"/>
      <c:txPr>
        <a:bodyPr/>
        <a:lstStyle/>
        <a:p>
          <a:pPr>
            <a:defRPr>
              <a:solidFill>
                <a:schemeClr val="bg1"/>
              </a:solidFill>
              <a:latin typeface="Times New Roman" pitchFamily="18" charset="0"/>
              <a:cs typeface="Times New Roman" pitchFamily="18" charset="0"/>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A7EB7-6370-4DF6-B065-8244B49B1724}" type="doc">
      <dgm:prSet loTypeId="urn:microsoft.com/office/officeart/2008/layout/VerticalCurvedList" loCatId="list" qsTypeId="urn:microsoft.com/office/officeart/2005/8/quickstyle/3d4" qsCatId="3D" csTypeId="urn:microsoft.com/office/officeart/2005/8/colors/colorful1#1" csCatId="colorful" phldr="1"/>
      <dgm:spPr/>
      <dgm:t>
        <a:bodyPr/>
        <a:lstStyle/>
        <a:p>
          <a:endParaRPr lang="en-IN"/>
        </a:p>
      </dgm:t>
    </dgm:pt>
    <dgm:pt modelId="{1C41A714-623E-4FB5-B337-C96C82386686}">
      <dgm:prSet phldrT="[Text]"/>
      <dgm:spPr/>
      <dgm:t>
        <a:bodyPr/>
        <a:lstStyle/>
        <a:p>
          <a:r>
            <a:rPr lang="en-US" b="1" dirty="0">
              <a:latin typeface="Times New Roman" pitchFamily="18" charset="0"/>
              <a:cs typeface="Times New Roman" pitchFamily="18" charset="0"/>
            </a:rPr>
            <a:t>Participation of AWW and LS as well as </a:t>
          </a:r>
          <a:r>
            <a:rPr lang="en-US" b="1" dirty="0" err="1">
              <a:latin typeface="Times New Roman" pitchFamily="18" charset="0"/>
              <a:cs typeface="Times New Roman" pitchFamily="18" charset="0"/>
            </a:rPr>
            <a:t>benificiaries</a:t>
          </a:r>
          <a:endParaRPr lang="en-IN" b="1" dirty="0">
            <a:latin typeface="Times New Roman" pitchFamily="18" charset="0"/>
            <a:cs typeface="Times New Roman" pitchFamily="18" charset="0"/>
          </a:endParaRPr>
        </a:p>
      </dgm:t>
    </dgm:pt>
    <dgm:pt modelId="{AEAFAF1C-63D2-451D-831E-927BAEF98E2F}" type="parTrans" cxnId="{48F532E5-DA16-4785-9130-1001CC675F55}">
      <dgm:prSet/>
      <dgm:spPr/>
      <dgm:t>
        <a:bodyPr/>
        <a:lstStyle/>
        <a:p>
          <a:endParaRPr lang="en-IN"/>
        </a:p>
      </dgm:t>
    </dgm:pt>
    <dgm:pt modelId="{A974A054-B24B-4036-9EC9-579A8B1BC55E}" type="sibTrans" cxnId="{48F532E5-DA16-4785-9130-1001CC675F55}">
      <dgm:prSet/>
      <dgm:spPr/>
      <dgm:t>
        <a:bodyPr/>
        <a:lstStyle/>
        <a:p>
          <a:endParaRPr lang="en-IN"/>
        </a:p>
      </dgm:t>
    </dgm:pt>
    <dgm:pt modelId="{CCA0B5AE-5D3A-4319-8FC9-30D7688DDE99}">
      <dgm:prSet phldrT="[Text]"/>
      <dgm:spPr/>
      <dgm:t>
        <a:bodyPr/>
        <a:lstStyle/>
        <a:p>
          <a:r>
            <a:rPr lang="en-US" b="1" dirty="0">
              <a:latin typeface="Times New Roman" pitchFamily="18" charset="0"/>
              <a:cs typeface="Times New Roman" pitchFamily="18" charset="0"/>
            </a:rPr>
            <a:t>Type of technique used for training</a:t>
          </a:r>
          <a:endParaRPr lang="en-IN" b="1" dirty="0">
            <a:latin typeface="Times New Roman" pitchFamily="18" charset="0"/>
            <a:cs typeface="Times New Roman" pitchFamily="18" charset="0"/>
          </a:endParaRPr>
        </a:p>
      </dgm:t>
    </dgm:pt>
    <dgm:pt modelId="{011B86A0-1CA5-4033-A351-29B5FAAD9368}" type="parTrans" cxnId="{7B538C7B-6A45-4BA2-8829-A42F3B7C9A77}">
      <dgm:prSet/>
      <dgm:spPr/>
      <dgm:t>
        <a:bodyPr/>
        <a:lstStyle/>
        <a:p>
          <a:endParaRPr lang="en-IN"/>
        </a:p>
      </dgm:t>
    </dgm:pt>
    <dgm:pt modelId="{EA556F49-40E1-4F5E-8562-DA4B3D914541}" type="sibTrans" cxnId="{7B538C7B-6A45-4BA2-8829-A42F3B7C9A77}">
      <dgm:prSet/>
      <dgm:spPr/>
      <dgm:t>
        <a:bodyPr/>
        <a:lstStyle/>
        <a:p>
          <a:endParaRPr lang="en-IN"/>
        </a:p>
      </dgm:t>
    </dgm:pt>
    <dgm:pt modelId="{E1B07018-320D-43D8-81C7-FCDA1839FBF0}">
      <dgm:prSet phldrT="[Text]"/>
      <dgm:spPr/>
      <dgm:t>
        <a:bodyPr/>
        <a:lstStyle/>
        <a:p>
          <a:r>
            <a:rPr lang="en-US" b="1" dirty="0">
              <a:latin typeface="Times New Roman" pitchFamily="18" charset="0"/>
              <a:cs typeface="Times New Roman" pitchFamily="18" charset="0"/>
            </a:rPr>
            <a:t>Digital platform following for training</a:t>
          </a:r>
          <a:endParaRPr lang="en-IN" b="1" dirty="0">
            <a:latin typeface="Times New Roman" pitchFamily="18" charset="0"/>
            <a:cs typeface="Times New Roman" pitchFamily="18" charset="0"/>
          </a:endParaRPr>
        </a:p>
      </dgm:t>
    </dgm:pt>
    <dgm:pt modelId="{EAA830EC-34D3-4B27-BA8F-ADAB0F5859AC}" type="parTrans" cxnId="{89DE3DCF-332B-466D-AD49-D35A248F7448}">
      <dgm:prSet/>
      <dgm:spPr/>
      <dgm:t>
        <a:bodyPr/>
        <a:lstStyle/>
        <a:p>
          <a:endParaRPr lang="en-IN"/>
        </a:p>
      </dgm:t>
    </dgm:pt>
    <dgm:pt modelId="{3FF0A4F5-4F32-454D-B34A-8AF2583337C0}" type="sibTrans" cxnId="{89DE3DCF-332B-466D-AD49-D35A248F7448}">
      <dgm:prSet/>
      <dgm:spPr/>
      <dgm:t>
        <a:bodyPr/>
        <a:lstStyle/>
        <a:p>
          <a:endParaRPr lang="en-IN"/>
        </a:p>
      </dgm:t>
    </dgm:pt>
    <dgm:pt modelId="{48871749-0262-49A3-B60E-E9CD6E5C891E}" type="pres">
      <dgm:prSet presAssocID="{B1EA7EB7-6370-4DF6-B065-8244B49B1724}" presName="Name0" presStyleCnt="0">
        <dgm:presLayoutVars>
          <dgm:chMax val="7"/>
          <dgm:chPref val="7"/>
          <dgm:dir/>
        </dgm:presLayoutVars>
      </dgm:prSet>
      <dgm:spPr/>
    </dgm:pt>
    <dgm:pt modelId="{D899C0FD-3DC6-46B4-96D2-CD17947E6684}" type="pres">
      <dgm:prSet presAssocID="{B1EA7EB7-6370-4DF6-B065-8244B49B1724}" presName="Name1" presStyleCnt="0"/>
      <dgm:spPr/>
    </dgm:pt>
    <dgm:pt modelId="{3B9F9514-482D-43BB-8061-CD4736FE1B86}" type="pres">
      <dgm:prSet presAssocID="{B1EA7EB7-6370-4DF6-B065-8244B49B1724}" presName="cycle" presStyleCnt="0"/>
      <dgm:spPr/>
    </dgm:pt>
    <dgm:pt modelId="{907B26DF-B1F9-473E-9D3A-AC3438644C50}" type="pres">
      <dgm:prSet presAssocID="{B1EA7EB7-6370-4DF6-B065-8244B49B1724}" presName="srcNode" presStyleLbl="node1" presStyleIdx="0" presStyleCnt="3"/>
      <dgm:spPr/>
    </dgm:pt>
    <dgm:pt modelId="{93FDCF36-AE22-4B0E-86E2-EB4DAC4F28D2}" type="pres">
      <dgm:prSet presAssocID="{B1EA7EB7-6370-4DF6-B065-8244B49B1724}" presName="conn" presStyleLbl="parChTrans1D2" presStyleIdx="0" presStyleCnt="1"/>
      <dgm:spPr/>
    </dgm:pt>
    <dgm:pt modelId="{2584A787-E92D-4849-A70F-6D8FCE4B718A}" type="pres">
      <dgm:prSet presAssocID="{B1EA7EB7-6370-4DF6-B065-8244B49B1724}" presName="extraNode" presStyleLbl="node1" presStyleIdx="0" presStyleCnt="3"/>
      <dgm:spPr/>
    </dgm:pt>
    <dgm:pt modelId="{4C872753-692F-434B-B69D-38E9EBFEE62F}" type="pres">
      <dgm:prSet presAssocID="{B1EA7EB7-6370-4DF6-B065-8244B49B1724}" presName="dstNode" presStyleLbl="node1" presStyleIdx="0" presStyleCnt="3"/>
      <dgm:spPr/>
    </dgm:pt>
    <dgm:pt modelId="{7E146C82-7669-41AF-A5F5-DC79D53E079B}" type="pres">
      <dgm:prSet presAssocID="{1C41A714-623E-4FB5-B337-C96C82386686}" presName="text_1" presStyleLbl="node1" presStyleIdx="0" presStyleCnt="3">
        <dgm:presLayoutVars>
          <dgm:bulletEnabled val="1"/>
        </dgm:presLayoutVars>
      </dgm:prSet>
      <dgm:spPr/>
    </dgm:pt>
    <dgm:pt modelId="{71ACFC63-36F4-40CD-AC0B-360D3D3A6BBF}" type="pres">
      <dgm:prSet presAssocID="{1C41A714-623E-4FB5-B337-C96C82386686}" presName="accent_1" presStyleCnt="0"/>
      <dgm:spPr/>
    </dgm:pt>
    <dgm:pt modelId="{B894070B-A3A0-4620-8158-57741131B82D}" type="pres">
      <dgm:prSet presAssocID="{1C41A714-623E-4FB5-B337-C96C82386686}" presName="accentRepeatNode" presStyleLbl="solidFgAcc1" presStyleIdx="0" presStyleCnt="3"/>
      <dgm:spPr/>
    </dgm:pt>
    <dgm:pt modelId="{418EFD36-39F5-4EE6-B1C9-7BE0C6C42863}" type="pres">
      <dgm:prSet presAssocID="{CCA0B5AE-5D3A-4319-8FC9-30D7688DDE99}" presName="text_2" presStyleLbl="node1" presStyleIdx="1" presStyleCnt="3">
        <dgm:presLayoutVars>
          <dgm:bulletEnabled val="1"/>
        </dgm:presLayoutVars>
      </dgm:prSet>
      <dgm:spPr/>
    </dgm:pt>
    <dgm:pt modelId="{9BA09EEB-C7EA-4A8F-916C-3D9671BE99CE}" type="pres">
      <dgm:prSet presAssocID="{CCA0B5AE-5D3A-4319-8FC9-30D7688DDE99}" presName="accent_2" presStyleCnt="0"/>
      <dgm:spPr/>
    </dgm:pt>
    <dgm:pt modelId="{44A03F66-C371-48EB-B6F5-B8DC79173E72}" type="pres">
      <dgm:prSet presAssocID="{CCA0B5AE-5D3A-4319-8FC9-30D7688DDE99}" presName="accentRepeatNode" presStyleLbl="solidFgAcc1" presStyleIdx="1" presStyleCnt="3"/>
      <dgm:spPr/>
    </dgm:pt>
    <dgm:pt modelId="{763E0AA2-6323-4986-A45B-12A2BB4AA087}" type="pres">
      <dgm:prSet presAssocID="{E1B07018-320D-43D8-81C7-FCDA1839FBF0}" presName="text_3" presStyleLbl="node1" presStyleIdx="2" presStyleCnt="3">
        <dgm:presLayoutVars>
          <dgm:bulletEnabled val="1"/>
        </dgm:presLayoutVars>
      </dgm:prSet>
      <dgm:spPr/>
    </dgm:pt>
    <dgm:pt modelId="{30C3AECC-58DF-4984-BF18-2A5D57D4ED40}" type="pres">
      <dgm:prSet presAssocID="{E1B07018-320D-43D8-81C7-FCDA1839FBF0}" presName="accent_3" presStyleCnt="0"/>
      <dgm:spPr/>
    </dgm:pt>
    <dgm:pt modelId="{B443072D-7E7B-4954-B60D-EC0A570020FB}" type="pres">
      <dgm:prSet presAssocID="{E1B07018-320D-43D8-81C7-FCDA1839FBF0}" presName="accentRepeatNode" presStyleLbl="solidFgAcc1" presStyleIdx="2" presStyleCnt="3"/>
      <dgm:spPr/>
    </dgm:pt>
  </dgm:ptLst>
  <dgm:cxnLst>
    <dgm:cxn modelId="{42631D0F-5733-41D8-AB83-B94C5A6AF507}" type="presOf" srcId="{E1B07018-320D-43D8-81C7-FCDA1839FBF0}" destId="{763E0AA2-6323-4986-A45B-12A2BB4AA087}" srcOrd="0" destOrd="0" presId="urn:microsoft.com/office/officeart/2008/layout/VerticalCurvedList"/>
    <dgm:cxn modelId="{11303119-46CF-419B-B999-D7E2D17487B9}" type="presOf" srcId="{B1EA7EB7-6370-4DF6-B065-8244B49B1724}" destId="{48871749-0262-49A3-B60E-E9CD6E5C891E}" srcOrd="0" destOrd="0" presId="urn:microsoft.com/office/officeart/2008/layout/VerticalCurvedList"/>
    <dgm:cxn modelId="{3D572A30-46FC-4B42-AD8B-D034C1611AFC}" type="presOf" srcId="{CCA0B5AE-5D3A-4319-8FC9-30D7688DDE99}" destId="{418EFD36-39F5-4EE6-B1C9-7BE0C6C42863}" srcOrd="0" destOrd="0" presId="urn:microsoft.com/office/officeart/2008/layout/VerticalCurvedList"/>
    <dgm:cxn modelId="{7B538C7B-6A45-4BA2-8829-A42F3B7C9A77}" srcId="{B1EA7EB7-6370-4DF6-B065-8244B49B1724}" destId="{CCA0B5AE-5D3A-4319-8FC9-30D7688DDE99}" srcOrd="1" destOrd="0" parTransId="{011B86A0-1CA5-4033-A351-29B5FAAD9368}" sibTransId="{EA556F49-40E1-4F5E-8562-DA4B3D914541}"/>
    <dgm:cxn modelId="{CB869E9D-D488-400F-96DB-24D3475FFE96}" type="presOf" srcId="{1C41A714-623E-4FB5-B337-C96C82386686}" destId="{7E146C82-7669-41AF-A5F5-DC79D53E079B}" srcOrd="0" destOrd="0" presId="urn:microsoft.com/office/officeart/2008/layout/VerticalCurvedList"/>
    <dgm:cxn modelId="{2C08B6CB-A2C3-48C8-BA36-12DE809655E7}" type="presOf" srcId="{A974A054-B24B-4036-9EC9-579A8B1BC55E}" destId="{93FDCF36-AE22-4B0E-86E2-EB4DAC4F28D2}" srcOrd="0" destOrd="0" presId="urn:microsoft.com/office/officeart/2008/layout/VerticalCurvedList"/>
    <dgm:cxn modelId="{89DE3DCF-332B-466D-AD49-D35A248F7448}" srcId="{B1EA7EB7-6370-4DF6-B065-8244B49B1724}" destId="{E1B07018-320D-43D8-81C7-FCDA1839FBF0}" srcOrd="2" destOrd="0" parTransId="{EAA830EC-34D3-4B27-BA8F-ADAB0F5859AC}" sibTransId="{3FF0A4F5-4F32-454D-B34A-8AF2583337C0}"/>
    <dgm:cxn modelId="{48F532E5-DA16-4785-9130-1001CC675F55}" srcId="{B1EA7EB7-6370-4DF6-B065-8244B49B1724}" destId="{1C41A714-623E-4FB5-B337-C96C82386686}" srcOrd="0" destOrd="0" parTransId="{AEAFAF1C-63D2-451D-831E-927BAEF98E2F}" sibTransId="{A974A054-B24B-4036-9EC9-579A8B1BC55E}"/>
    <dgm:cxn modelId="{9CB3F0C7-48C6-4D88-A478-791615439F29}" type="presParOf" srcId="{48871749-0262-49A3-B60E-E9CD6E5C891E}" destId="{D899C0FD-3DC6-46B4-96D2-CD17947E6684}" srcOrd="0" destOrd="0" presId="urn:microsoft.com/office/officeart/2008/layout/VerticalCurvedList"/>
    <dgm:cxn modelId="{591AC820-CD2F-4E68-9560-2B5A211146C4}" type="presParOf" srcId="{D899C0FD-3DC6-46B4-96D2-CD17947E6684}" destId="{3B9F9514-482D-43BB-8061-CD4736FE1B86}" srcOrd="0" destOrd="0" presId="urn:microsoft.com/office/officeart/2008/layout/VerticalCurvedList"/>
    <dgm:cxn modelId="{A7E2AEEF-9FA4-438C-AB0B-84AB290C38B5}" type="presParOf" srcId="{3B9F9514-482D-43BB-8061-CD4736FE1B86}" destId="{907B26DF-B1F9-473E-9D3A-AC3438644C50}" srcOrd="0" destOrd="0" presId="urn:microsoft.com/office/officeart/2008/layout/VerticalCurvedList"/>
    <dgm:cxn modelId="{0F509851-97A1-412D-9BD4-4DCFACEBCD37}" type="presParOf" srcId="{3B9F9514-482D-43BB-8061-CD4736FE1B86}" destId="{93FDCF36-AE22-4B0E-86E2-EB4DAC4F28D2}" srcOrd="1" destOrd="0" presId="urn:microsoft.com/office/officeart/2008/layout/VerticalCurvedList"/>
    <dgm:cxn modelId="{9CA474B0-F441-454D-BAAE-58C6F256228A}" type="presParOf" srcId="{3B9F9514-482D-43BB-8061-CD4736FE1B86}" destId="{2584A787-E92D-4849-A70F-6D8FCE4B718A}" srcOrd="2" destOrd="0" presId="urn:microsoft.com/office/officeart/2008/layout/VerticalCurvedList"/>
    <dgm:cxn modelId="{A2390721-C989-4A80-A5B5-28C0C29E5212}" type="presParOf" srcId="{3B9F9514-482D-43BB-8061-CD4736FE1B86}" destId="{4C872753-692F-434B-B69D-38E9EBFEE62F}" srcOrd="3" destOrd="0" presId="urn:microsoft.com/office/officeart/2008/layout/VerticalCurvedList"/>
    <dgm:cxn modelId="{157EEF31-E9B7-4373-8DEC-AD50B33A3E55}" type="presParOf" srcId="{D899C0FD-3DC6-46B4-96D2-CD17947E6684}" destId="{7E146C82-7669-41AF-A5F5-DC79D53E079B}" srcOrd="1" destOrd="0" presId="urn:microsoft.com/office/officeart/2008/layout/VerticalCurvedList"/>
    <dgm:cxn modelId="{6E28E492-ABDD-4927-BA40-A99146504744}" type="presParOf" srcId="{D899C0FD-3DC6-46B4-96D2-CD17947E6684}" destId="{71ACFC63-36F4-40CD-AC0B-360D3D3A6BBF}" srcOrd="2" destOrd="0" presId="urn:microsoft.com/office/officeart/2008/layout/VerticalCurvedList"/>
    <dgm:cxn modelId="{358C4193-B1E5-42E7-9F41-860353948615}" type="presParOf" srcId="{71ACFC63-36F4-40CD-AC0B-360D3D3A6BBF}" destId="{B894070B-A3A0-4620-8158-57741131B82D}" srcOrd="0" destOrd="0" presId="urn:microsoft.com/office/officeart/2008/layout/VerticalCurvedList"/>
    <dgm:cxn modelId="{28EA1EF9-2331-462E-87D9-0B50E699C934}" type="presParOf" srcId="{D899C0FD-3DC6-46B4-96D2-CD17947E6684}" destId="{418EFD36-39F5-4EE6-B1C9-7BE0C6C42863}" srcOrd="3" destOrd="0" presId="urn:microsoft.com/office/officeart/2008/layout/VerticalCurvedList"/>
    <dgm:cxn modelId="{31FB673A-5886-42BF-B156-59E9242E683E}" type="presParOf" srcId="{D899C0FD-3DC6-46B4-96D2-CD17947E6684}" destId="{9BA09EEB-C7EA-4A8F-916C-3D9671BE99CE}" srcOrd="4" destOrd="0" presId="urn:microsoft.com/office/officeart/2008/layout/VerticalCurvedList"/>
    <dgm:cxn modelId="{85F585B4-AF3B-4E1F-9114-8E02A0984754}" type="presParOf" srcId="{9BA09EEB-C7EA-4A8F-916C-3D9671BE99CE}" destId="{44A03F66-C371-48EB-B6F5-B8DC79173E72}" srcOrd="0" destOrd="0" presId="urn:microsoft.com/office/officeart/2008/layout/VerticalCurvedList"/>
    <dgm:cxn modelId="{90E41B6A-FAC3-4384-A055-24C88694E78D}" type="presParOf" srcId="{D899C0FD-3DC6-46B4-96D2-CD17947E6684}" destId="{763E0AA2-6323-4986-A45B-12A2BB4AA087}" srcOrd="5" destOrd="0" presId="urn:microsoft.com/office/officeart/2008/layout/VerticalCurvedList"/>
    <dgm:cxn modelId="{36E5C9CF-F76C-49FE-B78C-F5FB649A82AC}" type="presParOf" srcId="{D899C0FD-3DC6-46B4-96D2-CD17947E6684}" destId="{30C3AECC-58DF-4984-BF18-2A5D57D4ED40}" srcOrd="6" destOrd="0" presId="urn:microsoft.com/office/officeart/2008/layout/VerticalCurvedList"/>
    <dgm:cxn modelId="{46D58A4C-1AB1-4E17-B88E-1DA17BA77986}" type="presParOf" srcId="{30C3AECC-58DF-4984-BF18-2A5D57D4ED40}" destId="{B443072D-7E7B-4954-B60D-EC0A570020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DCF36-AE22-4B0E-86E2-EB4DAC4F28D2}">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E146C82-7669-41AF-A5F5-DC79D53E079B}">
      <dsp:nvSpPr>
        <dsp:cNvPr id="0" name=""/>
        <dsp:cNvSpPr/>
      </dsp:nvSpPr>
      <dsp:spPr>
        <a:xfrm>
          <a:off x="752110" y="541866"/>
          <a:ext cx="7301111" cy="1083733"/>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b="1" kern="1200" dirty="0">
              <a:latin typeface="Times New Roman" pitchFamily="18" charset="0"/>
              <a:cs typeface="Times New Roman" pitchFamily="18" charset="0"/>
            </a:rPr>
            <a:t>Participation of AWW and LS as well as </a:t>
          </a:r>
          <a:r>
            <a:rPr lang="en-US" sz="3400" b="1" kern="1200" dirty="0" err="1">
              <a:latin typeface="Times New Roman" pitchFamily="18" charset="0"/>
              <a:cs typeface="Times New Roman" pitchFamily="18" charset="0"/>
            </a:rPr>
            <a:t>benificiaries</a:t>
          </a:r>
          <a:endParaRPr lang="en-IN" sz="3400" b="1" kern="1200" dirty="0">
            <a:latin typeface="Times New Roman" pitchFamily="18" charset="0"/>
            <a:cs typeface="Times New Roman" pitchFamily="18" charset="0"/>
          </a:endParaRPr>
        </a:p>
      </dsp:txBody>
      <dsp:txXfrm>
        <a:off x="752110" y="541866"/>
        <a:ext cx="7301111" cy="1083733"/>
      </dsp:txXfrm>
    </dsp:sp>
    <dsp:sp modelId="{B894070B-A3A0-4620-8158-57741131B82D}">
      <dsp:nvSpPr>
        <dsp:cNvPr id="0" name=""/>
        <dsp:cNvSpPr/>
      </dsp:nvSpPr>
      <dsp:spPr>
        <a:xfrm>
          <a:off x="74777" y="406400"/>
          <a:ext cx="1354666" cy="1354666"/>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18EFD36-39F5-4EE6-B1C9-7BE0C6C42863}">
      <dsp:nvSpPr>
        <dsp:cNvPr id="0" name=""/>
        <dsp:cNvSpPr/>
      </dsp:nvSpPr>
      <dsp:spPr>
        <a:xfrm>
          <a:off x="1146048" y="2167466"/>
          <a:ext cx="6907174" cy="1083733"/>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b="1" kern="1200" dirty="0">
              <a:latin typeface="Times New Roman" pitchFamily="18" charset="0"/>
              <a:cs typeface="Times New Roman" pitchFamily="18" charset="0"/>
            </a:rPr>
            <a:t>Type of technique used for training</a:t>
          </a:r>
          <a:endParaRPr lang="en-IN" sz="3400" b="1" kern="1200" dirty="0">
            <a:latin typeface="Times New Roman" pitchFamily="18" charset="0"/>
            <a:cs typeface="Times New Roman" pitchFamily="18" charset="0"/>
          </a:endParaRPr>
        </a:p>
      </dsp:txBody>
      <dsp:txXfrm>
        <a:off x="1146048" y="2167466"/>
        <a:ext cx="6907174" cy="1083733"/>
      </dsp:txXfrm>
    </dsp:sp>
    <dsp:sp modelId="{44A03F66-C371-48EB-B6F5-B8DC79173E72}">
      <dsp:nvSpPr>
        <dsp:cNvPr id="0" name=""/>
        <dsp:cNvSpPr/>
      </dsp:nvSpPr>
      <dsp:spPr>
        <a:xfrm>
          <a:off x="468714" y="2032000"/>
          <a:ext cx="1354666" cy="1354666"/>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63E0AA2-6323-4986-A45B-12A2BB4AA087}">
      <dsp:nvSpPr>
        <dsp:cNvPr id="0" name=""/>
        <dsp:cNvSpPr/>
      </dsp:nvSpPr>
      <dsp:spPr>
        <a:xfrm>
          <a:off x="752110" y="3793066"/>
          <a:ext cx="7301111" cy="1083733"/>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b="1" kern="1200" dirty="0">
              <a:latin typeface="Times New Roman" pitchFamily="18" charset="0"/>
              <a:cs typeface="Times New Roman" pitchFamily="18" charset="0"/>
            </a:rPr>
            <a:t>Digital platform following for training</a:t>
          </a:r>
          <a:endParaRPr lang="en-IN" sz="3400" b="1" kern="1200" dirty="0">
            <a:latin typeface="Times New Roman" pitchFamily="18" charset="0"/>
            <a:cs typeface="Times New Roman" pitchFamily="18" charset="0"/>
          </a:endParaRPr>
        </a:p>
      </dsp:txBody>
      <dsp:txXfrm>
        <a:off x="752110" y="3793066"/>
        <a:ext cx="7301111" cy="1083733"/>
      </dsp:txXfrm>
    </dsp:sp>
    <dsp:sp modelId="{B443072D-7E7B-4954-B60D-EC0A570020FB}">
      <dsp:nvSpPr>
        <dsp:cNvPr id="0" name=""/>
        <dsp:cNvSpPr/>
      </dsp:nvSpPr>
      <dsp:spPr>
        <a:xfrm>
          <a:off x="74777" y="3657600"/>
          <a:ext cx="1354666" cy="1354666"/>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cdr:y>
    </cdr:from>
    <cdr:to>
      <cdr:x>0.87379</cdr:x>
      <cdr:y>1</cdr:y>
    </cdr:to>
    <cdr:pic>
      <cdr:nvPicPr>
        <cdr:cNvPr id="2" name="chart">
          <a:extLst xmlns:a="http://schemas.openxmlformats.org/drawingml/2006/main">
            <a:ext uri="{FF2B5EF4-FFF2-40B4-BE49-F238E27FC236}">
              <a16:creationId xmlns:a16="http://schemas.microsoft.com/office/drawing/2014/main" id="{3468F62C-FA3E-47A0-93E2-AAF45C5D81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542857" cy="484632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3E27D06E-802E-43A1-90B0-CF3DC03446B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361905" cy="531428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0.92976</cdr:x>
      <cdr:y>1</cdr:y>
    </cdr:to>
    <cdr:pic>
      <cdr:nvPicPr>
        <cdr:cNvPr id="2" name="chart">
          <a:extLst xmlns:a="http://schemas.openxmlformats.org/drawingml/2006/main">
            <a:ext uri="{FF2B5EF4-FFF2-40B4-BE49-F238E27FC236}">
              <a16:creationId xmlns:a16="http://schemas.microsoft.com/office/drawing/2014/main" id="{C05CC7C7-CD80-4374-85D1-0E55279BA2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809524" cy="681904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0.79142</cdr:x>
      <cdr:y>1</cdr:y>
    </cdr:to>
    <cdr:pic>
      <cdr:nvPicPr>
        <cdr:cNvPr id="2" name="chart">
          <a:extLst xmlns:a="http://schemas.openxmlformats.org/drawingml/2006/main">
            <a:ext uri="{FF2B5EF4-FFF2-40B4-BE49-F238E27FC236}">
              <a16:creationId xmlns:a16="http://schemas.microsoft.com/office/drawing/2014/main" id="{FDF58943-0656-4B0D-BE87-91B833E470D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352381" cy="628571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D785E-FE04-4000-A995-3F1D1921D3DC}" type="datetimeFigureOut">
              <a:rPr lang="en-US" smtClean="0"/>
              <a:pPr/>
              <a:t>6/13/2021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644EA-1D34-4315-97CF-8EEFC3249D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290137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130283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150500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784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189060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683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61458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324781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418028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87142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848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16313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311878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353996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138975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165957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CE696-5F77-48B7-9B77-2215784DFE56}" type="datetimeFigureOut">
              <a:rPr lang="en-IN" smtClean="0"/>
              <a:pPr/>
              <a:t>13-06-2021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C635BB-6E4D-45DE-B260-A8E01F997E0A}" type="slidenum">
              <a:rPr lang="en-IN" smtClean="0"/>
              <a:pPr/>
              <a:t>‹#›</a:t>
            </a:fld>
            <a:endParaRPr lang="en-IN"/>
          </a:p>
        </p:txBody>
      </p:sp>
    </p:spTree>
    <p:extLst>
      <p:ext uri="{BB962C8B-B14F-4D97-AF65-F5344CB8AC3E}">
        <p14:creationId xmlns:p14="http://schemas.microsoft.com/office/powerpoint/2010/main" val="328636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2CE696-5F77-48B7-9B77-2215784DFE56}" type="datetimeFigureOut">
              <a:rPr lang="en-IN" smtClean="0"/>
              <a:pPr/>
              <a:t>13-06-2021</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0C635BB-6E4D-45DE-B260-A8E01F997E0A}" type="slidenum">
              <a:rPr lang="en-IN" smtClean="0"/>
              <a:pPr/>
              <a:t>‹#›</a:t>
            </a:fld>
            <a:endParaRPr lang="en-IN"/>
          </a:p>
        </p:txBody>
      </p:sp>
    </p:spTree>
    <p:extLst>
      <p:ext uri="{BB962C8B-B14F-4D97-AF65-F5344CB8AC3E}">
        <p14:creationId xmlns:p14="http://schemas.microsoft.com/office/powerpoint/2010/main" val="265999785"/>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7755-DBFD-4EE6-ABB3-954FDF4D252F}"/>
              </a:ext>
            </a:extLst>
          </p:cNvPr>
          <p:cNvSpPr>
            <a:spLocks noGrp="1"/>
          </p:cNvSpPr>
          <p:nvPr>
            <p:ph type="ctrTitle"/>
          </p:nvPr>
        </p:nvSpPr>
        <p:spPr>
          <a:xfrm>
            <a:off x="1146314" y="2153478"/>
            <a:ext cx="10058400" cy="1477328"/>
          </a:xfrm>
        </p:spPr>
        <p:txBody>
          <a:bodyPr>
            <a:noAutofit/>
          </a:bodyPr>
          <a:lstStyle/>
          <a:p>
            <a:pPr algn="ctr"/>
            <a:r>
              <a:rPr lang="en-US" sz="2800" b="1" dirty="0"/>
              <a:t>“</a:t>
            </a:r>
            <a:r>
              <a:rPr lang="en-US" sz="2400" b="1" dirty="0">
                <a:cs typeface="Arial" panose="020B0604020202020204" pitchFamily="34" charset="0"/>
              </a:rPr>
              <a:t>Effect of e-ILA mobile Application or e-Incremental Learning Approach online thematic modules on AWW LS and  also on Nutrition and Early Childhood Education (ECE) </a:t>
            </a:r>
            <a:br>
              <a:rPr lang="en-US" sz="2400" dirty="0"/>
            </a:br>
            <a:endParaRPr lang="en-IN" sz="2400" b="1" dirty="0"/>
          </a:p>
        </p:txBody>
      </p:sp>
      <p:sp>
        <p:nvSpPr>
          <p:cNvPr id="3" name="Subtitle 2">
            <a:extLst>
              <a:ext uri="{FF2B5EF4-FFF2-40B4-BE49-F238E27FC236}">
                <a16:creationId xmlns:a16="http://schemas.microsoft.com/office/drawing/2014/main" id="{7911391F-9B42-42DD-8B07-E83D11DD33AE}"/>
              </a:ext>
            </a:extLst>
          </p:cNvPr>
          <p:cNvSpPr>
            <a:spLocks noGrp="1"/>
          </p:cNvSpPr>
          <p:nvPr>
            <p:ph type="subTitle" idx="1"/>
          </p:nvPr>
        </p:nvSpPr>
        <p:spPr>
          <a:xfrm>
            <a:off x="8812696" y="4704522"/>
            <a:ext cx="2835964" cy="1288014"/>
          </a:xfrm>
        </p:spPr>
        <p:txBody>
          <a:bodyPr>
            <a:normAutofit fontScale="92500" lnSpcReduction="10000"/>
          </a:bodyPr>
          <a:lstStyle/>
          <a:p>
            <a:r>
              <a:rPr lang="en-US" sz="1800" b="1" dirty="0"/>
              <a:t>Presented by-</a:t>
            </a:r>
          </a:p>
          <a:p>
            <a:r>
              <a:rPr lang="en-US" sz="1800" b="1" dirty="0"/>
              <a:t>Dr. AMARDEEP SIROHI</a:t>
            </a:r>
          </a:p>
          <a:p>
            <a:r>
              <a:rPr lang="en-US" sz="1800" b="1" dirty="0"/>
              <a:t>Hospital Management </a:t>
            </a:r>
            <a:br>
              <a:rPr lang="en-IN" sz="1800" b="1" dirty="0"/>
            </a:br>
            <a:r>
              <a:rPr lang="en-US" sz="1800" b="1" dirty="0"/>
              <a:t>PG/19/010</a:t>
            </a:r>
            <a:endParaRPr lang="en-IN" sz="1800" b="1" dirty="0"/>
          </a:p>
        </p:txBody>
      </p:sp>
      <p:sp>
        <p:nvSpPr>
          <p:cNvPr id="10" name="TextBox 9">
            <a:extLst>
              <a:ext uri="{FF2B5EF4-FFF2-40B4-BE49-F238E27FC236}">
                <a16:creationId xmlns:a16="http://schemas.microsoft.com/office/drawing/2014/main" id="{1B5A2D4D-F8D7-4B63-9A6D-0D186ED3D439}"/>
              </a:ext>
            </a:extLst>
          </p:cNvPr>
          <p:cNvSpPr txBox="1"/>
          <p:nvPr/>
        </p:nvSpPr>
        <p:spPr>
          <a:xfrm>
            <a:off x="1146314" y="4700696"/>
            <a:ext cx="3114261" cy="1055161"/>
          </a:xfrm>
          <a:prstGeom prst="rect">
            <a:avLst/>
          </a:prstGeom>
          <a:noFill/>
        </p:spPr>
        <p:txBody>
          <a:bodyPr wrap="square" rtlCol="0">
            <a:spAutoFit/>
          </a:bodyPr>
          <a:lstStyle/>
          <a:p>
            <a:pPr>
              <a:lnSpc>
                <a:spcPct val="90000"/>
              </a:lnSpc>
              <a:spcBef>
                <a:spcPts val="1000"/>
              </a:spcBef>
              <a:buClr>
                <a:schemeClr val="accent1">
                  <a:lumMod val="60000"/>
                  <a:lumOff val="40000"/>
                </a:schemeClr>
              </a:buClr>
              <a:buSzPct val="80000"/>
            </a:pPr>
            <a:r>
              <a:rPr lang="en-IN" sz="1700" b="1" cap="all" dirty="0">
                <a:solidFill>
                  <a:schemeClr val="accent1">
                    <a:lumMod val="60000"/>
                    <a:lumOff val="40000"/>
                  </a:schemeClr>
                </a:solidFill>
                <a:latin typeface="+mj-lt"/>
                <a:ea typeface="+mj-ea"/>
                <a:cs typeface="+mj-cs"/>
              </a:rPr>
              <a:t>Under the guidance of-</a:t>
            </a:r>
          </a:p>
          <a:p>
            <a:pPr>
              <a:lnSpc>
                <a:spcPct val="90000"/>
              </a:lnSpc>
              <a:spcBef>
                <a:spcPts val="1000"/>
              </a:spcBef>
              <a:buClr>
                <a:schemeClr val="accent1">
                  <a:lumMod val="60000"/>
                  <a:lumOff val="40000"/>
                </a:schemeClr>
              </a:buClr>
              <a:buSzPct val="80000"/>
            </a:pPr>
            <a:r>
              <a:rPr lang="en-IN" sz="1700" b="1" cap="all" dirty="0">
                <a:solidFill>
                  <a:schemeClr val="accent1">
                    <a:lumMod val="60000"/>
                    <a:lumOff val="40000"/>
                  </a:schemeClr>
                </a:solidFill>
                <a:latin typeface="+mj-lt"/>
                <a:ea typeface="+mj-ea"/>
                <a:cs typeface="+mj-cs"/>
              </a:rPr>
              <a:t>Dr. </a:t>
            </a:r>
            <a:r>
              <a:rPr lang="en-IN" sz="1700" b="1" cap="all" dirty="0" err="1">
                <a:solidFill>
                  <a:schemeClr val="accent1">
                    <a:lumMod val="60000"/>
                    <a:lumOff val="40000"/>
                  </a:schemeClr>
                </a:solidFill>
                <a:latin typeface="+mj-lt"/>
                <a:ea typeface="+mj-ea"/>
                <a:cs typeface="+mj-cs"/>
              </a:rPr>
              <a:t>pankaj</a:t>
            </a:r>
            <a:r>
              <a:rPr lang="en-IN" sz="1700" b="1" cap="all" dirty="0">
                <a:solidFill>
                  <a:schemeClr val="accent1">
                    <a:lumMod val="60000"/>
                    <a:lumOff val="40000"/>
                  </a:schemeClr>
                </a:solidFill>
                <a:latin typeface="+mj-lt"/>
                <a:ea typeface="+mj-ea"/>
                <a:cs typeface="+mj-cs"/>
              </a:rPr>
              <a:t>  </a:t>
            </a:r>
            <a:r>
              <a:rPr lang="en-IN" sz="1700" b="1" cap="all" dirty="0" err="1">
                <a:solidFill>
                  <a:schemeClr val="accent1">
                    <a:lumMod val="60000"/>
                    <a:lumOff val="40000"/>
                  </a:schemeClr>
                </a:solidFill>
                <a:latin typeface="+mj-lt"/>
                <a:ea typeface="+mj-ea"/>
                <a:cs typeface="+mj-cs"/>
              </a:rPr>
              <a:t>talreja</a:t>
            </a:r>
            <a:endParaRPr lang="en-IN" sz="1700" b="1" cap="all" dirty="0">
              <a:solidFill>
                <a:schemeClr val="accent1">
                  <a:lumMod val="60000"/>
                  <a:lumOff val="40000"/>
                </a:schemeClr>
              </a:solidFill>
              <a:latin typeface="+mj-lt"/>
              <a:ea typeface="+mj-ea"/>
              <a:cs typeface="+mj-cs"/>
            </a:endParaRPr>
          </a:p>
          <a:p>
            <a:pPr>
              <a:lnSpc>
                <a:spcPct val="90000"/>
              </a:lnSpc>
              <a:spcBef>
                <a:spcPts val="1000"/>
              </a:spcBef>
              <a:buClr>
                <a:schemeClr val="accent1">
                  <a:lumMod val="60000"/>
                  <a:lumOff val="40000"/>
                </a:schemeClr>
              </a:buClr>
              <a:buSzPct val="80000"/>
            </a:pPr>
            <a:r>
              <a:rPr lang="en-IN" sz="1700" b="1" cap="all" dirty="0">
                <a:solidFill>
                  <a:schemeClr val="accent1">
                    <a:lumMod val="60000"/>
                    <a:lumOff val="40000"/>
                  </a:schemeClr>
                </a:solidFill>
                <a:latin typeface="+mj-lt"/>
                <a:ea typeface="+mj-ea"/>
                <a:cs typeface="+mj-cs"/>
              </a:rPr>
              <a:t>Assistant  Professor</a:t>
            </a:r>
          </a:p>
        </p:txBody>
      </p:sp>
      <p:pic>
        <p:nvPicPr>
          <p:cNvPr id="12" name="Picture 11">
            <a:extLst>
              <a:ext uri="{FF2B5EF4-FFF2-40B4-BE49-F238E27FC236}">
                <a16:creationId xmlns:a16="http://schemas.microsoft.com/office/drawing/2014/main" id="{1D2C4EF1-B64F-405E-9303-010E8D26AD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468" y="460550"/>
            <a:ext cx="7621064" cy="1238423"/>
          </a:xfrm>
          <a:prstGeom prst="rect">
            <a:avLst/>
          </a:prstGeom>
          <a:solidFill>
            <a:schemeClr val="tx1"/>
          </a:solidFill>
        </p:spPr>
      </p:pic>
    </p:spTree>
    <p:extLst>
      <p:ext uri="{BB962C8B-B14F-4D97-AF65-F5344CB8AC3E}">
        <p14:creationId xmlns:p14="http://schemas.microsoft.com/office/powerpoint/2010/main" val="268447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5BAE-298C-47CA-8BF5-726B67D39DC1}"/>
              </a:ext>
            </a:extLst>
          </p:cNvPr>
          <p:cNvSpPr>
            <a:spLocks noGrp="1"/>
          </p:cNvSpPr>
          <p:nvPr>
            <p:ph type="title"/>
          </p:nvPr>
        </p:nvSpPr>
        <p:spPr>
          <a:xfrm>
            <a:off x="838200" y="300416"/>
            <a:ext cx="10515600" cy="1175688"/>
          </a:xfrm>
        </p:spPr>
        <p:txBody>
          <a:bodyPr>
            <a:normAutofit fontScale="90000"/>
          </a:bodyPr>
          <a:lstStyle/>
          <a:p>
            <a:r>
              <a:rPr lang="en-US" sz="2800" b="1" dirty="0">
                <a:latin typeface="Times New Roman" pitchFamily="18" charset="0"/>
                <a:cs typeface="Times New Roman" pitchFamily="18" charset="0"/>
              </a:rPr>
              <a:t>Type of technique used for training </a:t>
            </a:r>
            <a:br>
              <a:rPr lang="en-IN" sz="2800" b="1" dirty="0">
                <a:latin typeface="Times New Roman" pitchFamily="18" charset="0"/>
                <a:cs typeface="Times New Roman" pitchFamily="18" charset="0"/>
              </a:rPr>
            </a:br>
            <a:br>
              <a:rPr lang="en-IN" sz="2800" b="1" dirty="0">
                <a:latin typeface="Times New Roman" pitchFamily="18" charset="0"/>
                <a:cs typeface="Times New Roman" pitchFamily="18" charset="0"/>
              </a:rPr>
            </a:br>
            <a:r>
              <a:rPr lang="en-IN" sz="2800" b="1" dirty="0">
                <a:latin typeface="Times New Roman" pitchFamily="18" charset="0"/>
                <a:cs typeface="Times New Roman" pitchFamily="18" charset="0"/>
              </a:rPr>
              <a:t> </a:t>
            </a:r>
            <a:br>
              <a:rPr lang="en-IN" sz="2800" b="1" dirty="0">
                <a:latin typeface="Times New Roman" pitchFamily="18" charset="0"/>
                <a:cs typeface="Times New Roman" pitchFamily="18" charset="0"/>
              </a:rPr>
            </a:br>
            <a:endParaRPr lang="en-IN" sz="3600" b="1" u="sng" dirty="0"/>
          </a:p>
        </p:txBody>
      </p:sp>
      <p:graphicFrame>
        <p:nvGraphicFramePr>
          <p:cNvPr id="6" name="Chart 5"/>
          <p:cNvGraphicFramePr/>
          <p:nvPr>
            <p:extLst>
              <p:ext uri="{D42A27DB-BD31-4B8C-83A1-F6EECF244321}">
                <p14:modId xmlns:p14="http://schemas.microsoft.com/office/powerpoint/2010/main" val="3629893570"/>
              </p:ext>
            </p:extLst>
          </p:nvPr>
        </p:nvGraphicFramePr>
        <p:xfrm>
          <a:off x="539933" y="1371600"/>
          <a:ext cx="5241742" cy="4838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618880628"/>
              </p:ext>
            </p:extLst>
          </p:nvPr>
        </p:nvGraphicFramePr>
        <p:xfrm>
          <a:off x="6248401" y="1358537"/>
          <a:ext cx="5105399" cy="4851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484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2573"/>
          </a:xfrm>
        </p:spPr>
        <p:txBody>
          <a:bodyPr/>
          <a:lstStyle/>
          <a:p>
            <a:r>
              <a:rPr lang="en-US" sz="2800" b="1" dirty="0">
                <a:latin typeface="Times New Roman" pitchFamily="18" charset="0"/>
                <a:cs typeface="Times New Roman" pitchFamily="18" charset="0"/>
              </a:rPr>
              <a:t>3. </a:t>
            </a:r>
            <a:r>
              <a:rPr lang="en-US" sz="2400" b="1" dirty="0">
                <a:latin typeface="Times New Roman" pitchFamily="18" charset="0"/>
                <a:cs typeface="Times New Roman" pitchFamily="18" charset="0"/>
              </a:rPr>
              <a:t>Digital platform following for training</a:t>
            </a:r>
            <a:br>
              <a:rPr lang="en-IN" sz="4400" b="1" dirty="0">
                <a:latin typeface="Times New Roman" pitchFamily="18" charset="0"/>
                <a:cs typeface="Times New Roman" pitchFamily="18" charset="0"/>
              </a:rPr>
            </a:br>
            <a:br>
              <a:rPr lang="en-US" sz="4400" dirty="0"/>
            </a:br>
            <a:endParaRPr lang="en-US" dirty="0"/>
          </a:p>
        </p:txBody>
      </p:sp>
      <p:graphicFrame>
        <p:nvGraphicFramePr>
          <p:cNvPr id="4" name="Chart 3"/>
          <p:cNvGraphicFramePr/>
          <p:nvPr>
            <p:extLst>
              <p:ext uri="{D42A27DB-BD31-4B8C-83A1-F6EECF244321}">
                <p14:modId xmlns:p14="http://schemas.microsoft.com/office/powerpoint/2010/main" val="3452287849"/>
              </p:ext>
            </p:extLst>
          </p:nvPr>
        </p:nvGraphicFramePr>
        <p:xfrm>
          <a:off x="574765" y="1554479"/>
          <a:ext cx="5359309" cy="4655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041142817"/>
              </p:ext>
            </p:extLst>
          </p:nvPr>
        </p:nvGraphicFramePr>
        <p:xfrm>
          <a:off x="6087291" y="1554480"/>
          <a:ext cx="5009334" cy="46558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607F-99A6-47B5-95C9-EA8229D2CD6B}"/>
              </a:ext>
            </a:extLst>
          </p:cNvPr>
          <p:cNvSpPr>
            <a:spLocks noGrp="1"/>
          </p:cNvSpPr>
          <p:nvPr>
            <p:ph type="title"/>
          </p:nvPr>
        </p:nvSpPr>
        <p:spPr/>
        <p:txBody>
          <a:bodyPr>
            <a:normAutofit/>
          </a:bodyPr>
          <a:lstStyle/>
          <a:p>
            <a:r>
              <a:rPr lang="en-IN" sz="3600" b="1" u="sng" dirty="0"/>
              <a:t>Conclusion</a:t>
            </a:r>
          </a:p>
        </p:txBody>
      </p:sp>
      <p:sp>
        <p:nvSpPr>
          <p:cNvPr id="3" name="Content Placeholder 2">
            <a:extLst>
              <a:ext uri="{FF2B5EF4-FFF2-40B4-BE49-F238E27FC236}">
                <a16:creationId xmlns:a16="http://schemas.microsoft.com/office/drawing/2014/main" id="{764D89ED-254E-4315-95C1-60936A44759B}"/>
              </a:ext>
            </a:extLst>
          </p:cNvPr>
          <p:cNvSpPr>
            <a:spLocks noGrp="1"/>
          </p:cNvSpPr>
          <p:nvPr>
            <p:ph idx="1"/>
          </p:nvPr>
        </p:nvSpPr>
        <p:spPr>
          <a:xfrm>
            <a:off x="752475" y="1485899"/>
            <a:ext cx="10896185" cy="4831247"/>
          </a:xfrm>
        </p:spPr>
        <p:txBody>
          <a:bodyPr>
            <a:noAutofit/>
          </a:bodyPr>
          <a:lstStyle/>
          <a:p>
            <a:pPr lvl="0"/>
            <a:r>
              <a:rPr lang="en-US" b="1" u="sng" dirty="0"/>
              <a:t>Feedback regarding</a:t>
            </a:r>
            <a:r>
              <a:rPr lang="en-US" u="sng" dirty="0"/>
              <a:t> </a:t>
            </a:r>
            <a:r>
              <a:rPr lang="en-US" b="1" u="sng" dirty="0"/>
              <a:t>AWW LS </a:t>
            </a:r>
            <a:endParaRPr lang="en-US" dirty="0"/>
          </a:p>
          <a:p>
            <a:pPr lvl="0"/>
            <a:r>
              <a:rPr lang="en-US" dirty="0"/>
              <a:t>Those who have completed all the modules, they have all the knowledge related to their topic</a:t>
            </a:r>
          </a:p>
          <a:p>
            <a:pPr lvl="0"/>
            <a:r>
              <a:rPr lang="en-US" dirty="0"/>
              <a:t>Their practical knowledge has increased because of video information during modules</a:t>
            </a:r>
          </a:p>
          <a:p>
            <a:pPr lvl="0"/>
            <a:r>
              <a:rPr lang="en-US" dirty="0"/>
              <a:t>Everyone has appreciated this program</a:t>
            </a:r>
          </a:p>
          <a:p>
            <a:pPr lvl="0"/>
            <a:r>
              <a:rPr lang="en-US" dirty="0"/>
              <a:t>Even after the end of the program they still have the knowledge, some even remember the module number and topic of the module</a:t>
            </a:r>
          </a:p>
          <a:p>
            <a:pPr algn="just"/>
            <a:r>
              <a:rPr lang="en-US" b="1" u="sng" dirty="0"/>
              <a:t>Feedback regarding</a:t>
            </a:r>
            <a:r>
              <a:rPr lang="en-US" u="sng" dirty="0"/>
              <a:t> </a:t>
            </a:r>
            <a:r>
              <a:rPr lang="en-US" b="1" u="sng" dirty="0"/>
              <a:t>Beneficiary participation</a:t>
            </a:r>
            <a:r>
              <a:rPr lang="en-US" b="1" dirty="0"/>
              <a:t> </a:t>
            </a:r>
            <a:endParaRPr lang="en-US" dirty="0"/>
          </a:p>
          <a:p>
            <a:pPr algn="just"/>
            <a:r>
              <a:rPr lang="en-US" dirty="0"/>
              <a:t>They are getting all the information related to the pregnancy-like: taking Iron folic acid tablet, calcium tablet and fruits like banana, how to measure weight during pregnancy, the need of the regular checkup during pregnancy</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8587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52A1-2364-4362-93FB-824964E7799C}"/>
              </a:ext>
            </a:extLst>
          </p:cNvPr>
          <p:cNvSpPr>
            <a:spLocks noGrp="1"/>
          </p:cNvSpPr>
          <p:nvPr>
            <p:ph type="title"/>
          </p:nvPr>
        </p:nvSpPr>
        <p:spPr/>
        <p:txBody>
          <a:bodyPr/>
          <a:lstStyle/>
          <a:p>
            <a:r>
              <a:rPr lang="en-US" sz="2800" dirty="0"/>
              <a:t>Recommendation</a:t>
            </a:r>
          </a:p>
        </p:txBody>
      </p:sp>
      <p:sp>
        <p:nvSpPr>
          <p:cNvPr id="3" name="Content Placeholder 2">
            <a:extLst>
              <a:ext uri="{FF2B5EF4-FFF2-40B4-BE49-F238E27FC236}">
                <a16:creationId xmlns:a16="http://schemas.microsoft.com/office/drawing/2014/main" id="{DF748868-0ADA-4DDD-A636-595A27DA921D}"/>
              </a:ext>
            </a:extLst>
          </p:cNvPr>
          <p:cNvSpPr>
            <a:spLocks noGrp="1"/>
          </p:cNvSpPr>
          <p:nvPr>
            <p:ph idx="1"/>
          </p:nvPr>
        </p:nvSpPr>
        <p:spPr/>
        <p:txBody>
          <a:bodyPr/>
          <a:lstStyle/>
          <a:p>
            <a:r>
              <a:rPr lang="en-US" dirty="0"/>
              <a:t>Some time the technology becomes the barrier as the size of the application is too large this make the cell phone hang and sometimes the AWW LS unable to open the app</a:t>
            </a:r>
          </a:p>
          <a:p>
            <a:r>
              <a:rPr lang="en-US" dirty="0"/>
              <a:t>They should be given good smart phone because everyone said that mobile stop working after 5-6 months so they must take another smart phone</a:t>
            </a:r>
          </a:p>
        </p:txBody>
      </p:sp>
    </p:spTree>
    <p:extLst>
      <p:ext uri="{BB962C8B-B14F-4D97-AF65-F5344CB8AC3E}">
        <p14:creationId xmlns:p14="http://schemas.microsoft.com/office/powerpoint/2010/main" val="267237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B66D-88E3-456C-844C-6A9DF54FBF95}"/>
              </a:ext>
            </a:extLst>
          </p:cNvPr>
          <p:cNvSpPr>
            <a:spLocks noGrp="1"/>
          </p:cNvSpPr>
          <p:nvPr>
            <p:ph type="title"/>
          </p:nvPr>
        </p:nvSpPr>
        <p:spPr>
          <a:xfrm>
            <a:off x="1393638" y="2728735"/>
            <a:ext cx="9404723" cy="1400530"/>
          </a:xfrm>
        </p:spPr>
        <p:txBody>
          <a:bodyPr anchor="ctr"/>
          <a:lstStyle/>
          <a:p>
            <a:pPr algn="ctr"/>
            <a:r>
              <a:rPr lang="en-IN" b="1" dirty="0"/>
              <a:t>THANK YOU</a:t>
            </a:r>
          </a:p>
        </p:txBody>
      </p:sp>
    </p:spTree>
    <p:extLst>
      <p:ext uri="{BB962C8B-B14F-4D97-AF65-F5344CB8AC3E}">
        <p14:creationId xmlns:p14="http://schemas.microsoft.com/office/powerpoint/2010/main" val="242851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74BC-81F7-4007-8E7C-D5E80F9A4545}"/>
              </a:ext>
            </a:extLst>
          </p:cNvPr>
          <p:cNvSpPr>
            <a:spLocks noGrp="1"/>
          </p:cNvSpPr>
          <p:nvPr>
            <p:ph type="title"/>
          </p:nvPr>
        </p:nvSpPr>
        <p:spPr>
          <a:xfrm>
            <a:off x="838200" y="288580"/>
            <a:ext cx="10515600" cy="840823"/>
          </a:xfrm>
        </p:spPr>
        <p:txBody>
          <a:bodyPr>
            <a:normAutofit/>
          </a:bodyPr>
          <a:lstStyle/>
          <a:p>
            <a:r>
              <a:rPr lang="en-IN" sz="3600" b="1" u="sng" dirty="0"/>
              <a:t>Introduction</a:t>
            </a:r>
          </a:p>
        </p:txBody>
      </p:sp>
      <p:sp>
        <p:nvSpPr>
          <p:cNvPr id="3" name="Content Placeholder 2">
            <a:extLst>
              <a:ext uri="{FF2B5EF4-FFF2-40B4-BE49-F238E27FC236}">
                <a16:creationId xmlns:a16="http://schemas.microsoft.com/office/drawing/2014/main" id="{5BC2B2E7-67C3-431B-A81E-19467A58A094}"/>
              </a:ext>
            </a:extLst>
          </p:cNvPr>
          <p:cNvSpPr>
            <a:spLocks noGrp="1"/>
          </p:cNvSpPr>
          <p:nvPr>
            <p:ph idx="1"/>
          </p:nvPr>
        </p:nvSpPr>
        <p:spPr>
          <a:xfrm>
            <a:off x="333375" y="981075"/>
            <a:ext cx="11020425" cy="5485040"/>
          </a:xfrm>
        </p:spPr>
        <p:txBody>
          <a:bodyPr>
            <a:normAutofit/>
          </a:bodyPr>
          <a:lstStyle/>
          <a:p>
            <a:r>
              <a:rPr lang="en-US" sz="2200" dirty="0">
                <a:cs typeface="Aldhabi" panose="020B0604020202020204" pitchFamily="2" charset="-78"/>
              </a:rPr>
              <a:t>POSHAN Abhiyaan is the flagship program launched by the government of India to improve the nutritional health of the lactating mother, pregnant mother also children. It was launched by the honorable prime minister on the day of International women’s day on 8</a:t>
            </a:r>
            <a:r>
              <a:rPr lang="en-US" sz="2200" baseline="30000" dirty="0">
                <a:cs typeface="Aldhabi" panose="020B0604020202020204" pitchFamily="2" charset="-78"/>
              </a:rPr>
              <a:t>th</a:t>
            </a:r>
            <a:r>
              <a:rPr lang="en-US" sz="2200" dirty="0">
                <a:cs typeface="Aldhabi" panose="020B0604020202020204" pitchFamily="2" charset="-78"/>
              </a:rPr>
              <a:t> of March 2018 in Rajasthan (Jhunjhun). The main agenda of this Abhiyaan to drag attention of the country towards the problem of malnutrition.</a:t>
            </a:r>
          </a:p>
          <a:p>
            <a:r>
              <a:rPr lang="en-US" sz="2200" dirty="0">
                <a:cs typeface="Aldhabi" panose="020B0604020202020204" pitchFamily="2" charset="-78"/>
              </a:rPr>
              <a:t>Critical role has been played by the NITI Ayog  in shaping this program(POSHAN Abhiyaan),the strategy of the national nutrition was released by the NITI Ayog in September 2017,Entire recommendation of the strategy document have assumed the POSHAN Abhiyaan design and the program has been launched, NITI Ayog is taking the responsibility for monitoring the POSHAN Abhiyaan also responsible for any periodic evaluation</a:t>
            </a:r>
          </a:p>
          <a:p>
            <a:r>
              <a:rPr lang="en-US" sz="2200" dirty="0">
                <a:cs typeface="Aldhabi" panose="020B0604020202020204" pitchFamily="2" charset="-78"/>
              </a:rPr>
              <a:t>Aim to produce the people movement around the malnutrition and reduces the malnutrition from the country in next 3 years</a:t>
            </a:r>
          </a:p>
          <a:p>
            <a:pPr algn="just">
              <a:spcBef>
                <a:spcPts val="1200"/>
              </a:spcBef>
              <a:spcAft>
                <a:spcPts val="1200"/>
              </a:spcAft>
            </a:pPr>
            <a:endParaRPr lang="en-IN" sz="1900" dirty="0">
              <a:latin typeface="Times New Roman" pitchFamily="18" charset="0"/>
              <a:cs typeface="Times New Roman" pitchFamily="18" charset="0"/>
            </a:endParaRPr>
          </a:p>
        </p:txBody>
      </p:sp>
    </p:spTree>
    <p:extLst>
      <p:ext uri="{BB962C8B-B14F-4D97-AF65-F5344CB8AC3E}">
        <p14:creationId xmlns:p14="http://schemas.microsoft.com/office/powerpoint/2010/main" val="389700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53631-81BC-468F-8749-CF056F30CC22}"/>
              </a:ext>
            </a:extLst>
          </p:cNvPr>
          <p:cNvSpPr>
            <a:spLocks noGrp="1"/>
          </p:cNvSpPr>
          <p:nvPr>
            <p:ph idx="1"/>
          </p:nvPr>
        </p:nvSpPr>
        <p:spPr>
          <a:xfrm>
            <a:off x="1141412" y="805143"/>
            <a:ext cx="8946541" cy="5424207"/>
          </a:xfrm>
        </p:spPr>
        <p:txBody>
          <a:bodyPr>
            <a:normAutofit/>
          </a:bodyPr>
          <a:lstStyle/>
          <a:p>
            <a:endParaRPr lang="en-US" dirty="0">
              <a:cs typeface="Arial" panose="020B0604020202020204" pitchFamily="34" charset="0"/>
            </a:endParaRPr>
          </a:p>
          <a:p>
            <a:r>
              <a:rPr lang="en-US" dirty="0">
                <a:cs typeface="Arial" panose="020B0604020202020204" pitchFamily="34" charset="0"/>
              </a:rPr>
              <a:t>As a part of mandatory, the NITI Ayog must be able to submit the report of POSHAN Abhiyaan status in every six months to the PMO office. In November 2018, the first biannual report was submitted at 3</a:t>
            </a:r>
            <a:r>
              <a:rPr lang="en-US" baseline="30000" dirty="0">
                <a:cs typeface="Arial" panose="020B0604020202020204" pitchFamily="34" charset="0"/>
              </a:rPr>
              <a:t>rd</a:t>
            </a:r>
            <a:r>
              <a:rPr lang="en-US" dirty="0">
                <a:cs typeface="Arial" panose="020B0604020202020204" pitchFamily="34" charset="0"/>
              </a:rPr>
              <a:t> National Nutrition Council on India’s nutrition challenges.</a:t>
            </a:r>
          </a:p>
          <a:p>
            <a:pPr algn="just">
              <a:spcBef>
                <a:spcPts val="1200"/>
              </a:spcBef>
              <a:spcAft>
                <a:spcPts val="1200"/>
              </a:spcAft>
            </a:pPr>
            <a:endParaRPr lang="en-US" dirty="0">
              <a:cs typeface="Arial" panose="020B0604020202020204" pitchFamily="34" charset="0"/>
            </a:endParaRPr>
          </a:p>
          <a:p>
            <a:pPr algn="just">
              <a:spcBef>
                <a:spcPts val="1200"/>
              </a:spcBef>
              <a:spcAft>
                <a:spcPts val="1200"/>
              </a:spcAft>
            </a:pPr>
            <a:r>
              <a:rPr lang="en-US" dirty="0">
                <a:cs typeface="Arial" panose="020B0604020202020204" pitchFamily="34" charset="0"/>
              </a:rPr>
              <a:t>The implementation of various task of the POSHAN Abhiyaan is carried out through technical support unit which is established at the NITI Ayog</a:t>
            </a:r>
            <a:r>
              <a:rPr lang="en-US" dirty="0">
                <a:latin typeface="Agency FB" panose="020B0503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60458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638C-E0F6-4CA7-9243-084B7160D836}"/>
              </a:ext>
            </a:extLst>
          </p:cNvPr>
          <p:cNvSpPr>
            <a:spLocks noGrp="1"/>
          </p:cNvSpPr>
          <p:nvPr>
            <p:ph type="title"/>
          </p:nvPr>
        </p:nvSpPr>
        <p:spPr>
          <a:xfrm>
            <a:off x="838200" y="315567"/>
            <a:ext cx="10515600" cy="824120"/>
          </a:xfrm>
        </p:spPr>
        <p:txBody>
          <a:bodyPr>
            <a:normAutofit/>
          </a:bodyPr>
          <a:lstStyle/>
          <a:p>
            <a:r>
              <a:rPr lang="en-IN" sz="3600" b="1" u="sng" dirty="0"/>
              <a:t>Rationale </a:t>
            </a:r>
          </a:p>
        </p:txBody>
      </p:sp>
      <p:sp>
        <p:nvSpPr>
          <p:cNvPr id="3" name="Content Placeholder 2">
            <a:extLst>
              <a:ext uri="{FF2B5EF4-FFF2-40B4-BE49-F238E27FC236}">
                <a16:creationId xmlns:a16="http://schemas.microsoft.com/office/drawing/2014/main" id="{26B357E7-4507-4C41-8986-CBD8BE3894AD}"/>
              </a:ext>
            </a:extLst>
          </p:cNvPr>
          <p:cNvSpPr>
            <a:spLocks noGrp="1"/>
          </p:cNvSpPr>
          <p:nvPr>
            <p:ph idx="1"/>
          </p:nvPr>
        </p:nvSpPr>
        <p:spPr>
          <a:xfrm>
            <a:off x="838200" y="2333624"/>
            <a:ext cx="10515600" cy="3974409"/>
          </a:xfrm>
        </p:spPr>
        <p:txBody>
          <a:bodyPr>
            <a:normAutofit/>
          </a:bodyPr>
          <a:lstStyle/>
          <a:p>
            <a:pPr lvl="0"/>
            <a:r>
              <a:rPr lang="en-US" dirty="0"/>
              <a:t>Current study can be effective as it intends to analyze the effect of e training through e-ILA app on AWW, LS.</a:t>
            </a:r>
          </a:p>
          <a:p>
            <a:pPr lvl="0"/>
            <a:r>
              <a:rPr lang="en-IN" dirty="0"/>
              <a:t>Clear understanding of the strategy associated with the role of digital or e training on AWW, LS</a:t>
            </a:r>
            <a:endParaRPr lang="en-US" dirty="0"/>
          </a:p>
          <a:p>
            <a:pPr marL="0" indent="0">
              <a:buNone/>
            </a:pPr>
            <a:endParaRPr lang="en-US" dirty="0"/>
          </a:p>
          <a:p>
            <a:pPr lvl="0"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1434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FEAE-CC6B-4291-9DDA-53A66D95035A}"/>
              </a:ext>
            </a:extLst>
          </p:cNvPr>
          <p:cNvSpPr>
            <a:spLocks noGrp="1"/>
          </p:cNvSpPr>
          <p:nvPr>
            <p:ph type="title"/>
          </p:nvPr>
        </p:nvSpPr>
        <p:spPr/>
        <p:txBody>
          <a:bodyPr>
            <a:normAutofit/>
          </a:bodyPr>
          <a:lstStyle/>
          <a:p>
            <a:r>
              <a:rPr lang="en-IN" sz="3600" b="1" u="sng" dirty="0"/>
              <a:t>Research question(s) </a:t>
            </a:r>
          </a:p>
        </p:txBody>
      </p:sp>
      <p:sp>
        <p:nvSpPr>
          <p:cNvPr id="3" name="Content Placeholder 2">
            <a:extLst>
              <a:ext uri="{FF2B5EF4-FFF2-40B4-BE49-F238E27FC236}">
                <a16:creationId xmlns:a16="http://schemas.microsoft.com/office/drawing/2014/main" id="{07744084-781D-483A-BCB4-9C45272B1B72}"/>
              </a:ext>
            </a:extLst>
          </p:cNvPr>
          <p:cNvSpPr>
            <a:spLocks noGrp="1"/>
          </p:cNvSpPr>
          <p:nvPr>
            <p:ph idx="1"/>
          </p:nvPr>
        </p:nvSpPr>
        <p:spPr>
          <a:xfrm>
            <a:off x="1103312" y="1907178"/>
            <a:ext cx="8946541" cy="4341222"/>
          </a:xfrm>
        </p:spPr>
        <p:txBody>
          <a:bodyPr/>
          <a:lstStyle/>
          <a:p>
            <a:pPr lvl="0"/>
            <a:r>
              <a:rPr lang="en-US" dirty="0"/>
              <a:t>How does it improve the AWW and LS as well as beneficiaries satisfaction? </a:t>
            </a:r>
          </a:p>
          <a:p>
            <a:pPr lvl="0"/>
            <a:r>
              <a:rPr lang="en-US" dirty="0"/>
              <a:t>How is it contributing to the growth of healthcare sector?</a:t>
            </a:r>
          </a:p>
          <a:p>
            <a:pPr marL="342900" lvl="0" indent="-342900" algn="just">
              <a:lnSpc>
                <a:spcPct val="150000"/>
              </a:lnSpc>
              <a:spcBef>
                <a:spcPts val="1200"/>
              </a:spcBef>
              <a:spcAft>
                <a:spcPts val="1200"/>
              </a:spcAft>
              <a:buNone/>
            </a:pPr>
            <a:endParaRPr lang="en-IN" sz="20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7233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762B-2D34-4D09-B811-95B97BBCDAF9}"/>
              </a:ext>
            </a:extLst>
          </p:cNvPr>
          <p:cNvSpPr>
            <a:spLocks noGrp="1"/>
          </p:cNvSpPr>
          <p:nvPr>
            <p:ph type="title"/>
          </p:nvPr>
        </p:nvSpPr>
        <p:spPr/>
        <p:txBody>
          <a:bodyPr>
            <a:normAutofit/>
          </a:bodyPr>
          <a:lstStyle/>
          <a:p>
            <a:r>
              <a:rPr lang="en-IN" sz="3600" b="1" u="sng" dirty="0"/>
              <a:t>Objectives </a:t>
            </a:r>
          </a:p>
        </p:txBody>
      </p:sp>
      <p:sp>
        <p:nvSpPr>
          <p:cNvPr id="3" name="Content Placeholder 2">
            <a:extLst>
              <a:ext uri="{FF2B5EF4-FFF2-40B4-BE49-F238E27FC236}">
                <a16:creationId xmlns:a16="http://schemas.microsoft.com/office/drawing/2014/main" id="{265162B3-1752-4786-B2D0-DEA9342A48B1}"/>
              </a:ext>
            </a:extLst>
          </p:cNvPr>
          <p:cNvSpPr>
            <a:spLocks noGrp="1"/>
          </p:cNvSpPr>
          <p:nvPr>
            <p:ph idx="1"/>
          </p:nvPr>
        </p:nvSpPr>
        <p:spPr/>
        <p:txBody>
          <a:bodyPr>
            <a:normAutofit/>
          </a:bodyPr>
          <a:lstStyle/>
          <a:p>
            <a:pPr lvl="0"/>
            <a:r>
              <a:rPr lang="en-US" dirty="0"/>
              <a:t>To understand the Aim of training through e-ILA app </a:t>
            </a:r>
          </a:p>
          <a:p>
            <a:pPr lvl="0"/>
            <a:r>
              <a:rPr lang="en-US" dirty="0"/>
              <a:t>To understand the outcome of this training</a:t>
            </a:r>
          </a:p>
          <a:p>
            <a:endParaRPr lang="en-US" dirty="0"/>
          </a:p>
        </p:txBody>
      </p:sp>
    </p:spTree>
    <p:extLst>
      <p:ext uri="{BB962C8B-B14F-4D97-AF65-F5344CB8AC3E}">
        <p14:creationId xmlns:p14="http://schemas.microsoft.com/office/powerpoint/2010/main" val="376055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7839-BDEA-4B6D-94D8-6D8875326176}"/>
              </a:ext>
            </a:extLst>
          </p:cNvPr>
          <p:cNvSpPr>
            <a:spLocks noGrp="1"/>
          </p:cNvSpPr>
          <p:nvPr>
            <p:ph type="title"/>
          </p:nvPr>
        </p:nvSpPr>
        <p:spPr>
          <a:xfrm>
            <a:off x="723900" y="359526"/>
            <a:ext cx="10515600" cy="761310"/>
          </a:xfrm>
        </p:spPr>
        <p:txBody>
          <a:bodyPr>
            <a:normAutofit/>
          </a:bodyPr>
          <a:lstStyle/>
          <a:p>
            <a:r>
              <a:rPr lang="en-IN" sz="3600" b="1" u="sng" dirty="0"/>
              <a:t>Methodology</a:t>
            </a:r>
          </a:p>
        </p:txBody>
      </p:sp>
      <p:graphicFrame>
        <p:nvGraphicFramePr>
          <p:cNvPr id="6" name="Table 6">
            <a:extLst>
              <a:ext uri="{FF2B5EF4-FFF2-40B4-BE49-F238E27FC236}">
                <a16:creationId xmlns:a16="http://schemas.microsoft.com/office/drawing/2014/main" id="{5F756C15-99FB-43E0-9BCA-5BF7C6319A7D}"/>
              </a:ext>
            </a:extLst>
          </p:cNvPr>
          <p:cNvGraphicFramePr>
            <a:graphicFrameLocks noGrp="1"/>
          </p:cNvGraphicFramePr>
          <p:nvPr>
            <p:ph idx="1"/>
            <p:extLst>
              <p:ext uri="{D42A27DB-BD31-4B8C-83A1-F6EECF244321}">
                <p14:modId xmlns:p14="http://schemas.microsoft.com/office/powerpoint/2010/main" val="350863005"/>
              </p:ext>
            </p:extLst>
          </p:nvPr>
        </p:nvGraphicFramePr>
        <p:xfrm>
          <a:off x="723900" y="1501223"/>
          <a:ext cx="10744200" cy="4849207"/>
        </p:xfrm>
        <a:graphic>
          <a:graphicData uri="http://schemas.openxmlformats.org/drawingml/2006/table">
            <a:tbl>
              <a:tblPr firstRow="1" bandRow="1">
                <a:tableStyleId>{5DA37D80-6434-44D0-A028-1B22A696006F}</a:tableStyleId>
              </a:tblPr>
              <a:tblGrid>
                <a:gridCol w="3092726">
                  <a:extLst>
                    <a:ext uri="{9D8B030D-6E8A-4147-A177-3AD203B41FA5}">
                      <a16:colId xmlns:a16="http://schemas.microsoft.com/office/drawing/2014/main" val="4137058143"/>
                    </a:ext>
                  </a:extLst>
                </a:gridCol>
                <a:gridCol w="7651474">
                  <a:extLst>
                    <a:ext uri="{9D8B030D-6E8A-4147-A177-3AD203B41FA5}">
                      <a16:colId xmlns:a16="http://schemas.microsoft.com/office/drawing/2014/main" val="1071217581"/>
                    </a:ext>
                  </a:extLst>
                </a:gridCol>
              </a:tblGrid>
              <a:tr h="756841">
                <a:tc>
                  <a:txBody>
                    <a:bodyPr/>
                    <a:lstStyle/>
                    <a:p>
                      <a:r>
                        <a:rPr lang="en-US" sz="2100" b="1" dirty="0">
                          <a:latin typeface="Times New Roman" pitchFamily="18" charset="0"/>
                          <a:cs typeface="Times New Roman" pitchFamily="18" charset="0"/>
                        </a:rPr>
                        <a:t>Study Design</a:t>
                      </a:r>
                      <a:endParaRPr lang="en-IN" sz="21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latin typeface="Times New Roman" pitchFamily="18" charset="0"/>
                          <a:cs typeface="Times New Roman" pitchFamily="18" charset="0"/>
                        </a:rPr>
                        <a:t>Observational study and  quantitative based</a:t>
                      </a:r>
                      <a:endParaRPr lang="en-US" sz="2000" b="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1707310465"/>
                  </a:ext>
                </a:extLst>
              </a:tr>
              <a:tr h="496609">
                <a:tc>
                  <a:txBody>
                    <a:bodyPr/>
                    <a:lstStyle/>
                    <a:p>
                      <a:r>
                        <a:rPr lang="en-US" sz="2100" b="1" dirty="0">
                          <a:latin typeface="Times New Roman" pitchFamily="18" charset="0"/>
                          <a:cs typeface="Times New Roman" pitchFamily="18" charset="0"/>
                        </a:rPr>
                        <a:t>Place Of Study </a:t>
                      </a:r>
                      <a:endParaRPr lang="en-IN" sz="2100" b="1" dirty="0">
                        <a:latin typeface="Times New Roman" pitchFamily="18" charset="0"/>
                        <a:cs typeface="Times New Roman" pitchFamily="18" charset="0"/>
                      </a:endParaRPr>
                    </a:p>
                  </a:txBody>
                  <a:tcPr/>
                </a:tc>
                <a:tc>
                  <a:txBody>
                    <a:bodyPr/>
                    <a:lstStyle/>
                    <a:p>
                      <a:r>
                        <a:rPr lang="en-US" sz="2000" dirty="0">
                          <a:latin typeface="Times New Roman" pitchFamily="18" charset="0"/>
                          <a:cs typeface="Times New Roman" pitchFamily="18" charset="0"/>
                        </a:rPr>
                        <a:t>IQVIA, New</a:t>
                      </a:r>
                      <a:r>
                        <a:rPr lang="en-US" sz="2000" baseline="0" dirty="0">
                          <a:latin typeface="Times New Roman" pitchFamily="18" charset="0"/>
                          <a:cs typeface="Times New Roman" pitchFamily="18" charset="0"/>
                        </a:rPr>
                        <a:t> Delhi</a:t>
                      </a:r>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987169980"/>
                  </a:ext>
                </a:extLst>
              </a:tr>
              <a:tr h="756841">
                <a:tc>
                  <a:txBody>
                    <a:bodyPr/>
                    <a:lstStyle/>
                    <a:p>
                      <a:r>
                        <a:rPr lang="en-US" sz="2100" b="1" dirty="0">
                          <a:latin typeface="Times New Roman" pitchFamily="18" charset="0"/>
                          <a:cs typeface="Times New Roman" pitchFamily="18" charset="0"/>
                        </a:rPr>
                        <a:t>Duration of the study </a:t>
                      </a:r>
                      <a:endParaRPr lang="en-IN" sz="21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latin typeface="Times New Roman" pitchFamily="18" charset="0"/>
                          <a:cs typeface="Times New Roman" pitchFamily="18" charset="0"/>
                        </a:rPr>
                        <a:t>1ST</a:t>
                      </a:r>
                      <a:r>
                        <a:rPr lang="en-US" sz="2000" dirty="0">
                          <a:latin typeface="Times New Roman" pitchFamily="18" charset="0"/>
                          <a:cs typeface="Times New Roman" pitchFamily="18" charset="0"/>
                        </a:rPr>
                        <a:t> March 2021 to 31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May 2021</a:t>
                      </a:r>
                    </a:p>
                    <a:p>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2732219593"/>
                  </a:ext>
                </a:extLst>
              </a:tr>
              <a:tr h="756841">
                <a:tc>
                  <a:txBody>
                    <a:bodyPr/>
                    <a:lstStyle/>
                    <a:p>
                      <a:r>
                        <a:rPr lang="en-US" sz="2100" b="1" dirty="0">
                          <a:latin typeface="Times New Roman" pitchFamily="18" charset="0"/>
                          <a:cs typeface="Times New Roman" pitchFamily="18" charset="0"/>
                        </a:rPr>
                        <a:t>Study Population</a:t>
                      </a:r>
                      <a:endParaRPr lang="en-IN" sz="21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AWW,LS AND BENIFICIARIES</a:t>
                      </a:r>
                    </a:p>
                    <a:p>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1705482435"/>
                  </a:ext>
                </a:extLst>
              </a:tr>
              <a:tr h="756841">
                <a:tc>
                  <a:txBody>
                    <a:bodyPr/>
                    <a:lstStyle/>
                    <a:p>
                      <a:r>
                        <a:rPr lang="en-US" sz="2100" b="1" dirty="0">
                          <a:latin typeface="Times New Roman" pitchFamily="18" charset="0"/>
                          <a:cs typeface="Times New Roman" pitchFamily="18" charset="0"/>
                        </a:rPr>
                        <a:t>Sampling Technique</a:t>
                      </a:r>
                      <a:endParaRPr lang="en-IN" sz="21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Random Sampling</a:t>
                      </a:r>
                    </a:p>
                    <a:p>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529257108"/>
                  </a:ext>
                </a:extLst>
              </a:tr>
              <a:tr h="607718">
                <a:tc>
                  <a:txBody>
                    <a:bodyPr/>
                    <a:lstStyle/>
                    <a:p>
                      <a:r>
                        <a:rPr lang="en-US" sz="2100" b="1" dirty="0">
                          <a:latin typeface="Times New Roman" pitchFamily="18" charset="0"/>
                          <a:cs typeface="Times New Roman" pitchFamily="18" charset="0"/>
                        </a:rPr>
                        <a:t>Sample size</a:t>
                      </a:r>
                      <a:endParaRPr lang="en-IN" sz="21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75 samples were randomly taken from Chhattisgarh, Alwar, Jaipur, </a:t>
                      </a:r>
                      <a:r>
                        <a:rPr lang="en-US" sz="2000" dirty="0" err="1">
                          <a:latin typeface="Times New Roman" pitchFamily="18" charset="0"/>
                          <a:cs typeface="Times New Roman" pitchFamily="18" charset="0"/>
                        </a:rPr>
                        <a:t>katni</a:t>
                      </a:r>
                      <a:r>
                        <a:rPr lang="en-US" sz="2000" dirty="0">
                          <a:latin typeface="Times New Roman" pitchFamily="18" charset="0"/>
                          <a:cs typeface="Times New Roman" pitchFamily="18" charset="0"/>
                        </a:rPr>
                        <a:t> ,umaria</a:t>
                      </a:r>
                    </a:p>
                  </a:txBody>
                  <a:tcPr/>
                </a:tc>
                <a:extLst>
                  <a:ext uri="{0D108BD9-81ED-4DB2-BD59-A6C34878D82A}">
                    <a16:rowId xmlns:a16="http://schemas.microsoft.com/office/drawing/2014/main" val="1473469965"/>
                  </a:ext>
                </a:extLst>
              </a:tr>
              <a:tr h="624194">
                <a:tc>
                  <a:txBody>
                    <a:bodyPr/>
                    <a:lstStyle/>
                    <a:p>
                      <a:r>
                        <a:rPr lang="en-US" sz="2100" b="1" dirty="0">
                          <a:latin typeface="Times New Roman" pitchFamily="18" charset="0"/>
                          <a:cs typeface="Times New Roman" pitchFamily="18" charset="0"/>
                        </a:rPr>
                        <a:t>Data collection method- </a:t>
                      </a:r>
                      <a:endParaRPr lang="en-IN" sz="21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Times New Roman" pitchFamily="18" charset="0"/>
                          <a:ea typeface="+mn-ea"/>
                          <a:cs typeface="Times New Roman" pitchFamily="18" charset="0"/>
                        </a:rPr>
                        <a:t>Telephonic interview </a:t>
                      </a:r>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3882436554"/>
                  </a:ext>
                </a:extLst>
              </a:tr>
            </a:tbl>
          </a:graphicData>
        </a:graphic>
      </p:graphicFrame>
    </p:spTree>
    <p:extLst>
      <p:ext uri="{BB962C8B-B14F-4D97-AF65-F5344CB8AC3E}">
        <p14:creationId xmlns:p14="http://schemas.microsoft.com/office/powerpoint/2010/main" val="99184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8E1F-FD4D-422B-A657-F6109D4CF640}"/>
              </a:ext>
            </a:extLst>
          </p:cNvPr>
          <p:cNvSpPr>
            <a:spLocks noGrp="1"/>
          </p:cNvSpPr>
          <p:nvPr>
            <p:ph type="title"/>
          </p:nvPr>
        </p:nvSpPr>
        <p:spPr>
          <a:xfrm>
            <a:off x="824948" y="2703444"/>
            <a:ext cx="2925417" cy="1121184"/>
          </a:xfrm>
        </p:spPr>
        <p:txBody>
          <a:bodyPr>
            <a:noAutofit/>
          </a:bodyPr>
          <a:lstStyle/>
          <a:p>
            <a:pPr algn="ctr"/>
            <a:r>
              <a:rPr lang="en-IN" sz="3600" b="1" u="sng" dirty="0"/>
              <a:t>Data Analysis</a:t>
            </a:r>
          </a:p>
        </p:txBody>
      </p:sp>
      <p:graphicFrame>
        <p:nvGraphicFramePr>
          <p:cNvPr id="5" name="Diagram 4">
            <a:extLst>
              <a:ext uri="{FF2B5EF4-FFF2-40B4-BE49-F238E27FC236}">
                <a16:creationId xmlns:a16="http://schemas.microsoft.com/office/drawing/2014/main" id="{16EB5DD0-AFD5-4722-A6AD-2206D440027E}"/>
              </a:ext>
            </a:extLst>
          </p:cNvPr>
          <p:cNvGraphicFramePr/>
          <p:nvPr>
            <p:extLst>
              <p:ext uri="{D42A27DB-BD31-4B8C-83A1-F6EECF244321}">
                <p14:modId xmlns:p14="http://schemas.microsoft.com/office/powerpoint/2010/main" val="2898164793"/>
              </p:ext>
            </p:extLst>
          </p:nvPr>
        </p:nvGraphicFramePr>
        <p:xfrm>
          <a:off x="3530600" y="9979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89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4C9D-1CE3-4D08-BE8A-15099CAD4373}"/>
              </a:ext>
            </a:extLst>
          </p:cNvPr>
          <p:cNvSpPr>
            <a:spLocks noGrp="1"/>
          </p:cNvSpPr>
          <p:nvPr>
            <p:ph type="title"/>
          </p:nvPr>
        </p:nvSpPr>
        <p:spPr/>
        <p:txBody>
          <a:bodyPr/>
          <a:lstStyle/>
          <a:p>
            <a:r>
              <a:rPr lang="en-US" sz="2400" b="1" dirty="0">
                <a:latin typeface="Times New Roman" pitchFamily="18" charset="0"/>
                <a:cs typeface="Times New Roman" pitchFamily="18" charset="0"/>
              </a:rPr>
              <a:t>Participation of AWW and LS as well as </a:t>
            </a:r>
            <a:r>
              <a:rPr lang="en-US" sz="2400" b="1" dirty="0" err="1">
                <a:latin typeface="Times New Roman" pitchFamily="18" charset="0"/>
                <a:cs typeface="Times New Roman" pitchFamily="18" charset="0"/>
              </a:rPr>
              <a:t>benificiaries</a:t>
            </a:r>
            <a:br>
              <a:rPr lang="en-IN" b="1" dirty="0">
                <a:latin typeface="Times New Roman" pitchFamily="18" charset="0"/>
                <a:cs typeface="Times New Roman" pitchFamily="18" charset="0"/>
              </a:rPr>
            </a:br>
            <a:endParaRPr lang="en-US" dirty="0"/>
          </a:p>
        </p:txBody>
      </p:sp>
      <p:pic>
        <p:nvPicPr>
          <p:cNvPr id="4" name="Content Placeholder 3">
            <a:extLst>
              <a:ext uri="{FF2B5EF4-FFF2-40B4-BE49-F238E27FC236}">
                <a16:creationId xmlns:a16="http://schemas.microsoft.com/office/drawing/2014/main" id="{6969A2DF-513D-4FE5-A6BF-1EBDE1F2310D}"/>
              </a:ext>
            </a:extLst>
          </p:cNvPr>
          <p:cNvPicPr>
            <a:picLocks noGrp="1" noChangeAspect="1"/>
          </p:cNvPicPr>
          <p:nvPr>
            <p:ph idx="1"/>
          </p:nvPr>
        </p:nvPicPr>
        <p:blipFill>
          <a:blip r:embed="rId2"/>
          <a:stretch>
            <a:fillRect/>
          </a:stretch>
        </p:blipFill>
        <p:spPr>
          <a:xfrm>
            <a:off x="829468" y="1743075"/>
            <a:ext cx="9609931" cy="4447149"/>
          </a:xfrm>
          <a:prstGeom prst="rect">
            <a:avLst/>
          </a:prstGeom>
        </p:spPr>
      </p:pic>
    </p:spTree>
    <p:extLst>
      <p:ext uri="{BB962C8B-B14F-4D97-AF65-F5344CB8AC3E}">
        <p14:creationId xmlns:p14="http://schemas.microsoft.com/office/powerpoint/2010/main" val="4118278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712</TotalTime>
  <Words>660</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Agency FB</vt:lpstr>
      <vt:lpstr>Arial</vt:lpstr>
      <vt:lpstr>Calibri</vt:lpstr>
      <vt:lpstr>Century Gothic</vt:lpstr>
      <vt:lpstr>Times New Roman</vt:lpstr>
      <vt:lpstr>Wingdings 3</vt:lpstr>
      <vt:lpstr>Ion</vt:lpstr>
      <vt:lpstr>“Effect of e-ILA mobile Application or e-Incremental Learning Approach online thematic modules on AWW LS and  also on Nutrition and Early Childhood Education (ECE)  </vt:lpstr>
      <vt:lpstr>Introduction</vt:lpstr>
      <vt:lpstr>PowerPoint Presentation</vt:lpstr>
      <vt:lpstr>Rationale </vt:lpstr>
      <vt:lpstr>Research question(s) </vt:lpstr>
      <vt:lpstr>Objectives </vt:lpstr>
      <vt:lpstr>Methodology</vt:lpstr>
      <vt:lpstr>Data Analysis</vt:lpstr>
      <vt:lpstr>Participation of AWW and LS as well as benificiaries </vt:lpstr>
      <vt:lpstr>Type of technique used for training     </vt:lpstr>
      <vt:lpstr>3. Digital platform following for training  </vt:lpstr>
      <vt:lpstr>Conclusion</vt:lpstr>
      <vt:lpstr>Recommendation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Surabhi</dc:creator>
  <cp:lastModifiedBy>Sirohi, Amardeep EX1</cp:lastModifiedBy>
  <cp:revision>142</cp:revision>
  <dcterms:created xsi:type="dcterms:W3CDTF">2020-06-06T18:58:56Z</dcterms:created>
  <dcterms:modified xsi:type="dcterms:W3CDTF">2021-06-13T12:37:02Z</dcterms:modified>
</cp:coreProperties>
</file>