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70" r:id="rId8"/>
    <p:sldId id="262" r:id="rId9"/>
    <p:sldId id="263" r:id="rId10"/>
    <p:sldId id="265" r:id="rId11"/>
    <p:sldId id="266" r:id="rId12"/>
    <p:sldId id="269"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49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IN"/>
              <a:t>Demograhic details</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1824365704286963E-2"/>
          <c:y val="0.19354184893554971"/>
          <c:w val="0.89206452318460194"/>
          <c:h val="0.60394211140274134"/>
        </c:manualLayout>
      </c:layout>
      <c:barChart>
        <c:barDir val="col"/>
        <c:grouping val="clustered"/>
        <c:varyColors val="0"/>
        <c:ser>
          <c:idx val="0"/>
          <c:order val="0"/>
          <c:tx>
            <c:strRef>
              <c:f>Sheet1!$D$4</c:f>
              <c:strCache>
                <c:ptCount val="1"/>
                <c:pt idx="0">
                  <c:v>Male </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Sheet1!$C$5:$C$8</c:f>
              <c:strCache>
                <c:ptCount val="4"/>
                <c:pt idx="0">
                  <c:v>30-40</c:v>
                </c:pt>
                <c:pt idx="1">
                  <c:v>41-50</c:v>
                </c:pt>
                <c:pt idx="2">
                  <c:v>51-60</c:v>
                </c:pt>
                <c:pt idx="3">
                  <c:v>&gt;61</c:v>
                </c:pt>
              </c:strCache>
            </c:strRef>
          </c:cat>
          <c:val>
            <c:numRef>
              <c:f>Sheet1!$D$5:$D$8</c:f>
              <c:numCache>
                <c:formatCode>General</c:formatCode>
                <c:ptCount val="4"/>
                <c:pt idx="0">
                  <c:v>14</c:v>
                </c:pt>
                <c:pt idx="1">
                  <c:v>3</c:v>
                </c:pt>
                <c:pt idx="2">
                  <c:v>5</c:v>
                </c:pt>
                <c:pt idx="3">
                  <c:v>8</c:v>
                </c:pt>
              </c:numCache>
            </c:numRef>
          </c:val>
          <c:extLst>
            <c:ext xmlns:c16="http://schemas.microsoft.com/office/drawing/2014/chart" uri="{C3380CC4-5D6E-409C-BE32-E72D297353CC}">
              <c16:uniqueId val="{00000000-C7A7-4468-B9CE-9636B5E33053}"/>
            </c:ext>
          </c:extLst>
        </c:ser>
        <c:ser>
          <c:idx val="1"/>
          <c:order val="1"/>
          <c:tx>
            <c:strRef>
              <c:f>Sheet1!$E$4</c:f>
              <c:strCache>
                <c:ptCount val="1"/>
                <c:pt idx="0">
                  <c:v>female</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Sheet1!$C$5:$C$8</c:f>
              <c:strCache>
                <c:ptCount val="4"/>
                <c:pt idx="0">
                  <c:v>30-40</c:v>
                </c:pt>
                <c:pt idx="1">
                  <c:v>41-50</c:v>
                </c:pt>
                <c:pt idx="2">
                  <c:v>51-60</c:v>
                </c:pt>
                <c:pt idx="3">
                  <c:v>&gt;61</c:v>
                </c:pt>
              </c:strCache>
            </c:strRef>
          </c:cat>
          <c:val>
            <c:numRef>
              <c:f>Sheet1!$E$5:$E$8</c:f>
              <c:numCache>
                <c:formatCode>General</c:formatCode>
                <c:ptCount val="4"/>
                <c:pt idx="0">
                  <c:v>1</c:v>
                </c:pt>
                <c:pt idx="1">
                  <c:v>0</c:v>
                </c:pt>
                <c:pt idx="2">
                  <c:v>2</c:v>
                </c:pt>
                <c:pt idx="3">
                  <c:v>1</c:v>
                </c:pt>
              </c:numCache>
            </c:numRef>
          </c:val>
          <c:extLst>
            <c:ext xmlns:c16="http://schemas.microsoft.com/office/drawing/2014/chart" uri="{C3380CC4-5D6E-409C-BE32-E72D297353CC}">
              <c16:uniqueId val="{00000001-C7A7-4468-B9CE-9636B5E33053}"/>
            </c:ext>
          </c:extLst>
        </c:ser>
        <c:dLbls>
          <c:showLegendKey val="0"/>
          <c:showVal val="0"/>
          <c:showCatName val="0"/>
          <c:showSerName val="0"/>
          <c:showPercent val="0"/>
          <c:showBubbleSize val="0"/>
        </c:dLbls>
        <c:gapWidth val="219"/>
        <c:overlap val="-27"/>
        <c:axId val="262773055"/>
        <c:axId val="262780543"/>
      </c:barChart>
      <c:catAx>
        <c:axId val="2627730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262780543"/>
        <c:crosses val="autoZero"/>
        <c:auto val="1"/>
        <c:lblAlgn val="ctr"/>
        <c:lblOffset val="100"/>
        <c:noMultiLvlLbl val="0"/>
      </c:catAx>
      <c:valAx>
        <c:axId val="26278054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26277305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09B20-7F79-42B5-8D11-226CA831221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94D118C9-2C6C-4450-9A3B-B49B017325E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4691ABC8-FDAE-4386-BA66-DB44EF4C3075}"/>
              </a:ext>
            </a:extLst>
          </p:cNvPr>
          <p:cNvSpPr>
            <a:spLocks noGrp="1"/>
          </p:cNvSpPr>
          <p:nvPr>
            <p:ph type="dt" sz="half" idx="10"/>
          </p:nvPr>
        </p:nvSpPr>
        <p:spPr/>
        <p:txBody>
          <a:bodyPr/>
          <a:lstStyle/>
          <a:p>
            <a:fld id="{B6BD209F-3ADD-4FB0-9A51-111AC267EAB9}" type="datetimeFigureOut">
              <a:rPr lang="en-IN" smtClean="0"/>
              <a:t>11-06-2021</a:t>
            </a:fld>
            <a:endParaRPr lang="en-IN"/>
          </a:p>
        </p:txBody>
      </p:sp>
      <p:sp>
        <p:nvSpPr>
          <p:cNvPr id="5" name="Footer Placeholder 4">
            <a:extLst>
              <a:ext uri="{FF2B5EF4-FFF2-40B4-BE49-F238E27FC236}">
                <a16:creationId xmlns:a16="http://schemas.microsoft.com/office/drawing/2014/main" id="{85EFEDD0-0E7C-43DC-9CFD-B3806E705C9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5820647-F58C-4B59-B2D1-4F6F4A7DAD77}"/>
              </a:ext>
            </a:extLst>
          </p:cNvPr>
          <p:cNvSpPr>
            <a:spLocks noGrp="1"/>
          </p:cNvSpPr>
          <p:nvPr>
            <p:ph type="sldNum" sz="quarter" idx="12"/>
          </p:nvPr>
        </p:nvSpPr>
        <p:spPr/>
        <p:txBody>
          <a:bodyPr/>
          <a:lstStyle/>
          <a:p>
            <a:fld id="{88F18519-39E5-4D68-8A08-069FD9BE5478}" type="slidenum">
              <a:rPr lang="en-IN" smtClean="0"/>
              <a:t>‹#›</a:t>
            </a:fld>
            <a:endParaRPr lang="en-IN"/>
          </a:p>
        </p:txBody>
      </p:sp>
    </p:spTree>
    <p:extLst>
      <p:ext uri="{BB962C8B-B14F-4D97-AF65-F5344CB8AC3E}">
        <p14:creationId xmlns:p14="http://schemas.microsoft.com/office/powerpoint/2010/main" val="111383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A6F50-8C92-4454-8D43-91603A1F43B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77DE32A7-9313-4046-820B-8C7870ED500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3E4BD1A-E164-4824-9A35-C953AE909FED}"/>
              </a:ext>
            </a:extLst>
          </p:cNvPr>
          <p:cNvSpPr>
            <a:spLocks noGrp="1"/>
          </p:cNvSpPr>
          <p:nvPr>
            <p:ph type="dt" sz="half" idx="10"/>
          </p:nvPr>
        </p:nvSpPr>
        <p:spPr/>
        <p:txBody>
          <a:bodyPr/>
          <a:lstStyle/>
          <a:p>
            <a:fld id="{B6BD209F-3ADD-4FB0-9A51-111AC267EAB9}" type="datetimeFigureOut">
              <a:rPr lang="en-IN" smtClean="0"/>
              <a:t>11-06-2021</a:t>
            </a:fld>
            <a:endParaRPr lang="en-IN"/>
          </a:p>
        </p:txBody>
      </p:sp>
      <p:sp>
        <p:nvSpPr>
          <p:cNvPr id="5" name="Footer Placeholder 4">
            <a:extLst>
              <a:ext uri="{FF2B5EF4-FFF2-40B4-BE49-F238E27FC236}">
                <a16:creationId xmlns:a16="http://schemas.microsoft.com/office/drawing/2014/main" id="{E6B5741B-0CAB-4777-B687-978429B3EDD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9E6951A-C0CE-4EBC-8737-6C04A8474E90}"/>
              </a:ext>
            </a:extLst>
          </p:cNvPr>
          <p:cNvSpPr>
            <a:spLocks noGrp="1"/>
          </p:cNvSpPr>
          <p:nvPr>
            <p:ph type="sldNum" sz="quarter" idx="12"/>
          </p:nvPr>
        </p:nvSpPr>
        <p:spPr/>
        <p:txBody>
          <a:bodyPr/>
          <a:lstStyle/>
          <a:p>
            <a:fld id="{88F18519-39E5-4D68-8A08-069FD9BE5478}" type="slidenum">
              <a:rPr lang="en-IN" smtClean="0"/>
              <a:t>‹#›</a:t>
            </a:fld>
            <a:endParaRPr lang="en-IN"/>
          </a:p>
        </p:txBody>
      </p:sp>
    </p:spTree>
    <p:extLst>
      <p:ext uri="{BB962C8B-B14F-4D97-AF65-F5344CB8AC3E}">
        <p14:creationId xmlns:p14="http://schemas.microsoft.com/office/powerpoint/2010/main" val="2671245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7FE952F-7D0F-469A-B6FF-076B1C1FF7F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C542379-F55D-4F72-AE48-44552DAED0E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536114A-6E32-4198-A929-2A80B1FDAE48}"/>
              </a:ext>
            </a:extLst>
          </p:cNvPr>
          <p:cNvSpPr>
            <a:spLocks noGrp="1"/>
          </p:cNvSpPr>
          <p:nvPr>
            <p:ph type="dt" sz="half" idx="10"/>
          </p:nvPr>
        </p:nvSpPr>
        <p:spPr/>
        <p:txBody>
          <a:bodyPr/>
          <a:lstStyle/>
          <a:p>
            <a:fld id="{B6BD209F-3ADD-4FB0-9A51-111AC267EAB9}" type="datetimeFigureOut">
              <a:rPr lang="en-IN" smtClean="0"/>
              <a:t>11-06-2021</a:t>
            </a:fld>
            <a:endParaRPr lang="en-IN"/>
          </a:p>
        </p:txBody>
      </p:sp>
      <p:sp>
        <p:nvSpPr>
          <p:cNvPr id="5" name="Footer Placeholder 4">
            <a:extLst>
              <a:ext uri="{FF2B5EF4-FFF2-40B4-BE49-F238E27FC236}">
                <a16:creationId xmlns:a16="http://schemas.microsoft.com/office/drawing/2014/main" id="{6AC0E3A4-7C22-40BB-A50D-9374A3FFDA2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609113D-C5C5-4149-93CA-BDC4C876F175}"/>
              </a:ext>
            </a:extLst>
          </p:cNvPr>
          <p:cNvSpPr>
            <a:spLocks noGrp="1"/>
          </p:cNvSpPr>
          <p:nvPr>
            <p:ph type="sldNum" sz="quarter" idx="12"/>
          </p:nvPr>
        </p:nvSpPr>
        <p:spPr/>
        <p:txBody>
          <a:bodyPr/>
          <a:lstStyle/>
          <a:p>
            <a:fld id="{88F18519-39E5-4D68-8A08-069FD9BE5478}" type="slidenum">
              <a:rPr lang="en-IN" smtClean="0"/>
              <a:t>‹#›</a:t>
            </a:fld>
            <a:endParaRPr lang="en-IN"/>
          </a:p>
        </p:txBody>
      </p:sp>
    </p:spTree>
    <p:extLst>
      <p:ext uri="{BB962C8B-B14F-4D97-AF65-F5344CB8AC3E}">
        <p14:creationId xmlns:p14="http://schemas.microsoft.com/office/powerpoint/2010/main" val="988969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BA943-6D76-49E3-8EF0-D8B6A84688F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B43C89A-243E-4707-B58B-E3C9D87009A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4E63448-709D-4577-B4B6-83B9B8F1B131}"/>
              </a:ext>
            </a:extLst>
          </p:cNvPr>
          <p:cNvSpPr>
            <a:spLocks noGrp="1"/>
          </p:cNvSpPr>
          <p:nvPr>
            <p:ph type="dt" sz="half" idx="10"/>
          </p:nvPr>
        </p:nvSpPr>
        <p:spPr/>
        <p:txBody>
          <a:bodyPr/>
          <a:lstStyle/>
          <a:p>
            <a:fld id="{B6BD209F-3ADD-4FB0-9A51-111AC267EAB9}" type="datetimeFigureOut">
              <a:rPr lang="en-IN" smtClean="0"/>
              <a:t>11-06-2021</a:t>
            </a:fld>
            <a:endParaRPr lang="en-IN"/>
          </a:p>
        </p:txBody>
      </p:sp>
      <p:sp>
        <p:nvSpPr>
          <p:cNvPr id="5" name="Footer Placeholder 4">
            <a:extLst>
              <a:ext uri="{FF2B5EF4-FFF2-40B4-BE49-F238E27FC236}">
                <a16:creationId xmlns:a16="http://schemas.microsoft.com/office/drawing/2014/main" id="{CA40611B-7AD4-4CC6-A7D4-480469CE78A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B774171-645E-424D-B74C-7B724AEE38E0}"/>
              </a:ext>
            </a:extLst>
          </p:cNvPr>
          <p:cNvSpPr>
            <a:spLocks noGrp="1"/>
          </p:cNvSpPr>
          <p:nvPr>
            <p:ph type="sldNum" sz="quarter" idx="12"/>
          </p:nvPr>
        </p:nvSpPr>
        <p:spPr/>
        <p:txBody>
          <a:bodyPr/>
          <a:lstStyle/>
          <a:p>
            <a:fld id="{88F18519-39E5-4D68-8A08-069FD9BE5478}" type="slidenum">
              <a:rPr lang="en-IN" smtClean="0"/>
              <a:t>‹#›</a:t>
            </a:fld>
            <a:endParaRPr lang="en-IN"/>
          </a:p>
        </p:txBody>
      </p:sp>
    </p:spTree>
    <p:extLst>
      <p:ext uri="{BB962C8B-B14F-4D97-AF65-F5344CB8AC3E}">
        <p14:creationId xmlns:p14="http://schemas.microsoft.com/office/powerpoint/2010/main" val="1922852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A3259-1BC4-44AD-ADB5-AF1CD875B89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45B9F235-8100-4721-8EEE-C20FD732A9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934863A-5DDD-4588-9E85-942C488B4599}"/>
              </a:ext>
            </a:extLst>
          </p:cNvPr>
          <p:cNvSpPr>
            <a:spLocks noGrp="1"/>
          </p:cNvSpPr>
          <p:nvPr>
            <p:ph type="dt" sz="half" idx="10"/>
          </p:nvPr>
        </p:nvSpPr>
        <p:spPr/>
        <p:txBody>
          <a:bodyPr/>
          <a:lstStyle/>
          <a:p>
            <a:fld id="{B6BD209F-3ADD-4FB0-9A51-111AC267EAB9}" type="datetimeFigureOut">
              <a:rPr lang="en-IN" smtClean="0"/>
              <a:t>11-06-2021</a:t>
            </a:fld>
            <a:endParaRPr lang="en-IN"/>
          </a:p>
        </p:txBody>
      </p:sp>
      <p:sp>
        <p:nvSpPr>
          <p:cNvPr id="5" name="Footer Placeholder 4">
            <a:extLst>
              <a:ext uri="{FF2B5EF4-FFF2-40B4-BE49-F238E27FC236}">
                <a16:creationId xmlns:a16="http://schemas.microsoft.com/office/drawing/2014/main" id="{926C8018-0390-4120-96D4-3F08DC9A0E2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65A66A9-C77A-4A91-B5C0-E36745BA0614}"/>
              </a:ext>
            </a:extLst>
          </p:cNvPr>
          <p:cNvSpPr>
            <a:spLocks noGrp="1"/>
          </p:cNvSpPr>
          <p:nvPr>
            <p:ph type="sldNum" sz="quarter" idx="12"/>
          </p:nvPr>
        </p:nvSpPr>
        <p:spPr/>
        <p:txBody>
          <a:bodyPr/>
          <a:lstStyle/>
          <a:p>
            <a:fld id="{88F18519-39E5-4D68-8A08-069FD9BE5478}" type="slidenum">
              <a:rPr lang="en-IN" smtClean="0"/>
              <a:t>‹#›</a:t>
            </a:fld>
            <a:endParaRPr lang="en-IN"/>
          </a:p>
        </p:txBody>
      </p:sp>
    </p:spTree>
    <p:extLst>
      <p:ext uri="{BB962C8B-B14F-4D97-AF65-F5344CB8AC3E}">
        <p14:creationId xmlns:p14="http://schemas.microsoft.com/office/powerpoint/2010/main" val="2662530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0D43D-3CDA-440D-BFC3-0BC17F175FE9}"/>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2D4EABE-D761-44DA-AE9E-4DDF2D4AEBF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452053BA-DEB9-406B-9412-B110A51EFA4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B051F08E-694A-4128-96D2-9EFF8E15567D}"/>
              </a:ext>
            </a:extLst>
          </p:cNvPr>
          <p:cNvSpPr>
            <a:spLocks noGrp="1"/>
          </p:cNvSpPr>
          <p:nvPr>
            <p:ph type="dt" sz="half" idx="10"/>
          </p:nvPr>
        </p:nvSpPr>
        <p:spPr/>
        <p:txBody>
          <a:bodyPr/>
          <a:lstStyle/>
          <a:p>
            <a:fld id="{B6BD209F-3ADD-4FB0-9A51-111AC267EAB9}" type="datetimeFigureOut">
              <a:rPr lang="en-IN" smtClean="0"/>
              <a:t>11-06-2021</a:t>
            </a:fld>
            <a:endParaRPr lang="en-IN"/>
          </a:p>
        </p:txBody>
      </p:sp>
      <p:sp>
        <p:nvSpPr>
          <p:cNvPr id="6" name="Footer Placeholder 5">
            <a:extLst>
              <a:ext uri="{FF2B5EF4-FFF2-40B4-BE49-F238E27FC236}">
                <a16:creationId xmlns:a16="http://schemas.microsoft.com/office/drawing/2014/main" id="{354CD992-49BC-453A-AFB5-89D88F42387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CC633BD-8602-45D9-B9DD-CF501FA89FF3}"/>
              </a:ext>
            </a:extLst>
          </p:cNvPr>
          <p:cNvSpPr>
            <a:spLocks noGrp="1"/>
          </p:cNvSpPr>
          <p:nvPr>
            <p:ph type="sldNum" sz="quarter" idx="12"/>
          </p:nvPr>
        </p:nvSpPr>
        <p:spPr/>
        <p:txBody>
          <a:bodyPr/>
          <a:lstStyle/>
          <a:p>
            <a:fld id="{88F18519-39E5-4D68-8A08-069FD9BE5478}" type="slidenum">
              <a:rPr lang="en-IN" smtClean="0"/>
              <a:t>‹#›</a:t>
            </a:fld>
            <a:endParaRPr lang="en-IN"/>
          </a:p>
        </p:txBody>
      </p:sp>
    </p:spTree>
    <p:extLst>
      <p:ext uri="{BB962C8B-B14F-4D97-AF65-F5344CB8AC3E}">
        <p14:creationId xmlns:p14="http://schemas.microsoft.com/office/powerpoint/2010/main" val="519161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0C732-56CB-4EA4-A610-867D14AC8875}"/>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8612256-6F6B-482A-A77E-63810C5224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719DD65-6C51-4250-B227-377B89D109D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7596FAED-99C4-4295-B6DC-50C3E1E742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C800FB-1D61-40EF-8C13-6A458087096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BBA73F1C-1C64-4DCB-BD85-26B0736BD20E}"/>
              </a:ext>
            </a:extLst>
          </p:cNvPr>
          <p:cNvSpPr>
            <a:spLocks noGrp="1"/>
          </p:cNvSpPr>
          <p:nvPr>
            <p:ph type="dt" sz="half" idx="10"/>
          </p:nvPr>
        </p:nvSpPr>
        <p:spPr/>
        <p:txBody>
          <a:bodyPr/>
          <a:lstStyle/>
          <a:p>
            <a:fld id="{B6BD209F-3ADD-4FB0-9A51-111AC267EAB9}" type="datetimeFigureOut">
              <a:rPr lang="en-IN" smtClean="0"/>
              <a:t>11-06-2021</a:t>
            </a:fld>
            <a:endParaRPr lang="en-IN"/>
          </a:p>
        </p:txBody>
      </p:sp>
      <p:sp>
        <p:nvSpPr>
          <p:cNvPr id="8" name="Footer Placeholder 7">
            <a:extLst>
              <a:ext uri="{FF2B5EF4-FFF2-40B4-BE49-F238E27FC236}">
                <a16:creationId xmlns:a16="http://schemas.microsoft.com/office/drawing/2014/main" id="{1915C9AF-505B-4DDF-8E13-A210B5C02F78}"/>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A006B6DB-66D2-4A95-9D31-DCDC2E64968C}"/>
              </a:ext>
            </a:extLst>
          </p:cNvPr>
          <p:cNvSpPr>
            <a:spLocks noGrp="1"/>
          </p:cNvSpPr>
          <p:nvPr>
            <p:ph type="sldNum" sz="quarter" idx="12"/>
          </p:nvPr>
        </p:nvSpPr>
        <p:spPr/>
        <p:txBody>
          <a:bodyPr/>
          <a:lstStyle/>
          <a:p>
            <a:fld id="{88F18519-39E5-4D68-8A08-069FD9BE5478}" type="slidenum">
              <a:rPr lang="en-IN" smtClean="0"/>
              <a:t>‹#›</a:t>
            </a:fld>
            <a:endParaRPr lang="en-IN"/>
          </a:p>
        </p:txBody>
      </p:sp>
    </p:spTree>
    <p:extLst>
      <p:ext uri="{BB962C8B-B14F-4D97-AF65-F5344CB8AC3E}">
        <p14:creationId xmlns:p14="http://schemas.microsoft.com/office/powerpoint/2010/main" val="1157318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D0F2A-5255-4B0C-8312-728BF2036E41}"/>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C1A5C4DB-827E-4B2F-AB4C-0F8E88AB52E8}"/>
              </a:ext>
            </a:extLst>
          </p:cNvPr>
          <p:cNvSpPr>
            <a:spLocks noGrp="1"/>
          </p:cNvSpPr>
          <p:nvPr>
            <p:ph type="dt" sz="half" idx="10"/>
          </p:nvPr>
        </p:nvSpPr>
        <p:spPr/>
        <p:txBody>
          <a:bodyPr/>
          <a:lstStyle/>
          <a:p>
            <a:fld id="{B6BD209F-3ADD-4FB0-9A51-111AC267EAB9}" type="datetimeFigureOut">
              <a:rPr lang="en-IN" smtClean="0"/>
              <a:t>11-06-2021</a:t>
            </a:fld>
            <a:endParaRPr lang="en-IN"/>
          </a:p>
        </p:txBody>
      </p:sp>
      <p:sp>
        <p:nvSpPr>
          <p:cNvPr id="4" name="Footer Placeholder 3">
            <a:extLst>
              <a:ext uri="{FF2B5EF4-FFF2-40B4-BE49-F238E27FC236}">
                <a16:creationId xmlns:a16="http://schemas.microsoft.com/office/drawing/2014/main" id="{A985D573-5F5C-4259-B595-9B686E48305D}"/>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F76D60E3-7240-4DF2-83A7-45DD77769634}"/>
              </a:ext>
            </a:extLst>
          </p:cNvPr>
          <p:cNvSpPr>
            <a:spLocks noGrp="1"/>
          </p:cNvSpPr>
          <p:nvPr>
            <p:ph type="sldNum" sz="quarter" idx="12"/>
          </p:nvPr>
        </p:nvSpPr>
        <p:spPr/>
        <p:txBody>
          <a:bodyPr/>
          <a:lstStyle/>
          <a:p>
            <a:fld id="{88F18519-39E5-4D68-8A08-069FD9BE5478}" type="slidenum">
              <a:rPr lang="en-IN" smtClean="0"/>
              <a:t>‹#›</a:t>
            </a:fld>
            <a:endParaRPr lang="en-IN"/>
          </a:p>
        </p:txBody>
      </p:sp>
    </p:spTree>
    <p:extLst>
      <p:ext uri="{BB962C8B-B14F-4D97-AF65-F5344CB8AC3E}">
        <p14:creationId xmlns:p14="http://schemas.microsoft.com/office/powerpoint/2010/main" val="946666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FC61A1-8B72-4989-9291-9B635E4B3F0B}"/>
              </a:ext>
            </a:extLst>
          </p:cNvPr>
          <p:cNvSpPr>
            <a:spLocks noGrp="1"/>
          </p:cNvSpPr>
          <p:nvPr>
            <p:ph type="dt" sz="half" idx="10"/>
          </p:nvPr>
        </p:nvSpPr>
        <p:spPr/>
        <p:txBody>
          <a:bodyPr/>
          <a:lstStyle/>
          <a:p>
            <a:fld id="{B6BD209F-3ADD-4FB0-9A51-111AC267EAB9}" type="datetimeFigureOut">
              <a:rPr lang="en-IN" smtClean="0"/>
              <a:t>11-06-2021</a:t>
            </a:fld>
            <a:endParaRPr lang="en-IN"/>
          </a:p>
        </p:txBody>
      </p:sp>
      <p:sp>
        <p:nvSpPr>
          <p:cNvPr id="3" name="Footer Placeholder 2">
            <a:extLst>
              <a:ext uri="{FF2B5EF4-FFF2-40B4-BE49-F238E27FC236}">
                <a16:creationId xmlns:a16="http://schemas.microsoft.com/office/drawing/2014/main" id="{66C61C59-48BE-41F5-A5EC-5081C9EF3344}"/>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176A5776-DACC-4353-906D-71B7A9352E72}"/>
              </a:ext>
            </a:extLst>
          </p:cNvPr>
          <p:cNvSpPr>
            <a:spLocks noGrp="1"/>
          </p:cNvSpPr>
          <p:nvPr>
            <p:ph type="sldNum" sz="quarter" idx="12"/>
          </p:nvPr>
        </p:nvSpPr>
        <p:spPr/>
        <p:txBody>
          <a:bodyPr/>
          <a:lstStyle/>
          <a:p>
            <a:fld id="{88F18519-39E5-4D68-8A08-069FD9BE5478}" type="slidenum">
              <a:rPr lang="en-IN" smtClean="0"/>
              <a:t>‹#›</a:t>
            </a:fld>
            <a:endParaRPr lang="en-IN"/>
          </a:p>
        </p:txBody>
      </p:sp>
    </p:spTree>
    <p:extLst>
      <p:ext uri="{BB962C8B-B14F-4D97-AF65-F5344CB8AC3E}">
        <p14:creationId xmlns:p14="http://schemas.microsoft.com/office/powerpoint/2010/main" val="2083416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83D23-9C66-44AA-BEBF-5AB3495EDD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5210F5D7-AB40-41C5-B6A3-48874F9785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DFD90617-5F36-4C8A-BF92-1EBC99BF78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0BB7B1-6DF4-4819-BA9C-EE0D33A1FBB1}"/>
              </a:ext>
            </a:extLst>
          </p:cNvPr>
          <p:cNvSpPr>
            <a:spLocks noGrp="1"/>
          </p:cNvSpPr>
          <p:nvPr>
            <p:ph type="dt" sz="half" idx="10"/>
          </p:nvPr>
        </p:nvSpPr>
        <p:spPr/>
        <p:txBody>
          <a:bodyPr/>
          <a:lstStyle/>
          <a:p>
            <a:fld id="{B6BD209F-3ADD-4FB0-9A51-111AC267EAB9}" type="datetimeFigureOut">
              <a:rPr lang="en-IN" smtClean="0"/>
              <a:t>11-06-2021</a:t>
            </a:fld>
            <a:endParaRPr lang="en-IN"/>
          </a:p>
        </p:txBody>
      </p:sp>
      <p:sp>
        <p:nvSpPr>
          <p:cNvPr id="6" name="Footer Placeholder 5">
            <a:extLst>
              <a:ext uri="{FF2B5EF4-FFF2-40B4-BE49-F238E27FC236}">
                <a16:creationId xmlns:a16="http://schemas.microsoft.com/office/drawing/2014/main" id="{43BE8970-708B-4F36-8347-1470F8CD240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6E2E8E5-1B13-4112-8701-998AE931F30E}"/>
              </a:ext>
            </a:extLst>
          </p:cNvPr>
          <p:cNvSpPr>
            <a:spLocks noGrp="1"/>
          </p:cNvSpPr>
          <p:nvPr>
            <p:ph type="sldNum" sz="quarter" idx="12"/>
          </p:nvPr>
        </p:nvSpPr>
        <p:spPr/>
        <p:txBody>
          <a:bodyPr/>
          <a:lstStyle/>
          <a:p>
            <a:fld id="{88F18519-39E5-4D68-8A08-069FD9BE5478}" type="slidenum">
              <a:rPr lang="en-IN" smtClean="0"/>
              <a:t>‹#›</a:t>
            </a:fld>
            <a:endParaRPr lang="en-IN"/>
          </a:p>
        </p:txBody>
      </p:sp>
    </p:spTree>
    <p:extLst>
      <p:ext uri="{BB962C8B-B14F-4D97-AF65-F5344CB8AC3E}">
        <p14:creationId xmlns:p14="http://schemas.microsoft.com/office/powerpoint/2010/main" val="3374789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AE0D9-8C0A-4445-893D-9B99419274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3909B984-0D8B-4154-A526-07E0611988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D40D5D84-AA59-4969-B7BA-B1D6F34320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3CE8BA-725C-44A7-828E-6071DE561727}"/>
              </a:ext>
            </a:extLst>
          </p:cNvPr>
          <p:cNvSpPr>
            <a:spLocks noGrp="1"/>
          </p:cNvSpPr>
          <p:nvPr>
            <p:ph type="dt" sz="half" idx="10"/>
          </p:nvPr>
        </p:nvSpPr>
        <p:spPr/>
        <p:txBody>
          <a:bodyPr/>
          <a:lstStyle/>
          <a:p>
            <a:fld id="{B6BD209F-3ADD-4FB0-9A51-111AC267EAB9}" type="datetimeFigureOut">
              <a:rPr lang="en-IN" smtClean="0"/>
              <a:t>11-06-2021</a:t>
            </a:fld>
            <a:endParaRPr lang="en-IN"/>
          </a:p>
        </p:txBody>
      </p:sp>
      <p:sp>
        <p:nvSpPr>
          <p:cNvPr id="6" name="Footer Placeholder 5">
            <a:extLst>
              <a:ext uri="{FF2B5EF4-FFF2-40B4-BE49-F238E27FC236}">
                <a16:creationId xmlns:a16="http://schemas.microsoft.com/office/drawing/2014/main" id="{FE08A2B9-08CC-49B4-9D0E-E094DBA9C5D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ACECB97-0D20-456B-90A2-FFA01D987878}"/>
              </a:ext>
            </a:extLst>
          </p:cNvPr>
          <p:cNvSpPr>
            <a:spLocks noGrp="1"/>
          </p:cNvSpPr>
          <p:nvPr>
            <p:ph type="sldNum" sz="quarter" idx="12"/>
          </p:nvPr>
        </p:nvSpPr>
        <p:spPr/>
        <p:txBody>
          <a:bodyPr/>
          <a:lstStyle/>
          <a:p>
            <a:fld id="{88F18519-39E5-4D68-8A08-069FD9BE5478}" type="slidenum">
              <a:rPr lang="en-IN" smtClean="0"/>
              <a:t>‹#›</a:t>
            </a:fld>
            <a:endParaRPr lang="en-IN"/>
          </a:p>
        </p:txBody>
      </p:sp>
    </p:spTree>
    <p:extLst>
      <p:ext uri="{BB962C8B-B14F-4D97-AF65-F5344CB8AC3E}">
        <p14:creationId xmlns:p14="http://schemas.microsoft.com/office/powerpoint/2010/main" val="1042419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D661078-1C93-4572-870C-ED3475C7F5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EE19BEE-8072-4AD2-9C83-C64FF1E581D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571B066-29CD-4F4B-ACD7-8B18BD5963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BD209F-3ADD-4FB0-9A51-111AC267EAB9}" type="datetimeFigureOut">
              <a:rPr lang="en-IN" smtClean="0"/>
              <a:t>11-06-2021</a:t>
            </a:fld>
            <a:endParaRPr lang="en-IN"/>
          </a:p>
        </p:txBody>
      </p:sp>
      <p:sp>
        <p:nvSpPr>
          <p:cNvPr id="5" name="Footer Placeholder 4">
            <a:extLst>
              <a:ext uri="{FF2B5EF4-FFF2-40B4-BE49-F238E27FC236}">
                <a16:creationId xmlns:a16="http://schemas.microsoft.com/office/drawing/2014/main" id="{30F295E8-9182-4E46-B2DC-429966A4E1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C5CE0B6C-9A9E-4ACC-948F-58EAA67E1A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F18519-39E5-4D68-8A08-069FD9BE5478}" type="slidenum">
              <a:rPr lang="en-IN" smtClean="0"/>
              <a:t>‹#›</a:t>
            </a:fld>
            <a:endParaRPr lang="en-IN"/>
          </a:p>
        </p:txBody>
      </p:sp>
    </p:spTree>
    <p:extLst>
      <p:ext uri="{BB962C8B-B14F-4D97-AF65-F5344CB8AC3E}">
        <p14:creationId xmlns:p14="http://schemas.microsoft.com/office/powerpoint/2010/main" val="999336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8E03617-AC0F-434B-9F52-D183BEBB28D1}"/>
              </a:ext>
            </a:extLst>
          </p:cNvPr>
          <p:cNvSpPr txBox="1"/>
          <p:nvPr/>
        </p:nvSpPr>
        <p:spPr>
          <a:xfrm>
            <a:off x="900545" y="600364"/>
            <a:ext cx="10390909" cy="5570756"/>
          </a:xfrm>
          <a:prstGeom prst="rect">
            <a:avLst/>
          </a:prstGeom>
          <a:noFill/>
        </p:spPr>
        <p:txBody>
          <a:bodyPr wrap="square" rtlCol="0">
            <a:spAutoFit/>
          </a:bodyPr>
          <a:lstStyle/>
          <a:p>
            <a:pPr algn="just"/>
            <a:r>
              <a:rPr lang="en-US" sz="32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Predictors of Mucormycosis in COVID-19: An </a:t>
            </a:r>
            <a:r>
              <a:rPr lang="en-US" sz="3200" dirty="0">
                <a:solidFill>
                  <a:srgbClr val="FF0000"/>
                </a:solidFill>
                <a:latin typeface="Arial" panose="020B0604020202020204" pitchFamily="34" charset="0"/>
                <a:ea typeface="Calibri" panose="020F0502020204030204" pitchFamily="34" charset="0"/>
                <a:cs typeface="Times New Roman" panose="02020603050405020304" pitchFamily="18" charset="0"/>
              </a:rPr>
              <a:t>Exploratory Descriptive </a:t>
            </a:r>
            <a:r>
              <a:rPr lang="en-US" sz="32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study in Karimnagar district  of Telangana state.</a:t>
            </a:r>
          </a:p>
          <a:p>
            <a:pPr algn="ctr"/>
            <a:endParaRPr lang="en-US" sz="3200" dirty="0">
              <a:effectLst/>
              <a:latin typeface="Arial" panose="020B0604020202020204" pitchFamily="34" charset="0"/>
              <a:ea typeface="Calibri" panose="020F0502020204030204" pitchFamily="34" charset="0"/>
              <a:cs typeface="Times New Roman" panose="02020603050405020304" pitchFamily="18" charset="0"/>
            </a:endParaRPr>
          </a:p>
          <a:p>
            <a:pPr algn="ctr"/>
            <a:r>
              <a:rPr lang="en-US" sz="2800" dirty="0">
                <a:solidFill>
                  <a:schemeClr val="accent1">
                    <a:lumMod val="75000"/>
                  </a:schemeClr>
                </a:solidFill>
                <a:effectLst/>
                <a:latin typeface="Arial" panose="020B0604020202020204" pitchFamily="34" charset="0"/>
                <a:ea typeface="Calibri" panose="020F0502020204030204" pitchFamily="34" charset="0"/>
                <a:cs typeface="Times New Roman" panose="02020603050405020304" pitchFamily="18" charset="0"/>
              </a:rPr>
              <a:t>INTERNATIONAL INSTITUTE OF HOSPITAL AND RESEARCH </a:t>
            </a:r>
            <a:endParaRPr lang="en-IN" sz="280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r>
              <a:rPr lang="en-IN" sz="32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MANAGEMENT</a:t>
            </a:r>
          </a:p>
          <a:p>
            <a:pPr algn="ctr"/>
            <a:endParaRPr lang="en-IN" sz="28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gn="ctr"/>
            <a:r>
              <a:rPr lang="en-IN" sz="2800"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GUIDED BY MENTOR</a:t>
            </a:r>
            <a:r>
              <a:rPr lang="en-IN" sz="2800" dirty="0">
                <a:latin typeface="Calibri" panose="020F0502020204030204" pitchFamily="34" charset="0"/>
                <a:ea typeface="Calibri" panose="020F0502020204030204" pitchFamily="34" charset="0"/>
                <a:cs typeface="Times New Roman" panose="02020603050405020304" pitchFamily="18" charset="0"/>
              </a:rPr>
              <a:t>:</a:t>
            </a:r>
            <a:r>
              <a:rPr lang="en-IN" sz="2800" dirty="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DR.SUMESH KUMAR</a:t>
            </a:r>
          </a:p>
          <a:p>
            <a:pPr algn="ctr"/>
            <a:endParaRPr lang="en-IN" sz="2800" dirty="0">
              <a:latin typeface="Calibri" panose="020F0502020204030204" pitchFamily="34" charset="0"/>
              <a:ea typeface="Calibri" panose="020F0502020204030204" pitchFamily="34" charset="0"/>
              <a:cs typeface="Times New Roman" panose="02020603050405020304" pitchFamily="18" charset="0"/>
            </a:endParaRPr>
          </a:p>
          <a:p>
            <a:pPr algn="ctr"/>
            <a:r>
              <a:rPr lang="en-IN" sz="2800"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SUBMITTED BY :</a:t>
            </a:r>
            <a:r>
              <a:rPr lang="en-IN" sz="2800" dirty="0">
                <a:solidFill>
                  <a:schemeClr val="accent6"/>
                </a:solidFill>
                <a:latin typeface="Calibri" panose="020F0502020204030204" pitchFamily="34" charset="0"/>
                <a:ea typeface="Calibri" panose="020F0502020204030204" pitchFamily="34" charset="0"/>
                <a:cs typeface="Times New Roman" panose="02020603050405020304" pitchFamily="18" charset="0"/>
              </a:rPr>
              <a:t>DR.KUNCHARAM SRAVANI REDDY</a:t>
            </a:r>
          </a:p>
          <a:p>
            <a:pPr algn="ctr"/>
            <a:r>
              <a:rPr lang="en-IN" sz="2800"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ROLL.NO</a:t>
            </a:r>
            <a:r>
              <a:rPr lang="en-IN" sz="2800" dirty="0">
                <a:latin typeface="Calibri" panose="020F0502020204030204" pitchFamily="34" charset="0"/>
                <a:ea typeface="Calibri" panose="020F0502020204030204" pitchFamily="34" charset="0"/>
                <a:cs typeface="Times New Roman" panose="02020603050405020304" pitchFamily="18" charset="0"/>
              </a:rPr>
              <a:t>:</a:t>
            </a:r>
            <a:r>
              <a:rPr lang="en-IN" sz="2800" dirty="0">
                <a:solidFill>
                  <a:schemeClr val="accent6"/>
                </a:solidFill>
                <a:latin typeface="Calibri" panose="020F0502020204030204" pitchFamily="34" charset="0"/>
                <a:ea typeface="Calibri" panose="020F0502020204030204" pitchFamily="34" charset="0"/>
                <a:cs typeface="Times New Roman" panose="02020603050405020304" pitchFamily="18" charset="0"/>
              </a:rPr>
              <a:t>PG/40/21</a:t>
            </a:r>
          </a:p>
          <a:p>
            <a:pPr algn="ctr"/>
            <a:r>
              <a:rPr lang="en-IN" sz="2800"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BATCH NO:</a:t>
            </a:r>
            <a:r>
              <a:rPr lang="en-IN" sz="2800" dirty="0">
                <a:solidFill>
                  <a:schemeClr val="accent6"/>
                </a:solidFill>
                <a:latin typeface="Calibri" panose="020F0502020204030204" pitchFamily="34" charset="0"/>
                <a:ea typeface="Calibri" panose="020F0502020204030204" pitchFamily="34" charset="0"/>
                <a:cs typeface="Times New Roman" panose="02020603050405020304" pitchFamily="18" charset="0"/>
              </a:rPr>
              <a:t>2019-2021.</a:t>
            </a:r>
            <a:endParaRPr lang="en-IN" sz="2800" dirty="0">
              <a:solidFill>
                <a:schemeClr val="accent6"/>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982485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FDFA7-9D21-427F-B5D6-2331B9ADF9D9}"/>
              </a:ext>
            </a:extLst>
          </p:cNvPr>
          <p:cNvSpPr>
            <a:spLocks noGrp="1"/>
          </p:cNvSpPr>
          <p:nvPr>
            <p:ph type="title"/>
          </p:nvPr>
        </p:nvSpPr>
        <p:spPr>
          <a:xfrm>
            <a:off x="838200" y="365126"/>
            <a:ext cx="10515600" cy="315912"/>
          </a:xfrm>
        </p:spPr>
        <p:txBody>
          <a:bodyPr>
            <a:noAutofit/>
          </a:bodyPr>
          <a:lstStyle/>
          <a:p>
            <a:r>
              <a:rPr lang="en-IN" sz="2400" b="1" dirty="0">
                <a:latin typeface="Times New Roman" panose="02020603050405020304" pitchFamily="18" charset="0"/>
                <a:cs typeface="Times New Roman" panose="02020603050405020304" pitchFamily="18" charset="0"/>
              </a:rPr>
              <a:t>ANTIBIOTIC USAGE:</a:t>
            </a:r>
          </a:p>
        </p:txBody>
      </p:sp>
      <p:pic>
        <p:nvPicPr>
          <p:cNvPr id="5" name="Content Placeholder 4">
            <a:extLst>
              <a:ext uri="{FF2B5EF4-FFF2-40B4-BE49-F238E27FC236}">
                <a16:creationId xmlns:a16="http://schemas.microsoft.com/office/drawing/2014/main" id="{8E618454-5505-42E1-B7A0-5882C357D870}"/>
              </a:ext>
            </a:extLst>
          </p:cNvPr>
          <p:cNvPicPr>
            <a:picLocks noGrp="1" noChangeAspect="1"/>
          </p:cNvPicPr>
          <p:nvPr>
            <p:ph idx="1"/>
          </p:nvPr>
        </p:nvPicPr>
        <p:blipFill>
          <a:blip r:embed="rId2"/>
          <a:stretch>
            <a:fillRect/>
          </a:stretch>
        </p:blipFill>
        <p:spPr>
          <a:xfrm>
            <a:off x="700789" y="1331584"/>
            <a:ext cx="5571924" cy="1010621"/>
          </a:xfrm>
        </p:spPr>
      </p:pic>
      <p:pic>
        <p:nvPicPr>
          <p:cNvPr id="8" name="Picture 7">
            <a:extLst>
              <a:ext uri="{FF2B5EF4-FFF2-40B4-BE49-F238E27FC236}">
                <a16:creationId xmlns:a16="http://schemas.microsoft.com/office/drawing/2014/main" id="{7A01D62A-C661-47F9-9098-A138D1B283C8}"/>
              </a:ext>
            </a:extLst>
          </p:cNvPr>
          <p:cNvPicPr>
            <a:picLocks noChangeAspect="1"/>
          </p:cNvPicPr>
          <p:nvPr/>
        </p:nvPicPr>
        <p:blipFill>
          <a:blip r:embed="rId3"/>
          <a:stretch>
            <a:fillRect/>
          </a:stretch>
        </p:blipFill>
        <p:spPr>
          <a:xfrm>
            <a:off x="883133" y="2447635"/>
            <a:ext cx="5207236" cy="3016479"/>
          </a:xfrm>
          <a:prstGeom prst="rect">
            <a:avLst/>
          </a:prstGeom>
        </p:spPr>
      </p:pic>
      <p:sp>
        <p:nvSpPr>
          <p:cNvPr id="4" name="TextBox 3">
            <a:extLst>
              <a:ext uri="{FF2B5EF4-FFF2-40B4-BE49-F238E27FC236}">
                <a16:creationId xmlns:a16="http://schemas.microsoft.com/office/drawing/2014/main" id="{1F6E0147-B4F8-4AB1-8C4C-7C2B0C2CD70E}"/>
              </a:ext>
            </a:extLst>
          </p:cNvPr>
          <p:cNvSpPr txBox="1"/>
          <p:nvPr/>
        </p:nvSpPr>
        <p:spPr>
          <a:xfrm>
            <a:off x="764221" y="5569544"/>
            <a:ext cx="6113449" cy="646331"/>
          </a:xfrm>
          <a:prstGeom prst="rect">
            <a:avLst/>
          </a:prstGeom>
          <a:noFill/>
        </p:spPr>
        <p:txBody>
          <a:bodyPr wrap="square" rtlCol="0">
            <a:spAutoFit/>
          </a:bodyPr>
          <a:lstStyle/>
          <a:p>
            <a:r>
              <a:rPr lang="en-US" dirty="0"/>
              <a:t>Among 34 cases 100%  Patient affected with mucormycosis have administered antibiotics.</a:t>
            </a:r>
            <a:endParaRPr lang="en-IN" dirty="0"/>
          </a:p>
        </p:txBody>
      </p:sp>
      <p:sp>
        <p:nvSpPr>
          <p:cNvPr id="6" name="TextBox 5">
            <a:extLst>
              <a:ext uri="{FF2B5EF4-FFF2-40B4-BE49-F238E27FC236}">
                <a16:creationId xmlns:a16="http://schemas.microsoft.com/office/drawing/2014/main" id="{D2535C1C-D590-4836-9F52-AC40AB798FDB}"/>
              </a:ext>
            </a:extLst>
          </p:cNvPr>
          <p:cNvSpPr txBox="1"/>
          <p:nvPr/>
        </p:nvSpPr>
        <p:spPr>
          <a:xfrm>
            <a:off x="6779491" y="309708"/>
            <a:ext cx="4378036" cy="646331"/>
          </a:xfrm>
          <a:prstGeom prst="rect">
            <a:avLst/>
          </a:prstGeom>
          <a:noFill/>
        </p:spPr>
        <p:txBody>
          <a:bodyPr wrap="square" rtlCol="0">
            <a:spAutoFit/>
          </a:bodyPr>
          <a:lstStyle/>
          <a:p>
            <a:pPr algn="ctr"/>
            <a:r>
              <a:rPr lang="en-IN" b="1" dirty="0">
                <a:latin typeface="Times New Roman" panose="02020603050405020304" pitchFamily="18" charset="0"/>
                <a:cs typeface="Times New Roman" panose="02020603050405020304" pitchFamily="18" charset="0"/>
              </a:rPr>
              <a:t>TREATMENT AND OUTCOMES OF MUCORMYCOSIS</a:t>
            </a:r>
          </a:p>
        </p:txBody>
      </p:sp>
      <p:sp>
        <p:nvSpPr>
          <p:cNvPr id="10" name="TextBox 9">
            <a:extLst>
              <a:ext uri="{FF2B5EF4-FFF2-40B4-BE49-F238E27FC236}">
                <a16:creationId xmlns:a16="http://schemas.microsoft.com/office/drawing/2014/main" id="{0A3E838E-5BEA-460D-9DF3-310933D25B84}"/>
              </a:ext>
            </a:extLst>
          </p:cNvPr>
          <p:cNvSpPr txBox="1"/>
          <p:nvPr/>
        </p:nvSpPr>
        <p:spPr>
          <a:xfrm>
            <a:off x="6631709" y="5569544"/>
            <a:ext cx="5135420" cy="923330"/>
          </a:xfrm>
          <a:prstGeom prst="rect">
            <a:avLst/>
          </a:prstGeom>
          <a:noFill/>
        </p:spPr>
        <p:txBody>
          <a:bodyPr wrap="square" rtlCol="0">
            <a:spAutoFit/>
          </a:bodyPr>
          <a:lstStyle/>
          <a:p>
            <a:pPr marL="285750" indent="-285750">
              <a:buFont typeface="Arial" panose="020B0604020202020204" pitchFamily="34" charset="0"/>
              <a:buChar char="•"/>
            </a:pPr>
            <a:r>
              <a:rPr lang="en-IN" dirty="0">
                <a:latin typeface="Times New Roman" panose="02020603050405020304" pitchFamily="18" charset="0"/>
                <a:cs typeface="Times New Roman" panose="02020603050405020304" pitchFamily="18" charset="0"/>
              </a:rPr>
              <a:t>Existing data shows the mortality rate is low in patients treated with surgical debridement and antifungal therapy</a:t>
            </a:r>
          </a:p>
        </p:txBody>
      </p:sp>
      <p:pic>
        <p:nvPicPr>
          <p:cNvPr id="12" name="Picture 11">
            <a:extLst>
              <a:ext uri="{FF2B5EF4-FFF2-40B4-BE49-F238E27FC236}">
                <a16:creationId xmlns:a16="http://schemas.microsoft.com/office/drawing/2014/main" id="{4E9145DA-51C4-4C53-BA6C-A5FC39C19552}"/>
              </a:ext>
            </a:extLst>
          </p:cNvPr>
          <p:cNvPicPr>
            <a:picLocks noChangeAspect="1"/>
          </p:cNvPicPr>
          <p:nvPr/>
        </p:nvPicPr>
        <p:blipFill>
          <a:blip r:embed="rId4"/>
          <a:stretch>
            <a:fillRect/>
          </a:stretch>
        </p:blipFill>
        <p:spPr>
          <a:xfrm>
            <a:off x="6352961" y="1133564"/>
            <a:ext cx="5692916" cy="1510506"/>
          </a:xfrm>
          <a:prstGeom prst="rect">
            <a:avLst/>
          </a:prstGeom>
        </p:spPr>
      </p:pic>
      <p:pic>
        <p:nvPicPr>
          <p:cNvPr id="13" name="Picture 12">
            <a:extLst>
              <a:ext uri="{FF2B5EF4-FFF2-40B4-BE49-F238E27FC236}">
                <a16:creationId xmlns:a16="http://schemas.microsoft.com/office/drawing/2014/main" id="{C24F4A46-7DC3-4B4F-866F-07D83036A2C6}"/>
              </a:ext>
            </a:extLst>
          </p:cNvPr>
          <p:cNvPicPr>
            <a:picLocks noChangeAspect="1"/>
          </p:cNvPicPr>
          <p:nvPr/>
        </p:nvPicPr>
        <p:blipFill>
          <a:blip r:embed="rId5"/>
          <a:stretch>
            <a:fillRect/>
          </a:stretch>
        </p:blipFill>
        <p:spPr>
          <a:xfrm>
            <a:off x="6631709" y="2644070"/>
            <a:ext cx="4872828" cy="2935360"/>
          </a:xfrm>
          <a:prstGeom prst="rect">
            <a:avLst/>
          </a:prstGeom>
        </p:spPr>
      </p:pic>
    </p:spTree>
    <p:extLst>
      <p:ext uri="{BB962C8B-B14F-4D97-AF65-F5344CB8AC3E}">
        <p14:creationId xmlns:p14="http://schemas.microsoft.com/office/powerpoint/2010/main" val="7019721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747DA56-F18A-4D6E-A700-E39F53ECB7ED}"/>
              </a:ext>
            </a:extLst>
          </p:cNvPr>
          <p:cNvSpPr>
            <a:spLocks noGrp="1"/>
          </p:cNvSpPr>
          <p:nvPr>
            <p:ph idx="1"/>
          </p:nvPr>
        </p:nvSpPr>
        <p:spPr>
          <a:xfrm>
            <a:off x="939800" y="655783"/>
            <a:ext cx="10515600" cy="5357090"/>
          </a:xfrm>
        </p:spPr>
        <p:txBody>
          <a:bodyPr>
            <a:normAutofit/>
          </a:bodyPr>
          <a:lstStyle/>
          <a:p>
            <a:pPr marL="0" indent="0">
              <a:buNone/>
            </a:pPr>
            <a:r>
              <a:rPr lang="en-IN" sz="2000" b="1" dirty="0">
                <a:latin typeface="Times New Roman" panose="02020603050405020304" pitchFamily="18" charset="0"/>
                <a:cs typeface="Times New Roman" panose="02020603050405020304" pitchFamily="18" charset="0"/>
              </a:rPr>
              <a:t>CONCLUSION: </a:t>
            </a:r>
          </a:p>
          <a:p>
            <a:r>
              <a:rPr lang="en-IN" sz="2200" dirty="0">
                <a:latin typeface="Times New Roman" panose="02020603050405020304" pitchFamily="18" charset="0"/>
                <a:cs typeface="Times New Roman" panose="02020603050405020304" pitchFamily="18" charset="0"/>
              </a:rPr>
              <a:t>Study reveals that it is mostly seen in Diabetic males aged between  30-40 years of age group.</a:t>
            </a:r>
          </a:p>
          <a:p>
            <a:r>
              <a:rPr lang="en-IN" sz="2200" dirty="0">
                <a:latin typeface="Times New Roman" panose="02020603050405020304" pitchFamily="18" charset="0"/>
                <a:cs typeface="Times New Roman" panose="02020603050405020304" pitchFamily="18" charset="0"/>
              </a:rPr>
              <a:t>It was seen in Patients taking steroids, who were admitted in hospital and were on oxygen support and  antibiotic usage.</a:t>
            </a:r>
          </a:p>
          <a:p>
            <a:pPr marL="0" indent="0">
              <a:buNone/>
            </a:pPr>
            <a:endParaRPr lang="en-IN" sz="2000" dirty="0">
              <a:latin typeface="Times New Roman" panose="02020603050405020304" pitchFamily="18" charset="0"/>
              <a:cs typeface="Times New Roman" panose="02020603050405020304" pitchFamily="18" charset="0"/>
            </a:endParaRPr>
          </a:p>
          <a:p>
            <a:pPr marL="0" indent="0">
              <a:buNone/>
            </a:pPr>
            <a:r>
              <a:rPr lang="en-IN" sz="2000" b="1" dirty="0">
                <a:latin typeface="Times New Roman" panose="02020603050405020304" pitchFamily="18" charset="0"/>
                <a:cs typeface="Times New Roman" panose="02020603050405020304" pitchFamily="18" charset="0"/>
              </a:rPr>
              <a:t>RECOMENDATIONS:</a:t>
            </a:r>
          </a:p>
          <a:p>
            <a:pPr marL="0" indent="0">
              <a:buNone/>
            </a:pPr>
            <a:endParaRPr lang="en-IN" sz="2000" b="1" dirty="0">
              <a:latin typeface="Times New Roman" panose="02020603050405020304" pitchFamily="18" charset="0"/>
              <a:cs typeface="Times New Roman" panose="02020603050405020304" pitchFamily="18" charset="0"/>
            </a:endParaRPr>
          </a:p>
          <a:p>
            <a:r>
              <a:rPr lang="en-IN" sz="2200" dirty="0">
                <a:latin typeface="Times New Roman" panose="02020603050405020304" pitchFamily="18" charset="0"/>
                <a:cs typeface="Times New Roman" panose="02020603050405020304" pitchFamily="18" charset="0"/>
              </a:rPr>
              <a:t>As per the findings, implementing antimicrobial stewardship programme is a core strategy that should be implemented as soon as possible in COVID-19 treatment protocol.</a:t>
            </a:r>
          </a:p>
          <a:p>
            <a:r>
              <a:rPr lang="en-IN" sz="2200" dirty="0">
                <a:latin typeface="Times New Roman" panose="02020603050405020304" pitchFamily="18" charset="0"/>
                <a:cs typeface="Times New Roman" panose="02020603050405020304" pitchFamily="18" charset="0"/>
              </a:rPr>
              <a:t>Prudent use of steroids.</a:t>
            </a:r>
          </a:p>
          <a:p>
            <a:r>
              <a:rPr lang="en-IN" sz="2200" dirty="0">
                <a:latin typeface="Times New Roman" panose="02020603050405020304" pitchFamily="18" charset="0"/>
                <a:cs typeface="Times New Roman" panose="02020603050405020304" pitchFamily="18" charset="0"/>
              </a:rPr>
              <a:t>Avoid self medication.</a:t>
            </a:r>
          </a:p>
          <a:p>
            <a:pPr marL="0" indent="0">
              <a:buNone/>
            </a:pPr>
            <a:endParaRPr lang="en-IN" sz="2200" dirty="0">
              <a:latin typeface="Times New Roman" panose="02020603050405020304" pitchFamily="18" charset="0"/>
              <a:cs typeface="Times New Roman" panose="02020603050405020304" pitchFamily="18" charset="0"/>
            </a:endParaRPr>
          </a:p>
          <a:p>
            <a:pPr marL="0" indent="0">
              <a:buNone/>
            </a:pPr>
            <a:endParaRPr lang="en-IN" sz="2000" dirty="0">
              <a:latin typeface="Times New Roman" panose="02020603050405020304" pitchFamily="18" charset="0"/>
              <a:cs typeface="Times New Roman" panose="02020603050405020304" pitchFamily="18" charset="0"/>
            </a:endParaRPr>
          </a:p>
          <a:p>
            <a:pPr marL="0" indent="0">
              <a:buNone/>
            </a:pPr>
            <a:endParaRPr lang="en-IN" sz="2000" b="1" dirty="0">
              <a:latin typeface="Times New Roman" panose="02020603050405020304" pitchFamily="18" charset="0"/>
              <a:cs typeface="Times New Roman" panose="02020603050405020304" pitchFamily="18" charset="0"/>
            </a:endParaRPr>
          </a:p>
          <a:p>
            <a:endParaRPr lang="en-IN" sz="2000" dirty="0">
              <a:latin typeface="Times New Roman" panose="02020603050405020304" pitchFamily="18" charset="0"/>
              <a:cs typeface="Times New Roman" panose="02020603050405020304" pitchFamily="18" charset="0"/>
            </a:endParaRPr>
          </a:p>
          <a:p>
            <a:endParaRPr lang="en-IN" sz="2000" dirty="0">
              <a:latin typeface="Times New Roman" panose="02020603050405020304" pitchFamily="18" charset="0"/>
              <a:cs typeface="Times New Roman" panose="02020603050405020304" pitchFamily="18" charset="0"/>
            </a:endParaRPr>
          </a:p>
          <a:p>
            <a:endParaRPr lang="en-IN" sz="2000" dirty="0">
              <a:latin typeface="Times New Roman" panose="02020603050405020304" pitchFamily="18" charset="0"/>
              <a:cs typeface="Times New Roman" panose="02020603050405020304" pitchFamily="18" charset="0"/>
            </a:endParaRPr>
          </a:p>
          <a:p>
            <a:endParaRPr lang="en-IN" sz="2000" dirty="0">
              <a:latin typeface="Times New Roman" panose="02020603050405020304" pitchFamily="18" charset="0"/>
              <a:cs typeface="Times New Roman" panose="02020603050405020304" pitchFamily="18" charset="0"/>
            </a:endParaRPr>
          </a:p>
          <a:p>
            <a:endParaRPr lang="en-IN" sz="2000" dirty="0">
              <a:latin typeface="Times New Roman" panose="02020603050405020304" pitchFamily="18" charset="0"/>
              <a:cs typeface="Times New Roman" panose="02020603050405020304" pitchFamily="18" charset="0"/>
            </a:endParaRPr>
          </a:p>
          <a:p>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7877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1623C7-F640-4008-8925-C5F02B03C125}"/>
              </a:ext>
            </a:extLst>
          </p:cNvPr>
          <p:cNvSpPr>
            <a:spLocks noGrp="1"/>
          </p:cNvSpPr>
          <p:nvPr>
            <p:ph idx="1"/>
          </p:nvPr>
        </p:nvSpPr>
        <p:spPr>
          <a:xfrm>
            <a:off x="755072" y="671080"/>
            <a:ext cx="10515600" cy="5572702"/>
          </a:xfrm>
        </p:spPr>
        <p:txBody>
          <a:bodyPr>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IN" sz="2400" dirty="0">
                <a:solidFill>
                  <a:prstClr val="black"/>
                </a:solidFill>
                <a:latin typeface="Times New Roman" panose="02020603050405020304" pitchFamily="18" charset="0"/>
                <a:cs typeface="Times New Roman" panose="02020603050405020304" pitchFamily="18" charset="0"/>
              </a:rPr>
              <a:t>Blood sugar management</a:t>
            </a:r>
            <a:endParaRPr kumimoji="0" lang="en-IN"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Immunocompromised, comorbid patients needs to take special care and follow covid protective measures.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Vaccination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IN"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Early diagnosis, treatment and follow up.</a:t>
            </a:r>
          </a:p>
          <a:p>
            <a:pPr marL="0" marR="0" lvl="0" indent="0" algn="l" defTabSz="914400" rtl="0" eaLnBrk="1" fontAlgn="auto" latinLnBrk="0" hangingPunct="1">
              <a:lnSpc>
                <a:spcPct val="90000"/>
              </a:lnSpc>
              <a:spcBef>
                <a:spcPts val="1000"/>
              </a:spcBef>
              <a:spcAft>
                <a:spcPts val="0"/>
              </a:spcAft>
              <a:buClrTx/>
              <a:buSzTx/>
              <a:buNone/>
              <a:tabLst/>
              <a:defRPr/>
            </a:pPr>
            <a:endParaRPr lang="en-IN" sz="2400" dirty="0">
              <a:latin typeface="Times New Roman" panose="02020603050405020304" pitchFamily="18" charset="0"/>
              <a:cs typeface="Times New Roman" panose="02020603050405020304" pitchFamily="18" charset="0"/>
            </a:endParaRPr>
          </a:p>
          <a:p>
            <a:pPr marL="0" indent="0">
              <a:buNone/>
            </a:pPr>
            <a:endParaRPr lang="en-IN" sz="2400" dirty="0">
              <a:latin typeface="Times New Roman" panose="02020603050405020304" pitchFamily="18" charset="0"/>
              <a:cs typeface="Times New Roman" panose="02020603050405020304" pitchFamily="18" charset="0"/>
            </a:endParaRPr>
          </a:p>
          <a:p>
            <a:pPr marL="0" indent="0">
              <a:buNone/>
            </a:pPr>
            <a:r>
              <a:rPr lang="en-IN" sz="2400" b="1" dirty="0">
                <a:latin typeface="Times New Roman" panose="02020603050405020304" pitchFamily="18" charset="0"/>
                <a:cs typeface="Times New Roman" panose="02020603050405020304" pitchFamily="18" charset="0"/>
              </a:rPr>
              <a:t>LIMITATIONS:</a:t>
            </a:r>
          </a:p>
          <a:p>
            <a:r>
              <a:rPr lang="en-US" sz="2400" dirty="0">
                <a:latin typeface="Times New Roman" panose="02020603050405020304" pitchFamily="18" charset="0"/>
                <a:cs typeface="Times New Roman" panose="02020603050405020304" pitchFamily="18" charset="0"/>
              </a:rPr>
              <a:t>Sample size is relatively small and limited time period.</a:t>
            </a:r>
          </a:p>
          <a:p>
            <a:r>
              <a:rPr lang="en-US" sz="2400" dirty="0">
                <a:latin typeface="Times New Roman" panose="02020603050405020304" pitchFamily="18" charset="0"/>
                <a:cs typeface="Times New Roman" panose="02020603050405020304" pitchFamily="18" charset="0"/>
              </a:rPr>
              <a:t>Focused only on predictors of mucormycosis and to identify factors in covid-19 treatment patients to develop mucormycosis. Other hospital acquired infections are not recorded.</a:t>
            </a:r>
          </a:p>
          <a:p>
            <a:pPr marL="0" indent="0">
              <a:buNone/>
            </a:pPr>
            <a:endParaRPr lang="en-IN" sz="2400" dirty="0">
              <a:latin typeface="Times New Roman" panose="02020603050405020304" pitchFamily="18" charset="0"/>
              <a:cs typeface="Times New Roman" panose="02020603050405020304" pitchFamily="18" charset="0"/>
            </a:endParaRPr>
          </a:p>
          <a:p>
            <a:pPr marL="0" indent="0">
              <a:buNone/>
            </a:pPr>
            <a:endParaRPr lang="en-IN" sz="2400" dirty="0">
              <a:latin typeface="Times New Roman" panose="02020603050405020304" pitchFamily="18" charset="0"/>
              <a:cs typeface="Times New Roman" panose="02020603050405020304" pitchFamily="18" charset="0"/>
            </a:endParaRPr>
          </a:p>
          <a:p>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2867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8A764-C9B0-4A35-A7A1-7C40D33A596B}"/>
              </a:ext>
            </a:extLst>
          </p:cNvPr>
          <p:cNvSpPr>
            <a:spLocks noGrp="1"/>
          </p:cNvSpPr>
          <p:nvPr>
            <p:ph type="title"/>
          </p:nvPr>
        </p:nvSpPr>
        <p:spPr>
          <a:xfrm>
            <a:off x="838200" y="365126"/>
            <a:ext cx="10515600" cy="1029566"/>
          </a:xfrm>
        </p:spPr>
        <p:txBody>
          <a:bodyPr>
            <a:normAutofit/>
          </a:bodyPr>
          <a:lstStyle/>
          <a:p>
            <a:r>
              <a:rPr lang="en-IN" sz="3200" b="1" dirty="0">
                <a:solidFill>
                  <a:schemeClr val="accent5">
                    <a:lumMod val="75000"/>
                  </a:schemeClr>
                </a:solidFill>
                <a:latin typeface="Times New Roman" panose="02020603050405020304" pitchFamily="18" charset="0"/>
                <a:cs typeface="Times New Roman" panose="02020603050405020304" pitchFamily="18" charset="0"/>
              </a:rPr>
              <a:t>RATING: HOW PGDHM COURSE ADDRESSES THE PROGRAMME OUTCOMES</a:t>
            </a:r>
          </a:p>
        </p:txBody>
      </p:sp>
      <p:graphicFrame>
        <p:nvGraphicFramePr>
          <p:cNvPr id="4" name="Table 4">
            <a:extLst>
              <a:ext uri="{FF2B5EF4-FFF2-40B4-BE49-F238E27FC236}">
                <a16:creationId xmlns:a16="http://schemas.microsoft.com/office/drawing/2014/main" id="{DC5783C7-7487-42E1-9480-38A0C6C3055D}"/>
              </a:ext>
            </a:extLst>
          </p:cNvPr>
          <p:cNvGraphicFramePr>
            <a:graphicFrameLocks noGrp="1"/>
          </p:cNvGraphicFramePr>
          <p:nvPr>
            <p:ph idx="1"/>
            <p:extLst>
              <p:ext uri="{D42A27DB-BD31-4B8C-83A1-F6EECF244321}">
                <p14:modId xmlns:p14="http://schemas.microsoft.com/office/powerpoint/2010/main" val="2307425049"/>
              </p:ext>
            </p:extLst>
          </p:nvPr>
        </p:nvGraphicFramePr>
        <p:xfrm>
          <a:off x="838200" y="1631661"/>
          <a:ext cx="10515600" cy="3349423"/>
        </p:xfrm>
        <a:graphic>
          <a:graphicData uri="http://schemas.openxmlformats.org/drawingml/2006/table">
            <a:tbl>
              <a:tblPr firstRow="1" bandRow="1">
                <a:tableStyleId>{5C22544A-7EE6-4342-B048-85BDC9FD1C3A}</a:tableStyleId>
              </a:tblPr>
              <a:tblGrid>
                <a:gridCol w="981364">
                  <a:extLst>
                    <a:ext uri="{9D8B030D-6E8A-4147-A177-3AD203B41FA5}">
                      <a16:colId xmlns:a16="http://schemas.microsoft.com/office/drawing/2014/main" val="3849761052"/>
                    </a:ext>
                  </a:extLst>
                </a:gridCol>
                <a:gridCol w="7583054">
                  <a:extLst>
                    <a:ext uri="{9D8B030D-6E8A-4147-A177-3AD203B41FA5}">
                      <a16:colId xmlns:a16="http://schemas.microsoft.com/office/drawing/2014/main" val="3295169132"/>
                    </a:ext>
                  </a:extLst>
                </a:gridCol>
                <a:gridCol w="1951182">
                  <a:extLst>
                    <a:ext uri="{9D8B030D-6E8A-4147-A177-3AD203B41FA5}">
                      <a16:colId xmlns:a16="http://schemas.microsoft.com/office/drawing/2014/main" val="3968175517"/>
                    </a:ext>
                  </a:extLst>
                </a:gridCol>
              </a:tblGrid>
              <a:tr h="514783">
                <a:tc>
                  <a:txBody>
                    <a:bodyPr/>
                    <a:lstStyle/>
                    <a:p>
                      <a:r>
                        <a:rPr lang="en-IN" dirty="0"/>
                        <a:t>S.NO</a:t>
                      </a:r>
                    </a:p>
                  </a:txBody>
                  <a:tcPr/>
                </a:tc>
                <a:tc>
                  <a:txBody>
                    <a:bodyPr/>
                    <a:lstStyle/>
                    <a:p>
                      <a:pPr algn="ctr"/>
                      <a:r>
                        <a:rPr lang="en-IN" dirty="0"/>
                        <a:t>CATEGORY</a:t>
                      </a:r>
                    </a:p>
                  </a:txBody>
                  <a:tcPr/>
                </a:tc>
                <a:tc>
                  <a:txBody>
                    <a:bodyPr/>
                    <a:lstStyle/>
                    <a:p>
                      <a:pPr algn="ctr"/>
                      <a:r>
                        <a:rPr lang="en-IN" dirty="0"/>
                        <a:t>SCORE</a:t>
                      </a:r>
                    </a:p>
                  </a:txBody>
                  <a:tcPr/>
                </a:tc>
                <a:extLst>
                  <a:ext uri="{0D108BD9-81ED-4DB2-BD59-A6C34878D82A}">
                    <a16:rowId xmlns:a16="http://schemas.microsoft.com/office/drawing/2014/main" val="3831934127"/>
                  </a:ext>
                </a:extLst>
              </a:tr>
              <a:tr h="858550">
                <a:tc>
                  <a:txBody>
                    <a:bodyPr/>
                    <a:lstStyle/>
                    <a:p>
                      <a:pPr algn="ctr"/>
                      <a:r>
                        <a:rPr lang="en-IN" dirty="0"/>
                        <a:t>1.</a:t>
                      </a:r>
                    </a:p>
                  </a:txBody>
                  <a:tcPr/>
                </a:tc>
                <a:tc>
                  <a:txBody>
                    <a:bodyPr/>
                    <a:lstStyle/>
                    <a:p>
                      <a:r>
                        <a:rPr lang="en-IN" dirty="0"/>
                        <a:t>Internalize the concepts of management such as healthcare delivery systems, strategic planning, HR, marketing, finance, healthcare IT standards and operations. </a:t>
                      </a:r>
                    </a:p>
                  </a:txBody>
                  <a:tcPr/>
                </a:tc>
                <a:tc>
                  <a:txBody>
                    <a:bodyPr/>
                    <a:lstStyle/>
                    <a:p>
                      <a:pPr algn="ctr"/>
                      <a:r>
                        <a:rPr lang="en-IN" dirty="0"/>
                        <a:t>4</a:t>
                      </a:r>
                    </a:p>
                  </a:txBody>
                  <a:tcPr/>
                </a:tc>
                <a:extLst>
                  <a:ext uri="{0D108BD9-81ED-4DB2-BD59-A6C34878D82A}">
                    <a16:rowId xmlns:a16="http://schemas.microsoft.com/office/drawing/2014/main" val="487256709"/>
                  </a:ext>
                </a:extLst>
              </a:tr>
              <a:tr h="514783">
                <a:tc>
                  <a:txBody>
                    <a:bodyPr/>
                    <a:lstStyle/>
                    <a:p>
                      <a:pPr algn="ctr"/>
                      <a:r>
                        <a:rPr lang="en-IN" dirty="0"/>
                        <a:t>2.</a:t>
                      </a:r>
                    </a:p>
                  </a:txBody>
                  <a:tcPr/>
                </a:tc>
                <a:tc>
                  <a:txBody>
                    <a:bodyPr/>
                    <a:lstStyle/>
                    <a:p>
                      <a:r>
                        <a:rPr lang="en-IN" dirty="0"/>
                        <a:t>Apply knowledge of research and management techniques and functions in an integrated manner in healthcare set up.</a:t>
                      </a:r>
                    </a:p>
                  </a:txBody>
                  <a:tcPr/>
                </a:tc>
                <a:tc>
                  <a:txBody>
                    <a:bodyPr/>
                    <a:lstStyle/>
                    <a:p>
                      <a:pPr algn="ctr"/>
                      <a:r>
                        <a:rPr lang="en-IN" dirty="0"/>
                        <a:t>3</a:t>
                      </a:r>
                    </a:p>
                  </a:txBody>
                  <a:tcPr/>
                </a:tc>
                <a:extLst>
                  <a:ext uri="{0D108BD9-81ED-4DB2-BD59-A6C34878D82A}">
                    <a16:rowId xmlns:a16="http://schemas.microsoft.com/office/drawing/2014/main" val="2717090216"/>
                  </a:ext>
                </a:extLst>
              </a:tr>
              <a:tr h="514783">
                <a:tc>
                  <a:txBody>
                    <a:bodyPr/>
                    <a:lstStyle/>
                    <a:p>
                      <a:pPr algn="ctr"/>
                      <a:r>
                        <a:rPr lang="en-IN" dirty="0"/>
                        <a:t>3.</a:t>
                      </a:r>
                    </a:p>
                  </a:txBody>
                  <a:tcPr/>
                </a:tc>
                <a:tc>
                  <a:txBody>
                    <a:bodyPr/>
                    <a:lstStyle/>
                    <a:p>
                      <a:r>
                        <a:rPr lang="en-IN" dirty="0"/>
                        <a:t>Use of appropriate skills to support healthcare organizations to take informed decision in planning, building and managing healthcare organizations.</a:t>
                      </a:r>
                    </a:p>
                  </a:txBody>
                  <a:tcPr/>
                </a:tc>
                <a:tc>
                  <a:txBody>
                    <a:bodyPr/>
                    <a:lstStyle/>
                    <a:p>
                      <a:pPr algn="ctr"/>
                      <a:r>
                        <a:rPr lang="en-IN" dirty="0"/>
                        <a:t>3</a:t>
                      </a:r>
                    </a:p>
                  </a:txBody>
                  <a:tcPr/>
                </a:tc>
                <a:extLst>
                  <a:ext uri="{0D108BD9-81ED-4DB2-BD59-A6C34878D82A}">
                    <a16:rowId xmlns:a16="http://schemas.microsoft.com/office/drawing/2014/main" val="1192393990"/>
                  </a:ext>
                </a:extLst>
              </a:tr>
              <a:tr h="514783">
                <a:tc>
                  <a:txBody>
                    <a:bodyPr/>
                    <a:lstStyle/>
                    <a:p>
                      <a:pPr algn="ctr"/>
                      <a:r>
                        <a:rPr lang="en-IN" dirty="0"/>
                        <a:t>4.</a:t>
                      </a:r>
                    </a:p>
                  </a:txBody>
                  <a:tcPr/>
                </a:tc>
                <a:tc>
                  <a:txBody>
                    <a:bodyPr/>
                    <a:lstStyle/>
                    <a:p>
                      <a:r>
                        <a:rPr lang="en-IN" dirty="0"/>
                        <a:t>Utilize learning acquired from trainings and practical exposures in real time situations.</a:t>
                      </a:r>
                    </a:p>
                  </a:txBody>
                  <a:tcPr/>
                </a:tc>
                <a:tc>
                  <a:txBody>
                    <a:bodyPr/>
                    <a:lstStyle/>
                    <a:p>
                      <a:pPr algn="ctr"/>
                      <a:r>
                        <a:rPr lang="en-IN" dirty="0"/>
                        <a:t>3</a:t>
                      </a:r>
                    </a:p>
                  </a:txBody>
                  <a:tcPr/>
                </a:tc>
                <a:extLst>
                  <a:ext uri="{0D108BD9-81ED-4DB2-BD59-A6C34878D82A}">
                    <a16:rowId xmlns:a16="http://schemas.microsoft.com/office/drawing/2014/main" val="4104959964"/>
                  </a:ext>
                </a:extLst>
              </a:tr>
            </a:tbl>
          </a:graphicData>
        </a:graphic>
      </p:graphicFrame>
      <p:sp>
        <p:nvSpPr>
          <p:cNvPr id="5" name="TextBox 4">
            <a:extLst>
              <a:ext uri="{FF2B5EF4-FFF2-40B4-BE49-F238E27FC236}">
                <a16:creationId xmlns:a16="http://schemas.microsoft.com/office/drawing/2014/main" id="{04568D9F-1C06-41A3-B56F-52E5A8EC0F1A}"/>
              </a:ext>
            </a:extLst>
          </p:cNvPr>
          <p:cNvSpPr txBox="1"/>
          <p:nvPr/>
        </p:nvSpPr>
        <p:spPr>
          <a:xfrm>
            <a:off x="838200" y="5347855"/>
            <a:ext cx="10515600" cy="369332"/>
          </a:xfrm>
          <a:prstGeom prst="rect">
            <a:avLst/>
          </a:prstGeom>
          <a:noFill/>
        </p:spPr>
        <p:txBody>
          <a:bodyPr wrap="square" rtlCol="0">
            <a:spAutoFit/>
          </a:bodyPr>
          <a:lstStyle/>
          <a:p>
            <a:r>
              <a:rPr lang="en-IN" dirty="0"/>
              <a:t>                                    Score- 1: Slight(Low), 2:Moderate(Medium), 3:Substantial (High) </a:t>
            </a:r>
          </a:p>
        </p:txBody>
      </p:sp>
    </p:spTree>
    <p:extLst>
      <p:ext uri="{BB962C8B-B14F-4D97-AF65-F5344CB8AC3E}">
        <p14:creationId xmlns:p14="http://schemas.microsoft.com/office/powerpoint/2010/main" val="1276469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17456-1165-4DE3-89E8-012C62B12145}"/>
              </a:ext>
            </a:extLst>
          </p:cNvPr>
          <p:cNvSpPr>
            <a:spLocks noGrp="1"/>
          </p:cNvSpPr>
          <p:nvPr>
            <p:ph type="title"/>
          </p:nvPr>
        </p:nvSpPr>
        <p:spPr>
          <a:xfrm>
            <a:off x="838200" y="365125"/>
            <a:ext cx="10515600" cy="604693"/>
          </a:xfrm>
        </p:spPr>
        <p:txBody>
          <a:bodyPr>
            <a:normAutofit/>
          </a:bodyPr>
          <a:lstStyle/>
          <a:p>
            <a:r>
              <a:rPr lang="en-IN" sz="3200" b="1" dirty="0">
                <a:latin typeface="Times New Roman" panose="02020603050405020304" pitchFamily="18" charset="0"/>
                <a:cs typeface="Times New Roman" panose="02020603050405020304" pitchFamily="18" charset="0"/>
              </a:rPr>
              <a:t>INTRODUCTION:</a:t>
            </a:r>
          </a:p>
        </p:txBody>
      </p:sp>
      <p:sp>
        <p:nvSpPr>
          <p:cNvPr id="3" name="Content Placeholder 2">
            <a:extLst>
              <a:ext uri="{FF2B5EF4-FFF2-40B4-BE49-F238E27FC236}">
                <a16:creationId xmlns:a16="http://schemas.microsoft.com/office/drawing/2014/main" id="{7CA02DFD-92FE-4D31-A06D-8F71B0A0605D}"/>
              </a:ext>
            </a:extLst>
          </p:cNvPr>
          <p:cNvSpPr>
            <a:spLocks noGrp="1"/>
          </p:cNvSpPr>
          <p:nvPr>
            <p:ph idx="1"/>
          </p:nvPr>
        </p:nvSpPr>
        <p:spPr>
          <a:xfrm>
            <a:off x="838200" y="1099126"/>
            <a:ext cx="10515600" cy="5098474"/>
          </a:xfrm>
        </p:spPr>
        <p:txBody>
          <a:bodyPr>
            <a:normAutofit/>
          </a:bodyPr>
          <a:lstStyle/>
          <a:p>
            <a:r>
              <a:rPr lang="en-US" sz="2400" dirty="0">
                <a:effectLst/>
                <a:latin typeface="Times New Roman" panose="02020603050405020304" pitchFamily="18" charset="0"/>
                <a:ea typeface="Calibri" panose="020F0502020204030204" pitchFamily="34" charset="0"/>
                <a:cs typeface="Times New Roman" panose="02020603050405020304" pitchFamily="18" charset="0"/>
              </a:rPr>
              <a:t>Mucormycosis</a:t>
            </a:r>
            <a:r>
              <a:rPr lang="en-US" sz="2400" dirty="0">
                <a:latin typeface="Times New Roman" panose="02020603050405020304" pitchFamily="18" charset="0"/>
                <a:ea typeface="Calibri" panose="020F0502020204030204" pitchFamily="34" charset="0"/>
                <a:cs typeface="Times New Roman" panose="02020603050405020304" pitchFamily="18" charset="0"/>
              </a:rPr>
              <a:t> is a severe but rare fungal infection caused by the mucoromycetes, a group of moulds.</a:t>
            </a:r>
          </a:p>
          <a:p>
            <a:r>
              <a:rPr lang="en-US" sz="2400" dirty="0">
                <a:latin typeface="Times New Roman" panose="02020603050405020304" pitchFamily="18" charset="0"/>
                <a:ea typeface="Calibri" panose="020F0502020204030204" pitchFamily="34" charset="0"/>
                <a:cs typeface="Times New Roman" panose="02020603050405020304" pitchFamily="18" charset="0"/>
              </a:rPr>
              <a:t>The fungus is usually found in a variety of places, but they are most found in soil and rotting organic matter like leaves, compost piles.</a:t>
            </a:r>
          </a:p>
          <a:p>
            <a:r>
              <a:rPr lang="en-US" sz="2400" dirty="0">
                <a:latin typeface="Times New Roman" panose="02020603050405020304" pitchFamily="18" charset="0"/>
                <a:ea typeface="Calibri" panose="020F0502020204030204" pitchFamily="34" charset="0"/>
                <a:cs typeface="Times New Roman" panose="02020603050405020304" pitchFamily="18" charset="0"/>
              </a:rPr>
              <a:t>It is known to happen more commonly in uncontrolled diabetic persons and other people who are on immunosuppressants, chemotherapeutic agents and steroids.</a:t>
            </a:r>
          </a:p>
          <a:p>
            <a:r>
              <a:rPr lang="en-US" sz="2400" dirty="0">
                <a:latin typeface="Times New Roman" panose="02020603050405020304" pitchFamily="18" charset="0"/>
                <a:ea typeface="Calibri" panose="020F0502020204030204" pitchFamily="34" charset="0"/>
                <a:cs typeface="Times New Roman" panose="02020603050405020304" pitchFamily="18" charset="0"/>
              </a:rPr>
              <a:t>A study conducted by ICMR (Indian Council of Medical Research between June and September 2020, with data from 17,534 covid patients in 10 hospitals across 8 cities, reported 3.6% of total patients developed secondary infections with an average mortality of 56.7%.</a:t>
            </a:r>
          </a:p>
          <a:p>
            <a:r>
              <a:rPr lang="en-US" sz="2400" dirty="0">
                <a:latin typeface="Times New Roman" panose="02020603050405020304" pitchFamily="18" charset="0"/>
                <a:ea typeface="Calibri" panose="020F0502020204030204" pitchFamily="34" charset="0"/>
                <a:cs typeface="Times New Roman" panose="02020603050405020304" pitchFamily="18" charset="0"/>
              </a:rPr>
              <a:t>Another study in  covid patients at the trauma center of AIIMS, Delhi, noted multi drug resistance in 60% of studied isolates with overall resistance up to 84%.</a:t>
            </a:r>
          </a:p>
          <a:p>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endParaRPr lang="en-US" sz="2000" dirty="0">
              <a:latin typeface="Arial" panose="020B0604020202020204" pitchFamily="34" charset="0"/>
              <a:ea typeface="Calibri" panose="020F0502020204030204" pitchFamily="34" charset="0"/>
            </a:endParaRPr>
          </a:p>
          <a:p>
            <a:endParaRPr lang="en-US" sz="2000" dirty="0">
              <a:effectLst/>
              <a:latin typeface="Arial" panose="020B0604020202020204" pitchFamily="34" charset="0"/>
              <a:ea typeface="Calibri" panose="020F0502020204030204" pitchFamily="34" charset="0"/>
            </a:endParaRPr>
          </a:p>
          <a:p>
            <a:pPr marL="0" indent="0">
              <a:buNone/>
            </a:pPr>
            <a:endParaRPr lang="en-US" sz="2000" dirty="0">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663508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3E98B8-F3F4-462E-84D6-5FE4945E2C48}"/>
              </a:ext>
            </a:extLst>
          </p:cNvPr>
          <p:cNvSpPr>
            <a:spLocks noGrp="1"/>
          </p:cNvSpPr>
          <p:nvPr>
            <p:ph idx="1"/>
          </p:nvPr>
        </p:nvSpPr>
        <p:spPr>
          <a:xfrm>
            <a:off x="838200" y="683491"/>
            <a:ext cx="10515600" cy="4722524"/>
          </a:xfrm>
        </p:spPr>
        <p:txBody>
          <a:bodyPr>
            <a:normAutofit/>
          </a:bodyPr>
          <a:lstStyle/>
          <a:p>
            <a:pPr marL="0" indent="0">
              <a:buNone/>
            </a:pPr>
            <a:endParaRPr lang="en-IN" sz="2400" dirty="0">
              <a:latin typeface="Times New Roman" panose="02020603050405020304" pitchFamily="18" charset="0"/>
              <a:cs typeface="Times New Roman" panose="02020603050405020304" pitchFamily="18" charset="0"/>
            </a:endParaRPr>
          </a:p>
          <a:p>
            <a:pPr marL="0" indent="0">
              <a:buNone/>
            </a:pPr>
            <a:endParaRPr lang="en-IN" sz="2400" dirty="0">
              <a:latin typeface="Times New Roman" panose="02020603050405020304" pitchFamily="18" charset="0"/>
              <a:cs typeface="Times New Roman" panose="02020603050405020304" pitchFamily="18" charset="0"/>
            </a:endParaRPr>
          </a:p>
          <a:p>
            <a:pPr marL="0" indent="0">
              <a:buNone/>
            </a:pPr>
            <a:endParaRPr lang="en-IN" sz="2400" dirty="0">
              <a:latin typeface="Times New Roman" panose="02020603050405020304" pitchFamily="18" charset="0"/>
              <a:cs typeface="Times New Roman" panose="02020603050405020304" pitchFamily="18" charset="0"/>
            </a:endParaRPr>
          </a:p>
          <a:p>
            <a:pPr marL="0" indent="0">
              <a:buNone/>
            </a:pPr>
            <a:r>
              <a:rPr lang="en-IN" sz="2400" b="1" dirty="0">
                <a:solidFill>
                  <a:schemeClr val="accent1"/>
                </a:solidFill>
                <a:latin typeface="Times New Roman" panose="02020603050405020304" pitchFamily="18" charset="0"/>
                <a:cs typeface="Times New Roman" panose="02020603050405020304" pitchFamily="18" charset="0"/>
              </a:rPr>
              <a:t>OBJECTIVES:</a:t>
            </a:r>
          </a:p>
          <a:p>
            <a:pPr marL="342900" lvl="0" indent="-342900" algn="just">
              <a:lnSpc>
                <a:spcPct val="107000"/>
              </a:lnSpc>
              <a:buFont typeface="+mj-lt"/>
              <a:buAutoNum type="arabicPeriod"/>
            </a:pPr>
            <a:r>
              <a:rPr lang="en-US" sz="2400" dirty="0">
                <a:effectLst/>
                <a:latin typeface="Arial" panose="020B0604020202020204" pitchFamily="34" charset="0"/>
                <a:ea typeface="Calibri" panose="020F0502020204030204" pitchFamily="34" charset="0"/>
                <a:cs typeface="Times New Roman" panose="02020603050405020304" pitchFamily="18" charset="0"/>
              </a:rPr>
              <a:t> To identify patient related factors associated with development of mucormycosis in covid 19 affected patients.</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pPr>
            <a:r>
              <a:rPr lang="en-US" sz="2400" dirty="0">
                <a:effectLst/>
                <a:latin typeface="Arial" panose="020B0604020202020204" pitchFamily="34" charset="0"/>
                <a:ea typeface="Calibri" panose="020F0502020204030204" pitchFamily="34" charset="0"/>
                <a:cs typeface="Times New Roman" panose="02020603050405020304" pitchFamily="18" charset="0"/>
              </a:rPr>
              <a:t>To </a:t>
            </a:r>
            <a:r>
              <a:rPr lang="en-US" sz="2400" dirty="0">
                <a:latin typeface="Arial" panose="020B0604020202020204" pitchFamily="34" charset="0"/>
                <a:ea typeface="Calibri" panose="020F0502020204030204" pitchFamily="34" charset="0"/>
                <a:cs typeface="Times New Roman" panose="02020603050405020304" pitchFamily="18" charset="0"/>
              </a:rPr>
              <a:t>identify </a:t>
            </a:r>
            <a:r>
              <a:rPr lang="en-US" sz="2400" dirty="0">
                <a:effectLst/>
                <a:latin typeface="Arial" panose="020B0604020202020204" pitchFamily="34" charset="0"/>
                <a:ea typeface="Calibri" panose="020F0502020204030204" pitchFamily="34" charset="0"/>
                <a:cs typeface="Times New Roman" panose="02020603050405020304" pitchFamily="18" charset="0"/>
              </a:rPr>
              <a:t> </a:t>
            </a:r>
            <a:r>
              <a:rPr lang="en-US" sz="2400" dirty="0">
                <a:latin typeface="Arial" panose="020B0604020202020204" pitchFamily="34" charset="0"/>
                <a:ea typeface="Calibri" panose="020F0502020204030204" pitchFamily="34" charset="0"/>
                <a:cs typeface="Times New Roman" panose="02020603050405020304" pitchFamily="18" charset="0"/>
              </a:rPr>
              <a:t>factors associated</a:t>
            </a:r>
            <a:r>
              <a:rPr lang="en-US" sz="2400" dirty="0">
                <a:effectLst/>
                <a:latin typeface="Arial" panose="020B0604020202020204" pitchFamily="34" charset="0"/>
                <a:ea typeface="Calibri" panose="020F0502020204030204" pitchFamily="34" charset="0"/>
                <a:cs typeface="Times New Roman" panose="02020603050405020304" pitchFamily="18" charset="0"/>
              </a:rPr>
              <a:t> with COVID -19 treatment in patients with   mucormycosis</a:t>
            </a:r>
            <a:r>
              <a:rPr lang="en-US" sz="2400" dirty="0">
                <a:latin typeface="Arial" panose="020B0604020202020204" pitchFamily="34" charset="0"/>
                <a:ea typeface="Calibri" panose="020F0502020204030204" pitchFamily="34" charset="0"/>
                <a:cs typeface="Times New Roman" panose="02020603050405020304" pitchFamily="18" charset="0"/>
              </a:rPr>
              <a:t>.</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endParaRPr lang="en-IN"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6298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08701-9D53-47F2-BF9E-2A9D385A49DA}"/>
              </a:ext>
            </a:extLst>
          </p:cNvPr>
          <p:cNvSpPr>
            <a:spLocks noGrp="1"/>
          </p:cNvSpPr>
          <p:nvPr>
            <p:ph type="title"/>
          </p:nvPr>
        </p:nvSpPr>
        <p:spPr>
          <a:xfrm>
            <a:off x="838200" y="365126"/>
            <a:ext cx="10515600" cy="576984"/>
          </a:xfrm>
        </p:spPr>
        <p:txBody>
          <a:bodyPr>
            <a:normAutofit/>
          </a:bodyPr>
          <a:lstStyle/>
          <a:p>
            <a:r>
              <a:rPr lang="en-IN" sz="2800" b="1" dirty="0">
                <a:latin typeface="Times New Roman" panose="02020603050405020304" pitchFamily="18" charset="0"/>
                <a:cs typeface="Times New Roman" panose="02020603050405020304" pitchFamily="18" charset="0"/>
              </a:rPr>
              <a:t>METHODOLOGY:</a:t>
            </a:r>
          </a:p>
        </p:txBody>
      </p:sp>
      <p:sp>
        <p:nvSpPr>
          <p:cNvPr id="3" name="Content Placeholder 2">
            <a:extLst>
              <a:ext uri="{FF2B5EF4-FFF2-40B4-BE49-F238E27FC236}">
                <a16:creationId xmlns:a16="http://schemas.microsoft.com/office/drawing/2014/main" id="{39BBCB70-2942-43ED-ADE5-0D8564BCF436}"/>
              </a:ext>
            </a:extLst>
          </p:cNvPr>
          <p:cNvSpPr>
            <a:spLocks noGrp="1"/>
          </p:cNvSpPr>
          <p:nvPr>
            <p:ph idx="1"/>
          </p:nvPr>
        </p:nvSpPr>
        <p:spPr>
          <a:xfrm>
            <a:off x="872836" y="1105187"/>
            <a:ext cx="10515600" cy="5314086"/>
          </a:xfrm>
        </p:spPr>
        <p:txBody>
          <a:bodyPr>
            <a:normAutofit fontScale="77500" lnSpcReduction="20000"/>
          </a:bodyPr>
          <a:lstStyle/>
          <a:p>
            <a:pPr marL="0" indent="0">
              <a:buNone/>
            </a:pPr>
            <a:r>
              <a:rPr lang="en-US" sz="2900" b="1" dirty="0">
                <a:latin typeface="Times New Roman" panose="02020603050405020304" pitchFamily="18" charset="0"/>
                <a:cs typeface="Times New Roman" panose="02020603050405020304" pitchFamily="18" charset="0"/>
              </a:rPr>
              <a:t>RESEARCH DESIGN:</a:t>
            </a:r>
            <a:r>
              <a:rPr lang="en-US" sz="2900" dirty="0">
                <a:latin typeface="Times New Roman" panose="02020603050405020304" pitchFamily="18" charset="0"/>
                <a:cs typeface="Times New Roman" panose="02020603050405020304" pitchFamily="18" charset="0"/>
              </a:rPr>
              <a:t>  Exploratory descriptive  study.</a:t>
            </a:r>
          </a:p>
          <a:p>
            <a:pPr marL="0" indent="0">
              <a:buNone/>
            </a:pPr>
            <a:r>
              <a:rPr lang="en-US" sz="2900" b="1" dirty="0">
                <a:latin typeface="Times New Roman" panose="02020603050405020304" pitchFamily="18" charset="0"/>
                <a:cs typeface="Times New Roman" panose="02020603050405020304" pitchFamily="18" charset="0"/>
              </a:rPr>
              <a:t>SAMPLE SIZE</a:t>
            </a:r>
            <a:r>
              <a:rPr lang="en-US" sz="2900" dirty="0">
                <a:latin typeface="Times New Roman" panose="02020603050405020304" pitchFamily="18" charset="0"/>
                <a:cs typeface="Times New Roman" panose="02020603050405020304" pitchFamily="18" charset="0"/>
              </a:rPr>
              <a:t>: 34 cases with Mucormycosis of Karimnagar district Telangana state.</a:t>
            </a:r>
          </a:p>
          <a:p>
            <a:pPr marL="0" indent="0">
              <a:buNone/>
            </a:pPr>
            <a:r>
              <a:rPr lang="en-US" sz="2900" b="1" dirty="0">
                <a:latin typeface="Times New Roman" panose="02020603050405020304" pitchFamily="18" charset="0"/>
                <a:cs typeface="Times New Roman" panose="02020603050405020304" pitchFamily="18" charset="0"/>
              </a:rPr>
              <a:t>TARGET POPULATION</a:t>
            </a:r>
            <a:r>
              <a:rPr lang="en-US" sz="2900" dirty="0">
                <a:latin typeface="Times New Roman" panose="02020603050405020304" pitchFamily="18" charset="0"/>
                <a:cs typeface="Times New Roman" panose="02020603050405020304" pitchFamily="18" charset="0"/>
              </a:rPr>
              <a:t>: Patients who developed mucormycosis among covid -19 patients in Karimnagar district. </a:t>
            </a:r>
          </a:p>
          <a:p>
            <a:pPr marL="0" indent="0">
              <a:buNone/>
            </a:pPr>
            <a:r>
              <a:rPr lang="en-US" sz="2900" b="1" dirty="0">
                <a:latin typeface="Times New Roman" panose="02020603050405020304" pitchFamily="18" charset="0"/>
                <a:cs typeface="Times New Roman" panose="02020603050405020304" pitchFamily="18" charset="0"/>
              </a:rPr>
              <a:t>RESEARCH PROCEDURE:</a:t>
            </a:r>
            <a:r>
              <a:rPr lang="en-US" sz="2900" dirty="0">
                <a:latin typeface="Times New Roman" panose="02020603050405020304" pitchFamily="18" charset="0"/>
                <a:cs typeface="Times New Roman" panose="02020603050405020304" pitchFamily="18" charset="0"/>
              </a:rPr>
              <a:t> Data was collected through research questionnaire.</a:t>
            </a:r>
          </a:p>
          <a:p>
            <a:pPr marL="0" indent="0">
              <a:buNone/>
            </a:pPr>
            <a:r>
              <a:rPr lang="en-US" sz="2900" b="1" dirty="0">
                <a:latin typeface="Times New Roman" panose="02020603050405020304" pitchFamily="18" charset="0"/>
                <a:cs typeface="Times New Roman" panose="02020603050405020304" pitchFamily="18" charset="0"/>
              </a:rPr>
              <a:t>TIME OF STUDY:</a:t>
            </a:r>
            <a:r>
              <a:rPr lang="en-US" sz="2900" dirty="0">
                <a:latin typeface="Times New Roman" panose="02020603050405020304" pitchFamily="18" charset="0"/>
                <a:cs typeface="Times New Roman" panose="02020603050405020304" pitchFamily="18" charset="0"/>
              </a:rPr>
              <a:t> April 2021 to May 2021.</a:t>
            </a:r>
          </a:p>
          <a:p>
            <a:pPr marL="0" indent="0">
              <a:buNone/>
            </a:pPr>
            <a:r>
              <a:rPr lang="en-US" sz="2900" b="1" dirty="0">
                <a:latin typeface="Times New Roman" panose="02020603050405020304" pitchFamily="18" charset="0"/>
                <a:cs typeface="Times New Roman" panose="02020603050405020304" pitchFamily="18" charset="0"/>
              </a:rPr>
              <a:t>INCLUSION CRITERIA: </a:t>
            </a:r>
          </a:p>
          <a:p>
            <a:pPr marL="0" indent="0">
              <a:buNone/>
            </a:pPr>
            <a:r>
              <a:rPr lang="en-US" sz="2900" dirty="0">
                <a:latin typeface="Times New Roman" panose="02020603050405020304" pitchFamily="18" charset="0"/>
                <a:cs typeface="Times New Roman" panose="02020603050405020304" pitchFamily="18" charset="0"/>
              </a:rPr>
              <a:t>1 .Patients diagnosed with covid-19 and mucormycosis.</a:t>
            </a:r>
          </a:p>
          <a:p>
            <a:pPr marL="0" indent="0">
              <a:buNone/>
            </a:pPr>
            <a:r>
              <a:rPr lang="en-US" sz="2900" dirty="0">
                <a:latin typeface="Times New Roman" panose="02020603050405020304" pitchFamily="18" charset="0"/>
                <a:cs typeface="Times New Roman" panose="02020603050405020304" pitchFamily="18" charset="0"/>
              </a:rPr>
              <a:t>2. Patients who recovered from covid-19 and diagnosed with mucormycosis.</a:t>
            </a:r>
          </a:p>
          <a:p>
            <a:pPr marL="0" indent="0">
              <a:buNone/>
            </a:pPr>
            <a:r>
              <a:rPr lang="en-US" sz="2900" dirty="0">
                <a:latin typeface="Times New Roman" panose="02020603050405020304" pitchFamily="18" charset="0"/>
                <a:cs typeface="Times New Roman" panose="02020603050405020304" pitchFamily="18" charset="0"/>
              </a:rPr>
              <a:t>3. Patient with age group above 18 years and below 80 years</a:t>
            </a:r>
          </a:p>
          <a:p>
            <a:pPr marL="0" indent="0">
              <a:buNone/>
            </a:pPr>
            <a:endParaRPr lang="en-US" sz="2900" dirty="0">
              <a:latin typeface="Times New Roman" panose="02020603050405020304" pitchFamily="18" charset="0"/>
              <a:cs typeface="Times New Roman" panose="02020603050405020304" pitchFamily="18" charset="0"/>
            </a:endParaRPr>
          </a:p>
          <a:p>
            <a:pPr marL="0" indent="0">
              <a:buNone/>
            </a:pPr>
            <a:r>
              <a:rPr lang="en-US" sz="2900" b="1" dirty="0">
                <a:latin typeface="Times New Roman" panose="02020603050405020304" pitchFamily="18" charset="0"/>
                <a:cs typeface="Times New Roman" panose="02020603050405020304" pitchFamily="18" charset="0"/>
              </a:rPr>
              <a:t>EXCLUSION CRITERIA: </a:t>
            </a:r>
          </a:p>
          <a:p>
            <a:pPr marL="0" indent="0">
              <a:buNone/>
            </a:pPr>
            <a:r>
              <a:rPr lang="en-US" sz="2900" dirty="0">
                <a:latin typeface="Times New Roman" panose="02020603050405020304" pitchFamily="18" charset="0"/>
                <a:cs typeface="Times New Roman" panose="02020603050405020304" pitchFamily="18" charset="0"/>
              </a:rPr>
              <a:t>1. Patients who are diagnosed with mucormycosis and not with covid-19.</a:t>
            </a:r>
          </a:p>
          <a:p>
            <a:pPr marL="0" indent="0">
              <a:buNone/>
            </a:pPr>
            <a:r>
              <a:rPr lang="en-US" sz="2900" dirty="0">
                <a:latin typeface="Times New Roman" panose="02020603050405020304" pitchFamily="18" charset="0"/>
                <a:cs typeface="Times New Roman" panose="02020603050405020304" pitchFamily="18" charset="0"/>
              </a:rPr>
              <a:t>2. Patients below 18 years and above 80 years.</a:t>
            </a:r>
          </a:p>
          <a:p>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3382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411FE9-35F4-46D3-939B-1F1A4C2BEB86}"/>
              </a:ext>
            </a:extLst>
          </p:cNvPr>
          <p:cNvSpPr>
            <a:spLocks noGrp="1"/>
          </p:cNvSpPr>
          <p:nvPr>
            <p:ph idx="1"/>
          </p:nvPr>
        </p:nvSpPr>
        <p:spPr>
          <a:xfrm>
            <a:off x="773545" y="831273"/>
            <a:ext cx="10515600" cy="4876799"/>
          </a:xfrm>
        </p:spPr>
        <p:txBody>
          <a:bodyPr>
            <a:normAutofit/>
          </a:bodyPr>
          <a:lstStyle/>
          <a:p>
            <a:pPr marL="0" indent="0">
              <a:buNone/>
            </a:pPr>
            <a:endParaRPr lang="en-IN" sz="2400" b="1" dirty="0">
              <a:latin typeface="Times New Roman" panose="02020603050405020304" pitchFamily="18" charset="0"/>
              <a:cs typeface="Times New Roman" panose="02020603050405020304" pitchFamily="18" charset="0"/>
            </a:endParaRPr>
          </a:p>
          <a:p>
            <a:pPr marL="0" indent="0">
              <a:buNone/>
            </a:pPr>
            <a:endParaRPr lang="en-IN" sz="2400" b="1" dirty="0">
              <a:latin typeface="Times New Roman" panose="02020603050405020304" pitchFamily="18" charset="0"/>
              <a:cs typeface="Times New Roman" panose="02020603050405020304" pitchFamily="18" charset="0"/>
            </a:endParaRPr>
          </a:p>
          <a:p>
            <a:pPr marL="0" indent="0">
              <a:buNone/>
            </a:pPr>
            <a:r>
              <a:rPr lang="en-IN" sz="2400" b="1" dirty="0">
                <a:latin typeface="Times New Roman" panose="02020603050405020304" pitchFamily="18" charset="0"/>
                <a:cs typeface="Times New Roman" panose="02020603050405020304" pitchFamily="18" charset="0"/>
              </a:rPr>
              <a:t>ETHICAL CONSIDERATIONS:</a:t>
            </a:r>
          </a:p>
          <a:p>
            <a:pPr marL="0" indent="0" algn="just">
              <a:buNone/>
            </a:pPr>
            <a:r>
              <a:rPr lang="en-IN" sz="2400" dirty="0">
                <a:latin typeface="Times New Roman" panose="02020603050405020304" pitchFamily="18" charset="0"/>
                <a:cs typeface="Times New Roman" panose="02020603050405020304" pitchFamily="18" charset="0"/>
              </a:rPr>
              <a:t>Informed consent was obtained from all the voluntary study participants. No personal identifiers like name, age , sex, address was used. A unique ID was given to each participant. Data is kept under my custody and no information will be shared. Data is only used to analyse the objective of the study for my internship report. Appropriate measures were taken to ensure data security, privacy and confidentiality.</a:t>
            </a:r>
          </a:p>
        </p:txBody>
      </p:sp>
    </p:spTree>
    <p:extLst>
      <p:ext uri="{BB962C8B-B14F-4D97-AF65-F5344CB8AC3E}">
        <p14:creationId xmlns:p14="http://schemas.microsoft.com/office/powerpoint/2010/main" val="3744752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5B422-45CC-445B-A555-A6E8439AF855}"/>
              </a:ext>
            </a:extLst>
          </p:cNvPr>
          <p:cNvSpPr>
            <a:spLocks noGrp="1"/>
          </p:cNvSpPr>
          <p:nvPr>
            <p:ph type="title"/>
          </p:nvPr>
        </p:nvSpPr>
        <p:spPr>
          <a:xfrm>
            <a:off x="838200" y="309708"/>
            <a:ext cx="10515600" cy="475384"/>
          </a:xfrm>
        </p:spPr>
        <p:txBody>
          <a:bodyPr>
            <a:noAutofit/>
          </a:bodyPr>
          <a:lstStyle/>
          <a:p>
            <a:r>
              <a:rPr lang="en-IN" sz="3200" b="1" dirty="0">
                <a:latin typeface="Times New Roman" panose="02020603050405020304" pitchFamily="18" charset="0"/>
                <a:cs typeface="Times New Roman" panose="02020603050405020304" pitchFamily="18" charset="0"/>
              </a:rPr>
              <a:t>RESULTS:</a:t>
            </a:r>
          </a:p>
        </p:txBody>
      </p:sp>
      <p:sp>
        <p:nvSpPr>
          <p:cNvPr id="6" name="TextBox 5">
            <a:extLst>
              <a:ext uri="{FF2B5EF4-FFF2-40B4-BE49-F238E27FC236}">
                <a16:creationId xmlns:a16="http://schemas.microsoft.com/office/drawing/2014/main" id="{E499561F-1351-4A60-AC02-5047C8B42399}"/>
              </a:ext>
            </a:extLst>
          </p:cNvPr>
          <p:cNvSpPr txBox="1"/>
          <p:nvPr/>
        </p:nvSpPr>
        <p:spPr>
          <a:xfrm>
            <a:off x="714306" y="899543"/>
            <a:ext cx="3648363" cy="369332"/>
          </a:xfrm>
          <a:prstGeom prst="rect">
            <a:avLst/>
          </a:prstGeom>
          <a:noFill/>
        </p:spPr>
        <p:txBody>
          <a:bodyPr wrap="square" rtlCol="0">
            <a:spAutoFit/>
          </a:bodyPr>
          <a:lstStyle/>
          <a:p>
            <a:r>
              <a:rPr lang="en-IN" b="1" dirty="0">
                <a:latin typeface="Times New Roman" panose="02020603050405020304" pitchFamily="18" charset="0"/>
                <a:cs typeface="Times New Roman" panose="02020603050405020304" pitchFamily="18" charset="0"/>
              </a:rPr>
              <a:t>DEMOGRAPHIC DETAILS:</a:t>
            </a:r>
          </a:p>
        </p:txBody>
      </p:sp>
      <p:graphicFrame>
        <p:nvGraphicFramePr>
          <p:cNvPr id="7" name="Chart 6">
            <a:extLst>
              <a:ext uri="{FF2B5EF4-FFF2-40B4-BE49-F238E27FC236}">
                <a16:creationId xmlns:a16="http://schemas.microsoft.com/office/drawing/2014/main" id="{CEBC827E-0DCB-4C83-857B-FEB1AC2A7BA9}"/>
              </a:ext>
            </a:extLst>
          </p:cNvPr>
          <p:cNvGraphicFramePr>
            <a:graphicFrameLocks/>
          </p:cNvGraphicFramePr>
          <p:nvPr>
            <p:extLst>
              <p:ext uri="{D42A27DB-BD31-4B8C-83A1-F6EECF244321}">
                <p14:modId xmlns:p14="http://schemas.microsoft.com/office/powerpoint/2010/main" val="2100363662"/>
              </p:ext>
            </p:extLst>
          </p:nvPr>
        </p:nvGraphicFramePr>
        <p:xfrm>
          <a:off x="7502306" y="1106054"/>
          <a:ext cx="45720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a:extLst>
              <a:ext uri="{FF2B5EF4-FFF2-40B4-BE49-F238E27FC236}">
                <a16:creationId xmlns:a16="http://schemas.microsoft.com/office/drawing/2014/main" id="{AF5A5FBA-4469-4307-9C7C-C298F54173E2}"/>
              </a:ext>
            </a:extLst>
          </p:cNvPr>
          <p:cNvSpPr txBox="1"/>
          <p:nvPr/>
        </p:nvSpPr>
        <p:spPr>
          <a:xfrm>
            <a:off x="714306" y="3849254"/>
            <a:ext cx="11078301" cy="2677656"/>
          </a:xfrm>
          <a:prstGeom prst="rect">
            <a:avLst/>
          </a:prstGeom>
          <a:noFill/>
        </p:spPr>
        <p:txBody>
          <a:bodyPr wrap="square" rtlCol="0">
            <a:spAutoFit/>
          </a:bodyPr>
          <a:lstStyle/>
          <a:p>
            <a:pPr marL="342900" indent="-342900">
              <a:buFont typeface="Arial" panose="020B0604020202020204" pitchFamily="34" charset="0"/>
              <a:buChar char="•"/>
            </a:pPr>
            <a:r>
              <a:rPr lang="en-IN" sz="2400" dirty="0">
                <a:latin typeface="Times New Roman" panose="02020603050405020304" pitchFamily="18" charset="0"/>
                <a:cs typeface="Times New Roman" panose="02020603050405020304" pitchFamily="18" charset="0"/>
              </a:rPr>
              <a:t>Overall, during the study period I, documented 34 cases of mucormycosis. Among them 88% patients affected with mucormycosis are males.</a:t>
            </a:r>
          </a:p>
          <a:p>
            <a:pPr marL="342900" indent="-342900">
              <a:buFont typeface="Arial" panose="020B0604020202020204" pitchFamily="34" charset="0"/>
              <a:buChar char="•"/>
            </a:pPr>
            <a:endParaRPr lang="en-IN"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IN" sz="2400" dirty="0">
                <a:latin typeface="Times New Roman" panose="02020603050405020304" pitchFamily="18" charset="0"/>
                <a:cs typeface="Times New Roman" panose="02020603050405020304" pitchFamily="18" charset="0"/>
              </a:rPr>
              <a:t>30-40 years age group is highest frequency age group affected with Mucormycosis.</a:t>
            </a:r>
          </a:p>
          <a:p>
            <a:pPr marL="342900" indent="-342900">
              <a:buFont typeface="Arial" panose="020B0604020202020204" pitchFamily="34" charset="0"/>
              <a:buChar char="•"/>
            </a:pPr>
            <a:endParaRPr lang="en-IN" sz="2400" dirty="0">
              <a:latin typeface="Times New Roman" panose="02020603050405020304" pitchFamily="18" charset="0"/>
              <a:cs typeface="Times New Roman" panose="02020603050405020304" pitchFamily="18" charset="0"/>
            </a:endParaRPr>
          </a:p>
          <a:p>
            <a:endParaRPr lang="en-IN" sz="2400" dirty="0">
              <a:latin typeface="Times New Roman" panose="02020603050405020304" pitchFamily="18" charset="0"/>
              <a:cs typeface="Times New Roman" panose="02020603050405020304" pitchFamily="18" charset="0"/>
            </a:endParaRPr>
          </a:p>
          <a:p>
            <a:endParaRPr lang="en-IN" sz="2400" dirty="0">
              <a:latin typeface="Times New Roman" panose="02020603050405020304" pitchFamily="18" charset="0"/>
              <a:cs typeface="Times New Roman" panose="02020603050405020304" pitchFamily="18" charset="0"/>
            </a:endParaRPr>
          </a:p>
        </p:txBody>
      </p:sp>
      <p:pic>
        <p:nvPicPr>
          <p:cNvPr id="10" name="Content Placeholder 9">
            <a:extLst>
              <a:ext uri="{FF2B5EF4-FFF2-40B4-BE49-F238E27FC236}">
                <a16:creationId xmlns:a16="http://schemas.microsoft.com/office/drawing/2014/main" id="{3E69F317-80D6-4AE6-95CE-C75C8F1DF70C}"/>
              </a:ext>
            </a:extLst>
          </p:cNvPr>
          <p:cNvPicPr>
            <a:picLocks noGrp="1" noChangeAspect="1"/>
          </p:cNvPicPr>
          <p:nvPr>
            <p:ph idx="1"/>
          </p:nvPr>
        </p:nvPicPr>
        <p:blipFill>
          <a:blip r:embed="rId3"/>
          <a:stretch>
            <a:fillRect/>
          </a:stretch>
        </p:blipFill>
        <p:spPr>
          <a:xfrm>
            <a:off x="838200" y="1455502"/>
            <a:ext cx="6529382" cy="2188654"/>
          </a:xfrm>
        </p:spPr>
      </p:pic>
    </p:spTree>
    <p:extLst>
      <p:ext uri="{BB962C8B-B14F-4D97-AF65-F5344CB8AC3E}">
        <p14:creationId xmlns:p14="http://schemas.microsoft.com/office/powerpoint/2010/main" val="546742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FFD41-B406-4291-A96C-2EEEEB9D3268}"/>
              </a:ext>
            </a:extLst>
          </p:cNvPr>
          <p:cNvSpPr>
            <a:spLocks noGrp="1"/>
          </p:cNvSpPr>
          <p:nvPr>
            <p:ph type="title"/>
          </p:nvPr>
        </p:nvSpPr>
        <p:spPr>
          <a:xfrm>
            <a:off x="838200" y="365125"/>
            <a:ext cx="10515600" cy="540039"/>
          </a:xfrm>
        </p:spPr>
        <p:txBody>
          <a:bodyPr>
            <a:normAutofit/>
          </a:bodyPr>
          <a:lstStyle/>
          <a:p>
            <a:r>
              <a:rPr lang="en-IN" sz="2400" b="1" dirty="0">
                <a:latin typeface="Times New Roman" panose="02020603050405020304" pitchFamily="18" charset="0"/>
                <a:cs typeface="Times New Roman" panose="02020603050405020304" pitchFamily="18" charset="0"/>
              </a:rPr>
              <a:t>CO MORBIDITIES:</a:t>
            </a:r>
          </a:p>
        </p:txBody>
      </p:sp>
      <p:pic>
        <p:nvPicPr>
          <p:cNvPr id="5" name="Content Placeholder 4">
            <a:extLst>
              <a:ext uri="{FF2B5EF4-FFF2-40B4-BE49-F238E27FC236}">
                <a16:creationId xmlns:a16="http://schemas.microsoft.com/office/drawing/2014/main" id="{C9D8BD21-115C-4625-92AC-AE4372A8B54F}"/>
              </a:ext>
            </a:extLst>
          </p:cNvPr>
          <p:cNvPicPr>
            <a:picLocks noGrp="1" noChangeAspect="1"/>
          </p:cNvPicPr>
          <p:nvPr>
            <p:ph idx="1"/>
          </p:nvPr>
        </p:nvPicPr>
        <p:blipFill>
          <a:blip r:embed="rId2"/>
          <a:stretch>
            <a:fillRect/>
          </a:stretch>
        </p:blipFill>
        <p:spPr>
          <a:xfrm>
            <a:off x="883468" y="990046"/>
            <a:ext cx="5212532" cy="1518036"/>
          </a:xfrm>
        </p:spPr>
      </p:pic>
      <p:pic>
        <p:nvPicPr>
          <p:cNvPr id="6" name="Picture 5">
            <a:extLst>
              <a:ext uri="{FF2B5EF4-FFF2-40B4-BE49-F238E27FC236}">
                <a16:creationId xmlns:a16="http://schemas.microsoft.com/office/drawing/2014/main" id="{FA2B502C-412E-4C0A-BE90-6A14ACA9BCD5}"/>
              </a:ext>
            </a:extLst>
          </p:cNvPr>
          <p:cNvPicPr>
            <a:picLocks noChangeAspect="1"/>
          </p:cNvPicPr>
          <p:nvPr/>
        </p:nvPicPr>
        <p:blipFill>
          <a:blip r:embed="rId3"/>
          <a:stretch>
            <a:fillRect/>
          </a:stretch>
        </p:blipFill>
        <p:spPr>
          <a:xfrm>
            <a:off x="1038929" y="2592964"/>
            <a:ext cx="4901609" cy="2877561"/>
          </a:xfrm>
          <a:prstGeom prst="rect">
            <a:avLst/>
          </a:prstGeom>
        </p:spPr>
      </p:pic>
      <p:sp>
        <p:nvSpPr>
          <p:cNvPr id="3" name="TextBox 2">
            <a:extLst>
              <a:ext uri="{FF2B5EF4-FFF2-40B4-BE49-F238E27FC236}">
                <a16:creationId xmlns:a16="http://schemas.microsoft.com/office/drawing/2014/main" id="{77CC0502-EDDF-40CA-B31E-04E552E1D301}"/>
              </a:ext>
            </a:extLst>
          </p:cNvPr>
          <p:cNvSpPr txBox="1"/>
          <p:nvPr/>
        </p:nvSpPr>
        <p:spPr>
          <a:xfrm>
            <a:off x="1031250" y="5555407"/>
            <a:ext cx="5212532" cy="646331"/>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70.5% Patients with mucormycosis were Diabetic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pic>
        <p:nvPicPr>
          <p:cNvPr id="8" name="Picture 7">
            <a:extLst>
              <a:ext uri="{FF2B5EF4-FFF2-40B4-BE49-F238E27FC236}">
                <a16:creationId xmlns:a16="http://schemas.microsoft.com/office/drawing/2014/main" id="{11D305C2-9984-45B0-8F08-547304EF4763}"/>
              </a:ext>
            </a:extLst>
          </p:cNvPr>
          <p:cNvPicPr>
            <a:picLocks noChangeAspect="1"/>
          </p:cNvPicPr>
          <p:nvPr/>
        </p:nvPicPr>
        <p:blipFill>
          <a:blip r:embed="rId4"/>
          <a:stretch>
            <a:fillRect/>
          </a:stretch>
        </p:blipFill>
        <p:spPr>
          <a:xfrm>
            <a:off x="6096000" y="961610"/>
            <a:ext cx="6095232" cy="1518036"/>
          </a:xfrm>
          <a:prstGeom prst="rect">
            <a:avLst/>
          </a:prstGeom>
        </p:spPr>
      </p:pic>
      <p:pic>
        <p:nvPicPr>
          <p:cNvPr id="9" name="Picture 8">
            <a:extLst>
              <a:ext uri="{FF2B5EF4-FFF2-40B4-BE49-F238E27FC236}">
                <a16:creationId xmlns:a16="http://schemas.microsoft.com/office/drawing/2014/main" id="{9800F398-F493-4DC7-9576-F743BE47CB28}"/>
              </a:ext>
            </a:extLst>
          </p:cNvPr>
          <p:cNvPicPr>
            <a:picLocks noChangeAspect="1"/>
          </p:cNvPicPr>
          <p:nvPr/>
        </p:nvPicPr>
        <p:blipFill>
          <a:blip r:embed="rId5"/>
          <a:stretch>
            <a:fillRect/>
          </a:stretch>
        </p:blipFill>
        <p:spPr>
          <a:xfrm>
            <a:off x="6243782" y="2592964"/>
            <a:ext cx="5338618" cy="2910317"/>
          </a:xfrm>
          <a:prstGeom prst="rect">
            <a:avLst/>
          </a:prstGeom>
        </p:spPr>
      </p:pic>
      <p:sp>
        <p:nvSpPr>
          <p:cNvPr id="10" name="TextBox 9">
            <a:extLst>
              <a:ext uri="{FF2B5EF4-FFF2-40B4-BE49-F238E27FC236}">
                <a16:creationId xmlns:a16="http://schemas.microsoft.com/office/drawing/2014/main" id="{E2C16F77-71FF-4E3F-A206-62CD5558FB5A}"/>
              </a:ext>
            </a:extLst>
          </p:cNvPr>
          <p:cNvSpPr txBox="1"/>
          <p:nvPr/>
        </p:nvSpPr>
        <p:spPr>
          <a:xfrm>
            <a:off x="6096000" y="436520"/>
            <a:ext cx="4867564"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2400" b="1" i="0" u="none" strike="noStrike" kern="1200" cap="none" spc="0" normalizeH="0" baseline="0" noProof="0" dirty="0">
                <a:ln>
                  <a:noFill/>
                </a:ln>
                <a:solidFill>
                  <a:prstClr val="black"/>
                </a:solidFill>
                <a:effectLst/>
                <a:uLnTx/>
                <a:uFillTx/>
                <a:latin typeface="Calibri" panose="020F0502020204030204"/>
                <a:ea typeface="+mn-ea"/>
                <a:cs typeface="+mn-cs"/>
              </a:rPr>
              <a:t>OXYGEN USAGE AND OUTCOMES:</a:t>
            </a:r>
          </a:p>
        </p:txBody>
      </p:sp>
      <p:sp>
        <p:nvSpPr>
          <p:cNvPr id="12" name="TextBox 11">
            <a:extLst>
              <a:ext uri="{FF2B5EF4-FFF2-40B4-BE49-F238E27FC236}">
                <a16:creationId xmlns:a16="http://schemas.microsoft.com/office/drawing/2014/main" id="{D8235CA2-D28F-4028-A6C8-E7050C92E074}"/>
              </a:ext>
            </a:extLst>
          </p:cNvPr>
          <p:cNvSpPr txBox="1"/>
          <p:nvPr/>
        </p:nvSpPr>
        <p:spPr>
          <a:xfrm>
            <a:off x="6206836" y="5693906"/>
            <a:ext cx="5412509" cy="646331"/>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N" sz="1800" b="0" i="0" u="none" strike="noStrike" kern="1200" cap="none" spc="0" normalizeH="0" baseline="0" noProof="0" dirty="0">
                <a:ln>
                  <a:noFill/>
                </a:ln>
                <a:solidFill>
                  <a:prstClr val="black"/>
                </a:solidFill>
                <a:effectLst/>
                <a:uLnTx/>
                <a:uFillTx/>
                <a:latin typeface="Calibri" panose="020F0502020204030204"/>
                <a:ea typeface="+mn-ea"/>
                <a:cs typeface="+mn-cs"/>
              </a:rPr>
              <a:t>73.5% of mucormycosis patients are on </a:t>
            </a:r>
            <a:r>
              <a:rPr lang="en-IN" dirty="0">
                <a:solidFill>
                  <a:prstClr val="black"/>
                </a:solidFill>
                <a:latin typeface="Calibri" panose="020F0502020204030204"/>
              </a:rPr>
              <a:t>oxygen therapy for covid-19 treatment</a:t>
            </a:r>
            <a:endParaRPr kumimoji="0" lang="en-IN"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34557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Content Placeholder 11">
            <a:extLst>
              <a:ext uri="{FF2B5EF4-FFF2-40B4-BE49-F238E27FC236}">
                <a16:creationId xmlns:a16="http://schemas.microsoft.com/office/drawing/2014/main" id="{8E4C8399-F1D5-4C08-A593-5E05787DF2B2}"/>
              </a:ext>
            </a:extLst>
          </p:cNvPr>
          <p:cNvPicPr>
            <a:picLocks noGrp="1" noChangeAspect="1"/>
          </p:cNvPicPr>
          <p:nvPr>
            <p:ph idx="1"/>
          </p:nvPr>
        </p:nvPicPr>
        <p:blipFill>
          <a:blip r:embed="rId2"/>
          <a:stretch>
            <a:fillRect/>
          </a:stretch>
        </p:blipFill>
        <p:spPr>
          <a:xfrm>
            <a:off x="1221244" y="452621"/>
            <a:ext cx="8614395" cy="1505843"/>
          </a:xfrm>
        </p:spPr>
      </p:pic>
      <p:pic>
        <p:nvPicPr>
          <p:cNvPr id="13" name="Picture 12">
            <a:extLst>
              <a:ext uri="{FF2B5EF4-FFF2-40B4-BE49-F238E27FC236}">
                <a16:creationId xmlns:a16="http://schemas.microsoft.com/office/drawing/2014/main" id="{3533237A-F5F0-493D-A5C0-CCC61B4266A3}"/>
              </a:ext>
            </a:extLst>
          </p:cNvPr>
          <p:cNvPicPr>
            <a:picLocks noChangeAspect="1"/>
          </p:cNvPicPr>
          <p:nvPr/>
        </p:nvPicPr>
        <p:blipFill>
          <a:blip r:embed="rId3"/>
          <a:stretch>
            <a:fillRect/>
          </a:stretch>
        </p:blipFill>
        <p:spPr>
          <a:xfrm>
            <a:off x="2608610" y="1958464"/>
            <a:ext cx="6033978" cy="3338750"/>
          </a:xfrm>
          <a:prstGeom prst="rect">
            <a:avLst/>
          </a:prstGeom>
        </p:spPr>
      </p:pic>
      <p:sp>
        <p:nvSpPr>
          <p:cNvPr id="14" name="TextBox 13">
            <a:extLst>
              <a:ext uri="{FF2B5EF4-FFF2-40B4-BE49-F238E27FC236}">
                <a16:creationId xmlns:a16="http://schemas.microsoft.com/office/drawing/2014/main" id="{565FEDB9-D29C-4DC8-B67A-1B3037437696}"/>
              </a:ext>
            </a:extLst>
          </p:cNvPr>
          <p:cNvSpPr txBox="1"/>
          <p:nvPr/>
        </p:nvSpPr>
        <p:spPr>
          <a:xfrm>
            <a:off x="1221244" y="5455755"/>
            <a:ext cx="9701048" cy="707886"/>
          </a:xfrm>
          <a:prstGeom prst="rect">
            <a:avLst/>
          </a:prstGeom>
          <a:noFill/>
        </p:spPr>
        <p:txBody>
          <a:bodyPr wrap="square" rtlCol="0">
            <a:spAutoFit/>
          </a:bodyPr>
          <a:lstStyle/>
          <a:p>
            <a:pPr marL="342900" indent="-342900">
              <a:buFont typeface="+mj-lt"/>
              <a:buAutoNum type="arabicPeriod"/>
            </a:pPr>
            <a:r>
              <a:rPr lang="en-IN" sz="2000" dirty="0">
                <a:latin typeface="Times New Roman" panose="02020603050405020304" pitchFamily="18" charset="0"/>
                <a:cs typeface="Times New Roman" panose="02020603050405020304" pitchFamily="18" charset="0"/>
              </a:rPr>
              <a:t>67.6% of Patients with mucormycosis got hospitalised for covid 19 and 32% of patients  with mucormycosis were treated at home for covid 19.</a:t>
            </a:r>
          </a:p>
        </p:txBody>
      </p:sp>
    </p:spTree>
    <p:extLst>
      <p:ext uri="{BB962C8B-B14F-4D97-AF65-F5344CB8AC3E}">
        <p14:creationId xmlns:p14="http://schemas.microsoft.com/office/powerpoint/2010/main" val="3342782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49AFE-EF70-43EB-85E0-13016247FC54}"/>
              </a:ext>
            </a:extLst>
          </p:cNvPr>
          <p:cNvSpPr>
            <a:spLocks noGrp="1"/>
          </p:cNvSpPr>
          <p:nvPr>
            <p:ph type="title"/>
          </p:nvPr>
        </p:nvSpPr>
        <p:spPr>
          <a:xfrm>
            <a:off x="838200" y="365125"/>
            <a:ext cx="10515600" cy="493857"/>
          </a:xfrm>
        </p:spPr>
        <p:txBody>
          <a:bodyPr>
            <a:normAutofit/>
          </a:bodyPr>
          <a:lstStyle/>
          <a:p>
            <a:r>
              <a:rPr lang="en-IN" sz="2400" b="1" dirty="0">
                <a:latin typeface="Times New Roman" panose="02020603050405020304" pitchFamily="18" charset="0"/>
                <a:cs typeface="Times New Roman" panose="02020603050405020304" pitchFamily="18" charset="0"/>
              </a:rPr>
              <a:t>STEROID USE</a:t>
            </a:r>
          </a:p>
        </p:txBody>
      </p:sp>
      <p:pic>
        <p:nvPicPr>
          <p:cNvPr id="5" name="Content Placeholder 4">
            <a:extLst>
              <a:ext uri="{FF2B5EF4-FFF2-40B4-BE49-F238E27FC236}">
                <a16:creationId xmlns:a16="http://schemas.microsoft.com/office/drawing/2014/main" id="{5D1D7DA0-712B-4A30-B913-CC095176C340}"/>
              </a:ext>
            </a:extLst>
          </p:cNvPr>
          <p:cNvPicPr>
            <a:picLocks noGrp="1" noChangeAspect="1"/>
          </p:cNvPicPr>
          <p:nvPr>
            <p:ph idx="1"/>
          </p:nvPr>
        </p:nvPicPr>
        <p:blipFill>
          <a:blip r:embed="rId2"/>
          <a:stretch>
            <a:fillRect/>
          </a:stretch>
        </p:blipFill>
        <p:spPr>
          <a:xfrm>
            <a:off x="906744" y="858982"/>
            <a:ext cx="8309568" cy="1505527"/>
          </a:xfrm>
        </p:spPr>
      </p:pic>
      <p:pic>
        <p:nvPicPr>
          <p:cNvPr id="6" name="Picture 5">
            <a:extLst>
              <a:ext uri="{FF2B5EF4-FFF2-40B4-BE49-F238E27FC236}">
                <a16:creationId xmlns:a16="http://schemas.microsoft.com/office/drawing/2014/main" id="{BA7ACB40-CD95-4ECB-95F2-5801E54A7863}"/>
              </a:ext>
            </a:extLst>
          </p:cNvPr>
          <p:cNvPicPr>
            <a:picLocks noChangeAspect="1"/>
          </p:cNvPicPr>
          <p:nvPr/>
        </p:nvPicPr>
        <p:blipFill>
          <a:blip r:embed="rId3"/>
          <a:stretch>
            <a:fillRect/>
          </a:stretch>
        </p:blipFill>
        <p:spPr>
          <a:xfrm>
            <a:off x="980426" y="2482154"/>
            <a:ext cx="4578493" cy="2743438"/>
          </a:xfrm>
          <a:prstGeom prst="rect">
            <a:avLst/>
          </a:prstGeom>
        </p:spPr>
      </p:pic>
      <p:sp>
        <p:nvSpPr>
          <p:cNvPr id="7" name="TextBox 6">
            <a:extLst>
              <a:ext uri="{FF2B5EF4-FFF2-40B4-BE49-F238E27FC236}">
                <a16:creationId xmlns:a16="http://schemas.microsoft.com/office/drawing/2014/main" id="{4A6B7A59-1966-486B-8E60-60603FEDF114}"/>
              </a:ext>
            </a:extLst>
          </p:cNvPr>
          <p:cNvSpPr txBox="1"/>
          <p:nvPr/>
        </p:nvSpPr>
        <p:spPr>
          <a:xfrm>
            <a:off x="5726545" y="2678545"/>
            <a:ext cx="5627255" cy="2031325"/>
          </a:xfrm>
          <a:prstGeom prst="rect">
            <a:avLst/>
          </a:prstGeom>
          <a:noFill/>
        </p:spPr>
        <p:txBody>
          <a:bodyPr wrap="square" rtlCol="0">
            <a:spAutoFit/>
          </a:bodyPr>
          <a:lstStyle/>
          <a:p>
            <a:pPr marL="285750" indent="-285750">
              <a:buFont typeface="Arial" panose="020B0604020202020204" pitchFamily="34" charset="0"/>
              <a:buChar char="•"/>
            </a:pPr>
            <a:r>
              <a:rPr lang="en-IN" dirty="0"/>
              <a:t>58.8% of mucormycosis patients hospitalized  administered with steroids.</a:t>
            </a:r>
          </a:p>
          <a:p>
            <a:pPr marL="285750" indent="-285750">
              <a:buFont typeface="Arial" panose="020B0604020202020204" pitchFamily="34" charset="0"/>
              <a:buChar char="•"/>
            </a:pPr>
            <a:endParaRPr lang="en-IN" dirty="0"/>
          </a:p>
          <a:p>
            <a:pPr marL="285750" indent="-285750">
              <a:buFont typeface="Arial" panose="020B0604020202020204" pitchFamily="34" charset="0"/>
              <a:buChar char="•"/>
            </a:pPr>
            <a:r>
              <a:rPr lang="en-IN" dirty="0"/>
              <a:t>20% of mucormycosis patients  administered steroids at home for covid19. </a:t>
            </a:r>
          </a:p>
          <a:p>
            <a:pPr marL="285750" indent="-285750">
              <a:buFont typeface="Arial" panose="020B0604020202020204" pitchFamily="34" charset="0"/>
              <a:buChar char="•"/>
            </a:pPr>
            <a:endParaRPr lang="en-IN" dirty="0"/>
          </a:p>
          <a:p>
            <a:pPr marL="285750" indent="-285750">
              <a:buFont typeface="Arial" panose="020B0604020202020204" pitchFamily="34" charset="0"/>
              <a:buChar char="•"/>
            </a:pPr>
            <a:r>
              <a:rPr lang="en-IN" dirty="0"/>
              <a:t>Total 79% of patients were administered with steroids.</a:t>
            </a:r>
          </a:p>
        </p:txBody>
      </p:sp>
    </p:spTree>
    <p:extLst>
      <p:ext uri="{BB962C8B-B14F-4D97-AF65-F5344CB8AC3E}">
        <p14:creationId xmlns:p14="http://schemas.microsoft.com/office/powerpoint/2010/main" val="29042221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1267</TotalTime>
  <Words>875</Words>
  <Application>Microsoft Office PowerPoint</Application>
  <PresentationFormat>Widescreen</PresentationFormat>
  <Paragraphs>109</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Office Theme</vt:lpstr>
      <vt:lpstr>PowerPoint Presentation</vt:lpstr>
      <vt:lpstr>INTRODUCTION:</vt:lpstr>
      <vt:lpstr>PowerPoint Presentation</vt:lpstr>
      <vt:lpstr>METHODOLOGY:</vt:lpstr>
      <vt:lpstr>PowerPoint Presentation</vt:lpstr>
      <vt:lpstr>RESULTS:</vt:lpstr>
      <vt:lpstr>CO MORBIDITIES:</vt:lpstr>
      <vt:lpstr>PowerPoint Presentation</vt:lpstr>
      <vt:lpstr>STEROID USE</vt:lpstr>
      <vt:lpstr>ANTIBIOTIC USAGE:</vt:lpstr>
      <vt:lpstr>PowerPoint Presentation</vt:lpstr>
      <vt:lpstr>PowerPoint Presentation</vt:lpstr>
      <vt:lpstr>RATING: HOW PGDHM COURSE ADDRESSES THE PROGRAMME OUTCOMES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Kuncharam Sravani Reddy</dc:creator>
  <cp:lastModifiedBy>Kuncharam Sravani Reddy</cp:lastModifiedBy>
  <cp:revision>104</cp:revision>
  <dcterms:created xsi:type="dcterms:W3CDTF">2021-06-06T01:18:26Z</dcterms:created>
  <dcterms:modified xsi:type="dcterms:W3CDTF">2021-06-11T04:13:48Z</dcterms:modified>
</cp:coreProperties>
</file>