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charts/chart13.xml" ContentType="application/vnd.openxmlformats-officedocument.drawingml.chart+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charts/chart1.xml" ContentType="application/vnd.openxmlformats-officedocument.drawingml.chart+xml"/>
  <Override PartName="/ppt/charts/chart2.xml" ContentType="application/vnd.openxmlformats-officedocument.drawingml.chart+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IN"/>
  <c:style val="16"/>
  <c:chart>
    <c:title>
      <c:tx>
        <c:rich>
          <a:bodyPr/>
          <a:lstStyle/>
          <a:p>
            <a:pPr>
              <a:defRPr/>
            </a:pPr>
            <a:r>
              <a:rPr lang="en-IN"/>
              <a:t>Age</a:t>
            </a:r>
          </a:p>
        </c:rich>
      </c:tx>
      <c:layout/>
    </c:title>
    <c:plotArea>
      <c:layout/>
      <c:pieChart>
        <c:varyColors val="1"/>
        <c:ser>
          <c:idx val="0"/>
          <c:order val="0"/>
          <c:dLbls>
            <c:dLbl>
              <c:idx val="2"/>
              <c:layout>
                <c:manualLayout>
                  <c:x val="4.7990165292122494E-2"/>
                  <c:y val="0.13138874179246637"/>
                </c:manualLayout>
              </c:layout>
              <c:showPercent val="1"/>
            </c:dLbl>
            <c:showPercent val="1"/>
          </c:dLbls>
          <c:cat>
            <c:strRef>
              <c:f>Sheet1!$B$54:$B$57</c:f>
              <c:strCache>
                <c:ptCount val="4"/>
                <c:pt idx="0">
                  <c:v>≤30 Years</c:v>
                </c:pt>
                <c:pt idx="1">
                  <c:v>31-40</c:v>
                </c:pt>
                <c:pt idx="2">
                  <c:v>41-50</c:v>
                </c:pt>
                <c:pt idx="3">
                  <c:v>≥51</c:v>
                </c:pt>
              </c:strCache>
            </c:strRef>
          </c:cat>
          <c:val>
            <c:numRef>
              <c:f>Sheet1!$C$54:$C$57</c:f>
              <c:numCache>
                <c:formatCode>General</c:formatCode>
                <c:ptCount val="4"/>
                <c:pt idx="0">
                  <c:v>349</c:v>
                </c:pt>
                <c:pt idx="1">
                  <c:v>57</c:v>
                </c:pt>
                <c:pt idx="2">
                  <c:v>22</c:v>
                </c:pt>
                <c:pt idx="3">
                  <c:v>2</c:v>
                </c:pt>
              </c:numCache>
            </c:numRef>
          </c:val>
        </c:ser>
        <c:dLbls>
          <c:showPercent val="1"/>
        </c:dLbls>
        <c:firstSliceAng val="0"/>
      </c:pieChart>
    </c:plotArea>
    <c:legend>
      <c:legendPos val="t"/>
      <c:layout/>
    </c:legend>
    <c:plotVisOnly val="1"/>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IN"/>
  <c:style val="48"/>
  <c:chart>
    <c:title>
      <c:tx>
        <c:rich>
          <a:bodyPr/>
          <a:lstStyle/>
          <a:p>
            <a:pPr>
              <a:defRPr/>
            </a:pPr>
            <a:r>
              <a:rPr lang="en-IN"/>
              <a:t>Which problems are you concerned about regarding the application of AI in medicine?</a:t>
            </a:r>
          </a:p>
        </c:rich>
      </c:tx>
      <c:layout/>
    </c:title>
    <c:plotArea>
      <c:layout/>
      <c:barChart>
        <c:barDir val="col"/>
        <c:grouping val="clustered"/>
        <c:ser>
          <c:idx val="0"/>
          <c:order val="0"/>
          <c:dLbls>
            <c:showVal val="1"/>
          </c:dLbls>
          <c:cat>
            <c:strRef>
              <c:f>Sheet1!$B$29:$B$33</c:f>
              <c:strCache>
                <c:ptCount val="5"/>
                <c:pt idx="0">
                  <c:v>It cannot be used to provide opinions in unexpected situations owing to inadequate stored information</c:v>
                </c:pt>
                <c:pt idx="1">
                  <c:v>It was developed by a specialist with little clinical experience in medical practice</c:v>
                </c:pt>
                <c:pt idx="2">
                  <c:v>It is difficult to apply to controversial subjects</c:v>
                </c:pt>
                <c:pt idx="3">
                  <c:v>It is not flexible enough to be applied to every patient</c:v>
                </c:pt>
                <c:pt idx="4">
                  <c:v>Low ability to sympathize and consider the emotional well-being of the patient</c:v>
                </c:pt>
              </c:strCache>
            </c:strRef>
          </c:cat>
          <c:val>
            <c:numRef>
              <c:f>Sheet1!$C$29:$C$33</c:f>
              <c:numCache>
                <c:formatCode>General</c:formatCode>
                <c:ptCount val="5"/>
                <c:pt idx="0">
                  <c:v>50</c:v>
                </c:pt>
                <c:pt idx="1">
                  <c:v>10</c:v>
                </c:pt>
                <c:pt idx="2">
                  <c:v>26</c:v>
                </c:pt>
                <c:pt idx="3">
                  <c:v>316</c:v>
                </c:pt>
                <c:pt idx="4">
                  <c:v>28</c:v>
                </c:pt>
              </c:numCache>
            </c:numRef>
          </c:val>
        </c:ser>
        <c:dLbls>
          <c:showVal val="1"/>
        </c:dLbls>
        <c:overlap val="-25"/>
        <c:axId val="133221376"/>
        <c:axId val="133254528"/>
      </c:barChart>
      <c:catAx>
        <c:axId val="133221376"/>
        <c:scaling>
          <c:orientation val="minMax"/>
        </c:scaling>
        <c:axPos val="b"/>
        <c:majorTickMark val="none"/>
        <c:tickLblPos val="nextTo"/>
        <c:crossAx val="133254528"/>
        <c:crosses val="autoZero"/>
        <c:auto val="1"/>
        <c:lblAlgn val="ctr"/>
        <c:lblOffset val="100"/>
      </c:catAx>
      <c:valAx>
        <c:axId val="133254528"/>
        <c:scaling>
          <c:orientation val="minMax"/>
        </c:scaling>
        <c:delete val="1"/>
        <c:axPos val="l"/>
        <c:numFmt formatCode="General" sourceLinked="1"/>
        <c:tickLblPos val="nextTo"/>
        <c:crossAx val="133221376"/>
        <c:crosses val="autoZero"/>
        <c:crossBetween val="between"/>
      </c:valAx>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IN"/>
  <c:style val="48"/>
  <c:chart>
    <c:title>
      <c:tx>
        <c:rich>
          <a:bodyPr/>
          <a:lstStyle/>
          <a:p>
            <a:pPr>
              <a:defRPr/>
            </a:pPr>
            <a:r>
              <a:rPr lang="en-IN"/>
              <a:t>Who do you think will be responsible for medical problems caused by AI?</a:t>
            </a:r>
          </a:p>
        </c:rich>
      </c:tx>
      <c:layout/>
    </c:title>
    <c:plotArea>
      <c:layout/>
      <c:barChart>
        <c:barDir val="col"/>
        <c:grouping val="clustered"/>
        <c:ser>
          <c:idx val="0"/>
          <c:order val="0"/>
          <c:dLbls>
            <c:showVal val="1"/>
          </c:dLbls>
          <c:cat>
            <c:strRef>
              <c:f>Sheet1!$B$35:$B$37</c:f>
              <c:strCache>
                <c:ptCount val="3"/>
                <c:pt idx="0">
                  <c:v>Company that created the artificial intelligence</c:v>
                </c:pt>
                <c:pt idx="1">
                  <c:v>Doctor in charge</c:v>
                </c:pt>
                <c:pt idx="2">
                  <c:v>Patients who agreed to follow artificial intelligence’s input</c:v>
                </c:pt>
              </c:strCache>
            </c:strRef>
          </c:cat>
          <c:val>
            <c:numRef>
              <c:f>Sheet1!$C$35:$C$37</c:f>
              <c:numCache>
                <c:formatCode>General</c:formatCode>
                <c:ptCount val="3"/>
                <c:pt idx="0">
                  <c:v>76</c:v>
                </c:pt>
                <c:pt idx="1">
                  <c:v>306</c:v>
                </c:pt>
                <c:pt idx="2">
                  <c:v>48</c:v>
                </c:pt>
              </c:numCache>
            </c:numRef>
          </c:val>
        </c:ser>
        <c:dLbls>
          <c:showVal val="1"/>
        </c:dLbls>
        <c:overlap val="-25"/>
        <c:axId val="138316800"/>
        <c:axId val="152127744"/>
      </c:barChart>
      <c:catAx>
        <c:axId val="138316800"/>
        <c:scaling>
          <c:orientation val="minMax"/>
        </c:scaling>
        <c:axPos val="b"/>
        <c:majorTickMark val="none"/>
        <c:tickLblPos val="nextTo"/>
        <c:crossAx val="152127744"/>
        <c:crosses val="autoZero"/>
        <c:auto val="1"/>
        <c:lblAlgn val="ctr"/>
        <c:lblOffset val="100"/>
      </c:catAx>
      <c:valAx>
        <c:axId val="152127744"/>
        <c:scaling>
          <c:orientation val="minMax"/>
        </c:scaling>
        <c:delete val="1"/>
        <c:axPos val="l"/>
        <c:numFmt formatCode="General" sourceLinked="1"/>
        <c:tickLblPos val="nextTo"/>
        <c:crossAx val="138316800"/>
        <c:crosses val="autoZero"/>
        <c:crossBetween val="between"/>
      </c:valAx>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sz="1000" b="1" i="0" u="none" strike="noStrike" baseline="0">
                <a:latin typeface="Times New Roman" pitchFamily="18" charset="0"/>
                <a:cs typeface="Times New Roman" pitchFamily="18" charset="0"/>
              </a:rPr>
              <a:t>Do you agree that the diagnostic ability of AI is superior to the clinical experience of human doctors?</a:t>
            </a:r>
            <a:endParaRPr lang="en-IN" sz="1000">
              <a:latin typeface="Times New Roman" pitchFamily="18" charset="0"/>
              <a:cs typeface="Times New Roman" pitchFamily="18" charset="0"/>
            </a:endParaRPr>
          </a:p>
        </c:rich>
      </c:tx>
      <c:layout/>
    </c:title>
    <c:plotArea>
      <c:layout/>
      <c:barChart>
        <c:barDir val="col"/>
        <c:grouping val="clustered"/>
        <c:ser>
          <c:idx val="0"/>
          <c:order val="0"/>
          <c:tx>
            <c:strRef>
              <c:f>Sheet1!$B$80</c:f>
              <c:strCache>
                <c:ptCount val="1"/>
                <c:pt idx="0">
                  <c:v>Strongly agree/Agree</c:v>
                </c:pt>
              </c:strCache>
            </c:strRef>
          </c:tx>
          <c:dLbls>
            <c:showVal val="1"/>
          </c:dLbls>
          <c:cat>
            <c:strRef>
              <c:f>Sheet1!$C$79:$E$79</c:f>
              <c:strCache>
                <c:ptCount val="3"/>
                <c:pt idx="0">
                  <c:v>Dentist</c:v>
                </c:pt>
                <c:pt idx="1">
                  <c:v>MBBS</c:v>
                </c:pt>
                <c:pt idx="2">
                  <c:v>MD</c:v>
                </c:pt>
              </c:strCache>
            </c:strRef>
          </c:cat>
          <c:val>
            <c:numRef>
              <c:f>Sheet1!$C$80:$E$80</c:f>
              <c:numCache>
                <c:formatCode>General</c:formatCode>
                <c:ptCount val="3"/>
                <c:pt idx="0">
                  <c:v>18</c:v>
                </c:pt>
                <c:pt idx="1">
                  <c:v>16</c:v>
                </c:pt>
                <c:pt idx="2">
                  <c:v>31</c:v>
                </c:pt>
              </c:numCache>
            </c:numRef>
          </c:val>
        </c:ser>
        <c:ser>
          <c:idx val="1"/>
          <c:order val="1"/>
          <c:tx>
            <c:strRef>
              <c:f>Sheet1!$B$81</c:f>
              <c:strCache>
                <c:ptCount val="1"/>
                <c:pt idx="0">
                  <c:v>Neither disagree nor agree</c:v>
                </c:pt>
              </c:strCache>
            </c:strRef>
          </c:tx>
          <c:dLbls>
            <c:showVal val="1"/>
          </c:dLbls>
          <c:cat>
            <c:strRef>
              <c:f>Sheet1!$C$79:$E$79</c:f>
              <c:strCache>
                <c:ptCount val="3"/>
                <c:pt idx="0">
                  <c:v>Dentist</c:v>
                </c:pt>
                <c:pt idx="1">
                  <c:v>MBBS</c:v>
                </c:pt>
                <c:pt idx="2">
                  <c:v>MD</c:v>
                </c:pt>
              </c:strCache>
            </c:strRef>
          </c:cat>
          <c:val>
            <c:numRef>
              <c:f>Sheet1!$C$81:$E$81</c:f>
              <c:numCache>
                <c:formatCode>General</c:formatCode>
                <c:ptCount val="3"/>
                <c:pt idx="0">
                  <c:v>111</c:v>
                </c:pt>
                <c:pt idx="1">
                  <c:v>146</c:v>
                </c:pt>
                <c:pt idx="2">
                  <c:v>28</c:v>
                </c:pt>
              </c:numCache>
            </c:numRef>
          </c:val>
        </c:ser>
        <c:ser>
          <c:idx val="2"/>
          <c:order val="2"/>
          <c:tx>
            <c:strRef>
              <c:f>Sheet1!$B$82</c:f>
              <c:strCache>
                <c:ptCount val="1"/>
                <c:pt idx="0">
                  <c:v>Strongly disagree/ Disagree</c:v>
                </c:pt>
              </c:strCache>
            </c:strRef>
          </c:tx>
          <c:dLbls>
            <c:showVal val="1"/>
          </c:dLbls>
          <c:cat>
            <c:strRef>
              <c:f>Sheet1!$C$79:$E$79</c:f>
              <c:strCache>
                <c:ptCount val="3"/>
                <c:pt idx="0">
                  <c:v>Dentist</c:v>
                </c:pt>
                <c:pt idx="1">
                  <c:v>MBBS</c:v>
                </c:pt>
                <c:pt idx="2">
                  <c:v>MD</c:v>
                </c:pt>
              </c:strCache>
            </c:strRef>
          </c:cat>
          <c:val>
            <c:numRef>
              <c:f>Sheet1!$C$82:$E$82</c:f>
              <c:numCache>
                <c:formatCode>General</c:formatCode>
                <c:ptCount val="3"/>
                <c:pt idx="0">
                  <c:v>25</c:v>
                </c:pt>
                <c:pt idx="1">
                  <c:v>17</c:v>
                </c:pt>
                <c:pt idx="2">
                  <c:v>38</c:v>
                </c:pt>
              </c:numCache>
            </c:numRef>
          </c:val>
        </c:ser>
        <c:dLbls>
          <c:showVal val="1"/>
        </c:dLbls>
        <c:overlap val="-25"/>
        <c:axId val="137921664"/>
        <c:axId val="147267968"/>
      </c:barChart>
      <c:catAx>
        <c:axId val="137921664"/>
        <c:scaling>
          <c:orientation val="minMax"/>
        </c:scaling>
        <c:axPos val="b"/>
        <c:majorTickMark val="none"/>
        <c:tickLblPos val="nextTo"/>
        <c:crossAx val="147267968"/>
        <c:crosses val="autoZero"/>
        <c:auto val="1"/>
        <c:lblAlgn val="ctr"/>
        <c:lblOffset val="100"/>
      </c:catAx>
      <c:valAx>
        <c:axId val="147267968"/>
        <c:scaling>
          <c:orientation val="minMax"/>
        </c:scaling>
        <c:delete val="1"/>
        <c:axPos val="l"/>
        <c:numFmt formatCode="General" sourceLinked="1"/>
        <c:tickLblPos val="nextTo"/>
        <c:crossAx val="137921664"/>
        <c:crosses val="autoZero"/>
        <c:crossBetween val="between"/>
      </c:valAx>
    </c:plotArea>
    <c:legend>
      <c:legendPos val="t"/>
      <c:layout/>
    </c:legend>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sz="1400" b="1" i="0" baseline="0">
                <a:latin typeface="Times New Roman" pitchFamily="18" charset="0"/>
                <a:cs typeface="Times New Roman" pitchFamily="18" charset="0"/>
              </a:rPr>
              <a:t>Do you agree that you have good familiarity with artificial intelligence?</a:t>
            </a:r>
            <a:endParaRPr lang="en-IN" sz="1400">
              <a:latin typeface="Times New Roman" pitchFamily="18" charset="0"/>
              <a:cs typeface="Times New Roman" pitchFamily="18" charset="0"/>
            </a:endParaRPr>
          </a:p>
        </c:rich>
      </c:tx>
      <c:layout/>
    </c:title>
    <c:plotArea>
      <c:layout/>
      <c:barChart>
        <c:barDir val="col"/>
        <c:grouping val="clustered"/>
        <c:ser>
          <c:idx val="0"/>
          <c:order val="0"/>
          <c:tx>
            <c:strRef>
              <c:f>Sheet1!$B$76</c:f>
              <c:strCache>
                <c:ptCount val="1"/>
                <c:pt idx="0">
                  <c:v>Strongly Agree/ agree</c:v>
                </c:pt>
              </c:strCache>
            </c:strRef>
          </c:tx>
          <c:dLbls>
            <c:showVal val="1"/>
          </c:dLbls>
          <c:cat>
            <c:strRef>
              <c:f>Sheet1!$C$75:$E$75</c:f>
              <c:strCache>
                <c:ptCount val="3"/>
                <c:pt idx="0">
                  <c:v>Dentist</c:v>
                </c:pt>
                <c:pt idx="1">
                  <c:v>MBBS</c:v>
                </c:pt>
                <c:pt idx="2">
                  <c:v>MD</c:v>
                </c:pt>
              </c:strCache>
            </c:strRef>
          </c:cat>
          <c:val>
            <c:numRef>
              <c:f>Sheet1!$C$76:$E$76</c:f>
              <c:numCache>
                <c:formatCode>General</c:formatCode>
                <c:ptCount val="3"/>
                <c:pt idx="0">
                  <c:v>5</c:v>
                </c:pt>
                <c:pt idx="1">
                  <c:v>5</c:v>
                </c:pt>
                <c:pt idx="2">
                  <c:v>18</c:v>
                </c:pt>
              </c:numCache>
            </c:numRef>
          </c:val>
        </c:ser>
        <c:ser>
          <c:idx val="1"/>
          <c:order val="1"/>
          <c:tx>
            <c:strRef>
              <c:f>Sheet1!$B$77</c:f>
              <c:strCache>
                <c:ptCount val="1"/>
                <c:pt idx="0">
                  <c:v>Neither disagree nor agree</c:v>
                </c:pt>
              </c:strCache>
            </c:strRef>
          </c:tx>
          <c:dLbls>
            <c:showVal val="1"/>
          </c:dLbls>
          <c:cat>
            <c:strRef>
              <c:f>Sheet1!$C$75:$E$75</c:f>
              <c:strCache>
                <c:ptCount val="3"/>
                <c:pt idx="0">
                  <c:v>Dentist</c:v>
                </c:pt>
                <c:pt idx="1">
                  <c:v>MBBS</c:v>
                </c:pt>
                <c:pt idx="2">
                  <c:v>MD</c:v>
                </c:pt>
              </c:strCache>
            </c:strRef>
          </c:cat>
          <c:val>
            <c:numRef>
              <c:f>Sheet1!$C$77:$E$77</c:f>
              <c:numCache>
                <c:formatCode>General</c:formatCode>
                <c:ptCount val="3"/>
                <c:pt idx="0">
                  <c:v>126</c:v>
                </c:pt>
                <c:pt idx="1">
                  <c:v>160</c:v>
                </c:pt>
                <c:pt idx="2">
                  <c:v>49</c:v>
                </c:pt>
              </c:numCache>
            </c:numRef>
          </c:val>
        </c:ser>
        <c:ser>
          <c:idx val="2"/>
          <c:order val="2"/>
          <c:tx>
            <c:strRef>
              <c:f>Sheet1!$B$78</c:f>
              <c:strCache>
                <c:ptCount val="1"/>
                <c:pt idx="0">
                  <c:v>Strongly disagree/ Disagree</c:v>
                </c:pt>
              </c:strCache>
            </c:strRef>
          </c:tx>
          <c:dLbls>
            <c:showVal val="1"/>
          </c:dLbls>
          <c:cat>
            <c:strRef>
              <c:f>Sheet1!$C$75:$E$75</c:f>
              <c:strCache>
                <c:ptCount val="3"/>
                <c:pt idx="0">
                  <c:v>Dentist</c:v>
                </c:pt>
                <c:pt idx="1">
                  <c:v>MBBS</c:v>
                </c:pt>
                <c:pt idx="2">
                  <c:v>MD</c:v>
                </c:pt>
              </c:strCache>
            </c:strRef>
          </c:cat>
          <c:val>
            <c:numRef>
              <c:f>Sheet1!$C$78:$E$78</c:f>
              <c:numCache>
                <c:formatCode>General</c:formatCode>
                <c:ptCount val="3"/>
                <c:pt idx="0">
                  <c:v>23</c:v>
                </c:pt>
                <c:pt idx="1">
                  <c:v>14</c:v>
                </c:pt>
                <c:pt idx="2">
                  <c:v>30</c:v>
                </c:pt>
              </c:numCache>
            </c:numRef>
          </c:val>
        </c:ser>
        <c:dLbls>
          <c:showVal val="1"/>
        </c:dLbls>
        <c:overlap val="-25"/>
        <c:axId val="154660224"/>
        <c:axId val="154775552"/>
      </c:barChart>
      <c:catAx>
        <c:axId val="154660224"/>
        <c:scaling>
          <c:orientation val="minMax"/>
        </c:scaling>
        <c:axPos val="b"/>
        <c:majorTickMark val="none"/>
        <c:tickLblPos val="nextTo"/>
        <c:crossAx val="154775552"/>
        <c:crosses val="autoZero"/>
        <c:auto val="1"/>
        <c:lblAlgn val="ctr"/>
        <c:lblOffset val="100"/>
      </c:catAx>
      <c:valAx>
        <c:axId val="154775552"/>
        <c:scaling>
          <c:orientation val="minMax"/>
        </c:scaling>
        <c:delete val="1"/>
        <c:axPos val="l"/>
        <c:numFmt formatCode="General" sourceLinked="1"/>
        <c:tickLblPos val="nextTo"/>
        <c:crossAx val="154660224"/>
        <c:crosses val="autoZero"/>
        <c:crossBetween val="between"/>
      </c:valAx>
    </c:plotArea>
    <c:legend>
      <c:legendPos val="t"/>
      <c:layout/>
    </c:legend>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a:t>Do you agree that AI could replace you in your job?</a:t>
            </a:r>
          </a:p>
        </c:rich>
      </c:tx>
      <c:layout/>
    </c:title>
    <c:plotArea>
      <c:layout/>
      <c:barChart>
        <c:barDir val="col"/>
        <c:grouping val="clustered"/>
        <c:ser>
          <c:idx val="0"/>
          <c:order val="0"/>
          <c:tx>
            <c:strRef>
              <c:f>Sheet1!$B$84</c:f>
              <c:strCache>
                <c:ptCount val="1"/>
                <c:pt idx="0">
                  <c:v>Strongly agree/Agree</c:v>
                </c:pt>
              </c:strCache>
            </c:strRef>
          </c:tx>
          <c:dLbls>
            <c:showVal val="1"/>
          </c:dLbls>
          <c:cat>
            <c:strRef>
              <c:f>Sheet1!$C$83:$E$83</c:f>
              <c:strCache>
                <c:ptCount val="3"/>
                <c:pt idx="0">
                  <c:v>Dentist</c:v>
                </c:pt>
                <c:pt idx="1">
                  <c:v>MBBS</c:v>
                </c:pt>
                <c:pt idx="2">
                  <c:v>MD</c:v>
                </c:pt>
              </c:strCache>
            </c:strRef>
          </c:cat>
          <c:val>
            <c:numRef>
              <c:f>Sheet1!$C$84:$E$84</c:f>
              <c:numCache>
                <c:formatCode>General</c:formatCode>
                <c:ptCount val="3"/>
                <c:pt idx="0">
                  <c:v>94</c:v>
                </c:pt>
                <c:pt idx="1">
                  <c:v>142</c:v>
                </c:pt>
                <c:pt idx="2">
                  <c:v>46</c:v>
                </c:pt>
              </c:numCache>
            </c:numRef>
          </c:val>
        </c:ser>
        <c:ser>
          <c:idx val="1"/>
          <c:order val="1"/>
          <c:tx>
            <c:strRef>
              <c:f>Sheet1!$B$85</c:f>
              <c:strCache>
                <c:ptCount val="1"/>
                <c:pt idx="0">
                  <c:v>Neither disagree nor agree</c:v>
                </c:pt>
              </c:strCache>
            </c:strRef>
          </c:tx>
          <c:dLbls>
            <c:showVal val="1"/>
          </c:dLbls>
          <c:cat>
            <c:strRef>
              <c:f>Sheet1!$C$83:$E$83</c:f>
              <c:strCache>
                <c:ptCount val="3"/>
                <c:pt idx="0">
                  <c:v>Dentist</c:v>
                </c:pt>
                <c:pt idx="1">
                  <c:v>MBBS</c:v>
                </c:pt>
                <c:pt idx="2">
                  <c:v>MD</c:v>
                </c:pt>
              </c:strCache>
            </c:strRef>
          </c:cat>
          <c:val>
            <c:numRef>
              <c:f>Sheet1!$C$85:$E$85</c:f>
              <c:numCache>
                <c:formatCode>General</c:formatCode>
                <c:ptCount val="3"/>
                <c:pt idx="0">
                  <c:v>20</c:v>
                </c:pt>
                <c:pt idx="1">
                  <c:v>23</c:v>
                </c:pt>
                <c:pt idx="2">
                  <c:v>23</c:v>
                </c:pt>
              </c:numCache>
            </c:numRef>
          </c:val>
        </c:ser>
        <c:ser>
          <c:idx val="2"/>
          <c:order val="2"/>
          <c:tx>
            <c:strRef>
              <c:f>Sheet1!$B$86</c:f>
              <c:strCache>
                <c:ptCount val="1"/>
                <c:pt idx="0">
                  <c:v>Strongly disagree/ Disagree</c:v>
                </c:pt>
              </c:strCache>
            </c:strRef>
          </c:tx>
          <c:dLbls>
            <c:showVal val="1"/>
          </c:dLbls>
          <c:cat>
            <c:strRef>
              <c:f>Sheet1!$C$83:$E$83</c:f>
              <c:strCache>
                <c:ptCount val="3"/>
                <c:pt idx="0">
                  <c:v>Dentist</c:v>
                </c:pt>
                <c:pt idx="1">
                  <c:v>MBBS</c:v>
                </c:pt>
                <c:pt idx="2">
                  <c:v>MD</c:v>
                </c:pt>
              </c:strCache>
            </c:strRef>
          </c:cat>
          <c:val>
            <c:numRef>
              <c:f>Sheet1!$C$86:$E$86</c:f>
              <c:numCache>
                <c:formatCode>General</c:formatCode>
                <c:ptCount val="3"/>
                <c:pt idx="0">
                  <c:v>40</c:v>
                </c:pt>
                <c:pt idx="1">
                  <c:v>14</c:v>
                </c:pt>
                <c:pt idx="2">
                  <c:v>28</c:v>
                </c:pt>
              </c:numCache>
            </c:numRef>
          </c:val>
        </c:ser>
        <c:dLbls>
          <c:showVal val="1"/>
        </c:dLbls>
        <c:overlap val="-25"/>
        <c:axId val="166535168"/>
        <c:axId val="166537088"/>
      </c:barChart>
      <c:catAx>
        <c:axId val="166535168"/>
        <c:scaling>
          <c:orientation val="minMax"/>
        </c:scaling>
        <c:axPos val="b"/>
        <c:majorTickMark val="none"/>
        <c:tickLblPos val="nextTo"/>
        <c:crossAx val="166537088"/>
        <c:crosses val="autoZero"/>
        <c:auto val="1"/>
        <c:lblAlgn val="ctr"/>
        <c:lblOffset val="100"/>
      </c:catAx>
      <c:valAx>
        <c:axId val="166537088"/>
        <c:scaling>
          <c:orientation val="minMax"/>
        </c:scaling>
        <c:delete val="1"/>
        <c:axPos val="l"/>
        <c:numFmt formatCode="General" sourceLinked="1"/>
        <c:tickLblPos val="nextTo"/>
        <c:crossAx val="166535168"/>
        <c:crosses val="autoZero"/>
        <c:crossBetween val="between"/>
      </c:valAx>
    </c:plotArea>
    <c:legend>
      <c:legendPos val="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IN"/>
  <c:style val="3"/>
  <c:chart>
    <c:title>
      <c:tx>
        <c:rich>
          <a:bodyPr/>
          <a:lstStyle/>
          <a:p>
            <a:pPr>
              <a:defRPr/>
            </a:pPr>
            <a:r>
              <a:rPr lang="en-IN"/>
              <a:t>Gender</a:t>
            </a:r>
          </a:p>
        </c:rich>
      </c:tx>
      <c:layout>
        <c:manualLayout>
          <c:xMode val="edge"/>
          <c:yMode val="edge"/>
          <c:x val="0.39190266841644816"/>
          <c:y val="3.7037037037037049E-2"/>
        </c:manualLayout>
      </c:layout>
    </c:title>
    <c:plotArea>
      <c:layout/>
      <c:pieChart>
        <c:varyColors val="1"/>
        <c:ser>
          <c:idx val="0"/>
          <c:order val="0"/>
          <c:dLbls>
            <c:showPercent val="1"/>
          </c:dLbls>
          <c:cat>
            <c:strRef>
              <c:f>Sheet1!$B$59:$B$60</c:f>
              <c:strCache>
                <c:ptCount val="2"/>
                <c:pt idx="0">
                  <c:v>Male</c:v>
                </c:pt>
                <c:pt idx="1">
                  <c:v>Female</c:v>
                </c:pt>
              </c:strCache>
            </c:strRef>
          </c:cat>
          <c:val>
            <c:numRef>
              <c:f>Sheet1!$C$59:$C$60</c:f>
              <c:numCache>
                <c:formatCode>General</c:formatCode>
                <c:ptCount val="2"/>
                <c:pt idx="0">
                  <c:v>206</c:v>
                </c:pt>
                <c:pt idx="1">
                  <c:v>224</c:v>
                </c:pt>
              </c:numCache>
            </c:numRef>
          </c:val>
        </c:ser>
        <c:dLbls>
          <c:showPercent val="1"/>
        </c:dLbls>
        <c:firstSliceAng val="0"/>
      </c:pieChart>
    </c:plotArea>
    <c:legend>
      <c:legendPos val="t"/>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IN"/>
  <c:style val="3"/>
  <c:chart>
    <c:title>
      <c:tx>
        <c:rich>
          <a:bodyPr/>
          <a:lstStyle/>
          <a:p>
            <a:pPr>
              <a:defRPr/>
            </a:pPr>
            <a:r>
              <a:rPr lang="en-IN"/>
              <a:t>Location</a:t>
            </a:r>
          </a:p>
        </c:rich>
      </c:tx>
      <c:layout/>
    </c:title>
    <c:plotArea>
      <c:layout/>
      <c:pieChart>
        <c:varyColors val="1"/>
        <c:ser>
          <c:idx val="0"/>
          <c:order val="0"/>
          <c:explosion val="25"/>
          <c:dLbls>
            <c:dLbl>
              <c:idx val="1"/>
              <c:layout>
                <c:manualLayout>
                  <c:x val="-7.4792591832190988E-2"/>
                  <c:y val="0.14141100259219844"/>
                </c:manualLayout>
              </c:layout>
              <c:showPercent val="1"/>
            </c:dLbl>
            <c:showPercent val="1"/>
          </c:dLbls>
          <c:cat>
            <c:strRef>
              <c:f>Sheet1!$B$62:$B$63</c:f>
              <c:strCache>
                <c:ptCount val="2"/>
                <c:pt idx="0">
                  <c:v>Urban</c:v>
                </c:pt>
                <c:pt idx="1">
                  <c:v>Rural</c:v>
                </c:pt>
              </c:strCache>
            </c:strRef>
          </c:cat>
          <c:val>
            <c:numRef>
              <c:f>Sheet1!$C$62:$C$63</c:f>
              <c:numCache>
                <c:formatCode>General</c:formatCode>
                <c:ptCount val="2"/>
                <c:pt idx="0">
                  <c:v>386</c:v>
                </c:pt>
                <c:pt idx="1">
                  <c:v>44</c:v>
                </c:pt>
              </c:numCache>
            </c:numRef>
          </c:val>
        </c:ser>
        <c:dLbls>
          <c:showPercent val="1"/>
        </c:dLbls>
        <c:firstSliceAng val="0"/>
      </c:pieChart>
    </c:plotArea>
    <c:legend>
      <c:legendPos val="t"/>
      <c:layout/>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a:t>Medical Specialty</a:t>
            </a:r>
          </a:p>
        </c:rich>
      </c:tx>
      <c:layout/>
    </c:title>
    <c:view3D>
      <c:rotX val="30"/>
      <c:perspective val="30"/>
    </c:view3D>
    <c:plotArea>
      <c:layout/>
      <c:pie3DChart>
        <c:varyColors val="1"/>
        <c:ser>
          <c:idx val="0"/>
          <c:order val="0"/>
          <c:dLbls>
            <c:showPercent val="1"/>
          </c:dLbls>
          <c:cat>
            <c:strRef>
              <c:f>Sheet1!$B$65:$B$67</c:f>
              <c:strCache>
                <c:ptCount val="3"/>
                <c:pt idx="0">
                  <c:v>Dentist</c:v>
                </c:pt>
                <c:pt idx="1">
                  <c:v>MBBS</c:v>
                </c:pt>
                <c:pt idx="2">
                  <c:v>MD</c:v>
                </c:pt>
              </c:strCache>
            </c:strRef>
          </c:cat>
          <c:val>
            <c:numRef>
              <c:f>Sheet1!$C$65:$C$67</c:f>
              <c:numCache>
                <c:formatCode>General</c:formatCode>
                <c:ptCount val="3"/>
                <c:pt idx="0">
                  <c:v>154</c:v>
                </c:pt>
                <c:pt idx="1">
                  <c:v>179</c:v>
                </c:pt>
                <c:pt idx="2">
                  <c:v>97</c:v>
                </c:pt>
              </c:numCache>
            </c:numRef>
          </c:val>
        </c:ser>
        <c:dLbls>
          <c:showPercent val="1"/>
        </c:dLbls>
      </c:pie3DChart>
    </c:plotArea>
    <c:legend>
      <c:legendPos val="t"/>
      <c:layout/>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IN"/>
  <c:style val="4"/>
  <c:chart>
    <c:title>
      <c:tx>
        <c:rich>
          <a:bodyPr/>
          <a:lstStyle/>
          <a:p>
            <a:pPr>
              <a:defRPr/>
            </a:pPr>
            <a:r>
              <a:rPr lang="en-IN"/>
              <a:t>Working Status</a:t>
            </a:r>
          </a:p>
        </c:rich>
      </c:tx>
      <c:layout/>
    </c:title>
    <c:view3D>
      <c:rotX val="30"/>
      <c:perspective val="30"/>
    </c:view3D>
    <c:plotArea>
      <c:layout/>
      <c:pie3DChart>
        <c:varyColors val="1"/>
        <c:ser>
          <c:idx val="0"/>
          <c:order val="0"/>
          <c:explosion val="25"/>
          <c:dLbls>
            <c:showPercent val="1"/>
          </c:dLbls>
          <c:cat>
            <c:strRef>
              <c:f>Sheet1!$B$69:$B$72</c:f>
              <c:strCache>
                <c:ptCount val="4"/>
                <c:pt idx="0">
                  <c:v>UG Students</c:v>
                </c:pt>
                <c:pt idx="1">
                  <c:v>PG Students</c:v>
                </c:pt>
                <c:pt idx="2">
                  <c:v>Interns</c:v>
                </c:pt>
                <c:pt idx="3">
                  <c:v>Practicing as doctor</c:v>
                </c:pt>
              </c:strCache>
            </c:strRef>
          </c:cat>
          <c:val>
            <c:numRef>
              <c:f>Sheet1!$C$69:$C$72</c:f>
              <c:numCache>
                <c:formatCode>General</c:formatCode>
                <c:ptCount val="4"/>
                <c:pt idx="0">
                  <c:v>62</c:v>
                </c:pt>
                <c:pt idx="1">
                  <c:v>114</c:v>
                </c:pt>
                <c:pt idx="2">
                  <c:v>108</c:v>
                </c:pt>
                <c:pt idx="3">
                  <c:v>146</c:v>
                </c:pt>
              </c:numCache>
            </c:numRef>
          </c:val>
        </c:ser>
        <c:dLbls>
          <c:showPercent val="1"/>
        </c:dLbls>
      </c:pie3DChart>
    </c:plotArea>
    <c:legend>
      <c:legendPos val="t"/>
      <c:layout/>
    </c:legend>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IN"/>
  <c:style val="34"/>
  <c:chart>
    <c:title>
      <c:tx>
        <c:rich>
          <a:bodyPr/>
          <a:lstStyle/>
          <a:p>
            <a:pPr algn="ctr">
              <a:defRPr/>
            </a:pPr>
            <a:r>
              <a:rPr lang="en-IN" sz="1600" b="1">
                <a:latin typeface="Times New Roman" pitchFamily="18" charset="0"/>
                <a:cs typeface="Times New Roman" pitchFamily="18" charset="0"/>
              </a:rPr>
              <a:t>Attitude regarding AI by Study Participants (N=430)</a:t>
            </a:r>
            <a:endParaRPr lang="en-IN" sz="1600">
              <a:latin typeface="Times New Roman" pitchFamily="18" charset="0"/>
              <a:cs typeface="Times New Roman" pitchFamily="18" charset="0"/>
            </a:endParaRPr>
          </a:p>
        </c:rich>
      </c:tx>
      <c:layout>
        <c:manualLayout>
          <c:xMode val="edge"/>
          <c:yMode val="edge"/>
          <c:x val="0.12336996336996335"/>
          <c:y val="3.1897926634768752E-2"/>
        </c:manualLayout>
      </c:layout>
    </c:title>
    <c:plotArea>
      <c:layout/>
      <c:barChart>
        <c:barDir val="col"/>
        <c:grouping val="stacked"/>
        <c:ser>
          <c:idx val="0"/>
          <c:order val="0"/>
          <c:tx>
            <c:strRef>
              <c:f>Sheet1!$C$41:$C$42</c:f>
              <c:strCache>
                <c:ptCount val="1"/>
                <c:pt idx="0">
                  <c:v>Strongly agree/Agree n (%)</c:v>
                </c:pt>
              </c:strCache>
            </c:strRef>
          </c:tx>
          <c:dLbls>
            <c:showVal val="1"/>
          </c:dLbls>
          <c:cat>
            <c:strRef>
              <c:f>Sheet1!$B$43:$B$48</c:f>
              <c:strCache>
                <c:ptCount val="6"/>
                <c:pt idx="0">
                  <c:v>Do you agree that you have good familiarity with artificial intelligence?</c:v>
                </c:pt>
                <c:pt idx="1">
                  <c:v>Do you agree that AI has useful applications in the medical field?</c:v>
                </c:pt>
                <c:pt idx="2">
                  <c:v>Do you agree that the diagnostic ability of AI is superior to the clinical experience of human doctors?</c:v>
                </c:pt>
                <c:pt idx="3">
                  <c:v>Do you agree that AI could replace you in your job?</c:v>
                </c:pt>
                <c:pt idx="5">
                  <c:v>Do you agree that you would always use AI when making medical decisions?</c:v>
                </c:pt>
              </c:strCache>
            </c:strRef>
          </c:cat>
          <c:val>
            <c:numRef>
              <c:f>Sheet1!$C$43:$C$48</c:f>
              <c:numCache>
                <c:formatCode>General</c:formatCode>
                <c:ptCount val="6"/>
                <c:pt idx="0">
                  <c:v>335</c:v>
                </c:pt>
                <c:pt idx="1">
                  <c:v>401</c:v>
                </c:pt>
                <c:pt idx="2">
                  <c:v>285</c:v>
                </c:pt>
                <c:pt idx="3">
                  <c:v>282</c:v>
                </c:pt>
                <c:pt idx="5">
                  <c:v>70</c:v>
                </c:pt>
              </c:numCache>
            </c:numRef>
          </c:val>
        </c:ser>
        <c:ser>
          <c:idx val="1"/>
          <c:order val="1"/>
          <c:tx>
            <c:strRef>
              <c:f>Sheet1!$D$41:$D$42</c:f>
              <c:strCache>
                <c:ptCount val="1"/>
                <c:pt idx="0">
                  <c:v>Neither disagree nor agree  n (%)</c:v>
                </c:pt>
              </c:strCache>
            </c:strRef>
          </c:tx>
          <c:dLbls>
            <c:dLbl>
              <c:idx val="1"/>
              <c:layout>
                <c:manualLayout>
                  <c:x val="2.0931449502878084E-3"/>
                  <c:y val="9.5693779904306216E-3"/>
                </c:manualLayout>
              </c:layout>
              <c:showVal val="1"/>
            </c:dLbl>
            <c:showVal val="1"/>
          </c:dLbls>
          <c:cat>
            <c:strRef>
              <c:f>Sheet1!$B$43:$B$48</c:f>
              <c:strCache>
                <c:ptCount val="6"/>
                <c:pt idx="0">
                  <c:v>Do you agree that you have good familiarity with artificial intelligence?</c:v>
                </c:pt>
                <c:pt idx="1">
                  <c:v>Do you agree that AI has useful applications in the medical field?</c:v>
                </c:pt>
                <c:pt idx="2">
                  <c:v>Do you agree that the diagnostic ability of AI is superior to the clinical experience of human doctors?</c:v>
                </c:pt>
                <c:pt idx="3">
                  <c:v>Do you agree that AI could replace you in your job?</c:v>
                </c:pt>
                <c:pt idx="5">
                  <c:v>Do you agree that you would always use AI when making medical decisions?</c:v>
                </c:pt>
              </c:strCache>
            </c:strRef>
          </c:cat>
          <c:val>
            <c:numRef>
              <c:f>Sheet1!$D$43:$D$48</c:f>
              <c:numCache>
                <c:formatCode>General</c:formatCode>
                <c:ptCount val="6"/>
                <c:pt idx="0">
                  <c:v>67</c:v>
                </c:pt>
                <c:pt idx="1">
                  <c:v>23</c:v>
                </c:pt>
                <c:pt idx="2">
                  <c:v>80</c:v>
                </c:pt>
                <c:pt idx="3">
                  <c:v>66</c:v>
                </c:pt>
                <c:pt idx="5">
                  <c:v>274</c:v>
                </c:pt>
              </c:numCache>
            </c:numRef>
          </c:val>
        </c:ser>
        <c:ser>
          <c:idx val="2"/>
          <c:order val="2"/>
          <c:tx>
            <c:strRef>
              <c:f>Sheet1!$E$41:$E$42</c:f>
              <c:strCache>
                <c:ptCount val="1"/>
                <c:pt idx="0">
                  <c:v>Strongly disagree/ Disagree  n (%)</c:v>
                </c:pt>
              </c:strCache>
            </c:strRef>
          </c:tx>
          <c:dLbls>
            <c:dLbl>
              <c:idx val="1"/>
              <c:layout>
                <c:manualLayout>
                  <c:x val="0"/>
                  <c:y val="-2.8708133971291867E-2"/>
                </c:manualLayout>
              </c:layout>
              <c:showVal val="1"/>
            </c:dLbl>
            <c:showVal val="1"/>
          </c:dLbls>
          <c:cat>
            <c:strRef>
              <c:f>Sheet1!$B$43:$B$48</c:f>
              <c:strCache>
                <c:ptCount val="6"/>
                <c:pt idx="0">
                  <c:v>Do you agree that you have good familiarity with artificial intelligence?</c:v>
                </c:pt>
                <c:pt idx="1">
                  <c:v>Do you agree that AI has useful applications in the medical field?</c:v>
                </c:pt>
                <c:pt idx="2">
                  <c:v>Do you agree that the diagnostic ability of AI is superior to the clinical experience of human doctors?</c:v>
                </c:pt>
                <c:pt idx="3">
                  <c:v>Do you agree that AI could replace you in your job?</c:v>
                </c:pt>
                <c:pt idx="5">
                  <c:v>Do you agree that you would always use AI when making medical decisions?</c:v>
                </c:pt>
              </c:strCache>
            </c:strRef>
          </c:cat>
          <c:val>
            <c:numRef>
              <c:f>Sheet1!$E$43:$E$48</c:f>
              <c:numCache>
                <c:formatCode>General</c:formatCode>
                <c:ptCount val="6"/>
                <c:pt idx="0">
                  <c:v>28</c:v>
                </c:pt>
                <c:pt idx="1">
                  <c:v>6</c:v>
                </c:pt>
                <c:pt idx="2">
                  <c:v>65</c:v>
                </c:pt>
                <c:pt idx="3">
                  <c:v>82</c:v>
                </c:pt>
              </c:numCache>
            </c:numRef>
          </c:val>
        </c:ser>
        <c:dLbls>
          <c:showVal val="1"/>
        </c:dLbls>
        <c:gapWidth val="95"/>
        <c:overlap val="100"/>
        <c:axId val="135001216"/>
        <c:axId val="136851840"/>
      </c:barChart>
      <c:catAx>
        <c:axId val="135001216"/>
        <c:scaling>
          <c:orientation val="minMax"/>
        </c:scaling>
        <c:axPos val="b"/>
        <c:majorTickMark val="none"/>
        <c:tickLblPos val="nextTo"/>
        <c:crossAx val="136851840"/>
        <c:crosses val="autoZero"/>
        <c:auto val="1"/>
        <c:lblAlgn val="ctr"/>
        <c:lblOffset val="100"/>
      </c:catAx>
      <c:valAx>
        <c:axId val="136851840"/>
        <c:scaling>
          <c:orientation val="minMax"/>
        </c:scaling>
        <c:delete val="1"/>
        <c:axPos val="l"/>
        <c:numFmt formatCode="General" sourceLinked="1"/>
        <c:tickLblPos val="nextTo"/>
        <c:crossAx val="135001216"/>
        <c:crosses val="autoZero"/>
        <c:crossBetween val="between"/>
      </c:valAx>
    </c:plotArea>
    <c:legend>
      <c:legendPos val="t"/>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IN"/>
  <c:style val="48"/>
  <c:chart>
    <c:title>
      <c:tx>
        <c:rich>
          <a:bodyPr/>
          <a:lstStyle/>
          <a:p>
            <a:pPr>
              <a:defRPr/>
            </a:pPr>
            <a:r>
              <a:rPr lang="en-IN"/>
              <a:t>What are the advantages of using AI?</a:t>
            </a:r>
          </a:p>
        </c:rich>
      </c:tx>
      <c:layout/>
    </c:title>
    <c:plotArea>
      <c:layout/>
      <c:barChart>
        <c:barDir val="col"/>
        <c:grouping val="clustered"/>
        <c:ser>
          <c:idx val="0"/>
          <c:order val="0"/>
          <c:dLbls>
            <c:showVal val="1"/>
          </c:dLbls>
          <c:cat>
            <c:strRef>
              <c:f>Sheet1!$B$8:$B$12</c:f>
              <c:strCache>
                <c:ptCount val="5"/>
                <c:pt idx="0">
                  <c:v>AI can help in reducing the number of medical errors</c:v>
                </c:pt>
                <c:pt idx="1">
                  <c:v>AI can deliver vast amounts of high-quality data in real time</c:v>
                </c:pt>
                <c:pt idx="2">
                  <c:v>AI can speed up the process in health care</c:v>
                </c:pt>
                <c:pt idx="3">
                  <c:v>AI has no emotional exhaustion or physical limitation</c:v>
                </c:pt>
                <c:pt idx="4">
                  <c:v>AI has no space-time constraint</c:v>
                </c:pt>
              </c:strCache>
            </c:strRef>
          </c:cat>
          <c:val>
            <c:numRef>
              <c:f>Sheet1!$C$8:$C$12</c:f>
              <c:numCache>
                <c:formatCode>General</c:formatCode>
                <c:ptCount val="5"/>
                <c:pt idx="0">
                  <c:v>124</c:v>
                </c:pt>
                <c:pt idx="1">
                  <c:v>81</c:v>
                </c:pt>
                <c:pt idx="2">
                  <c:v>201</c:v>
                </c:pt>
                <c:pt idx="3">
                  <c:v>18</c:v>
                </c:pt>
                <c:pt idx="4">
                  <c:v>6</c:v>
                </c:pt>
              </c:numCache>
            </c:numRef>
          </c:val>
        </c:ser>
        <c:dLbls>
          <c:showVal val="1"/>
        </c:dLbls>
        <c:overlap val="-25"/>
        <c:axId val="42541824"/>
        <c:axId val="69030656"/>
      </c:barChart>
      <c:catAx>
        <c:axId val="42541824"/>
        <c:scaling>
          <c:orientation val="minMax"/>
        </c:scaling>
        <c:axPos val="b"/>
        <c:majorTickMark val="none"/>
        <c:tickLblPos val="nextTo"/>
        <c:crossAx val="69030656"/>
        <c:crosses val="autoZero"/>
        <c:auto val="1"/>
        <c:lblAlgn val="ctr"/>
        <c:lblOffset val="100"/>
      </c:catAx>
      <c:valAx>
        <c:axId val="69030656"/>
        <c:scaling>
          <c:orientation val="minMax"/>
        </c:scaling>
        <c:delete val="1"/>
        <c:axPos val="l"/>
        <c:numFmt formatCode="General" sourceLinked="1"/>
        <c:tickLblPos val="nextTo"/>
        <c:crossAx val="42541824"/>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IN"/>
  <c:style val="48"/>
  <c:chart>
    <c:title>
      <c:tx>
        <c:rich>
          <a:bodyPr/>
          <a:lstStyle/>
          <a:p>
            <a:pPr>
              <a:defRPr/>
            </a:pPr>
            <a:r>
              <a:rPr lang="en-IN"/>
              <a:t>If your judgment and AI judgments differ, which will you follow?</a:t>
            </a:r>
          </a:p>
        </c:rich>
      </c:tx>
      <c:layout/>
    </c:title>
    <c:plotArea>
      <c:layout/>
      <c:barChart>
        <c:barDir val="col"/>
        <c:grouping val="clustered"/>
        <c:ser>
          <c:idx val="0"/>
          <c:order val="0"/>
          <c:dLbls>
            <c:showVal val="1"/>
          </c:dLbls>
          <c:cat>
            <c:strRef>
              <c:f>Sheet1!$B$15:$B$17</c:f>
              <c:strCache>
                <c:ptCount val="3"/>
                <c:pt idx="0">
                  <c:v>Artificial intelligence’s opinion</c:v>
                </c:pt>
                <c:pt idx="1">
                  <c:v>Doctor’s opinion</c:v>
                </c:pt>
                <c:pt idx="2">
                  <c:v>Patients’ choice</c:v>
                </c:pt>
              </c:strCache>
            </c:strRef>
          </c:cat>
          <c:val>
            <c:numRef>
              <c:f>Sheet1!$C$15:$C$17</c:f>
              <c:numCache>
                <c:formatCode>General</c:formatCode>
                <c:ptCount val="3"/>
                <c:pt idx="0">
                  <c:v>20</c:v>
                </c:pt>
                <c:pt idx="1">
                  <c:v>390</c:v>
                </c:pt>
                <c:pt idx="2">
                  <c:v>20</c:v>
                </c:pt>
              </c:numCache>
            </c:numRef>
          </c:val>
        </c:ser>
        <c:dLbls>
          <c:showVal val="1"/>
        </c:dLbls>
        <c:overlap val="-25"/>
        <c:axId val="154872832"/>
        <c:axId val="155439488"/>
      </c:barChart>
      <c:catAx>
        <c:axId val="154872832"/>
        <c:scaling>
          <c:orientation val="minMax"/>
        </c:scaling>
        <c:axPos val="b"/>
        <c:majorTickMark val="none"/>
        <c:tickLblPos val="nextTo"/>
        <c:crossAx val="155439488"/>
        <c:crosses val="autoZero"/>
        <c:auto val="1"/>
        <c:lblAlgn val="ctr"/>
        <c:lblOffset val="100"/>
      </c:catAx>
      <c:valAx>
        <c:axId val="155439488"/>
        <c:scaling>
          <c:orientation val="minMax"/>
        </c:scaling>
        <c:delete val="1"/>
        <c:axPos val="l"/>
        <c:numFmt formatCode="General" sourceLinked="1"/>
        <c:tickLblPos val="nextTo"/>
        <c:crossAx val="154872832"/>
        <c:crosses val="autoZero"/>
        <c:crossBetween val="between"/>
      </c:valAx>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IN"/>
  <c:style val="48"/>
  <c:chart>
    <c:title>
      <c:tx>
        <c:rich>
          <a:bodyPr/>
          <a:lstStyle/>
          <a:p>
            <a:pPr>
              <a:defRPr/>
            </a:pPr>
            <a:r>
              <a:rPr lang="en-IN"/>
              <a:t>If your judgment and AI judgments differ, which will you follow?</a:t>
            </a:r>
          </a:p>
        </c:rich>
      </c:tx>
      <c:layout/>
    </c:title>
    <c:plotArea>
      <c:layout/>
      <c:barChart>
        <c:barDir val="col"/>
        <c:grouping val="clustered"/>
        <c:ser>
          <c:idx val="0"/>
          <c:order val="0"/>
          <c:dLbls>
            <c:showVal val="1"/>
          </c:dLbls>
          <c:cat>
            <c:strRef>
              <c:f>Sheet1!$B$20:$B$25</c:f>
              <c:strCache>
                <c:ptCount val="6"/>
                <c:pt idx="0">
                  <c:v>Asking a diagnoses</c:v>
                </c:pt>
                <c:pt idx="1">
                  <c:v>Biopharmaceutical research and development</c:v>
                </c:pt>
                <c:pt idx="2">
                  <c:v>Development of social insurance program</c:v>
                </c:pt>
                <c:pt idx="3">
                  <c:v>Direct treatment (including surgery)</c:v>
                </c:pt>
                <c:pt idx="4">
                  <c:v>Making a treatment decision</c:v>
                </c:pt>
                <c:pt idx="5">
                  <c:v>Provide medical assistance</c:v>
                </c:pt>
              </c:strCache>
            </c:strRef>
          </c:cat>
          <c:val>
            <c:numRef>
              <c:f>Sheet1!$C$20:$C$25</c:f>
              <c:numCache>
                <c:formatCode>General</c:formatCode>
                <c:ptCount val="6"/>
                <c:pt idx="0">
                  <c:v>105</c:v>
                </c:pt>
                <c:pt idx="1">
                  <c:v>47</c:v>
                </c:pt>
                <c:pt idx="2">
                  <c:v>8</c:v>
                </c:pt>
                <c:pt idx="3">
                  <c:v>19</c:v>
                </c:pt>
                <c:pt idx="4">
                  <c:v>172</c:v>
                </c:pt>
                <c:pt idx="5">
                  <c:v>79</c:v>
                </c:pt>
              </c:numCache>
            </c:numRef>
          </c:val>
        </c:ser>
        <c:dLbls>
          <c:showVal val="1"/>
        </c:dLbls>
        <c:overlap val="-25"/>
        <c:axId val="134985984"/>
        <c:axId val="136717824"/>
      </c:barChart>
      <c:catAx>
        <c:axId val="134985984"/>
        <c:scaling>
          <c:orientation val="minMax"/>
        </c:scaling>
        <c:axPos val="b"/>
        <c:majorTickMark val="none"/>
        <c:tickLblPos val="nextTo"/>
        <c:crossAx val="136717824"/>
        <c:crosses val="autoZero"/>
        <c:auto val="1"/>
        <c:lblAlgn val="ctr"/>
        <c:lblOffset val="100"/>
      </c:catAx>
      <c:valAx>
        <c:axId val="136717824"/>
        <c:scaling>
          <c:orientation val="minMax"/>
        </c:scaling>
        <c:delete val="1"/>
        <c:axPos val="l"/>
        <c:numFmt formatCode="General" sourceLinked="1"/>
        <c:tickLblPos val="nextTo"/>
        <c:crossAx val="134985984"/>
        <c:crosses val="autoZero"/>
        <c:crossBetween val="between"/>
      </c:valAx>
    </c:plotArea>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638B53-610F-4C62-8BE7-E02ADAFE34AC}" type="doc">
      <dgm:prSet loTypeId="urn:microsoft.com/office/officeart/2005/8/layout/pyramid2" loCatId="list" qsTypeId="urn:microsoft.com/office/officeart/2005/8/quickstyle/simple1" qsCatId="simple" csTypeId="urn:microsoft.com/office/officeart/2005/8/colors/accent1_2" csCatId="accent1" phldr="1"/>
      <dgm:spPr/>
    </dgm:pt>
    <dgm:pt modelId="{A9303FFA-E505-4E34-809D-25DF5B2F3CDB}">
      <dgm:prSet phldrT="[Text]" custT="1"/>
      <dgm:spPr/>
      <dgm:t>
        <a:bodyPr/>
        <a:lstStyle/>
        <a:p>
          <a:r>
            <a:rPr lang="en-IN" sz="1200" dirty="0" smtClean="0"/>
            <a:t>India though considered as a fastest growing economy of the world and with 469.3 millions mobile internet. Approximately 620 million households in India have active internet access via an optical local area network or other media means compared to 230 millions in the United States</a:t>
          </a:r>
          <a:endParaRPr lang="en-IN" sz="1200" dirty="0"/>
        </a:p>
      </dgm:t>
    </dgm:pt>
    <dgm:pt modelId="{9936EE83-B128-4575-AC30-18B79C0FF5B0}" type="parTrans" cxnId="{12A06534-5130-44E0-8EF8-3B93EE9853C0}">
      <dgm:prSet/>
      <dgm:spPr/>
      <dgm:t>
        <a:bodyPr/>
        <a:lstStyle/>
        <a:p>
          <a:endParaRPr lang="en-IN"/>
        </a:p>
      </dgm:t>
    </dgm:pt>
    <dgm:pt modelId="{D546A203-27A6-4B65-8AA8-7ECA83C8846F}" type="sibTrans" cxnId="{12A06534-5130-44E0-8EF8-3B93EE9853C0}">
      <dgm:prSet/>
      <dgm:spPr/>
      <dgm:t>
        <a:bodyPr/>
        <a:lstStyle/>
        <a:p>
          <a:endParaRPr lang="en-IN"/>
        </a:p>
      </dgm:t>
    </dgm:pt>
    <dgm:pt modelId="{33E1B575-52DE-4125-9E83-2C0F7DE4D54B}">
      <dgm:prSet phldrT="[Text]" custT="1"/>
      <dgm:spPr/>
      <dgm:t>
        <a:bodyPr/>
        <a:lstStyle/>
        <a:p>
          <a:r>
            <a:rPr lang="en-IN" sz="1300" dirty="0" smtClean="0">
              <a:latin typeface="Times New Roman" pitchFamily="18" charset="0"/>
              <a:cs typeface="Times New Roman" pitchFamily="18" charset="0"/>
            </a:rPr>
            <a:t>The Indian patient base is increasing day by day and accessibility for fundamental medical services is a challenge . Forth coming years are going to see expanded utilization of AI related remote diagnostics and treatment, with convention driven health care to improvised quality care with AI assisted and based tool. This digital user population can easily use AI penetration on the basis of internet access to ease the stress on healthcare system </a:t>
          </a:r>
          <a:endParaRPr lang="en-IN" sz="1300" dirty="0"/>
        </a:p>
      </dgm:t>
    </dgm:pt>
    <dgm:pt modelId="{D9F072EC-65EF-47F5-8E9F-99B90B0BDDF7}" type="parTrans" cxnId="{A3756013-5C61-4AA5-BEF6-1CDC5B427D8E}">
      <dgm:prSet/>
      <dgm:spPr/>
      <dgm:t>
        <a:bodyPr/>
        <a:lstStyle/>
        <a:p>
          <a:endParaRPr lang="en-IN"/>
        </a:p>
      </dgm:t>
    </dgm:pt>
    <dgm:pt modelId="{E72BD3FB-7D7C-47B1-AC2E-8F13AC99434D}" type="sibTrans" cxnId="{A3756013-5C61-4AA5-BEF6-1CDC5B427D8E}">
      <dgm:prSet/>
      <dgm:spPr/>
      <dgm:t>
        <a:bodyPr/>
        <a:lstStyle/>
        <a:p>
          <a:endParaRPr lang="en-IN"/>
        </a:p>
      </dgm:t>
    </dgm:pt>
    <dgm:pt modelId="{B3154AC9-215A-4E53-BFFD-250922C5F735}">
      <dgm:prSet custT="1"/>
      <dgm:spPr/>
      <dgm:t>
        <a:bodyPr/>
        <a:lstStyle/>
        <a:p>
          <a:pPr algn="l"/>
          <a:r>
            <a:rPr lang="en-IN" sz="1600" dirty="0" smtClean="0">
              <a:latin typeface="Times New Roman" pitchFamily="18" charset="0"/>
              <a:cs typeface="Times New Roman" pitchFamily="18" charset="0"/>
            </a:rPr>
            <a:t>Society has different perspective of AI has been assumed among them a pessimistic view  that AI will replace humans. While optimistic view says humans will have better opportunities from clinical advancement with support of AI in near future.</a:t>
          </a:r>
          <a:r>
            <a:rPr lang="en-IN" sz="800" dirty="0" smtClean="0">
              <a:latin typeface="Times New Roman" pitchFamily="18" charset="0"/>
              <a:cs typeface="Times New Roman" pitchFamily="18" charset="0"/>
            </a:rPr>
            <a:t> </a:t>
          </a:r>
          <a:endParaRPr lang="en-IN" sz="800" dirty="0"/>
        </a:p>
      </dgm:t>
    </dgm:pt>
    <dgm:pt modelId="{4606F1C4-9E10-47D0-930C-4C5CC87336F7}" type="parTrans" cxnId="{62DD1B17-B40B-4AC1-8F6C-480F74ED08F7}">
      <dgm:prSet/>
      <dgm:spPr/>
      <dgm:t>
        <a:bodyPr/>
        <a:lstStyle/>
        <a:p>
          <a:endParaRPr lang="en-IN"/>
        </a:p>
      </dgm:t>
    </dgm:pt>
    <dgm:pt modelId="{AD39F6A9-7617-431C-B623-30B7BA48EEE2}" type="sibTrans" cxnId="{62DD1B17-B40B-4AC1-8F6C-480F74ED08F7}">
      <dgm:prSet/>
      <dgm:spPr/>
      <dgm:t>
        <a:bodyPr/>
        <a:lstStyle/>
        <a:p>
          <a:endParaRPr lang="en-IN"/>
        </a:p>
      </dgm:t>
    </dgm:pt>
    <dgm:pt modelId="{7956C3DA-D4FA-4146-B333-BAE3834125AA}" type="pres">
      <dgm:prSet presAssocID="{27638B53-610F-4C62-8BE7-E02ADAFE34AC}" presName="compositeShape" presStyleCnt="0">
        <dgm:presLayoutVars>
          <dgm:dir/>
          <dgm:resizeHandles/>
        </dgm:presLayoutVars>
      </dgm:prSet>
      <dgm:spPr/>
    </dgm:pt>
    <dgm:pt modelId="{2B3298C8-EE05-4E68-BA01-D10A4503B231}" type="pres">
      <dgm:prSet presAssocID="{27638B53-610F-4C62-8BE7-E02ADAFE34AC}" presName="pyramid" presStyleLbl="node1" presStyleIdx="0" presStyleCnt="1" custLinFactNeighborX="-4631"/>
      <dgm:spPr/>
    </dgm:pt>
    <dgm:pt modelId="{FDD7451D-705B-44B0-A72C-5465DBFE5312}" type="pres">
      <dgm:prSet presAssocID="{27638B53-610F-4C62-8BE7-E02ADAFE34AC}" presName="theList" presStyleCnt="0"/>
      <dgm:spPr/>
    </dgm:pt>
    <dgm:pt modelId="{EFF59F22-C553-4039-9F87-4F785F9F8E22}" type="pres">
      <dgm:prSet presAssocID="{A9303FFA-E505-4E34-809D-25DF5B2F3CDB}" presName="aNode" presStyleLbl="fgAcc1" presStyleIdx="0" presStyleCnt="3" custScaleX="158356" custScaleY="319304" custLinFactY="-29278" custLinFactNeighborX="26922" custLinFactNeighborY="-100000">
        <dgm:presLayoutVars>
          <dgm:bulletEnabled val="1"/>
        </dgm:presLayoutVars>
      </dgm:prSet>
      <dgm:spPr/>
      <dgm:t>
        <a:bodyPr/>
        <a:lstStyle/>
        <a:p>
          <a:endParaRPr lang="en-IN"/>
        </a:p>
      </dgm:t>
    </dgm:pt>
    <dgm:pt modelId="{8B3B165E-7417-44FD-B385-948C8CFFD3F7}" type="pres">
      <dgm:prSet presAssocID="{A9303FFA-E505-4E34-809D-25DF5B2F3CDB}" presName="aSpace" presStyleCnt="0"/>
      <dgm:spPr/>
    </dgm:pt>
    <dgm:pt modelId="{727E41C7-1897-40C7-A803-139E2BCF69F8}" type="pres">
      <dgm:prSet presAssocID="{33E1B575-52DE-4125-9E83-2C0F7DE4D54B}" presName="aNode" presStyleLbl="fgAcc1" presStyleIdx="1" presStyleCnt="3" custScaleX="170970" custScaleY="359655" custLinFactNeighborX="23979" custLinFactNeighborY="-79071">
        <dgm:presLayoutVars>
          <dgm:bulletEnabled val="1"/>
        </dgm:presLayoutVars>
      </dgm:prSet>
      <dgm:spPr/>
      <dgm:t>
        <a:bodyPr/>
        <a:lstStyle/>
        <a:p>
          <a:endParaRPr lang="en-IN"/>
        </a:p>
      </dgm:t>
    </dgm:pt>
    <dgm:pt modelId="{737F0152-A5A3-444C-9FEB-641AE1EB8926}" type="pres">
      <dgm:prSet presAssocID="{33E1B575-52DE-4125-9E83-2C0F7DE4D54B}" presName="aSpace" presStyleCnt="0"/>
      <dgm:spPr/>
    </dgm:pt>
    <dgm:pt modelId="{85BA17DC-2779-4266-9A5B-6A3BAB875C43}" type="pres">
      <dgm:prSet presAssocID="{B3154AC9-215A-4E53-BFFD-250922C5F735}" presName="aNode" presStyleLbl="fgAcc1" presStyleIdx="2" presStyleCnt="3" custScaleX="182828" custScaleY="265480" custLinFactY="18273" custLinFactNeighborX="20922" custLinFactNeighborY="100000">
        <dgm:presLayoutVars>
          <dgm:bulletEnabled val="1"/>
        </dgm:presLayoutVars>
      </dgm:prSet>
      <dgm:spPr/>
      <dgm:t>
        <a:bodyPr/>
        <a:lstStyle/>
        <a:p>
          <a:endParaRPr lang="en-IN"/>
        </a:p>
      </dgm:t>
    </dgm:pt>
    <dgm:pt modelId="{8C10A1EF-2D48-4CD3-8489-4F04C07CA560}" type="pres">
      <dgm:prSet presAssocID="{B3154AC9-215A-4E53-BFFD-250922C5F735}" presName="aSpace" presStyleCnt="0"/>
      <dgm:spPr/>
    </dgm:pt>
  </dgm:ptLst>
  <dgm:cxnLst>
    <dgm:cxn modelId="{62DD1B17-B40B-4AC1-8F6C-480F74ED08F7}" srcId="{27638B53-610F-4C62-8BE7-E02ADAFE34AC}" destId="{B3154AC9-215A-4E53-BFFD-250922C5F735}" srcOrd="2" destOrd="0" parTransId="{4606F1C4-9E10-47D0-930C-4C5CC87336F7}" sibTransId="{AD39F6A9-7617-431C-B623-30B7BA48EEE2}"/>
    <dgm:cxn modelId="{A3756013-5C61-4AA5-BEF6-1CDC5B427D8E}" srcId="{27638B53-610F-4C62-8BE7-E02ADAFE34AC}" destId="{33E1B575-52DE-4125-9E83-2C0F7DE4D54B}" srcOrd="1" destOrd="0" parTransId="{D9F072EC-65EF-47F5-8E9F-99B90B0BDDF7}" sibTransId="{E72BD3FB-7D7C-47B1-AC2E-8F13AC99434D}"/>
    <dgm:cxn modelId="{65D3CDD0-C3EE-432A-B3DA-0F2D1D48E362}" type="presOf" srcId="{B3154AC9-215A-4E53-BFFD-250922C5F735}" destId="{85BA17DC-2779-4266-9A5B-6A3BAB875C43}" srcOrd="0" destOrd="0" presId="urn:microsoft.com/office/officeart/2005/8/layout/pyramid2"/>
    <dgm:cxn modelId="{A7213B3B-09CB-4C4F-BA70-32FBDF2FFA20}" type="presOf" srcId="{27638B53-610F-4C62-8BE7-E02ADAFE34AC}" destId="{7956C3DA-D4FA-4146-B333-BAE3834125AA}" srcOrd="0" destOrd="0" presId="urn:microsoft.com/office/officeart/2005/8/layout/pyramid2"/>
    <dgm:cxn modelId="{F8BE11A2-3C66-4B85-8519-CD06854045F0}" type="presOf" srcId="{33E1B575-52DE-4125-9E83-2C0F7DE4D54B}" destId="{727E41C7-1897-40C7-A803-139E2BCF69F8}" srcOrd="0" destOrd="0" presId="urn:microsoft.com/office/officeart/2005/8/layout/pyramid2"/>
    <dgm:cxn modelId="{CF3F7AF8-56F8-457D-8937-9C16873F3F0A}" type="presOf" srcId="{A9303FFA-E505-4E34-809D-25DF5B2F3CDB}" destId="{EFF59F22-C553-4039-9F87-4F785F9F8E22}" srcOrd="0" destOrd="0" presId="urn:microsoft.com/office/officeart/2005/8/layout/pyramid2"/>
    <dgm:cxn modelId="{12A06534-5130-44E0-8EF8-3B93EE9853C0}" srcId="{27638B53-610F-4C62-8BE7-E02ADAFE34AC}" destId="{A9303FFA-E505-4E34-809D-25DF5B2F3CDB}" srcOrd="0" destOrd="0" parTransId="{9936EE83-B128-4575-AC30-18B79C0FF5B0}" sibTransId="{D546A203-27A6-4B65-8AA8-7ECA83C8846F}"/>
    <dgm:cxn modelId="{33EB58AB-032F-4E6B-92ED-77CF67BBF4D6}" type="presParOf" srcId="{7956C3DA-D4FA-4146-B333-BAE3834125AA}" destId="{2B3298C8-EE05-4E68-BA01-D10A4503B231}" srcOrd="0" destOrd="0" presId="urn:microsoft.com/office/officeart/2005/8/layout/pyramid2"/>
    <dgm:cxn modelId="{6EE83C76-495C-41A6-B54D-8BB320E9FB2A}" type="presParOf" srcId="{7956C3DA-D4FA-4146-B333-BAE3834125AA}" destId="{FDD7451D-705B-44B0-A72C-5465DBFE5312}" srcOrd="1" destOrd="0" presId="urn:microsoft.com/office/officeart/2005/8/layout/pyramid2"/>
    <dgm:cxn modelId="{94D6B284-24A5-4F13-96D5-7F5B9F7408BE}" type="presParOf" srcId="{FDD7451D-705B-44B0-A72C-5465DBFE5312}" destId="{EFF59F22-C553-4039-9F87-4F785F9F8E22}" srcOrd="0" destOrd="0" presId="urn:microsoft.com/office/officeart/2005/8/layout/pyramid2"/>
    <dgm:cxn modelId="{49498197-6A3A-4ABA-A585-BE2AEFED8982}" type="presParOf" srcId="{FDD7451D-705B-44B0-A72C-5465DBFE5312}" destId="{8B3B165E-7417-44FD-B385-948C8CFFD3F7}" srcOrd="1" destOrd="0" presId="urn:microsoft.com/office/officeart/2005/8/layout/pyramid2"/>
    <dgm:cxn modelId="{D64030FB-58AD-456C-95D2-16AAA5969B50}" type="presParOf" srcId="{FDD7451D-705B-44B0-A72C-5465DBFE5312}" destId="{727E41C7-1897-40C7-A803-139E2BCF69F8}" srcOrd="2" destOrd="0" presId="urn:microsoft.com/office/officeart/2005/8/layout/pyramid2"/>
    <dgm:cxn modelId="{2690A829-8819-422F-B169-2A1A974AFD64}" type="presParOf" srcId="{FDD7451D-705B-44B0-A72C-5465DBFE5312}" destId="{737F0152-A5A3-444C-9FEB-641AE1EB8926}" srcOrd="3" destOrd="0" presId="urn:microsoft.com/office/officeart/2005/8/layout/pyramid2"/>
    <dgm:cxn modelId="{3177EF6F-EE5C-40A6-8404-3408339D7285}" type="presParOf" srcId="{FDD7451D-705B-44B0-A72C-5465DBFE5312}" destId="{85BA17DC-2779-4266-9A5B-6A3BAB875C43}" srcOrd="4" destOrd="0" presId="urn:microsoft.com/office/officeart/2005/8/layout/pyramid2"/>
    <dgm:cxn modelId="{3EEC0B18-CCEE-48C4-9301-73CFAC20A0E2}" type="presParOf" srcId="{FDD7451D-705B-44B0-A72C-5465DBFE5312}" destId="{8C10A1EF-2D48-4CD3-8489-4F04C07CA560}" srcOrd="5" destOrd="0" presId="urn:microsoft.com/office/officeart/2005/8/layout/pyramid2"/>
  </dgm:cxnLst>
  <dgm:bg/>
  <dgm:whole/>
</dgm:dataModel>
</file>

<file path=ppt/diagrams/data2.xml><?xml version="1.0" encoding="utf-8"?>
<dgm:dataModel xmlns:dgm="http://schemas.openxmlformats.org/drawingml/2006/diagram" xmlns:a="http://schemas.openxmlformats.org/drawingml/2006/main">
  <dgm:ptLst>
    <dgm:pt modelId="{8C720670-D5DB-4D18-B1FE-425493CF00E4}"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IN"/>
        </a:p>
      </dgm:t>
    </dgm:pt>
    <dgm:pt modelId="{52F47F54-A6B3-4C80-9508-164DB24DCE23}">
      <dgm:prSet phldrT="[Text]" custT="1"/>
      <dgm:spPr/>
      <dgm:t>
        <a:bodyPr/>
        <a:lstStyle/>
        <a:p>
          <a:pPr algn="l"/>
          <a:r>
            <a:rPr lang="en-IN" sz="1600" dirty="0" smtClean="0"/>
            <a:t>Yet, there has been no research regarding the opinions and attitudes of Indian Students and Doctors related to the application of AI in their career field.</a:t>
          </a:r>
        </a:p>
        <a:p>
          <a:pPr algn="l"/>
          <a:r>
            <a:rPr lang="en-IN" sz="1600" dirty="0" smtClean="0"/>
            <a:t> In the recent scenario medical and dental students and young professional would be affected by AI before they retire. Therefore, they need to be prepared for the advancement related to AI tool</a:t>
          </a:r>
          <a:endParaRPr lang="en-IN" sz="1600" dirty="0"/>
        </a:p>
      </dgm:t>
    </dgm:pt>
    <dgm:pt modelId="{F43E76E5-F8B5-47B2-AD82-2CE392EB70ED}" type="parTrans" cxnId="{C673F583-F428-47F0-B664-9E3B62935C7A}">
      <dgm:prSet/>
      <dgm:spPr/>
      <dgm:t>
        <a:bodyPr/>
        <a:lstStyle/>
        <a:p>
          <a:endParaRPr lang="en-IN"/>
        </a:p>
      </dgm:t>
    </dgm:pt>
    <dgm:pt modelId="{359A1BA7-2C50-4BB9-AEF5-6020A6A288DA}" type="sibTrans" cxnId="{C673F583-F428-47F0-B664-9E3B62935C7A}">
      <dgm:prSet/>
      <dgm:spPr/>
      <dgm:t>
        <a:bodyPr/>
        <a:lstStyle/>
        <a:p>
          <a:endParaRPr lang="en-IN"/>
        </a:p>
      </dgm:t>
    </dgm:pt>
    <dgm:pt modelId="{F46E42CA-B4C9-48FF-BC69-5BC91CE528CD}">
      <dgm:prSet phldrT="[Text]" custT="1"/>
      <dgm:spPr/>
      <dgm:t>
        <a:bodyPr/>
        <a:lstStyle/>
        <a:p>
          <a:pPr algn="l"/>
          <a:r>
            <a:rPr lang="en-IN" sz="2000" b="0" dirty="0" smtClean="0">
              <a:latin typeface="Times New Roman" pitchFamily="18" charset="0"/>
              <a:cs typeface="Times New Roman" pitchFamily="18" charset="0"/>
            </a:rPr>
            <a:t>The study is to find the awareness of  AI related programs among Indian medical &amp; dental student &amp; professionals which would give a walk throw about basic information about awareness and reactions for the introduction of AI in medical industry .</a:t>
          </a:r>
          <a:endParaRPr lang="en-IN" sz="2000" b="0" dirty="0">
            <a:latin typeface="Times New Roman" pitchFamily="18" charset="0"/>
            <a:cs typeface="Times New Roman" pitchFamily="18" charset="0"/>
          </a:endParaRPr>
        </a:p>
      </dgm:t>
    </dgm:pt>
    <dgm:pt modelId="{B6B76BA0-8475-4C0F-9906-AF23C043E5A4}" type="parTrans" cxnId="{92AC5714-12DD-4CA5-9121-BEB957BEA462}">
      <dgm:prSet/>
      <dgm:spPr/>
      <dgm:t>
        <a:bodyPr/>
        <a:lstStyle/>
        <a:p>
          <a:endParaRPr lang="en-IN"/>
        </a:p>
      </dgm:t>
    </dgm:pt>
    <dgm:pt modelId="{FCA9B2C4-0D98-41AE-8C16-28C243B7C120}" type="sibTrans" cxnId="{92AC5714-12DD-4CA5-9121-BEB957BEA462}">
      <dgm:prSet/>
      <dgm:spPr/>
      <dgm:t>
        <a:bodyPr/>
        <a:lstStyle/>
        <a:p>
          <a:endParaRPr lang="en-IN"/>
        </a:p>
      </dgm:t>
    </dgm:pt>
    <dgm:pt modelId="{9ED5C388-BAAE-40E5-B04B-B70FA1F1A1AA}">
      <dgm:prSet/>
      <dgm:spPr/>
    </dgm:pt>
    <dgm:pt modelId="{D4CB0C11-6443-41AF-BC77-BB4CDF6B33C1}" type="parTrans" cxnId="{48ED9D52-54E5-4379-B78A-28A18634A948}">
      <dgm:prSet/>
      <dgm:spPr/>
      <dgm:t>
        <a:bodyPr/>
        <a:lstStyle/>
        <a:p>
          <a:endParaRPr lang="en-IN"/>
        </a:p>
      </dgm:t>
    </dgm:pt>
    <dgm:pt modelId="{902B8BBE-8922-4E7C-B70F-7135BBFD53D0}" type="sibTrans" cxnId="{48ED9D52-54E5-4379-B78A-28A18634A948}">
      <dgm:prSet/>
      <dgm:spPr/>
      <dgm:t>
        <a:bodyPr/>
        <a:lstStyle/>
        <a:p>
          <a:endParaRPr lang="en-IN"/>
        </a:p>
      </dgm:t>
    </dgm:pt>
    <dgm:pt modelId="{72EABC55-64A4-46F9-A5BA-929986D3D279}">
      <dgm:prSet/>
      <dgm:spPr/>
    </dgm:pt>
    <dgm:pt modelId="{490CADF4-330E-457D-A317-65C78E6ACF39}" type="parTrans" cxnId="{70A99A64-C394-4CF8-818E-0573B2958904}">
      <dgm:prSet/>
      <dgm:spPr/>
      <dgm:t>
        <a:bodyPr/>
        <a:lstStyle/>
        <a:p>
          <a:endParaRPr lang="en-IN"/>
        </a:p>
      </dgm:t>
    </dgm:pt>
    <dgm:pt modelId="{9DA04025-7B6C-4A68-9F0A-CA022B5D65B0}" type="sibTrans" cxnId="{70A99A64-C394-4CF8-818E-0573B2958904}">
      <dgm:prSet/>
      <dgm:spPr/>
      <dgm:t>
        <a:bodyPr/>
        <a:lstStyle/>
        <a:p>
          <a:endParaRPr lang="en-IN"/>
        </a:p>
      </dgm:t>
    </dgm:pt>
    <dgm:pt modelId="{4C1B3078-1EE8-4840-82A9-8997BF1F2647}" type="pres">
      <dgm:prSet presAssocID="{8C720670-D5DB-4D18-B1FE-425493CF00E4}" presName="compositeShape" presStyleCnt="0">
        <dgm:presLayoutVars>
          <dgm:chMax val="2"/>
          <dgm:dir/>
          <dgm:resizeHandles val="exact"/>
        </dgm:presLayoutVars>
      </dgm:prSet>
      <dgm:spPr/>
    </dgm:pt>
    <dgm:pt modelId="{B4C236CA-08F2-4A35-B252-1D7F46CD839C}" type="pres">
      <dgm:prSet presAssocID="{8C720670-D5DB-4D18-B1FE-425493CF00E4}" presName="divider" presStyleLbl="fgShp" presStyleIdx="0" presStyleCnt="1"/>
      <dgm:spPr/>
    </dgm:pt>
    <dgm:pt modelId="{E883BD84-F4C7-4801-BC70-D73FCF487BE1}" type="pres">
      <dgm:prSet presAssocID="{52F47F54-A6B3-4C80-9508-164DB24DCE23}" presName="downArrow" presStyleLbl="node1" presStyleIdx="0" presStyleCnt="2" custScaleX="79168" custLinFactNeighborX="-41043" custLinFactNeighborY="3124"/>
      <dgm:spPr/>
    </dgm:pt>
    <dgm:pt modelId="{A48624E9-0371-4622-91B4-3DE1944F258F}" type="pres">
      <dgm:prSet presAssocID="{52F47F54-A6B3-4C80-9508-164DB24DCE23}" presName="downArrowText" presStyleLbl="revTx" presStyleIdx="0" presStyleCnt="2" custScaleX="231055" custLinFactNeighborX="-18652" custLinFactNeighborY="7440">
        <dgm:presLayoutVars>
          <dgm:bulletEnabled val="1"/>
        </dgm:presLayoutVars>
      </dgm:prSet>
      <dgm:spPr/>
      <dgm:t>
        <a:bodyPr/>
        <a:lstStyle/>
        <a:p>
          <a:endParaRPr lang="en-IN"/>
        </a:p>
      </dgm:t>
    </dgm:pt>
    <dgm:pt modelId="{2DB2ADF0-E744-48F6-A2C7-E23E11A8D485}" type="pres">
      <dgm:prSet presAssocID="{F46E42CA-B4C9-48FF-BC69-5BC91CE528CD}" presName="upArrow" presStyleLbl="node1" presStyleIdx="1" presStyleCnt="2" custScaleX="77086" custLinFactNeighborX="51457" custLinFactNeighborY="-4687"/>
      <dgm:spPr/>
    </dgm:pt>
    <dgm:pt modelId="{73A02398-3A3C-437A-BA67-6B6DD33ED75D}" type="pres">
      <dgm:prSet presAssocID="{F46E42CA-B4C9-48FF-BC69-5BC91CE528CD}" presName="upArrowText" presStyleLbl="revTx" presStyleIdx="1" presStyleCnt="2" custScaleX="177344" custScaleY="108333" custLinFactNeighborX="16210" custLinFactNeighborY="-12401">
        <dgm:presLayoutVars>
          <dgm:bulletEnabled val="1"/>
        </dgm:presLayoutVars>
      </dgm:prSet>
      <dgm:spPr/>
      <dgm:t>
        <a:bodyPr/>
        <a:lstStyle/>
        <a:p>
          <a:endParaRPr lang="en-IN"/>
        </a:p>
      </dgm:t>
    </dgm:pt>
  </dgm:ptLst>
  <dgm:cxnLst>
    <dgm:cxn modelId="{70A99A64-C394-4CF8-818E-0573B2958904}" srcId="{8C720670-D5DB-4D18-B1FE-425493CF00E4}" destId="{72EABC55-64A4-46F9-A5BA-929986D3D279}" srcOrd="3" destOrd="0" parTransId="{490CADF4-330E-457D-A317-65C78E6ACF39}" sibTransId="{9DA04025-7B6C-4A68-9F0A-CA022B5D65B0}"/>
    <dgm:cxn modelId="{C673F583-F428-47F0-B664-9E3B62935C7A}" srcId="{8C720670-D5DB-4D18-B1FE-425493CF00E4}" destId="{52F47F54-A6B3-4C80-9508-164DB24DCE23}" srcOrd="0" destOrd="0" parTransId="{F43E76E5-F8B5-47B2-AD82-2CE392EB70ED}" sibTransId="{359A1BA7-2C50-4BB9-AEF5-6020A6A288DA}"/>
    <dgm:cxn modelId="{48ED9D52-54E5-4379-B78A-28A18634A948}" srcId="{8C720670-D5DB-4D18-B1FE-425493CF00E4}" destId="{9ED5C388-BAAE-40E5-B04B-B70FA1F1A1AA}" srcOrd="2" destOrd="0" parTransId="{D4CB0C11-6443-41AF-BC77-BB4CDF6B33C1}" sibTransId="{902B8BBE-8922-4E7C-B70F-7135BBFD53D0}"/>
    <dgm:cxn modelId="{E0896B2C-64D2-4E2E-B19B-65C67F2F306F}" type="presOf" srcId="{F46E42CA-B4C9-48FF-BC69-5BC91CE528CD}" destId="{73A02398-3A3C-437A-BA67-6B6DD33ED75D}" srcOrd="0" destOrd="0" presId="urn:microsoft.com/office/officeart/2005/8/layout/arrow3"/>
    <dgm:cxn modelId="{9533E34A-68FA-4FE6-BE93-CCD44439022F}" type="presOf" srcId="{8C720670-D5DB-4D18-B1FE-425493CF00E4}" destId="{4C1B3078-1EE8-4840-82A9-8997BF1F2647}" srcOrd="0" destOrd="0" presId="urn:microsoft.com/office/officeart/2005/8/layout/arrow3"/>
    <dgm:cxn modelId="{92AC5714-12DD-4CA5-9121-BEB957BEA462}" srcId="{8C720670-D5DB-4D18-B1FE-425493CF00E4}" destId="{F46E42CA-B4C9-48FF-BC69-5BC91CE528CD}" srcOrd="1" destOrd="0" parTransId="{B6B76BA0-8475-4C0F-9906-AF23C043E5A4}" sibTransId="{FCA9B2C4-0D98-41AE-8C16-28C243B7C120}"/>
    <dgm:cxn modelId="{1274C53F-792A-4942-8113-17D1CAC45F21}" type="presOf" srcId="{52F47F54-A6B3-4C80-9508-164DB24DCE23}" destId="{A48624E9-0371-4622-91B4-3DE1944F258F}" srcOrd="0" destOrd="0" presId="urn:microsoft.com/office/officeart/2005/8/layout/arrow3"/>
    <dgm:cxn modelId="{8E136D34-2501-4B54-B2F6-E0E61D101973}" type="presParOf" srcId="{4C1B3078-1EE8-4840-82A9-8997BF1F2647}" destId="{B4C236CA-08F2-4A35-B252-1D7F46CD839C}" srcOrd="0" destOrd="0" presId="urn:microsoft.com/office/officeart/2005/8/layout/arrow3"/>
    <dgm:cxn modelId="{7ACA8D68-5D4A-4845-A118-3641A5D0BB4C}" type="presParOf" srcId="{4C1B3078-1EE8-4840-82A9-8997BF1F2647}" destId="{E883BD84-F4C7-4801-BC70-D73FCF487BE1}" srcOrd="1" destOrd="0" presId="urn:microsoft.com/office/officeart/2005/8/layout/arrow3"/>
    <dgm:cxn modelId="{3C0210DC-F5D6-443B-99E0-C35881DE446D}" type="presParOf" srcId="{4C1B3078-1EE8-4840-82A9-8997BF1F2647}" destId="{A48624E9-0371-4622-91B4-3DE1944F258F}" srcOrd="2" destOrd="0" presId="urn:microsoft.com/office/officeart/2005/8/layout/arrow3"/>
    <dgm:cxn modelId="{3D776019-9829-4D5D-B63F-CD1314BEA66E}" type="presParOf" srcId="{4C1B3078-1EE8-4840-82A9-8997BF1F2647}" destId="{2DB2ADF0-E744-48F6-A2C7-E23E11A8D485}" srcOrd="3" destOrd="0" presId="urn:microsoft.com/office/officeart/2005/8/layout/arrow3"/>
    <dgm:cxn modelId="{38AB8CA5-772F-4780-AD83-01717A8B369F}" type="presParOf" srcId="{4C1B3078-1EE8-4840-82A9-8997BF1F2647}" destId="{73A02398-3A3C-437A-BA67-6B6DD33ED75D}" srcOrd="4" destOrd="0" presId="urn:microsoft.com/office/officeart/2005/8/layout/arrow3"/>
  </dgm:cxnLst>
  <dgm:bg/>
  <dgm:whole/>
</dgm:dataModel>
</file>

<file path=ppt/diagrams/data3.xml><?xml version="1.0" encoding="utf-8"?>
<dgm:dataModel xmlns:dgm="http://schemas.openxmlformats.org/drawingml/2006/diagram" xmlns:a="http://schemas.openxmlformats.org/drawingml/2006/main">
  <dgm:ptLst>
    <dgm:pt modelId="{FCCB5F8E-8DDC-49F8-BB84-353DDC5ACC4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N"/>
        </a:p>
      </dgm:t>
    </dgm:pt>
    <dgm:pt modelId="{CB498C64-1613-4A53-AA8B-AAB8C9C10E91}">
      <dgm:prSet phldrT="[Text]"/>
      <dgm:spPr/>
      <dgm:t>
        <a:bodyPr/>
        <a:lstStyle/>
        <a:p>
          <a:r>
            <a:rPr lang="en-IN" b="1" dirty="0" smtClean="0"/>
            <a:t>Study design and Setting</a:t>
          </a:r>
          <a:endParaRPr lang="en-IN" dirty="0"/>
        </a:p>
      </dgm:t>
    </dgm:pt>
    <dgm:pt modelId="{7A805BC4-10D3-442D-8705-40CED4587BC3}" type="parTrans" cxnId="{22321FCB-1B5E-4427-8C0D-0F7732890135}">
      <dgm:prSet/>
      <dgm:spPr/>
      <dgm:t>
        <a:bodyPr/>
        <a:lstStyle/>
        <a:p>
          <a:endParaRPr lang="en-IN"/>
        </a:p>
      </dgm:t>
    </dgm:pt>
    <dgm:pt modelId="{F876C800-A7CA-4A89-BC7F-B66656663D89}" type="sibTrans" cxnId="{22321FCB-1B5E-4427-8C0D-0F7732890135}">
      <dgm:prSet/>
      <dgm:spPr/>
      <dgm:t>
        <a:bodyPr/>
        <a:lstStyle/>
        <a:p>
          <a:endParaRPr lang="en-IN"/>
        </a:p>
      </dgm:t>
    </dgm:pt>
    <dgm:pt modelId="{9BCA4280-B853-44FF-AA22-D26F636B202C}">
      <dgm:prSet phldrT="[Text]"/>
      <dgm:spPr/>
      <dgm:t>
        <a:bodyPr/>
        <a:lstStyle/>
        <a:p>
          <a:r>
            <a:rPr lang="en-IN" dirty="0" smtClean="0"/>
            <a:t>A cross-sectional study was undertaken among medical and dental students and professionals to assess their attitude related to AI in their professional life. </a:t>
          </a:r>
          <a:endParaRPr lang="en-IN" dirty="0"/>
        </a:p>
      </dgm:t>
    </dgm:pt>
    <dgm:pt modelId="{26D22991-D561-4666-92C0-0492B246A6EA}" type="parTrans" cxnId="{7FC8B749-89A4-4900-9F25-FD8FBCDFB75D}">
      <dgm:prSet/>
      <dgm:spPr/>
      <dgm:t>
        <a:bodyPr/>
        <a:lstStyle/>
        <a:p>
          <a:endParaRPr lang="en-IN"/>
        </a:p>
      </dgm:t>
    </dgm:pt>
    <dgm:pt modelId="{70A36F49-E7AA-402E-A5F6-34E12A58A3B6}" type="sibTrans" cxnId="{7FC8B749-89A4-4900-9F25-FD8FBCDFB75D}">
      <dgm:prSet/>
      <dgm:spPr/>
      <dgm:t>
        <a:bodyPr/>
        <a:lstStyle/>
        <a:p>
          <a:endParaRPr lang="en-IN"/>
        </a:p>
      </dgm:t>
    </dgm:pt>
    <dgm:pt modelId="{2DDF67C0-021B-4315-ACA4-3B6C04555776}">
      <dgm:prSet phldrT="[Text]"/>
      <dgm:spPr/>
      <dgm:t>
        <a:bodyPr/>
        <a:lstStyle/>
        <a:p>
          <a:r>
            <a:rPr lang="en-IN" b="1" dirty="0" smtClean="0"/>
            <a:t>Sample Size and Procedure: </a:t>
          </a:r>
          <a:endParaRPr lang="en-IN" dirty="0"/>
        </a:p>
      </dgm:t>
    </dgm:pt>
    <dgm:pt modelId="{491889D2-A7D0-4446-8A4A-52AC50E2FF2D}" type="parTrans" cxnId="{020FCE39-EFAA-4C7E-BE39-86D538125A7B}">
      <dgm:prSet/>
      <dgm:spPr/>
      <dgm:t>
        <a:bodyPr/>
        <a:lstStyle/>
        <a:p>
          <a:endParaRPr lang="en-IN"/>
        </a:p>
      </dgm:t>
    </dgm:pt>
    <dgm:pt modelId="{123D6345-7B21-4258-AD4F-36F98E1351C8}" type="sibTrans" cxnId="{020FCE39-EFAA-4C7E-BE39-86D538125A7B}">
      <dgm:prSet/>
      <dgm:spPr/>
      <dgm:t>
        <a:bodyPr/>
        <a:lstStyle/>
        <a:p>
          <a:endParaRPr lang="en-IN"/>
        </a:p>
      </dgm:t>
    </dgm:pt>
    <dgm:pt modelId="{942B865A-50C2-4364-BA71-0D818EE7B259}">
      <dgm:prSet phldrT="[Text]"/>
      <dgm:spPr/>
      <dgm:t>
        <a:bodyPr/>
        <a:lstStyle/>
        <a:p>
          <a:r>
            <a:rPr lang="en-IN" dirty="0" smtClean="0"/>
            <a:t>The sample size was calculated using Cochran formula with 95% confidence interval (CI), and a proportion of AI attitude of 50% since there is no previous study done in the same population in the country, with a relative precision to be 5 % with  10% non-response rate. </a:t>
          </a:r>
          <a:endParaRPr lang="en-IN" dirty="0"/>
        </a:p>
      </dgm:t>
    </dgm:pt>
    <dgm:pt modelId="{130CD1C6-BC46-4DFE-BDA7-520A7F08D035}" type="parTrans" cxnId="{919B8762-9260-49BA-A03E-A1E1CDFA47AA}">
      <dgm:prSet/>
      <dgm:spPr/>
      <dgm:t>
        <a:bodyPr/>
        <a:lstStyle/>
        <a:p>
          <a:endParaRPr lang="en-IN"/>
        </a:p>
      </dgm:t>
    </dgm:pt>
    <dgm:pt modelId="{BB230183-257C-47F3-AC29-3ADAED94DD56}" type="sibTrans" cxnId="{919B8762-9260-49BA-A03E-A1E1CDFA47AA}">
      <dgm:prSet/>
      <dgm:spPr/>
      <dgm:t>
        <a:bodyPr/>
        <a:lstStyle/>
        <a:p>
          <a:endParaRPr lang="en-IN"/>
        </a:p>
      </dgm:t>
    </dgm:pt>
    <dgm:pt modelId="{17944B25-3ED8-448F-B7CB-1EE7410AF5C0}">
      <dgm:prSet phldrT="[Text]"/>
      <dgm:spPr/>
      <dgm:t>
        <a:bodyPr/>
        <a:lstStyle/>
        <a:p>
          <a:r>
            <a:rPr lang="en-IN" dirty="0" smtClean="0"/>
            <a:t>The study was conducted from 1st April, 2021 to 19th May, 2021 in private institution and clinical setting in India through online survey. </a:t>
          </a:r>
          <a:endParaRPr lang="en-IN" dirty="0"/>
        </a:p>
      </dgm:t>
    </dgm:pt>
    <dgm:pt modelId="{4829FCE1-46BD-4B0B-B5E3-0571577EB75A}" type="parTrans" cxnId="{F1FF5439-CE9E-404B-B02D-0197BE657D78}">
      <dgm:prSet/>
      <dgm:spPr/>
      <dgm:t>
        <a:bodyPr/>
        <a:lstStyle/>
        <a:p>
          <a:endParaRPr lang="en-IN"/>
        </a:p>
      </dgm:t>
    </dgm:pt>
    <dgm:pt modelId="{5BA5FFAF-E047-42A6-A837-5397B0009057}" type="sibTrans" cxnId="{F1FF5439-CE9E-404B-B02D-0197BE657D78}">
      <dgm:prSet/>
      <dgm:spPr/>
      <dgm:t>
        <a:bodyPr/>
        <a:lstStyle/>
        <a:p>
          <a:endParaRPr lang="en-IN"/>
        </a:p>
      </dgm:t>
    </dgm:pt>
    <dgm:pt modelId="{9B71109F-127E-4BE6-BE1F-AA3C30AA1DEA}">
      <dgm:prSet phldrT="[Text]"/>
      <dgm:spPr/>
      <dgm:t>
        <a:bodyPr/>
        <a:lstStyle/>
        <a:p>
          <a:r>
            <a:rPr lang="en-IN" dirty="0" smtClean="0"/>
            <a:t>Professionals and Students who were unwilling to participate were excluded</a:t>
          </a:r>
          <a:endParaRPr lang="en-IN" dirty="0"/>
        </a:p>
      </dgm:t>
    </dgm:pt>
    <dgm:pt modelId="{070D96A3-4206-4775-A653-718AF4461471}" type="parTrans" cxnId="{F350A659-5BF6-44F3-9709-EFA0F372604C}">
      <dgm:prSet/>
      <dgm:spPr/>
      <dgm:t>
        <a:bodyPr/>
        <a:lstStyle/>
        <a:p>
          <a:endParaRPr lang="en-IN"/>
        </a:p>
      </dgm:t>
    </dgm:pt>
    <dgm:pt modelId="{6FA8AAD2-2EFA-4C38-9082-B0E1431F08ED}" type="sibTrans" cxnId="{F350A659-5BF6-44F3-9709-EFA0F372604C}">
      <dgm:prSet/>
      <dgm:spPr/>
      <dgm:t>
        <a:bodyPr/>
        <a:lstStyle/>
        <a:p>
          <a:endParaRPr lang="en-IN"/>
        </a:p>
      </dgm:t>
    </dgm:pt>
    <dgm:pt modelId="{53DD32DD-456D-43E4-A2DD-24980A99A8BA}">
      <dgm:prSet phldrT="[Text]"/>
      <dgm:spPr/>
      <dgm:t>
        <a:bodyPr/>
        <a:lstStyle/>
        <a:p>
          <a:r>
            <a:rPr lang="en-IN" dirty="0" smtClean="0"/>
            <a:t>Accordingly, the sample size was calculated as 422. This was rounded off to 430 as the final sample size. </a:t>
          </a:r>
          <a:endParaRPr lang="en-IN" dirty="0"/>
        </a:p>
      </dgm:t>
    </dgm:pt>
    <dgm:pt modelId="{C8EF0F1D-3D2E-4059-9045-70D91C628026}" type="parTrans" cxnId="{4E836870-2A2B-475D-80D6-657DD584C327}">
      <dgm:prSet/>
      <dgm:spPr/>
      <dgm:t>
        <a:bodyPr/>
        <a:lstStyle/>
        <a:p>
          <a:endParaRPr lang="en-IN"/>
        </a:p>
      </dgm:t>
    </dgm:pt>
    <dgm:pt modelId="{CAF554EF-547C-4C67-9B46-282DE52E49E4}" type="sibTrans" cxnId="{4E836870-2A2B-475D-80D6-657DD584C327}">
      <dgm:prSet/>
      <dgm:spPr/>
      <dgm:t>
        <a:bodyPr/>
        <a:lstStyle/>
        <a:p>
          <a:endParaRPr lang="en-IN"/>
        </a:p>
      </dgm:t>
    </dgm:pt>
    <dgm:pt modelId="{8E5F34A6-AC44-47F4-B7F6-BAB98CFFFFC9}">
      <dgm:prSet phldrT="[Text]"/>
      <dgm:spPr/>
      <dgm:t>
        <a:bodyPr/>
        <a:lstStyle/>
        <a:p>
          <a:r>
            <a:rPr lang="en-IN" dirty="0" smtClean="0"/>
            <a:t>A Non-Probability Convenience Sampling method was adopted to recruit participants for this study</a:t>
          </a:r>
          <a:endParaRPr lang="en-IN" dirty="0"/>
        </a:p>
      </dgm:t>
    </dgm:pt>
    <dgm:pt modelId="{F1B78861-B1E8-4199-90A4-4DBBC5AB55EE}" type="parTrans" cxnId="{F09750F7-32E7-4C9D-BD31-05ACD64E2793}">
      <dgm:prSet/>
      <dgm:spPr/>
      <dgm:t>
        <a:bodyPr/>
        <a:lstStyle/>
        <a:p>
          <a:endParaRPr lang="en-IN"/>
        </a:p>
      </dgm:t>
    </dgm:pt>
    <dgm:pt modelId="{6B30ED2A-C51A-4531-8839-EB312D9575EF}" type="sibTrans" cxnId="{F09750F7-32E7-4C9D-BD31-05ACD64E2793}">
      <dgm:prSet/>
      <dgm:spPr/>
      <dgm:t>
        <a:bodyPr/>
        <a:lstStyle/>
        <a:p>
          <a:endParaRPr lang="en-IN"/>
        </a:p>
      </dgm:t>
    </dgm:pt>
    <dgm:pt modelId="{C2DC56B8-6566-4FF7-A7C4-FB00EA22A460}">
      <dgm:prSet/>
      <dgm:spPr/>
      <dgm:t>
        <a:bodyPr/>
        <a:lstStyle/>
        <a:p>
          <a:r>
            <a:rPr lang="en-IN" b="1" smtClean="0"/>
            <a:t>Study Tool and Analysis</a:t>
          </a:r>
          <a:endParaRPr lang="en-IN"/>
        </a:p>
      </dgm:t>
    </dgm:pt>
    <dgm:pt modelId="{AC73C0F7-2C03-4089-8957-EB63BE7F6492}" type="parTrans" cxnId="{4FCF5F5A-ED10-4F9F-B40F-7252EDDDD7A8}">
      <dgm:prSet/>
      <dgm:spPr/>
      <dgm:t>
        <a:bodyPr/>
        <a:lstStyle/>
        <a:p>
          <a:endParaRPr lang="en-IN"/>
        </a:p>
      </dgm:t>
    </dgm:pt>
    <dgm:pt modelId="{AF9DDF09-152B-4AFA-B916-DA948C03F237}" type="sibTrans" cxnId="{4FCF5F5A-ED10-4F9F-B40F-7252EDDDD7A8}">
      <dgm:prSet/>
      <dgm:spPr/>
      <dgm:t>
        <a:bodyPr/>
        <a:lstStyle/>
        <a:p>
          <a:endParaRPr lang="en-IN"/>
        </a:p>
      </dgm:t>
    </dgm:pt>
    <dgm:pt modelId="{F4E97234-F540-4A7B-AD7C-17CAEF787B33}">
      <dgm:prSet/>
      <dgm:spPr/>
      <dgm:t>
        <a:bodyPr/>
        <a:lstStyle/>
        <a:p>
          <a:r>
            <a:rPr lang="en-IN" dirty="0" smtClean="0"/>
            <a:t>The study questionnaire was designed and modified on the basis of previously published research article (Oh et al., 2019) and evaluated by two experts from the field. The questionnaire consists of four parts. Part 1 consists of socio-demographic information of the participants (4 items), part 2 attitude about AI (five items), part 3 investigates current development and advantages (4 items) and part 4 assess possible risks of AI in healthcare (two items). The respondent’s awareness was rated based on a 5-point </a:t>
          </a:r>
          <a:r>
            <a:rPr lang="en-IN" dirty="0" err="1" smtClean="0"/>
            <a:t>Likert</a:t>
          </a:r>
          <a:r>
            <a:rPr lang="en-IN" dirty="0" smtClean="0"/>
            <a:t> scale that ranged from “1 = strongly Agree” to “5 = strongly disagree”. The respondents can score a minimum of 5 and maximum of 25.</a:t>
          </a:r>
          <a:endParaRPr lang="en-IN" dirty="0"/>
        </a:p>
      </dgm:t>
    </dgm:pt>
    <dgm:pt modelId="{665E9F4F-4288-443C-9181-1EC04DEA2AEF}" type="parTrans" cxnId="{D4B3E58E-164E-4269-8314-C53DDE57AE0F}">
      <dgm:prSet/>
      <dgm:spPr/>
      <dgm:t>
        <a:bodyPr/>
        <a:lstStyle/>
        <a:p>
          <a:endParaRPr lang="en-IN"/>
        </a:p>
      </dgm:t>
    </dgm:pt>
    <dgm:pt modelId="{B2BBC432-939F-41F8-99ED-FFB7B7D3F4EB}" type="sibTrans" cxnId="{D4B3E58E-164E-4269-8314-C53DDE57AE0F}">
      <dgm:prSet/>
      <dgm:spPr/>
      <dgm:t>
        <a:bodyPr/>
        <a:lstStyle/>
        <a:p>
          <a:endParaRPr lang="en-IN"/>
        </a:p>
      </dgm:t>
    </dgm:pt>
    <dgm:pt modelId="{65D8C158-D843-4098-AFDC-5BAAB8E59D87}">
      <dgm:prSet/>
      <dgm:spPr/>
      <dgm:t>
        <a:bodyPr/>
        <a:lstStyle/>
        <a:p>
          <a:r>
            <a:rPr lang="en-IN" dirty="0" smtClean="0"/>
            <a:t>Data analysis was done using the statistical package of social science (SPSS) software version 25. </a:t>
          </a:r>
          <a:endParaRPr lang="en-IN" dirty="0"/>
        </a:p>
      </dgm:t>
    </dgm:pt>
    <dgm:pt modelId="{59F4B4C7-6B64-4247-BF3C-CAC3E3D3B41B}" type="parTrans" cxnId="{9BD6724C-9CD6-4986-BD39-3CB060B29001}">
      <dgm:prSet/>
      <dgm:spPr/>
      <dgm:t>
        <a:bodyPr/>
        <a:lstStyle/>
        <a:p>
          <a:endParaRPr lang="en-IN"/>
        </a:p>
      </dgm:t>
    </dgm:pt>
    <dgm:pt modelId="{C64FA53C-FE01-4A13-A548-D95AEC471BAB}" type="sibTrans" cxnId="{9BD6724C-9CD6-4986-BD39-3CB060B29001}">
      <dgm:prSet/>
      <dgm:spPr/>
      <dgm:t>
        <a:bodyPr/>
        <a:lstStyle/>
        <a:p>
          <a:endParaRPr lang="en-IN"/>
        </a:p>
      </dgm:t>
    </dgm:pt>
    <dgm:pt modelId="{15A727FA-5588-48BC-823C-105203AF9E88}" type="pres">
      <dgm:prSet presAssocID="{FCCB5F8E-8DDC-49F8-BB84-353DDC5ACC42}" presName="linearFlow" presStyleCnt="0">
        <dgm:presLayoutVars>
          <dgm:dir/>
          <dgm:animLvl val="lvl"/>
          <dgm:resizeHandles val="exact"/>
        </dgm:presLayoutVars>
      </dgm:prSet>
      <dgm:spPr/>
    </dgm:pt>
    <dgm:pt modelId="{94893BBE-6090-4DA0-BCBC-4FBFFAE54448}" type="pres">
      <dgm:prSet presAssocID="{CB498C64-1613-4A53-AA8B-AAB8C9C10E91}" presName="composite" presStyleCnt="0"/>
      <dgm:spPr/>
    </dgm:pt>
    <dgm:pt modelId="{017E217F-30F5-444B-97A7-F1BB390B682F}" type="pres">
      <dgm:prSet presAssocID="{CB498C64-1613-4A53-AA8B-AAB8C9C10E91}" presName="parentText" presStyleLbl="alignNode1" presStyleIdx="0" presStyleCnt="3">
        <dgm:presLayoutVars>
          <dgm:chMax val="1"/>
          <dgm:bulletEnabled val="1"/>
        </dgm:presLayoutVars>
      </dgm:prSet>
      <dgm:spPr/>
      <dgm:t>
        <a:bodyPr/>
        <a:lstStyle/>
        <a:p>
          <a:endParaRPr lang="en-IN"/>
        </a:p>
      </dgm:t>
    </dgm:pt>
    <dgm:pt modelId="{B52AD60E-9D8D-4863-A4E5-DB926992362A}" type="pres">
      <dgm:prSet presAssocID="{CB498C64-1613-4A53-AA8B-AAB8C9C10E91}" presName="descendantText" presStyleLbl="alignAcc1" presStyleIdx="0" presStyleCnt="3">
        <dgm:presLayoutVars>
          <dgm:bulletEnabled val="1"/>
        </dgm:presLayoutVars>
      </dgm:prSet>
      <dgm:spPr/>
      <dgm:t>
        <a:bodyPr/>
        <a:lstStyle/>
        <a:p>
          <a:endParaRPr lang="en-IN"/>
        </a:p>
      </dgm:t>
    </dgm:pt>
    <dgm:pt modelId="{6B8B64F5-2166-46F2-8504-74670101D54E}" type="pres">
      <dgm:prSet presAssocID="{F876C800-A7CA-4A89-BC7F-B66656663D89}" presName="sp" presStyleCnt="0"/>
      <dgm:spPr/>
    </dgm:pt>
    <dgm:pt modelId="{AA302E02-D165-4EAE-9CAB-CA734ECB1076}" type="pres">
      <dgm:prSet presAssocID="{2DDF67C0-021B-4315-ACA4-3B6C04555776}" presName="composite" presStyleCnt="0"/>
      <dgm:spPr/>
    </dgm:pt>
    <dgm:pt modelId="{0009678D-C469-43DC-8C42-F65947545F4C}" type="pres">
      <dgm:prSet presAssocID="{2DDF67C0-021B-4315-ACA4-3B6C04555776}" presName="parentText" presStyleLbl="alignNode1" presStyleIdx="1" presStyleCnt="3">
        <dgm:presLayoutVars>
          <dgm:chMax val="1"/>
          <dgm:bulletEnabled val="1"/>
        </dgm:presLayoutVars>
      </dgm:prSet>
      <dgm:spPr/>
      <dgm:t>
        <a:bodyPr/>
        <a:lstStyle/>
        <a:p>
          <a:endParaRPr lang="en-IN"/>
        </a:p>
      </dgm:t>
    </dgm:pt>
    <dgm:pt modelId="{CE25A1CD-49C3-4627-ACD6-7A710553C5C9}" type="pres">
      <dgm:prSet presAssocID="{2DDF67C0-021B-4315-ACA4-3B6C04555776}" presName="descendantText" presStyleLbl="alignAcc1" presStyleIdx="1" presStyleCnt="3" custScaleY="126365">
        <dgm:presLayoutVars>
          <dgm:bulletEnabled val="1"/>
        </dgm:presLayoutVars>
      </dgm:prSet>
      <dgm:spPr/>
      <dgm:t>
        <a:bodyPr/>
        <a:lstStyle/>
        <a:p>
          <a:endParaRPr lang="en-IN"/>
        </a:p>
      </dgm:t>
    </dgm:pt>
    <dgm:pt modelId="{8E77CA55-338F-4D9B-914D-B2380A122F66}" type="pres">
      <dgm:prSet presAssocID="{123D6345-7B21-4258-AD4F-36F98E1351C8}" presName="sp" presStyleCnt="0"/>
      <dgm:spPr/>
    </dgm:pt>
    <dgm:pt modelId="{672D0777-7FA8-401D-9AAF-2559750AEE07}" type="pres">
      <dgm:prSet presAssocID="{C2DC56B8-6566-4FF7-A7C4-FB00EA22A460}" presName="composite" presStyleCnt="0"/>
      <dgm:spPr/>
    </dgm:pt>
    <dgm:pt modelId="{292C67F0-41F8-4A53-9008-F45DF544115F}" type="pres">
      <dgm:prSet presAssocID="{C2DC56B8-6566-4FF7-A7C4-FB00EA22A460}" presName="parentText" presStyleLbl="alignNode1" presStyleIdx="2" presStyleCnt="3">
        <dgm:presLayoutVars>
          <dgm:chMax val="1"/>
          <dgm:bulletEnabled val="1"/>
        </dgm:presLayoutVars>
      </dgm:prSet>
      <dgm:spPr/>
    </dgm:pt>
    <dgm:pt modelId="{FCDBEAF3-7FFA-4EFC-B01C-3A5BC459AB82}" type="pres">
      <dgm:prSet presAssocID="{C2DC56B8-6566-4FF7-A7C4-FB00EA22A460}" presName="descendantText" presStyleLbl="alignAcc1" presStyleIdx="2" presStyleCnt="3" custScaleY="121620">
        <dgm:presLayoutVars>
          <dgm:bulletEnabled val="1"/>
        </dgm:presLayoutVars>
      </dgm:prSet>
      <dgm:spPr/>
      <dgm:t>
        <a:bodyPr/>
        <a:lstStyle/>
        <a:p>
          <a:endParaRPr lang="en-IN"/>
        </a:p>
      </dgm:t>
    </dgm:pt>
  </dgm:ptLst>
  <dgm:cxnLst>
    <dgm:cxn modelId="{50D291D6-4391-44AB-919D-8F7E0B28D4B0}" type="presOf" srcId="{2DDF67C0-021B-4315-ACA4-3B6C04555776}" destId="{0009678D-C469-43DC-8C42-F65947545F4C}" srcOrd="0" destOrd="0" presId="urn:microsoft.com/office/officeart/2005/8/layout/chevron2"/>
    <dgm:cxn modelId="{020FCE39-EFAA-4C7E-BE39-86D538125A7B}" srcId="{FCCB5F8E-8DDC-49F8-BB84-353DDC5ACC42}" destId="{2DDF67C0-021B-4315-ACA4-3B6C04555776}" srcOrd="1" destOrd="0" parTransId="{491889D2-A7D0-4446-8A4A-52AC50E2FF2D}" sibTransId="{123D6345-7B21-4258-AD4F-36F98E1351C8}"/>
    <dgm:cxn modelId="{ADA2F238-F2CE-4BDA-B673-D88A4D82DF51}" type="presOf" srcId="{9BCA4280-B853-44FF-AA22-D26F636B202C}" destId="{B52AD60E-9D8D-4863-A4E5-DB926992362A}" srcOrd="0" destOrd="0" presId="urn:microsoft.com/office/officeart/2005/8/layout/chevron2"/>
    <dgm:cxn modelId="{4E836870-2A2B-475D-80D6-657DD584C327}" srcId="{2DDF67C0-021B-4315-ACA4-3B6C04555776}" destId="{53DD32DD-456D-43E4-A2DD-24980A99A8BA}" srcOrd="1" destOrd="0" parTransId="{C8EF0F1D-3D2E-4059-9045-70D91C628026}" sibTransId="{CAF554EF-547C-4C67-9B46-282DE52E49E4}"/>
    <dgm:cxn modelId="{4FCF5F5A-ED10-4F9F-B40F-7252EDDDD7A8}" srcId="{FCCB5F8E-8DDC-49F8-BB84-353DDC5ACC42}" destId="{C2DC56B8-6566-4FF7-A7C4-FB00EA22A460}" srcOrd="2" destOrd="0" parTransId="{AC73C0F7-2C03-4089-8957-EB63BE7F6492}" sibTransId="{AF9DDF09-152B-4AFA-B916-DA948C03F237}"/>
    <dgm:cxn modelId="{AB4F9C95-DE05-493F-ACAB-11471BA615EF}" type="presOf" srcId="{17944B25-3ED8-448F-B7CB-1EE7410AF5C0}" destId="{B52AD60E-9D8D-4863-A4E5-DB926992362A}" srcOrd="0" destOrd="1" presId="urn:microsoft.com/office/officeart/2005/8/layout/chevron2"/>
    <dgm:cxn modelId="{9BD6724C-9CD6-4986-BD39-3CB060B29001}" srcId="{C2DC56B8-6566-4FF7-A7C4-FB00EA22A460}" destId="{65D8C158-D843-4098-AFDC-5BAAB8E59D87}" srcOrd="1" destOrd="0" parTransId="{59F4B4C7-6B64-4247-BF3C-CAC3E3D3B41B}" sibTransId="{C64FA53C-FE01-4A13-A548-D95AEC471BAB}"/>
    <dgm:cxn modelId="{FDF0233F-3400-4310-AEE7-5FE41B9C5535}" type="presOf" srcId="{53DD32DD-456D-43E4-A2DD-24980A99A8BA}" destId="{CE25A1CD-49C3-4627-ACD6-7A710553C5C9}" srcOrd="0" destOrd="1" presId="urn:microsoft.com/office/officeart/2005/8/layout/chevron2"/>
    <dgm:cxn modelId="{52082DEE-FCF9-4DBE-AA5A-E2029B57006B}" type="presOf" srcId="{9B71109F-127E-4BE6-BE1F-AA3C30AA1DEA}" destId="{B52AD60E-9D8D-4863-A4E5-DB926992362A}" srcOrd="0" destOrd="2" presId="urn:microsoft.com/office/officeart/2005/8/layout/chevron2"/>
    <dgm:cxn modelId="{F09750F7-32E7-4C9D-BD31-05ACD64E2793}" srcId="{2DDF67C0-021B-4315-ACA4-3B6C04555776}" destId="{8E5F34A6-AC44-47F4-B7F6-BAB98CFFFFC9}" srcOrd="2" destOrd="0" parTransId="{F1B78861-B1E8-4199-90A4-4DBBC5AB55EE}" sibTransId="{6B30ED2A-C51A-4531-8839-EB312D9575EF}"/>
    <dgm:cxn modelId="{BA613C47-D287-48B1-883D-DFE51770D1C3}" type="presOf" srcId="{8E5F34A6-AC44-47F4-B7F6-BAB98CFFFFC9}" destId="{CE25A1CD-49C3-4627-ACD6-7A710553C5C9}" srcOrd="0" destOrd="2" presId="urn:microsoft.com/office/officeart/2005/8/layout/chevron2"/>
    <dgm:cxn modelId="{78EB52E5-0CC3-4CE3-AD1F-3C1564D13B79}" type="presOf" srcId="{C2DC56B8-6566-4FF7-A7C4-FB00EA22A460}" destId="{292C67F0-41F8-4A53-9008-F45DF544115F}" srcOrd="0" destOrd="0" presId="urn:microsoft.com/office/officeart/2005/8/layout/chevron2"/>
    <dgm:cxn modelId="{F350A659-5BF6-44F3-9709-EFA0F372604C}" srcId="{CB498C64-1613-4A53-AA8B-AAB8C9C10E91}" destId="{9B71109F-127E-4BE6-BE1F-AA3C30AA1DEA}" srcOrd="2" destOrd="0" parTransId="{070D96A3-4206-4775-A653-718AF4461471}" sibTransId="{6FA8AAD2-2EFA-4C38-9082-B0E1431F08ED}"/>
    <dgm:cxn modelId="{A5DBCD7F-B799-4EFC-A44A-42DEB50AB967}" type="presOf" srcId="{FCCB5F8E-8DDC-49F8-BB84-353DDC5ACC42}" destId="{15A727FA-5588-48BC-823C-105203AF9E88}" srcOrd="0" destOrd="0" presId="urn:microsoft.com/office/officeart/2005/8/layout/chevron2"/>
    <dgm:cxn modelId="{38E5BFBF-9C8B-42F5-A675-3978221A0ED0}" type="presOf" srcId="{65D8C158-D843-4098-AFDC-5BAAB8E59D87}" destId="{FCDBEAF3-7FFA-4EFC-B01C-3A5BC459AB82}" srcOrd="0" destOrd="1" presId="urn:microsoft.com/office/officeart/2005/8/layout/chevron2"/>
    <dgm:cxn modelId="{D4B3E58E-164E-4269-8314-C53DDE57AE0F}" srcId="{C2DC56B8-6566-4FF7-A7C4-FB00EA22A460}" destId="{F4E97234-F540-4A7B-AD7C-17CAEF787B33}" srcOrd="0" destOrd="0" parTransId="{665E9F4F-4288-443C-9181-1EC04DEA2AEF}" sibTransId="{B2BBC432-939F-41F8-99ED-FFB7B7D3F4EB}"/>
    <dgm:cxn modelId="{22321FCB-1B5E-4427-8C0D-0F7732890135}" srcId="{FCCB5F8E-8DDC-49F8-BB84-353DDC5ACC42}" destId="{CB498C64-1613-4A53-AA8B-AAB8C9C10E91}" srcOrd="0" destOrd="0" parTransId="{7A805BC4-10D3-442D-8705-40CED4587BC3}" sibTransId="{F876C800-A7CA-4A89-BC7F-B66656663D89}"/>
    <dgm:cxn modelId="{7FC8B749-89A4-4900-9F25-FD8FBCDFB75D}" srcId="{CB498C64-1613-4A53-AA8B-AAB8C9C10E91}" destId="{9BCA4280-B853-44FF-AA22-D26F636B202C}" srcOrd="0" destOrd="0" parTransId="{26D22991-D561-4666-92C0-0492B246A6EA}" sibTransId="{70A36F49-E7AA-402E-A5F6-34E12A58A3B6}"/>
    <dgm:cxn modelId="{F1FF5439-CE9E-404B-B02D-0197BE657D78}" srcId="{CB498C64-1613-4A53-AA8B-AAB8C9C10E91}" destId="{17944B25-3ED8-448F-B7CB-1EE7410AF5C0}" srcOrd="1" destOrd="0" parTransId="{4829FCE1-46BD-4B0B-B5E3-0571577EB75A}" sibTransId="{5BA5FFAF-E047-42A6-A837-5397B0009057}"/>
    <dgm:cxn modelId="{C9BEA94A-141F-48EB-9C8B-0A11FABA9A7F}" type="presOf" srcId="{F4E97234-F540-4A7B-AD7C-17CAEF787B33}" destId="{FCDBEAF3-7FFA-4EFC-B01C-3A5BC459AB82}" srcOrd="0" destOrd="0" presId="urn:microsoft.com/office/officeart/2005/8/layout/chevron2"/>
    <dgm:cxn modelId="{46ABA83F-5434-4124-B5E2-3E849A59A0CB}" type="presOf" srcId="{CB498C64-1613-4A53-AA8B-AAB8C9C10E91}" destId="{017E217F-30F5-444B-97A7-F1BB390B682F}" srcOrd="0" destOrd="0" presId="urn:microsoft.com/office/officeart/2005/8/layout/chevron2"/>
    <dgm:cxn modelId="{919B8762-9260-49BA-A03E-A1E1CDFA47AA}" srcId="{2DDF67C0-021B-4315-ACA4-3B6C04555776}" destId="{942B865A-50C2-4364-BA71-0D818EE7B259}" srcOrd="0" destOrd="0" parTransId="{130CD1C6-BC46-4DFE-BDA7-520A7F08D035}" sibTransId="{BB230183-257C-47F3-AC29-3ADAED94DD56}"/>
    <dgm:cxn modelId="{31339B44-07CC-4CAE-8D6F-A17EDA48A4EE}" type="presOf" srcId="{942B865A-50C2-4364-BA71-0D818EE7B259}" destId="{CE25A1CD-49C3-4627-ACD6-7A710553C5C9}" srcOrd="0" destOrd="0" presId="urn:microsoft.com/office/officeart/2005/8/layout/chevron2"/>
    <dgm:cxn modelId="{7D6393F5-9219-4288-8ED2-BA8527B7DF33}" type="presParOf" srcId="{15A727FA-5588-48BC-823C-105203AF9E88}" destId="{94893BBE-6090-4DA0-BCBC-4FBFFAE54448}" srcOrd="0" destOrd="0" presId="urn:microsoft.com/office/officeart/2005/8/layout/chevron2"/>
    <dgm:cxn modelId="{C598455D-1BE9-4B93-BB64-13F7B0B86FAD}" type="presParOf" srcId="{94893BBE-6090-4DA0-BCBC-4FBFFAE54448}" destId="{017E217F-30F5-444B-97A7-F1BB390B682F}" srcOrd="0" destOrd="0" presId="urn:microsoft.com/office/officeart/2005/8/layout/chevron2"/>
    <dgm:cxn modelId="{0F2FB0B4-B9F7-4578-BFC9-713F008219A1}" type="presParOf" srcId="{94893BBE-6090-4DA0-BCBC-4FBFFAE54448}" destId="{B52AD60E-9D8D-4863-A4E5-DB926992362A}" srcOrd="1" destOrd="0" presId="urn:microsoft.com/office/officeart/2005/8/layout/chevron2"/>
    <dgm:cxn modelId="{839A36EE-2EF2-4381-A24E-987109F98F85}" type="presParOf" srcId="{15A727FA-5588-48BC-823C-105203AF9E88}" destId="{6B8B64F5-2166-46F2-8504-74670101D54E}" srcOrd="1" destOrd="0" presId="urn:microsoft.com/office/officeart/2005/8/layout/chevron2"/>
    <dgm:cxn modelId="{2755B3F0-A2B0-4074-9206-DC50F019FB09}" type="presParOf" srcId="{15A727FA-5588-48BC-823C-105203AF9E88}" destId="{AA302E02-D165-4EAE-9CAB-CA734ECB1076}" srcOrd="2" destOrd="0" presId="urn:microsoft.com/office/officeart/2005/8/layout/chevron2"/>
    <dgm:cxn modelId="{9C0AE9AA-90B3-4DA6-A9D0-76513B18FC45}" type="presParOf" srcId="{AA302E02-D165-4EAE-9CAB-CA734ECB1076}" destId="{0009678D-C469-43DC-8C42-F65947545F4C}" srcOrd="0" destOrd="0" presId="urn:microsoft.com/office/officeart/2005/8/layout/chevron2"/>
    <dgm:cxn modelId="{A50E11FF-85F5-48D5-A0ED-B171917F709E}" type="presParOf" srcId="{AA302E02-D165-4EAE-9CAB-CA734ECB1076}" destId="{CE25A1CD-49C3-4627-ACD6-7A710553C5C9}" srcOrd="1" destOrd="0" presId="urn:microsoft.com/office/officeart/2005/8/layout/chevron2"/>
    <dgm:cxn modelId="{DE5EC17F-A1F8-481A-9686-663B641484C5}" type="presParOf" srcId="{15A727FA-5588-48BC-823C-105203AF9E88}" destId="{8E77CA55-338F-4D9B-914D-B2380A122F66}" srcOrd="3" destOrd="0" presId="urn:microsoft.com/office/officeart/2005/8/layout/chevron2"/>
    <dgm:cxn modelId="{B528F3FC-A5CB-430C-B8DF-6D4A6771B2DF}" type="presParOf" srcId="{15A727FA-5588-48BC-823C-105203AF9E88}" destId="{672D0777-7FA8-401D-9AAF-2559750AEE07}" srcOrd="4" destOrd="0" presId="urn:microsoft.com/office/officeart/2005/8/layout/chevron2"/>
    <dgm:cxn modelId="{79499AC8-AEF9-4982-82C7-1B4E50887490}" type="presParOf" srcId="{672D0777-7FA8-401D-9AAF-2559750AEE07}" destId="{292C67F0-41F8-4A53-9008-F45DF544115F}" srcOrd="0" destOrd="0" presId="urn:microsoft.com/office/officeart/2005/8/layout/chevron2"/>
    <dgm:cxn modelId="{956BE7FC-4190-452B-8D16-80962B9EDCB8}" type="presParOf" srcId="{672D0777-7FA8-401D-9AAF-2559750AEE07}" destId="{FCDBEAF3-7FFA-4EFC-B01C-3A5BC459AB82}" srcOrd="1" destOrd="0" presId="urn:microsoft.com/office/officeart/2005/8/layout/chevron2"/>
  </dgm:cxnLst>
  <dgm:bg/>
  <dgm:whole/>
</dgm:dataModel>
</file>

<file path=ppt/diagrams/data4.xml><?xml version="1.0" encoding="utf-8"?>
<dgm:dataModel xmlns:dgm="http://schemas.openxmlformats.org/drawingml/2006/diagram" xmlns:a="http://schemas.openxmlformats.org/drawingml/2006/main">
  <dgm:ptLst>
    <dgm:pt modelId="{AC0851BB-F406-4C98-B8D8-8C7DF34AE2F8}"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IN"/>
        </a:p>
      </dgm:t>
    </dgm:pt>
    <dgm:pt modelId="{B852D93F-2D33-4DE0-AAE8-D84F54B822B0}">
      <dgm:prSet phldrT="[Text]" custT="1"/>
      <dgm:spPr/>
      <dgm:t>
        <a:bodyPr/>
        <a:lstStyle/>
        <a:p>
          <a:r>
            <a:rPr lang="en-US" sz="1400" b="1" dirty="0" smtClean="0">
              <a:solidFill>
                <a:schemeClr val="tx1"/>
              </a:solidFill>
              <a:latin typeface="Times New Roman" pitchFamily="18" charset="0"/>
              <a:cs typeface="Times New Roman" pitchFamily="18" charset="0"/>
            </a:rPr>
            <a:t>Discussion </a:t>
          </a:r>
          <a:endParaRPr lang="en-IN" sz="1400" b="1" dirty="0">
            <a:solidFill>
              <a:schemeClr val="tx1"/>
            </a:solidFill>
            <a:latin typeface="Times New Roman" pitchFamily="18" charset="0"/>
            <a:cs typeface="Times New Roman" pitchFamily="18" charset="0"/>
          </a:endParaRPr>
        </a:p>
      </dgm:t>
    </dgm:pt>
    <dgm:pt modelId="{833AB132-30BA-469A-BED5-84908A4FA550}" type="parTrans" cxnId="{2B52E63D-3B4A-4C84-8863-561DE483F770}">
      <dgm:prSet/>
      <dgm:spPr/>
      <dgm:t>
        <a:bodyPr/>
        <a:lstStyle/>
        <a:p>
          <a:endParaRPr lang="en-IN"/>
        </a:p>
      </dgm:t>
    </dgm:pt>
    <dgm:pt modelId="{D2EB9738-DD10-442C-825E-4B7325EC5DE6}" type="sibTrans" cxnId="{2B52E63D-3B4A-4C84-8863-561DE483F770}">
      <dgm:prSet/>
      <dgm:spPr/>
      <dgm:t>
        <a:bodyPr/>
        <a:lstStyle/>
        <a:p>
          <a:endParaRPr lang="en-IN"/>
        </a:p>
      </dgm:t>
    </dgm:pt>
    <dgm:pt modelId="{DD95EC4B-F9D2-4CCB-BDD2-E8F6CB65FA3D}">
      <dgm:prSet phldrT="[Text]" custT="1"/>
      <dgm:spPr/>
      <dgm:t>
        <a:bodyPr/>
        <a:lstStyle/>
        <a:p>
          <a:r>
            <a:rPr lang="en-IN" sz="1100" dirty="0" smtClean="0">
              <a:latin typeface="Times New Roman" pitchFamily="18" charset="0"/>
              <a:cs typeface="Times New Roman" pitchFamily="18" charset="0"/>
            </a:rPr>
            <a:t>Current study is the first survey based study for understanding the attitudes of medical and dental students and professionals towards AI. </a:t>
          </a:r>
          <a:endParaRPr lang="en-IN" sz="1100" dirty="0">
            <a:latin typeface="Times New Roman" pitchFamily="18" charset="0"/>
            <a:cs typeface="Times New Roman" pitchFamily="18" charset="0"/>
          </a:endParaRPr>
        </a:p>
      </dgm:t>
    </dgm:pt>
    <dgm:pt modelId="{DA2E1B0A-930E-4157-8012-78E132AA82BD}" type="parTrans" cxnId="{22E3992A-E71E-464D-BCE2-F95990B1A13D}">
      <dgm:prSet/>
      <dgm:spPr/>
      <dgm:t>
        <a:bodyPr/>
        <a:lstStyle/>
        <a:p>
          <a:endParaRPr lang="en-IN"/>
        </a:p>
      </dgm:t>
    </dgm:pt>
    <dgm:pt modelId="{6F7149AB-D7F4-4B67-9FD8-F8847CA57713}" type="sibTrans" cxnId="{22E3992A-E71E-464D-BCE2-F95990B1A13D}">
      <dgm:prSet/>
      <dgm:spPr/>
      <dgm:t>
        <a:bodyPr/>
        <a:lstStyle/>
        <a:p>
          <a:endParaRPr lang="en-IN"/>
        </a:p>
      </dgm:t>
    </dgm:pt>
    <dgm:pt modelId="{DEC4E798-1319-405D-A903-E3D2580E1591}">
      <dgm:prSet phldrT="[Text]" custT="1"/>
      <dgm:spPr/>
      <dgm:t>
        <a:bodyPr/>
        <a:lstStyle/>
        <a:p>
          <a:r>
            <a:rPr lang="en-US" sz="1400" b="1" dirty="0" smtClean="0">
              <a:latin typeface="Times New Roman" pitchFamily="18" charset="0"/>
              <a:cs typeface="Times New Roman" pitchFamily="18" charset="0"/>
            </a:rPr>
            <a:t>Conclusion</a:t>
          </a:r>
          <a:endParaRPr lang="en-IN" sz="1400" b="1" dirty="0">
            <a:latin typeface="Times New Roman" pitchFamily="18" charset="0"/>
            <a:cs typeface="Times New Roman" pitchFamily="18" charset="0"/>
          </a:endParaRPr>
        </a:p>
      </dgm:t>
    </dgm:pt>
    <dgm:pt modelId="{DA06E44D-67E6-4951-9A48-4F1342A52491}" type="parTrans" cxnId="{E7F19DF8-64BE-460B-B79C-0646A2EDFB5F}">
      <dgm:prSet/>
      <dgm:spPr/>
      <dgm:t>
        <a:bodyPr/>
        <a:lstStyle/>
        <a:p>
          <a:endParaRPr lang="en-IN"/>
        </a:p>
      </dgm:t>
    </dgm:pt>
    <dgm:pt modelId="{3E86A7F2-E8AF-4847-91E3-4929F2E58715}" type="sibTrans" cxnId="{E7F19DF8-64BE-460B-B79C-0646A2EDFB5F}">
      <dgm:prSet/>
      <dgm:spPr/>
      <dgm:t>
        <a:bodyPr/>
        <a:lstStyle/>
        <a:p>
          <a:endParaRPr lang="en-IN"/>
        </a:p>
      </dgm:t>
    </dgm:pt>
    <dgm:pt modelId="{41E2FB1A-6E58-44C0-AC4D-4E4999364759}">
      <dgm:prSet phldrT="[Text]"/>
      <dgm:spPr/>
      <dgm:t>
        <a:bodyPr/>
        <a:lstStyle/>
        <a:p>
          <a:r>
            <a:rPr lang="en-IN" dirty="0" smtClean="0"/>
            <a:t>Study disclosed that medical and dental student and professionals believe that application of AI in healthcare would be useful. Majority of participants suggests that AI would be most useful in diagnosis and treatment planning.</a:t>
          </a:r>
          <a:endParaRPr lang="en-IN" dirty="0"/>
        </a:p>
      </dgm:t>
    </dgm:pt>
    <dgm:pt modelId="{42705A33-3822-44E7-AB20-D26B8E053E2D}" type="parTrans" cxnId="{434B4954-E195-4482-8033-36E0725527C5}">
      <dgm:prSet/>
      <dgm:spPr/>
      <dgm:t>
        <a:bodyPr/>
        <a:lstStyle/>
        <a:p>
          <a:endParaRPr lang="en-IN"/>
        </a:p>
      </dgm:t>
    </dgm:pt>
    <dgm:pt modelId="{1D9D5B6E-CDD7-4A3E-A1D1-0B5413CD3F24}" type="sibTrans" cxnId="{434B4954-E195-4482-8033-36E0725527C5}">
      <dgm:prSet/>
      <dgm:spPr/>
      <dgm:t>
        <a:bodyPr/>
        <a:lstStyle/>
        <a:p>
          <a:endParaRPr lang="en-IN"/>
        </a:p>
      </dgm:t>
    </dgm:pt>
    <dgm:pt modelId="{913777D5-BE6D-4576-B176-AB5043425BA8}">
      <dgm:prSet phldrT="[Text]" custT="1"/>
      <dgm:spPr/>
      <dgm:t>
        <a:bodyPr/>
        <a:lstStyle/>
        <a:p>
          <a:r>
            <a:rPr lang="en-US" sz="1400" b="1" dirty="0" smtClean="0"/>
            <a:t>Limitation</a:t>
          </a:r>
          <a:endParaRPr lang="en-IN" sz="1400" b="1" dirty="0"/>
        </a:p>
      </dgm:t>
    </dgm:pt>
    <dgm:pt modelId="{E7584552-728F-4F99-8DA4-64A570C26709}" type="parTrans" cxnId="{024D32D0-135D-46E5-97E3-6A50EB02E283}">
      <dgm:prSet/>
      <dgm:spPr/>
      <dgm:t>
        <a:bodyPr/>
        <a:lstStyle/>
        <a:p>
          <a:endParaRPr lang="en-IN"/>
        </a:p>
      </dgm:t>
    </dgm:pt>
    <dgm:pt modelId="{5299CA05-9E87-4C94-8A5E-5A09BF98C2BB}" type="sibTrans" cxnId="{024D32D0-135D-46E5-97E3-6A50EB02E283}">
      <dgm:prSet/>
      <dgm:spPr/>
      <dgm:t>
        <a:bodyPr/>
        <a:lstStyle/>
        <a:p>
          <a:endParaRPr lang="en-IN"/>
        </a:p>
      </dgm:t>
    </dgm:pt>
    <dgm:pt modelId="{2F448275-AE2B-4CD1-9AF5-D34768EF6B43}">
      <dgm:prSet phldrT="[Text]" custT="1"/>
      <dgm:spPr/>
      <dgm:t>
        <a:bodyPr/>
        <a:lstStyle/>
        <a:p>
          <a:r>
            <a:rPr lang="en-IN" sz="1100" dirty="0" smtClean="0">
              <a:latin typeface="Times New Roman" pitchFamily="18" charset="0"/>
              <a:cs typeface="Times New Roman" pitchFamily="18" charset="0"/>
            </a:rPr>
            <a:t>The outcome of this study suggests that even though majority of participants had familiarity related to AI but there acceptance for its usage is quite low. However, they consider AI to be most potential tool in the medical field.</a:t>
          </a:r>
          <a:endParaRPr lang="en-IN" sz="1100" dirty="0">
            <a:latin typeface="Times New Roman" pitchFamily="18" charset="0"/>
            <a:cs typeface="Times New Roman" pitchFamily="18" charset="0"/>
          </a:endParaRPr>
        </a:p>
      </dgm:t>
    </dgm:pt>
    <dgm:pt modelId="{2FD31AA6-FB9C-4DF2-B726-07F1CA951BBB}" type="parTrans" cxnId="{1F67690E-3435-458B-9503-0D856F63A515}">
      <dgm:prSet/>
      <dgm:spPr/>
      <dgm:t>
        <a:bodyPr/>
        <a:lstStyle/>
        <a:p>
          <a:endParaRPr lang="en-IN"/>
        </a:p>
      </dgm:t>
    </dgm:pt>
    <dgm:pt modelId="{EA3E4103-4C5F-48B2-8B02-563C1491949C}" type="sibTrans" cxnId="{1F67690E-3435-458B-9503-0D856F63A515}">
      <dgm:prSet/>
      <dgm:spPr/>
      <dgm:t>
        <a:bodyPr/>
        <a:lstStyle/>
        <a:p>
          <a:endParaRPr lang="en-IN"/>
        </a:p>
      </dgm:t>
    </dgm:pt>
    <dgm:pt modelId="{0AA7D6C7-D12D-4F2E-8B1B-64E8F50305CD}">
      <dgm:prSet phldrT="[Text]" custT="1"/>
      <dgm:spPr/>
      <dgm:t>
        <a:bodyPr/>
        <a:lstStyle/>
        <a:p>
          <a:r>
            <a:rPr lang="en-IN" sz="1100" dirty="0" smtClean="0">
              <a:latin typeface="Times New Roman" pitchFamily="18" charset="0"/>
              <a:cs typeface="Times New Roman" pitchFamily="18" charset="0"/>
            </a:rPr>
            <a:t>Majority of Participants felt that AI could be most useful making a treatment related decision in the future. While majority of Indian students and doctors believe that AI will replace them in their job.</a:t>
          </a:r>
          <a:endParaRPr lang="en-IN" sz="1100" dirty="0">
            <a:latin typeface="Times New Roman" pitchFamily="18" charset="0"/>
            <a:cs typeface="Times New Roman" pitchFamily="18" charset="0"/>
          </a:endParaRPr>
        </a:p>
      </dgm:t>
    </dgm:pt>
    <dgm:pt modelId="{F09CCFF5-7E2B-4757-B7AC-F471F43D6246}" type="parTrans" cxnId="{FF8C4509-F9C3-43D6-A8A7-6BD6691380CA}">
      <dgm:prSet/>
      <dgm:spPr/>
      <dgm:t>
        <a:bodyPr/>
        <a:lstStyle/>
        <a:p>
          <a:endParaRPr lang="en-IN"/>
        </a:p>
      </dgm:t>
    </dgm:pt>
    <dgm:pt modelId="{FC569477-0328-48C4-BFDD-7A98B81EF909}" type="sibTrans" cxnId="{FF8C4509-F9C3-43D6-A8A7-6BD6691380CA}">
      <dgm:prSet/>
      <dgm:spPr/>
      <dgm:t>
        <a:bodyPr/>
        <a:lstStyle/>
        <a:p>
          <a:endParaRPr lang="en-IN"/>
        </a:p>
      </dgm:t>
    </dgm:pt>
    <dgm:pt modelId="{9BC3D69C-20C0-4D29-8B3F-772C96658AE7}">
      <dgm:prSet phldrT="[Text]" custT="1"/>
      <dgm:spPr/>
      <dgm:t>
        <a:bodyPr/>
        <a:lstStyle/>
        <a:p>
          <a:r>
            <a:rPr lang="en-IN" sz="1100" dirty="0" smtClean="0"/>
            <a:t>A cynicism could arise related to application of AI in medical domain so to prevent it a predefined norms and regulation should be laid down that can prevent any provokes related to legal and ethical medicinal issues. </a:t>
          </a:r>
          <a:endParaRPr lang="en-IN" sz="1100" dirty="0">
            <a:latin typeface="Times New Roman" pitchFamily="18" charset="0"/>
            <a:cs typeface="Times New Roman" pitchFamily="18" charset="0"/>
          </a:endParaRPr>
        </a:p>
      </dgm:t>
    </dgm:pt>
    <dgm:pt modelId="{DE6B84B6-5D89-44CC-9F66-A7B09627BC15}" type="parTrans" cxnId="{EDCAB708-0C6E-4CB5-8177-BF001DF488BB}">
      <dgm:prSet/>
      <dgm:spPr/>
      <dgm:t>
        <a:bodyPr/>
        <a:lstStyle/>
        <a:p>
          <a:endParaRPr lang="en-IN"/>
        </a:p>
      </dgm:t>
    </dgm:pt>
    <dgm:pt modelId="{5AA93250-151A-4F2C-8D30-E4A8DE7487BD}" type="sibTrans" cxnId="{EDCAB708-0C6E-4CB5-8177-BF001DF488BB}">
      <dgm:prSet/>
      <dgm:spPr/>
      <dgm:t>
        <a:bodyPr/>
        <a:lstStyle/>
        <a:p>
          <a:endParaRPr lang="en-IN"/>
        </a:p>
      </dgm:t>
    </dgm:pt>
    <dgm:pt modelId="{1B211060-8053-4186-B8B7-3BA90EC152DF}">
      <dgm:prSet phldrT="[Text]" custT="1"/>
      <dgm:spPr/>
      <dgm:t>
        <a:bodyPr/>
        <a:lstStyle/>
        <a:p>
          <a:r>
            <a:rPr lang="en-IN" sz="1100" dirty="0" smtClean="0"/>
            <a:t>Which can be handled by regulatory agency or authority thus this issue is open debate where lots have been done and much more has to be done.</a:t>
          </a:r>
          <a:endParaRPr lang="en-IN" sz="1100" dirty="0">
            <a:latin typeface="Times New Roman" pitchFamily="18" charset="0"/>
            <a:cs typeface="Times New Roman" pitchFamily="18" charset="0"/>
          </a:endParaRPr>
        </a:p>
      </dgm:t>
    </dgm:pt>
    <dgm:pt modelId="{88F8EAC3-20A5-45B1-B568-DD02628BBC71}" type="parTrans" cxnId="{FFCA74E7-DFED-4BF1-BD06-0936C65E133A}">
      <dgm:prSet/>
      <dgm:spPr/>
      <dgm:t>
        <a:bodyPr/>
        <a:lstStyle/>
        <a:p>
          <a:endParaRPr lang="en-IN"/>
        </a:p>
      </dgm:t>
    </dgm:pt>
    <dgm:pt modelId="{10BB1ACC-04AC-4491-AF5B-94207709EE8D}" type="sibTrans" cxnId="{FFCA74E7-DFED-4BF1-BD06-0936C65E133A}">
      <dgm:prSet/>
      <dgm:spPr/>
      <dgm:t>
        <a:bodyPr/>
        <a:lstStyle/>
        <a:p>
          <a:endParaRPr lang="en-IN"/>
        </a:p>
      </dgm:t>
    </dgm:pt>
    <dgm:pt modelId="{41A5499B-F6FA-452C-84BA-83D4D6866525}">
      <dgm:prSet phldrT="[Text]"/>
      <dgm:spPr/>
      <dgm:t>
        <a:bodyPr/>
        <a:lstStyle/>
        <a:p>
          <a:r>
            <a:rPr lang="en-IN" dirty="0" smtClean="0"/>
            <a:t> Most commonly concern which has been found among medical fraternity is costing, lack of touch and risk of faulty data entry with interpretation issues which can cause harm on patient’s lives (</a:t>
          </a:r>
          <a:r>
            <a:rPr lang="en-IN" dirty="0" err="1" smtClean="0"/>
            <a:t>Maskara</a:t>
          </a:r>
          <a:r>
            <a:rPr lang="en-IN" dirty="0" smtClean="0"/>
            <a:t> et al., 2017).</a:t>
          </a:r>
          <a:endParaRPr lang="en-IN" dirty="0"/>
        </a:p>
      </dgm:t>
    </dgm:pt>
    <dgm:pt modelId="{129E7CB9-592F-4ED6-90D7-DCE17067BF46}" type="parTrans" cxnId="{393C3E99-D6C7-4BFC-91E7-7A69627019D0}">
      <dgm:prSet/>
      <dgm:spPr/>
      <dgm:t>
        <a:bodyPr/>
        <a:lstStyle/>
        <a:p>
          <a:endParaRPr lang="en-IN"/>
        </a:p>
      </dgm:t>
    </dgm:pt>
    <dgm:pt modelId="{D04766B6-58B2-4156-838C-4D5A31B7C66E}" type="sibTrans" cxnId="{393C3E99-D6C7-4BFC-91E7-7A69627019D0}">
      <dgm:prSet/>
      <dgm:spPr/>
      <dgm:t>
        <a:bodyPr/>
        <a:lstStyle/>
        <a:p>
          <a:endParaRPr lang="en-IN"/>
        </a:p>
      </dgm:t>
    </dgm:pt>
    <dgm:pt modelId="{429188CA-F67B-452C-8789-86DBF71A8501}">
      <dgm:prSet phldrT="[Text]"/>
      <dgm:spPr/>
      <dgm:t>
        <a:bodyPr/>
        <a:lstStyle/>
        <a:p>
          <a:r>
            <a:rPr lang="en-IN" dirty="0" smtClean="0"/>
            <a:t>As AI just enters Indian market in healthcare domain there is a lot more things that need to be explore more. Thus, follow up survey and international studies can be done t0 explore more about it.</a:t>
          </a:r>
          <a:endParaRPr lang="en-IN" dirty="0"/>
        </a:p>
      </dgm:t>
    </dgm:pt>
    <dgm:pt modelId="{BC8696B5-2018-410B-B20C-5CCA266A7EBE}" type="parTrans" cxnId="{DE57E2C0-1104-4B44-B7D1-93671D625A6B}">
      <dgm:prSet/>
      <dgm:spPr/>
      <dgm:t>
        <a:bodyPr/>
        <a:lstStyle/>
        <a:p>
          <a:endParaRPr lang="en-IN"/>
        </a:p>
      </dgm:t>
    </dgm:pt>
    <dgm:pt modelId="{203DEF5C-C4CB-432C-BC7A-CEF057ACF238}" type="sibTrans" cxnId="{DE57E2C0-1104-4B44-B7D1-93671D625A6B}">
      <dgm:prSet/>
      <dgm:spPr/>
      <dgm:t>
        <a:bodyPr/>
        <a:lstStyle/>
        <a:p>
          <a:endParaRPr lang="en-IN"/>
        </a:p>
      </dgm:t>
    </dgm:pt>
    <dgm:pt modelId="{4432F5E7-7B2F-40EF-AE20-25B38627CA1A}">
      <dgm:prSet/>
      <dgm:spPr/>
      <dgm:t>
        <a:bodyPr/>
        <a:lstStyle/>
        <a:p>
          <a:r>
            <a:rPr lang="en-IN" dirty="0" smtClean="0"/>
            <a:t>Primarily, Lack of background check can be there as we couldn’t make out how much study participants are familiarised of AI like technological driven individual would have different concept then unsound technological related individuals. </a:t>
          </a:r>
          <a:endParaRPr lang="en-IN" dirty="0"/>
        </a:p>
      </dgm:t>
    </dgm:pt>
    <dgm:pt modelId="{EB6040B3-70A4-4839-9B82-E06845465297}" type="parTrans" cxnId="{305FF4B2-B2F3-48D3-9EED-77F1521F1372}">
      <dgm:prSet/>
      <dgm:spPr/>
      <dgm:t>
        <a:bodyPr/>
        <a:lstStyle/>
        <a:p>
          <a:endParaRPr lang="en-IN"/>
        </a:p>
      </dgm:t>
    </dgm:pt>
    <dgm:pt modelId="{9CA91D49-6AAC-4CAC-98BA-CB0A0827406C}" type="sibTrans" cxnId="{305FF4B2-B2F3-48D3-9EED-77F1521F1372}">
      <dgm:prSet/>
      <dgm:spPr/>
      <dgm:t>
        <a:bodyPr/>
        <a:lstStyle/>
        <a:p>
          <a:endParaRPr lang="en-IN"/>
        </a:p>
      </dgm:t>
    </dgm:pt>
    <dgm:pt modelId="{551EF42E-2BCF-447F-90BA-CDC1C7C9C169}">
      <dgm:prSet/>
      <dgm:spPr/>
      <dgm:t>
        <a:bodyPr/>
        <a:lstStyle/>
        <a:p>
          <a:r>
            <a:rPr lang="en-IN" dirty="0" smtClean="0"/>
            <a:t>Secondly, issue of selection bias can be a concern. </a:t>
          </a:r>
          <a:endParaRPr lang="en-IN" dirty="0"/>
        </a:p>
      </dgm:t>
    </dgm:pt>
    <dgm:pt modelId="{36669923-D23B-4515-B13E-C451EAAB6EF5}" type="parTrans" cxnId="{0E68E84C-248F-4190-A0FB-9797E53FADD8}">
      <dgm:prSet/>
      <dgm:spPr/>
      <dgm:t>
        <a:bodyPr/>
        <a:lstStyle/>
        <a:p>
          <a:endParaRPr lang="en-IN"/>
        </a:p>
      </dgm:t>
    </dgm:pt>
    <dgm:pt modelId="{0E9D99DA-F45E-45F7-B364-44FA9183CE58}" type="sibTrans" cxnId="{0E68E84C-248F-4190-A0FB-9797E53FADD8}">
      <dgm:prSet/>
      <dgm:spPr/>
      <dgm:t>
        <a:bodyPr/>
        <a:lstStyle/>
        <a:p>
          <a:endParaRPr lang="en-IN"/>
        </a:p>
      </dgm:t>
    </dgm:pt>
    <dgm:pt modelId="{FA6A063C-155C-4A15-AD14-1F81D57704D1}">
      <dgm:prSet/>
      <dgm:spPr/>
      <dgm:t>
        <a:bodyPr/>
        <a:lstStyle/>
        <a:p>
          <a:r>
            <a:rPr lang="en-IN" dirty="0" smtClean="0"/>
            <a:t>Third, the questionnaire related to AI was made by medical doctors and students rather than an AI driven expert.</a:t>
          </a:r>
          <a:endParaRPr lang="en-IN" dirty="0"/>
        </a:p>
      </dgm:t>
    </dgm:pt>
    <dgm:pt modelId="{51CDA19F-2CFD-43C2-A307-AA03AA0CA3CA}" type="parTrans" cxnId="{EB812801-934B-4EFD-A50D-8AC68C8E6F47}">
      <dgm:prSet/>
      <dgm:spPr/>
      <dgm:t>
        <a:bodyPr/>
        <a:lstStyle/>
        <a:p>
          <a:endParaRPr lang="en-IN"/>
        </a:p>
      </dgm:t>
    </dgm:pt>
    <dgm:pt modelId="{E8978AEB-AFEC-4531-8BF6-3B51E3306B5B}" type="sibTrans" cxnId="{EB812801-934B-4EFD-A50D-8AC68C8E6F47}">
      <dgm:prSet/>
      <dgm:spPr/>
      <dgm:t>
        <a:bodyPr/>
        <a:lstStyle/>
        <a:p>
          <a:endParaRPr lang="en-IN"/>
        </a:p>
      </dgm:t>
    </dgm:pt>
    <dgm:pt modelId="{CB5CCC85-F5D0-48B5-84E2-ECC74C8BB6DB}" type="pres">
      <dgm:prSet presAssocID="{AC0851BB-F406-4C98-B8D8-8C7DF34AE2F8}" presName="Name0" presStyleCnt="0">
        <dgm:presLayoutVars>
          <dgm:dir/>
          <dgm:animLvl val="lvl"/>
          <dgm:resizeHandles/>
        </dgm:presLayoutVars>
      </dgm:prSet>
      <dgm:spPr/>
    </dgm:pt>
    <dgm:pt modelId="{E4275696-3EE7-4932-9EEA-585F3848C795}" type="pres">
      <dgm:prSet presAssocID="{B852D93F-2D33-4DE0-AAE8-D84F54B822B0}" presName="linNode" presStyleCnt="0"/>
      <dgm:spPr/>
    </dgm:pt>
    <dgm:pt modelId="{36B36485-4952-4040-B140-BC0E27F1A0D7}" type="pres">
      <dgm:prSet presAssocID="{B852D93F-2D33-4DE0-AAE8-D84F54B822B0}" presName="parentShp" presStyleLbl="node1" presStyleIdx="0" presStyleCnt="3" custScaleX="47115" custScaleY="41556">
        <dgm:presLayoutVars>
          <dgm:bulletEnabled val="1"/>
        </dgm:presLayoutVars>
      </dgm:prSet>
      <dgm:spPr/>
      <dgm:t>
        <a:bodyPr/>
        <a:lstStyle/>
        <a:p>
          <a:endParaRPr lang="en-IN"/>
        </a:p>
      </dgm:t>
    </dgm:pt>
    <dgm:pt modelId="{84E12D7B-10F3-41C0-8C2B-2B30E72CC6A5}" type="pres">
      <dgm:prSet presAssocID="{B852D93F-2D33-4DE0-AAE8-D84F54B822B0}" presName="childShp" presStyleLbl="bgAccFollowNode1" presStyleIdx="0" presStyleCnt="3" custScaleX="166830" custScaleY="135961">
        <dgm:presLayoutVars>
          <dgm:bulletEnabled val="1"/>
        </dgm:presLayoutVars>
      </dgm:prSet>
      <dgm:spPr/>
      <dgm:t>
        <a:bodyPr/>
        <a:lstStyle/>
        <a:p>
          <a:endParaRPr lang="en-IN"/>
        </a:p>
      </dgm:t>
    </dgm:pt>
    <dgm:pt modelId="{3FEC2299-F815-4C1E-A749-2655474FA9DA}" type="pres">
      <dgm:prSet presAssocID="{D2EB9738-DD10-442C-825E-4B7325EC5DE6}" presName="spacing" presStyleCnt="0"/>
      <dgm:spPr/>
    </dgm:pt>
    <dgm:pt modelId="{E6F29187-E609-4289-B02B-9B8B64000FC0}" type="pres">
      <dgm:prSet presAssocID="{DEC4E798-1319-405D-A903-E3D2580E1591}" presName="linNode" presStyleCnt="0"/>
      <dgm:spPr/>
    </dgm:pt>
    <dgm:pt modelId="{1FD5EAB9-FA5D-4117-B08B-6B4E4440987D}" type="pres">
      <dgm:prSet presAssocID="{DEC4E798-1319-405D-A903-E3D2580E1591}" presName="parentShp" presStyleLbl="node1" presStyleIdx="1" presStyleCnt="3" custScaleX="53846" custScaleY="44877">
        <dgm:presLayoutVars>
          <dgm:bulletEnabled val="1"/>
        </dgm:presLayoutVars>
      </dgm:prSet>
      <dgm:spPr/>
    </dgm:pt>
    <dgm:pt modelId="{F2F1853A-64E1-4767-B1FF-92496D6CEA1C}" type="pres">
      <dgm:prSet presAssocID="{DEC4E798-1319-405D-A903-E3D2580E1591}" presName="childShp" presStyleLbl="bgAccFollowNode1" presStyleIdx="1" presStyleCnt="3" custScaleX="156410" custScaleY="124170">
        <dgm:presLayoutVars>
          <dgm:bulletEnabled val="1"/>
        </dgm:presLayoutVars>
      </dgm:prSet>
      <dgm:spPr/>
      <dgm:t>
        <a:bodyPr/>
        <a:lstStyle/>
        <a:p>
          <a:endParaRPr lang="en-IN"/>
        </a:p>
      </dgm:t>
    </dgm:pt>
    <dgm:pt modelId="{990314D1-9F40-45FE-B0BC-73BA6555DD76}" type="pres">
      <dgm:prSet presAssocID="{3E86A7F2-E8AF-4847-91E3-4929F2E58715}" presName="spacing" presStyleCnt="0"/>
      <dgm:spPr/>
    </dgm:pt>
    <dgm:pt modelId="{9F3FECCD-345F-4736-B32C-2AF843D2DFB0}" type="pres">
      <dgm:prSet presAssocID="{913777D5-BE6D-4576-B176-AB5043425BA8}" presName="linNode" presStyleCnt="0"/>
      <dgm:spPr/>
    </dgm:pt>
    <dgm:pt modelId="{E95FE049-6153-433B-BCEB-49E3E7C09664}" type="pres">
      <dgm:prSet presAssocID="{913777D5-BE6D-4576-B176-AB5043425BA8}" presName="parentShp" presStyleLbl="node1" presStyleIdx="2" presStyleCnt="3" custScaleX="39423" custScaleY="47166">
        <dgm:presLayoutVars>
          <dgm:bulletEnabled val="1"/>
        </dgm:presLayoutVars>
      </dgm:prSet>
      <dgm:spPr/>
      <dgm:t>
        <a:bodyPr/>
        <a:lstStyle/>
        <a:p>
          <a:endParaRPr lang="en-IN"/>
        </a:p>
      </dgm:t>
    </dgm:pt>
    <dgm:pt modelId="{2B6509C9-EA60-47B6-B214-E6ACF905B2DC}" type="pres">
      <dgm:prSet presAssocID="{913777D5-BE6D-4576-B176-AB5043425BA8}" presName="childShp" presStyleLbl="bgAccFollowNode1" presStyleIdx="2" presStyleCnt="3" custScaleX="140385" custScaleY="60041">
        <dgm:presLayoutVars>
          <dgm:bulletEnabled val="1"/>
        </dgm:presLayoutVars>
      </dgm:prSet>
      <dgm:spPr/>
    </dgm:pt>
  </dgm:ptLst>
  <dgm:cxnLst>
    <dgm:cxn modelId="{EDCAB708-0C6E-4CB5-8177-BF001DF488BB}" srcId="{B852D93F-2D33-4DE0-AAE8-D84F54B822B0}" destId="{9BC3D69C-20C0-4D29-8B3F-772C96658AE7}" srcOrd="3" destOrd="0" parTransId="{DE6B84B6-5D89-44CC-9F66-A7B09627BC15}" sibTransId="{5AA93250-151A-4F2C-8D30-E4A8DE7487BD}"/>
    <dgm:cxn modelId="{FF8C4509-F9C3-43D6-A8A7-6BD6691380CA}" srcId="{B852D93F-2D33-4DE0-AAE8-D84F54B822B0}" destId="{0AA7D6C7-D12D-4F2E-8B1B-64E8F50305CD}" srcOrd="2" destOrd="0" parTransId="{F09CCFF5-7E2B-4757-B7AC-F471F43D6246}" sibTransId="{FC569477-0328-48C4-BFDD-7A98B81EF909}"/>
    <dgm:cxn modelId="{8B003B8E-D523-47FA-A838-875BEDFBDCC9}" type="presOf" srcId="{2F448275-AE2B-4CD1-9AF5-D34768EF6B43}" destId="{84E12D7B-10F3-41C0-8C2B-2B30E72CC6A5}" srcOrd="0" destOrd="1" presId="urn:microsoft.com/office/officeart/2005/8/layout/vList6"/>
    <dgm:cxn modelId="{FFCA74E7-DFED-4BF1-BD06-0936C65E133A}" srcId="{B852D93F-2D33-4DE0-AAE8-D84F54B822B0}" destId="{1B211060-8053-4186-B8B7-3BA90EC152DF}" srcOrd="4" destOrd="0" parTransId="{88F8EAC3-20A5-45B1-B568-DD02628BBC71}" sibTransId="{10BB1ACC-04AC-4491-AF5B-94207709EE8D}"/>
    <dgm:cxn modelId="{EB812801-934B-4EFD-A50D-8AC68C8E6F47}" srcId="{913777D5-BE6D-4576-B176-AB5043425BA8}" destId="{FA6A063C-155C-4A15-AD14-1F81D57704D1}" srcOrd="2" destOrd="0" parTransId="{51CDA19F-2CFD-43C2-A307-AA03AA0CA3CA}" sibTransId="{E8978AEB-AFEC-4531-8BF6-3B51E3306B5B}"/>
    <dgm:cxn modelId="{649C7103-3443-45F7-A4FF-59A20F41B11B}" type="presOf" srcId="{DD95EC4B-F9D2-4CCB-BDD2-E8F6CB65FA3D}" destId="{84E12D7B-10F3-41C0-8C2B-2B30E72CC6A5}" srcOrd="0" destOrd="0" presId="urn:microsoft.com/office/officeart/2005/8/layout/vList6"/>
    <dgm:cxn modelId="{187ADB73-01B1-4004-84E3-FDD9A391E8E5}" type="presOf" srcId="{DEC4E798-1319-405D-A903-E3D2580E1591}" destId="{1FD5EAB9-FA5D-4117-B08B-6B4E4440987D}" srcOrd="0" destOrd="0" presId="urn:microsoft.com/office/officeart/2005/8/layout/vList6"/>
    <dgm:cxn modelId="{1F67690E-3435-458B-9503-0D856F63A515}" srcId="{B852D93F-2D33-4DE0-AAE8-D84F54B822B0}" destId="{2F448275-AE2B-4CD1-9AF5-D34768EF6B43}" srcOrd="1" destOrd="0" parTransId="{2FD31AA6-FB9C-4DF2-B726-07F1CA951BBB}" sibTransId="{EA3E4103-4C5F-48B2-8B02-563C1491949C}"/>
    <dgm:cxn modelId="{5B9A3F72-85B1-4457-946D-496ACCFD7B24}" type="presOf" srcId="{551EF42E-2BCF-447F-90BA-CDC1C7C9C169}" destId="{2B6509C9-EA60-47B6-B214-E6ACF905B2DC}" srcOrd="0" destOrd="1" presId="urn:microsoft.com/office/officeart/2005/8/layout/vList6"/>
    <dgm:cxn modelId="{22E3992A-E71E-464D-BCE2-F95990B1A13D}" srcId="{B852D93F-2D33-4DE0-AAE8-D84F54B822B0}" destId="{DD95EC4B-F9D2-4CCB-BDD2-E8F6CB65FA3D}" srcOrd="0" destOrd="0" parTransId="{DA2E1B0A-930E-4157-8012-78E132AA82BD}" sibTransId="{6F7149AB-D7F4-4B67-9FD8-F8847CA57713}"/>
    <dgm:cxn modelId="{E7F19DF8-64BE-460B-B79C-0646A2EDFB5F}" srcId="{AC0851BB-F406-4C98-B8D8-8C7DF34AE2F8}" destId="{DEC4E798-1319-405D-A903-E3D2580E1591}" srcOrd="1" destOrd="0" parTransId="{DA06E44D-67E6-4951-9A48-4F1342A52491}" sibTransId="{3E86A7F2-E8AF-4847-91E3-4929F2E58715}"/>
    <dgm:cxn modelId="{305FF4B2-B2F3-48D3-9EED-77F1521F1372}" srcId="{913777D5-BE6D-4576-B176-AB5043425BA8}" destId="{4432F5E7-7B2F-40EF-AE20-25B38627CA1A}" srcOrd="0" destOrd="0" parTransId="{EB6040B3-70A4-4839-9B82-E06845465297}" sibTransId="{9CA91D49-6AAC-4CAC-98BA-CB0A0827406C}"/>
    <dgm:cxn modelId="{82EEFA80-7499-4CFE-A061-42210CE34404}" type="presOf" srcId="{4432F5E7-7B2F-40EF-AE20-25B38627CA1A}" destId="{2B6509C9-EA60-47B6-B214-E6ACF905B2DC}" srcOrd="0" destOrd="0" presId="urn:microsoft.com/office/officeart/2005/8/layout/vList6"/>
    <dgm:cxn modelId="{2B52E63D-3B4A-4C84-8863-561DE483F770}" srcId="{AC0851BB-F406-4C98-B8D8-8C7DF34AE2F8}" destId="{B852D93F-2D33-4DE0-AAE8-D84F54B822B0}" srcOrd="0" destOrd="0" parTransId="{833AB132-30BA-469A-BED5-84908A4FA550}" sibTransId="{D2EB9738-DD10-442C-825E-4B7325EC5DE6}"/>
    <dgm:cxn modelId="{66637A8A-9313-4C32-8037-1C321D6627B5}" type="presOf" srcId="{0AA7D6C7-D12D-4F2E-8B1B-64E8F50305CD}" destId="{84E12D7B-10F3-41C0-8C2B-2B30E72CC6A5}" srcOrd="0" destOrd="2" presId="urn:microsoft.com/office/officeart/2005/8/layout/vList6"/>
    <dgm:cxn modelId="{393C3E99-D6C7-4BFC-91E7-7A69627019D0}" srcId="{DEC4E798-1319-405D-A903-E3D2580E1591}" destId="{41A5499B-F6FA-452C-84BA-83D4D6866525}" srcOrd="1" destOrd="0" parTransId="{129E7CB9-592F-4ED6-90D7-DCE17067BF46}" sibTransId="{D04766B6-58B2-4156-838C-4D5A31B7C66E}"/>
    <dgm:cxn modelId="{B755C51E-4679-4A55-A86F-2D112B1007F7}" type="presOf" srcId="{429188CA-F67B-452C-8789-86DBF71A8501}" destId="{F2F1853A-64E1-4767-B1FF-92496D6CEA1C}" srcOrd="0" destOrd="2" presId="urn:microsoft.com/office/officeart/2005/8/layout/vList6"/>
    <dgm:cxn modelId="{94CEB679-9D7D-48BA-9EF5-FBB7F617D571}" type="presOf" srcId="{1B211060-8053-4186-B8B7-3BA90EC152DF}" destId="{84E12D7B-10F3-41C0-8C2B-2B30E72CC6A5}" srcOrd="0" destOrd="4" presId="urn:microsoft.com/office/officeart/2005/8/layout/vList6"/>
    <dgm:cxn modelId="{0E68E84C-248F-4190-A0FB-9797E53FADD8}" srcId="{913777D5-BE6D-4576-B176-AB5043425BA8}" destId="{551EF42E-2BCF-447F-90BA-CDC1C7C9C169}" srcOrd="1" destOrd="0" parTransId="{36669923-D23B-4515-B13E-C451EAAB6EF5}" sibTransId="{0E9D99DA-F45E-45F7-B364-44FA9183CE58}"/>
    <dgm:cxn modelId="{DE57E2C0-1104-4B44-B7D1-93671D625A6B}" srcId="{DEC4E798-1319-405D-A903-E3D2580E1591}" destId="{429188CA-F67B-452C-8789-86DBF71A8501}" srcOrd="2" destOrd="0" parTransId="{BC8696B5-2018-410B-B20C-5CCA266A7EBE}" sibTransId="{203DEF5C-C4CB-432C-BC7A-CEF057ACF238}"/>
    <dgm:cxn modelId="{01225A65-D83E-438F-AF13-588AFD570302}" type="presOf" srcId="{AC0851BB-F406-4C98-B8D8-8C7DF34AE2F8}" destId="{CB5CCC85-F5D0-48B5-84E2-ECC74C8BB6DB}" srcOrd="0" destOrd="0" presId="urn:microsoft.com/office/officeart/2005/8/layout/vList6"/>
    <dgm:cxn modelId="{E904BBE0-D57E-4F58-9503-6EE4AF7E5677}" type="presOf" srcId="{9BC3D69C-20C0-4D29-8B3F-772C96658AE7}" destId="{84E12D7B-10F3-41C0-8C2B-2B30E72CC6A5}" srcOrd="0" destOrd="3" presId="urn:microsoft.com/office/officeart/2005/8/layout/vList6"/>
    <dgm:cxn modelId="{243CBCBA-C9CE-431B-B570-EA21262D0CB1}" type="presOf" srcId="{B852D93F-2D33-4DE0-AAE8-D84F54B822B0}" destId="{36B36485-4952-4040-B140-BC0E27F1A0D7}" srcOrd="0" destOrd="0" presId="urn:microsoft.com/office/officeart/2005/8/layout/vList6"/>
    <dgm:cxn modelId="{902C0674-01A2-42F3-9266-F4F3647CBA29}" type="presOf" srcId="{913777D5-BE6D-4576-B176-AB5043425BA8}" destId="{E95FE049-6153-433B-BCEB-49E3E7C09664}" srcOrd="0" destOrd="0" presId="urn:microsoft.com/office/officeart/2005/8/layout/vList6"/>
    <dgm:cxn modelId="{62C7F1DE-685A-4CC8-B4DD-71800B0875C0}" type="presOf" srcId="{41A5499B-F6FA-452C-84BA-83D4D6866525}" destId="{F2F1853A-64E1-4767-B1FF-92496D6CEA1C}" srcOrd="0" destOrd="1" presId="urn:microsoft.com/office/officeart/2005/8/layout/vList6"/>
    <dgm:cxn modelId="{024D32D0-135D-46E5-97E3-6A50EB02E283}" srcId="{AC0851BB-F406-4C98-B8D8-8C7DF34AE2F8}" destId="{913777D5-BE6D-4576-B176-AB5043425BA8}" srcOrd="2" destOrd="0" parTransId="{E7584552-728F-4F99-8DA4-64A570C26709}" sibTransId="{5299CA05-9E87-4C94-8A5E-5A09BF98C2BB}"/>
    <dgm:cxn modelId="{B4AC01A0-F49F-4877-BEA2-81DFDE9D518D}" type="presOf" srcId="{FA6A063C-155C-4A15-AD14-1F81D57704D1}" destId="{2B6509C9-EA60-47B6-B214-E6ACF905B2DC}" srcOrd="0" destOrd="2" presId="urn:microsoft.com/office/officeart/2005/8/layout/vList6"/>
    <dgm:cxn modelId="{434B4954-E195-4482-8033-36E0725527C5}" srcId="{DEC4E798-1319-405D-A903-E3D2580E1591}" destId="{41E2FB1A-6E58-44C0-AC4D-4E4999364759}" srcOrd="0" destOrd="0" parTransId="{42705A33-3822-44E7-AB20-D26B8E053E2D}" sibTransId="{1D9D5B6E-CDD7-4A3E-A1D1-0B5413CD3F24}"/>
    <dgm:cxn modelId="{83C4585F-1FE3-479B-90DE-12EB1FE4B8A1}" type="presOf" srcId="{41E2FB1A-6E58-44C0-AC4D-4E4999364759}" destId="{F2F1853A-64E1-4767-B1FF-92496D6CEA1C}" srcOrd="0" destOrd="0" presId="urn:microsoft.com/office/officeart/2005/8/layout/vList6"/>
    <dgm:cxn modelId="{1A1CF1A6-ED1C-42C0-BBEE-DF8BF50C619B}" type="presParOf" srcId="{CB5CCC85-F5D0-48B5-84E2-ECC74C8BB6DB}" destId="{E4275696-3EE7-4932-9EEA-585F3848C795}" srcOrd="0" destOrd="0" presId="urn:microsoft.com/office/officeart/2005/8/layout/vList6"/>
    <dgm:cxn modelId="{3E3D4104-9FBD-42AE-9191-879233C21B15}" type="presParOf" srcId="{E4275696-3EE7-4932-9EEA-585F3848C795}" destId="{36B36485-4952-4040-B140-BC0E27F1A0D7}" srcOrd="0" destOrd="0" presId="urn:microsoft.com/office/officeart/2005/8/layout/vList6"/>
    <dgm:cxn modelId="{DF157693-1F19-4E90-A602-668F1755E94C}" type="presParOf" srcId="{E4275696-3EE7-4932-9EEA-585F3848C795}" destId="{84E12D7B-10F3-41C0-8C2B-2B30E72CC6A5}" srcOrd="1" destOrd="0" presId="urn:microsoft.com/office/officeart/2005/8/layout/vList6"/>
    <dgm:cxn modelId="{691A2CB1-624A-4998-BF10-A498BE089EAB}" type="presParOf" srcId="{CB5CCC85-F5D0-48B5-84E2-ECC74C8BB6DB}" destId="{3FEC2299-F815-4C1E-A749-2655474FA9DA}" srcOrd="1" destOrd="0" presId="urn:microsoft.com/office/officeart/2005/8/layout/vList6"/>
    <dgm:cxn modelId="{A7CB859B-1D4E-415E-A267-5150F2CA6C18}" type="presParOf" srcId="{CB5CCC85-F5D0-48B5-84E2-ECC74C8BB6DB}" destId="{E6F29187-E609-4289-B02B-9B8B64000FC0}" srcOrd="2" destOrd="0" presId="urn:microsoft.com/office/officeart/2005/8/layout/vList6"/>
    <dgm:cxn modelId="{561B4051-45C0-41D2-88CF-13853C01E5DF}" type="presParOf" srcId="{E6F29187-E609-4289-B02B-9B8B64000FC0}" destId="{1FD5EAB9-FA5D-4117-B08B-6B4E4440987D}" srcOrd="0" destOrd="0" presId="urn:microsoft.com/office/officeart/2005/8/layout/vList6"/>
    <dgm:cxn modelId="{941EB07F-EB8A-4F00-B61F-D7D5BE69BF4D}" type="presParOf" srcId="{E6F29187-E609-4289-B02B-9B8B64000FC0}" destId="{F2F1853A-64E1-4767-B1FF-92496D6CEA1C}" srcOrd="1" destOrd="0" presId="urn:microsoft.com/office/officeart/2005/8/layout/vList6"/>
    <dgm:cxn modelId="{815857EE-40FF-462D-B584-203D57CB351B}" type="presParOf" srcId="{CB5CCC85-F5D0-48B5-84E2-ECC74C8BB6DB}" destId="{990314D1-9F40-45FE-B0BC-73BA6555DD76}" srcOrd="3" destOrd="0" presId="urn:microsoft.com/office/officeart/2005/8/layout/vList6"/>
    <dgm:cxn modelId="{16A1CBEB-9909-4D12-B8E3-CD12438F768D}" type="presParOf" srcId="{CB5CCC85-F5D0-48B5-84E2-ECC74C8BB6DB}" destId="{9F3FECCD-345F-4736-B32C-2AF843D2DFB0}" srcOrd="4" destOrd="0" presId="urn:microsoft.com/office/officeart/2005/8/layout/vList6"/>
    <dgm:cxn modelId="{49F00AF7-3489-44E8-A726-FFF7DFEE3B8C}" type="presParOf" srcId="{9F3FECCD-345F-4736-B32C-2AF843D2DFB0}" destId="{E95FE049-6153-433B-BCEB-49E3E7C09664}" srcOrd="0" destOrd="0" presId="urn:microsoft.com/office/officeart/2005/8/layout/vList6"/>
    <dgm:cxn modelId="{E1EEF866-19C0-4C2E-8FE0-82691FE71298}" type="presParOf" srcId="{9F3FECCD-345F-4736-B32C-2AF843D2DFB0}" destId="{2B6509C9-EA60-47B6-B214-E6ACF905B2DC}" srcOrd="1" destOrd="0" presId="urn:microsoft.com/office/officeart/2005/8/layout/vList6"/>
  </dgm:cxnLst>
  <dgm:bg/>
  <dgm:whole/>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9B1F00-452E-41D3-BEF5-4E6C83856B40}" type="datetimeFigureOut">
              <a:rPr lang="en-US" smtClean="0"/>
              <a:t>6/9/2021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95DADD-3077-4F89-BB3E-53A2F71D6476}"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8295DADD-3077-4F89-BB3E-53A2F71D6476}" type="slidenum">
              <a:rPr lang="en-IN" smtClean="0"/>
              <a:t>6</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67778C8-A1B5-4C71-9478-6831CEE88AA7}" type="datetimeFigureOut">
              <a:rPr lang="en-US" smtClean="0"/>
              <a:t>6/9/2021</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AB87B9E8-B8E4-4878-A41D-DE2F30C9BBF6}"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7778C8-A1B5-4C71-9478-6831CEE88AA7}" type="datetimeFigureOut">
              <a:rPr lang="en-US" smtClean="0"/>
              <a:t>6/9/2021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B87B9E8-B8E4-4878-A41D-DE2F30C9BBF6}"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7778C8-A1B5-4C71-9478-6831CEE88AA7}" type="datetimeFigureOut">
              <a:rPr lang="en-US" smtClean="0"/>
              <a:t>6/9/2021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B87B9E8-B8E4-4878-A41D-DE2F30C9BBF6}"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7778C8-A1B5-4C71-9478-6831CEE88AA7}" type="datetimeFigureOut">
              <a:rPr lang="en-US" smtClean="0"/>
              <a:t>6/9/2021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B87B9E8-B8E4-4878-A41D-DE2F30C9BBF6}"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67778C8-A1B5-4C71-9478-6831CEE88AA7}" type="datetimeFigureOut">
              <a:rPr lang="en-US" smtClean="0"/>
              <a:t>6/9/2021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B87B9E8-B8E4-4878-A41D-DE2F30C9BBF6}"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67778C8-A1B5-4C71-9478-6831CEE88AA7}" type="datetimeFigureOut">
              <a:rPr lang="en-US" smtClean="0"/>
              <a:t>6/9/2021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B87B9E8-B8E4-4878-A41D-DE2F30C9BBF6}"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67778C8-A1B5-4C71-9478-6831CEE88AA7}" type="datetimeFigureOut">
              <a:rPr lang="en-US" smtClean="0"/>
              <a:t>6/9/2021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B87B9E8-B8E4-4878-A41D-DE2F30C9BBF6}"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67778C8-A1B5-4C71-9478-6831CEE88AA7}" type="datetimeFigureOut">
              <a:rPr lang="en-US" smtClean="0"/>
              <a:t>6/9/2021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B87B9E8-B8E4-4878-A41D-DE2F30C9BBF6}"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778C8-A1B5-4C71-9478-6831CEE88AA7}" type="datetimeFigureOut">
              <a:rPr lang="en-US" smtClean="0"/>
              <a:t>6/9/2021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B87B9E8-B8E4-4878-A41D-DE2F30C9BBF6}"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67778C8-A1B5-4C71-9478-6831CEE88AA7}" type="datetimeFigureOut">
              <a:rPr lang="en-US" smtClean="0"/>
              <a:t>6/9/2021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B87B9E8-B8E4-4878-A41D-DE2F30C9BBF6}"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67778C8-A1B5-4C71-9478-6831CEE88AA7}" type="datetimeFigureOut">
              <a:rPr lang="en-US" smtClean="0"/>
              <a:t>6/9/2021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AB87B9E8-B8E4-4878-A41D-DE2F30C9BBF6}" type="slidenum">
              <a:rPr lang="en-IN" smtClean="0"/>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67778C8-A1B5-4C71-9478-6831CEE88AA7}" type="datetimeFigureOut">
              <a:rPr lang="en-US" smtClean="0"/>
              <a:t>6/9/2021</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B87B9E8-B8E4-4878-A41D-DE2F30C9BBF6}" type="slidenum">
              <a:rPr lang="en-IN" smtClean="0"/>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hyperlink" Target="A%20cross%20sectional%20study%20on%20Attitude%20of%20Medical%20and%20Dental%20students%20and%20doctor.doc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1.xml"/><Relationship Id="rId4" Type="http://schemas.openxmlformats.org/officeDocument/2006/relationships/chart" Target="../charts/chart9.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1.xml"/><Relationship Id="rId4" Type="http://schemas.openxmlformats.org/officeDocument/2006/relationships/chart" Target="../charts/chart1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571744"/>
            <a:ext cx="7358114" cy="2000263"/>
          </a:xfrm>
        </p:spPr>
        <p:txBody>
          <a:bodyPr>
            <a:noAutofit/>
          </a:bodyPr>
          <a:lstStyle/>
          <a:p>
            <a:pPr lvl="0" algn="l"/>
            <a:r>
              <a:rPr kumimoji="0" lang="en-US" sz="3200"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A cross sectional study on Attitude of Medical and Dental students and professional towards Artificial Intelligence in there Clinical Practice</a:t>
            </a:r>
            <a:r>
              <a:rPr kumimoji="0" lang="en-US" sz="3200" b="0" i="0" u="none" strike="noStrike" cap="none" normalizeH="0" baseline="0" dirty="0" smtClean="0">
                <a:ln>
                  <a:noFill/>
                </a:ln>
                <a:solidFill>
                  <a:srgbClr val="002060"/>
                </a:solidFill>
                <a:effectLst/>
                <a:latin typeface="Times New Roman" pitchFamily="18" charset="0"/>
                <a:cs typeface="Times New Roman" pitchFamily="18" charset="0"/>
              </a:rPr>
              <a:t/>
            </a:r>
            <a:br>
              <a:rPr kumimoji="0" lang="en-US" sz="3200" b="0" i="0" u="none" strike="noStrike" cap="none" normalizeH="0" baseline="0" dirty="0" smtClean="0">
                <a:ln>
                  <a:noFill/>
                </a:ln>
                <a:solidFill>
                  <a:srgbClr val="002060"/>
                </a:solidFill>
                <a:effectLst/>
                <a:latin typeface="Times New Roman" pitchFamily="18" charset="0"/>
                <a:cs typeface="Times New Roman" pitchFamily="18" charset="0"/>
              </a:rPr>
            </a:br>
            <a:endParaRPr lang="en-IN" sz="3200" dirty="0">
              <a:solidFill>
                <a:srgbClr val="002060"/>
              </a:solidFill>
              <a:latin typeface="Times New Roman" pitchFamily="18" charset="0"/>
              <a:cs typeface="Times New Roman" pitchFamily="18" charset="0"/>
            </a:endParaRPr>
          </a:p>
        </p:txBody>
      </p:sp>
      <p:sp>
        <p:nvSpPr>
          <p:cNvPr id="5" name="TextBox 4"/>
          <p:cNvSpPr txBox="1"/>
          <p:nvPr/>
        </p:nvSpPr>
        <p:spPr>
          <a:xfrm>
            <a:off x="214282" y="6000768"/>
            <a:ext cx="3286148" cy="646331"/>
          </a:xfrm>
          <a:prstGeom prst="rect">
            <a:avLst/>
          </a:prstGeom>
          <a:noFill/>
        </p:spPr>
        <p:txBody>
          <a:bodyPr wrap="square" rtlCol="0">
            <a:spAutoFit/>
          </a:bodyPr>
          <a:lstStyle/>
          <a:p>
            <a:r>
              <a:rPr lang="en-US" b="1" dirty="0" smtClean="0">
                <a:solidFill>
                  <a:srgbClr val="002060"/>
                </a:solidFill>
              </a:rPr>
              <a:t>By. Dr Prateek</a:t>
            </a:r>
            <a:r>
              <a:rPr lang="en-US" b="1" dirty="0">
                <a:solidFill>
                  <a:srgbClr val="002060"/>
                </a:solidFill>
              </a:rPr>
              <a:t> </a:t>
            </a:r>
            <a:r>
              <a:rPr lang="en-US" b="1" dirty="0" smtClean="0">
                <a:solidFill>
                  <a:srgbClr val="002060"/>
                </a:solidFill>
              </a:rPr>
              <a:t>Malhotra </a:t>
            </a:r>
          </a:p>
          <a:p>
            <a:r>
              <a:rPr lang="en-US" b="1" dirty="0" smtClean="0">
                <a:solidFill>
                  <a:srgbClr val="002060"/>
                </a:solidFill>
              </a:rPr>
              <a:t>PG/19/108</a:t>
            </a:r>
            <a:endParaRPr lang="en-IN" b="1"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85720" y="0"/>
          <a:ext cx="8858280" cy="67151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214282" y="928670"/>
            <a:ext cx="835821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Times New Roman" pitchFamily="18" charset="0"/>
                <a:cs typeface="Times New Roman" pitchFamily="18" charset="0"/>
              </a:rPr>
              <a:t>Program Outcomes (rate how your course addresses the POs by giving a score of 1,2,3-                          </a:t>
            </a:r>
            <a:r>
              <a:rPr kumimoji="0" lang="en-US" sz="1600" b="0" i="0" u="none" strike="noStrike" cap="none" normalizeH="0" baseline="0" dirty="0" smtClean="0">
                <a:ln>
                  <a:noFill/>
                </a:ln>
                <a:effectLst/>
                <a:latin typeface="Times New Roman" pitchFamily="18" charset="0"/>
                <a:cs typeface="Times New Roman" pitchFamily="18" charset="0"/>
              </a:rPr>
              <a:t/>
            </a:r>
            <a:br>
              <a:rPr kumimoji="0" lang="en-US" sz="1600" b="0" i="0" u="none" strike="noStrike" cap="none" normalizeH="0" baseline="0" dirty="0" smtClean="0">
                <a:ln>
                  <a:noFill/>
                </a:ln>
                <a:effectLst/>
                <a:latin typeface="Times New Roman" pitchFamily="18" charset="0"/>
                <a:cs typeface="Times New Roman" pitchFamily="18" charset="0"/>
              </a:rPr>
            </a:br>
            <a:r>
              <a:rPr kumimoji="0" lang="en-US" sz="1600" b="1" i="0" u="none" strike="noStrike" cap="none" normalizeH="0" baseline="0" dirty="0" smtClean="0">
                <a:ln>
                  <a:noFill/>
                </a:ln>
                <a:effectLst/>
                <a:latin typeface="Times New Roman" pitchFamily="18" charset="0"/>
                <a:cs typeface="Times New Roman" pitchFamily="18" charset="0"/>
              </a:rPr>
              <a:t> 1: Slight (Low) 2: Moderate (Medium) 3: Substantial (High)</a:t>
            </a:r>
            <a:r>
              <a:rPr kumimoji="0" lang="en-US" sz="1600" b="0" i="0" u="none" strike="noStrike" cap="none" normalizeH="0" baseline="0" dirty="0" smtClean="0">
                <a:ln>
                  <a:noFill/>
                </a:ln>
                <a:effectLst/>
                <a:latin typeface="Times New Roman" pitchFamily="18" charset="0"/>
                <a:cs typeface="Times New Roman" pitchFamily="18" charset="0"/>
              </a:rPr>
              <a:t> </a:t>
            </a:r>
          </a:p>
        </p:txBody>
      </p:sp>
      <p:sp>
        <p:nvSpPr>
          <p:cNvPr id="6" name="Rectangle 5"/>
          <p:cNvSpPr/>
          <p:nvPr/>
        </p:nvSpPr>
        <p:spPr>
          <a:xfrm>
            <a:off x="1357290" y="2500306"/>
            <a:ext cx="6000776" cy="584775"/>
          </a:xfrm>
          <a:prstGeom prst="rect">
            <a:avLst/>
          </a:prstGeom>
        </p:spPr>
        <p:txBody>
          <a:bodyPr wrap="square">
            <a:spAutoFit/>
          </a:bodyPr>
          <a:lstStyle/>
          <a:p>
            <a:r>
              <a:rPr lang="en-IN" sz="1600" b="1" dirty="0">
                <a:latin typeface="Times New Roman" pitchFamily="18" charset="0"/>
                <a:cs typeface="Times New Roman" pitchFamily="18" charset="0"/>
              </a:rPr>
              <a:t>2. Apply knowledge of research and management techniques and functions in an integrated manner in healthcare set up</a:t>
            </a:r>
            <a:endParaRPr lang="en-IN" sz="1600" dirty="0">
              <a:latin typeface="Times New Roman" pitchFamily="18" charset="0"/>
              <a:cs typeface="Times New Roman" pitchFamily="18" charset="0"/>
            </a:endParaRPr>
          </a:p>
        </p:txBody>
      </p:sp>
      <p:sp>
        <p:nvSpPr>
          <p:cNvPr id="8" name="5-Point Star 7"/>
          <p:cNvSpPr/>
          <p:nvPr/>
        </p:nvSpPr>
        <p:spPr>
          <a:xfrm>
            <a:off x="3143240" y="3571876"/>
            <a:ext cx="3214710" cy="2643206"/>
          </a:xfrm>
          <a:prstGeom prst="star5">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Times New Roman" pitchFamily="18" charset="0"/>
                <a:cs typeface="Times New Roman" pitchFamily="18" charset="0"/>
              </a:rPr>
              <a:t>THANKYOU</a:t>
            </a:r>
            <a:endParaRPr lang="en-IN" sz="1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643174" y="214290"/>
            <a:ext cx="392909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INTRODUCTION</a:t>
            </a:r>
            <a:endParaRPr lang="en-IN" sz="2800" b="1" dirty="0">
              <a:latin typeface="Times New Roman" pitchFamily="18" charset="0"/>
              <a:cs typeface="Times New Roman" pitchFamily="18" charset="0"/>
            </a:endParaRPr>
          </a:p>
        </p:txBody>
      </p:sp>
      <p:graphicFrame>
        <p:nvGraphicFramePr>
          <p:cNvPr id="9" name="Diagram 8"/>
          <p:cNvGraphicFramePr/>
          <p:nvPr/>
        </p:nvGraphicFramePr>
        <p:xfrm>
          <a:off x="0" y="1571588"/>
          <a:ext cx="9144000"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571472" y="642918"/>
            <a:ext cx="7715304" cy="1169551"/>
          </a:xfrm>
          <a:prstGeom prst="rect">
            <a:avLst/>
          </a:prstGeom>
          <a:noFill/>
        </p:spPr>
        <p:txBody>
          <a:bodyPr wrap="square" rtlCol="0">
            <a:spAutoFit/>
          </a:bodyPr>
          <a:lstStyle/>
          <a:p>
            <a:pPr lvl="0"/>
            <a:r>
              <a:rPr lang="en-IN" sz="1400" dirty="0" smtClean="0">
                <a:latin typeface="Times New Roman" pitchFamily="18" charset="0"/>
                <a:cs typeface="Times New Roman" pitchFamily="18" charset="0"/>
              </a:rPr>
              <a:t>AI is defined as the ability of computer systems to perform tasks that would usually require human levels of intelligence. Along with subfield of AI is machine learning, which can be used to teach a computer to analyze a vast amount of data in a rapid, accurate, and efficient manner through the use of complex computing and statistical algorithms (</a:t>
            </a:r>
            <a:r>
              <a:rPr lang="en-IN" sz="1400" i="1" dirty="0" smtClean="0">
                <a:latin typeface="Times New Roman" pitchFamily="18" charset="0"/>
                <a:cs typeface="Times New Roman" pitchFamily="18" charset="0"/>
              </a:rPr>
              <a:t>Machine Learning in Cardiovascular Medicine: Are We There yet? | Heart</a:t>
            </a:r>
            <a:r>
              <a:rPr lang="en-IN" sz="1400" dirty="0" smtClean="0">
                <a:latin typeface="Times New Roman" pitchFamily="18" charset="0"/>
                <a:cs typeface="Times New Roman" pitchFamily="18" charset="0"/>
              </a:rPr>
              <a:t>, n.d.)</a:t>
            </a:r>
            <a:endParaRPr lang="en-IN"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7643834" y="4214818"/>
            <a:ext cx="857256" cy="461665"/>
          </a:xfrm>
          <a:prstGeom prst="rect">
            <a:avLst/>
          </a:prstGeom>
          <a:noFill/>
        </p:spPr>
        <p:txBody>
          <a:bodyPr wrap="square" rtlCol="0">
            <a:spAutoFit/>
          </a:bodyPr>
          <a:lstStyle/>
          <a:p>
            <a:r>
              <a:rPr lang="en-US" sz="2400" b="1" dirty="0" smtClean="0"/>
              <a:t>AIM</a:t>
            </a:r>
            <a:endParaRPr lang="en-IN" sz="2400" b="1" dirty="0"/>
          </a:p>
        </p:txBody>
      </p:sp>
      <p:sp>
        <p:nvSpPr>
          <p:cNvPr id="6" name="TextBox 5"/>
          <p:cNvSpPr txBox="1"/>
          <p:nvPr/>
        </p:nvSpPr>
        <p:spPr>
          <a:xfrm>
            <a:off x="500034" y="2071678"/>
            <a:ext cx="1643074"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SCENARIO</a:t>
            </a:r>
            <a:endParaRPr lang="en-IN"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14282" y="714356"/>
          <a:ext cx="8643998" cy="5786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2571736" y="142852"/>
            <a:ext cx="3929090" cy="523220"/>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METHODOLOGY </a:t>
            </a:r>
            <a:endParaRPr lang="en-IN"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86116" y="0"/>
            <a:ext cx="2500330" cy="461665"/>
          </a:xfrm>
          <a:prstGeom prst="rect">
            <a:avLst/>
          </a:prstGeom>
          <a:noFill/>
        </p:spPr>
        <p:txBody>
          <a:bodyPr wrap="square" rtlCol="0">
            <a:spAutoFit/>
          </a:bodyPr>
          <a:lstStyle/>
          <a:p>
            <a:r>
              <a:rPr lang="en-US" dirty="0" smtClean="0"/>
              <a:t>      </a:t>
            </a:r>
            <a:r>
              <a:rPr lang="en-US" sz="2400" b="1" dirty="0" smtClean="0">
                <a:latin typeface="Times New Roman" pitchFamily="18" charset="0"/>
                <a:cs typeface="Times New Roman" pitchFamily="18" charset="0"/>
              </a:rPr>
              <a:t>RESULT</a:t>
            </a:r>
            <a:endParaRPr lang="en-IN" sz="2400" b="1" dirty="0">
              <a:latin typeface="Times New Roman" pitchFamily="18" charset="0"/>
              <a:cs typeface="Times New Roman" pitchFamily="18" charset="0"/>
            </a:endParaRPr>
          </a:p>
        </p:txBody>
      </p:sp>
      <p:graphicFrame>
        <p:nvGraphicFramePr>
          <p:cNvPr id="6" name="Chart 5"/>
          <p:cNvGraphicFramePr/>
          <p:nvPr/>
        </p:nvGraphicFramePr>
        <p:xfrm>
          <a:off x="-571536" y="928670"/>
          <a:ext cx="4786314" cy="31432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3786182" y="857232"/>
          <a:ext cx="3571900" cy="30003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nvGraphicFramePr>
        <p:xfrm>
          <a:off x="6500826" y="928670"/>
          <a:ext cx="2857520" cy="292895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p:cNvGraphicFramePr/>
          <p:nvPr/>
        </p:nvGraphicFramePr>
        <p:xfrm>
          <a:off x="0" y="3857628"/>
          <a:ext cx="3643338"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Chart 10"/>
          <p:cNvGraphicFramePr/>
          <p:nvPr/>
        </p:nvGraphicFramePr>
        <p:xfrm>
          <a:off x="3428992" y="3643314"/>
          <a:ext cx="5357850" cy="2957514"/>
        </p:xfrm>
        <a:graphic>
          <a:graphicData uri="http://schemas.openxmlformats.org/drawingml/2006/chart">
            <c:chart xmlns:c="http://schemas.openxmlformats.org/drawingml/2006/chart" xmlns:r="http://schemas.openxmlformats.org/officeDocument/2006/relationships" r:id="rId6"/>
          </a:graphicData>
        </a:graphic>
      </p:graphicFrame>
      <p:sp>
        <p:nvSpPr>
          <p:cNvPr id="12" name="Rectangle 11"/>
          <p:cNvSpPr/>
          <p:nvPr/>
        </p:nvSpPr>
        <p:spPr>
          <a:xfrm>
            <a:off x="428564" y="428604"/>
            <a:ext cx="8715436" cy="369332"/>
          </a:xfrm>
          <a:prstGeom prst="rect">
            <a:avLst/>
          </a:prstGeom>
        </p:spPr>
        <p:txBody>
          <a:bodyPr wrap="square">
            <a:spAutoFit/>
          </a:bodyPr>
          <a:lstStyle/>
          <a:p>
            <a:r>
              <a:rPr lang="en-IN" b="1" dirty="0" smtClean="0"/>
              <a:t>          Socio-Demographic </a:t>
            </a:r>
            <a:r>
              <a:rPr lang="en-IN" b="1" dirty="0"/>
              <a:t>Characteristics of the Study Participants (N=430)</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57224" y="6000768"/>
            <a:ext cx="8286776" cy="923330"/>
          </a:xfrm>
          <a:prstGeom prst="rect">
            <a:avLst/>
          </a:prstGeom>
          <a:noFill/>
        </p:spPr>
        <p:txBody>
          <a:bodyPr wrap="square" rtlCol="0">
            <a:spAutoFit/>
          </a:bodyPr>
          <a:lstStyle/>
          <a:p>
            <a:r>
              <a:rPr lang="en-IN" dirty="0" smtClean="0">
                <a:ln w="18415" cmpd="sng">
                  <a:solidFill>
                    <a:srgbClr val="FFFFFF"/>
                  </a:solidFill>
                  <a:prstDash val="solid"/>
                </a:ln>
                <a:solidFill>
                  <a:srgbClr val="FFFFFF"/>
                </a:solidFill>
                <a:effectLst>
                  <a:outerShdw blurRad="63500" dir="3600000" algn="tl" rotWithShape="0">
                    <a:srgbClr val="000000">
                      <a:alpha val="70000"/>
                    </a:srgbClr>
                  </a:outerShdw>
                </a:effectLst>
                <a:hlinkClick r:id="rId3" action="ppaction://hlinkfile"/>
              </a:rPr>
              <a:t>A cross sectional study on Attitude of Medical and Dental students and doctor.docx</a:t>
            </a:r>
            <a:endParaRPr lang="en-IN"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endParaRPr lang="en-IN"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7" name="TextBox 6"/>
          <p:cNvSpPr txBox="1"/>
          <p:nvPr/>
        </p:nvSpPr>
        <p:spPr>
          <a:xfrm>
            <a:off x="571472" y="285728"/>
            <a:ext cx="7858180" cy="830997"/>
          </a:xfrm>
          <a:prstGeom prst="rect">
            <a:avLst/>
          </a:prstGeom>
          <a:noFill/>
        </p:spPr>
        <p:txBody>
          <a:bodyPr wrap="square" rtlCol="0">
            <a:spAutoFit/>
          </a:bodyPr>
          <a:lstStyle/>
          <a:p>
            <a:r>
              <a:rPr lang="en-IN" sz="1600" dirty="0">
                <a:latin typeface="Times New Roman" pitchFamily="18" charset="0"/>
                <a:cs typeface="Times New Roman" pitchFamily="18" charset="0"/>
              </a:rPr>
              <a:t>One major finding of the study is that 65.6%of study participants had agree that AI could replace them in their day to day job, while 66.3% had a believe that AI diagnostic capability is much more better than human diagnosis</a:t>
            </a:r>
          </a:p>
        </p:txBody>
      </p:sp>
      <p:graphicFrame>
        <p:nvGraphicFramePr>
          <p:cNvPr id="9" name="Chart 8"/>
          <p:cNvGraphicFramePr/>
          <p:nvPr/>
        </p:nvGraphicFramePr>
        <p:xfrm>
          <a:off x="571472" y="1438274"/>
          <a:ext cx="8358245" cy="456249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214290"/>
            <a:ext cx="9426427"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b="1" i="0" u="none" strike="noStrike" cap="none" normalizeH="0" baseline="0" dirty="0" smtClean="0">
                <a:ln>
                  <a:noFill/>
                </a:ln>
                <a:effectLst/>
                <a:latin typeface="Times New Roman" pitchFamily="18" charset="0"/>
                <a:ea typeface="Times New Roman" pitchFamily="18" charset="0"/>
                <a:cs typeface="Times New Roman" pitchFamily="18" charset="0"/>
              </a:rPr>
              <a:t>Frequency distribution related to Advantages regarding AI by Study Participants (N=430)</a:t>
            </a:r>
            <a:endParaRPr kumimoji="0" lang="en-US" b="0" i="0" u="none" strike="noStrike" cap="none" normalizeH="0" baseline="0" dirty="0" smtClean="0">
              <a:ln>
                <a:noFill/>
              </a:ln>
              <a:effectLst/>
              <a:latin typeface="Times New Roman" pitchFamily="18" charset="0"/>
              <a:cs typeface="Times New Roman" pitchFamily="18" charset="0"/>
            </a:endParaRPr>
          </a:p>
        </p:txBody>
      </p:sp>
      <p:graphicFrame>
        <p:nvGraphicFramePr>
          <p:cNvPr id="8" name="Chart 7"/>
          <p:cNvGraphicFramePr/>
          <p:nvPr/>
        </p:nvGraphicFramePr>
        <p:xfrm>
          <a:off x="142844" y="714356"/>
          <a:ext cx="4357718"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nvGraphicFramePr>
        <p:xfrm>
          <a:off x="4643438" y="714356"/>
          <a:ext cx="4286280" cy="27146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p:nvPr/>
        </p:nvGraphicFramePr>
        <p:xfrm>
          <a:off x="285720" y="3857628"/>
          <a:ext cx="8572559" cy="270034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214282" y="642918"/>
          <a:ext cx="8786874" cy="302895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214282" y="214290"/>
            <a:ext cx="8715436" cy="369332"/>
          </a:xfrm>
          <a:prstGeom prst="rect">
            <a:avLst/>
          </a:prstGeom>
        </p:spPr>
        <p:txBody>
          <a:bodyPr wrap="square">
            <a:spAutoFit/>
          </a:bodyPr>
          <a:lstStyle/>
          <a:p>
            <a:r>
              <a:rPr kumimoji="0" lang="en-US" sz="1600" b="1" i="0" u="none" strike="noStrike" cap="none" normalizeH="0" baseline="0" dirty="0" smtClean="0">
                <a:ln>
                  <a:noFill/>
                </a:ln>
                <a:effectLst/>
                <a:latin typeface="Times New Roman" pitchFamily="18" charset="0"/>
                <a:ea typeface="Times New Roman" pitchFamily="18" charset="0"/>
                <a:cs typeface="Times New Roman" pitchFamily="18" charset="0"/>
              </a:rPr>
              <a:t>       Frequency distribution related to Possible regarding AI by Study Participants (N=430</a:t>
            </a:r>
            <a:r>
              <a:rPr kumimoji="0" lang="en-US" b="1" i="0" u="none" strike="noStrike" cap="none" normalizeH="0" baseline="0" dirty="0" smtClean="0">
                <a:ln>
                  <a:noFill/>
                </a:ln>
                <a:effectLst/>
                <a:latin typeface="Arial" pitchFamily="34" charset="0"/>
                <a:ea typeface="Times New Roman" pitchFamily="18" charset="0"/>
                <a:cs typeface="Arial" pitchFamily="34" charset="0"/>
              </a:rPr>
              <a:t> </a:t>
            </a:r>
            <a:endParaRPr lang="en-IN" sz="1400" dirty="0">
              <a:latin typeface="Times New Roman" pitchFamily="18" charset="0"/>
              <a:cs typeface="Times New Roman" pitchFamily="18" charset="0"/>
            </a:endParaRPr>
          </a:p>
        </p:txBody>
      </p:sp>
      <p:graphicFrame>
        <p:nvGraphicFramePr>
          <p:cNvPr id="6" name="Chart 5"/>
          <p:cNvGraphicFramePr/>
          <p:nvPr/>
        </p:nvGraphicFramePr>
        <p:xfrm>
          <a:off x="428596" y="3857628"/>
          <a:ext cx="8429684" cy="28146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0" y="3929066"/>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0" y="428604"/>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nvGraphicFramePr>
        <p:xfrm>
          <a:off x="4357686" y="2071678"/>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39937" name="Rectangle 1"/>
          <p:cNvSpPr>
            <a:spLocks noChangeArrowheads="1"/>
          </p:cNvSpPr>
          <p:nvPr/>
        </p:nvSpPr>
        <p:spPr bwMode="auto">
          <a:xfrm>
            <a:off x="-571536" y="0"/>
            <a:ext cx="10331546"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Association b/w medical specialty and attitude of physicians about medical applications of Artificial Intelligence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619</TotalTime>
  <Words>1248</Words>
  <Application>Microsoft Office PowerPoint</Application>
  <PresentationFormat>On-screen Show (4:3)</PresentationFormat>
  <Paragraphs>70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A cross sectional study on Attitude of Medical and Dental students and professional towards Artificial Intelligence in there Clinical Practice </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cross sectional study on Attitude of Medical and Dental students and professional towards Artificial Intelligence in there Clinical Practice</dc:title>
  <dc:creator>Admin</dc:creator>
  <cp:lastModifiedBy>Admin</cp:lastModifiedBy>
  <cp:revision>28</cp:revision>
  <dcterms:created xsi:type="dcterms:W3CDTF">2021-06-09T04:49:29Z</dcterms:created>
  <dcterms:modified xsi:type="dcterms:W3CDTF">2021-06-09T15:08:55Z</dcterms:modified>
</cp:coreProperties>
</file>