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57" r:id="rId3"/>
    <p:sldId id="259" r:id="rId4"/>
    <p:sldId id="258" r:id="rId5"/>
    <p:sldId id="274" r:id="rId6"/>
    <p:sldId id="275" r:id="rId7"/>
    <p:sldId id="276" r:id="rId8"/>
    <p:sldId id="270" r:id="rId9"/>
    <p:sldId id="267" r:id="rId10"/>
    <p:sldId id="269" r:id="rId11"/>
    <p:sldId id="261" r:id="rId12"/>
    <p:sldId id="262" r:id="rId13"/>
    <p:sldId id="271" r:id="rId14"/>
    <p:sldId id="272" r:id="rId15"/>
    <p:sldId id="273"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237D84-A450-47BE-A8BF-A34823DFD346}" type="datetimeFigureOut">
              <a:rPr lang="en-IN" smtClean="0"/>
              <a:t>17-06-2021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2022CC-1BC0-4BDD-A92D-BB73ACC0A9C9}" type="slidenum">
              <a:rPr lang="en-IN" smtClean="0"/>
              <a:t>‹#›</a:t>
            </a:fld>
            <a:endParaRPr lang="en-IN"/>
          </a:p>
        </p:txBody>
      </p:sp>
    </p:spTree>
    <p:extLst>
      <p:ext uri="{BB962C8B-B14F-4D97-AF65-F5344CB8AC3E}">
        <p14:creationId xmlns:p14="http://schemas.microsoft.com/office/powerpoint/2010/main" val="2636491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4E2022CC-1BC0-4BDD-A92D-BB73ACC0A9C9}" type="slidenum">
              <a:rPr lang="en-IN" smtClean="0"/>
              <a:t>11</a:t>
            </a:fld>
            <a:endParaRPr lang="en-IN"/>
          </a:p>
        </p:txBody>
      </p:sp>
    </p:spTree>
    <p:extLst>
      <p:ext uri="{BB962C8B-B14F-4D97-AF65-F5344CB8AC3E}">
        <p14:creationId xmlns:p14="http://schemas.microsoft.com/office/powerpoint/2010/main" val="2132581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E2022CC-1BC0-4BDD-A92D-BB73ACC0A9C9}" type="slidenum">
              <a:rPr lang="en-IN" smtClean="0"/>
              <a:t>12</a:t>
            </a:fld>
            <a:endParaRPr lang="en-IN"/>
          </a:p>
        </p:txBody>
      </p:sp>
    </p:spTree>
    <p:extLst>
      <p:ext uri="{BB962C8B-B14F-4D97-AF65-F5344CB8AC3E}">
        <p14:creationId xmlns:p14="http://schemas.microsoft.com/office/powerpoint/2010/main" val="2326045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CF664BD-B238-4028-9FFB-CC7007C10ACE}" type="datetimeFigureOut">
              <a:rPr lang="en-IN" smtClean="0"/>
              <a:t>17-06-2021</a:t>
            </a:fld>
            <a:endParaRPr lang="en-IN"/>
          </a:p>
        </p:txBody>
      </p:sp>
      <p:sp>
        <p:nvSpPr>
          <p:cNvPr id="5" name="Footer Placeholder 4"/>
          <p:cNvSpPr>
            <a:spLocks noGrp="1"/>
          </p:cNvSpPr>
          <p:nvPr>
            <p:ph type="ftr" sz="quarter" idx="11"/>
          </p:nvPr>
        </p:nvSpPr>
        <p:spPr>
          <a:xfrm>
            <a:off x="1371600" y="4323845"/>
            <a:ext cx="6400800" cy="365125"/>
          </a:xfrm>
        </p:spPr>
        <p:txBody>
          <a:bodyPr/>
          <a:lstStyle/>
          <a:p>
            <a:endParaRPr lang="en-IN"/>
          </a:p>
        </p:txBody>
      </p:sp>
      <p:sp>
        <p:nvSpPr>
          <p:cNvPr id="6" name="Slide Number Placeholder 5"/>
          <p:cNvSpPr>
            <a:spLocks noGrp="1"/>
          </p:cNvSpPr>
          <p:nvPr>
            <p:ph type="sldNum" sz="quarter" idx="12"/>
          </p:nvPr>
        </p:nvSpPr>
        <p:spPr>
          <a:xfrm>
            <a:off x="8077200" y="1430866"/>
            <a:ext cx="2743200" cy="365125"/>
          </a:xfrm>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1379069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664BD-B238-4028-9FFB-CC7007C10ACE}" type="datetimeFigureOut">
              <a:rPr lang="en-IN" smtClean="0"/>
              <a:t>17-06-2021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360068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CF664BD-B238-4028-9FFB-CC7007C10ACE}" type="datetimeFigureOut">
              <a:rPr lang="en-IN" smtClean="0"/>
              <a:t>17-06-2021</a:t>
            </a:fld>
            <a:endParaRPr lang="en-IN"/>
          </a:p>
        </p:txBody>
      </p:sp>
      <p:sp>
        <p:nvSpPr>
          <p:cNvPr id="6" name="Footer Placeholder 5"/>
          <p:cNvSpPr>
            <a:spLocks noGrp="1"/>
          </p:cNvSpPr>
          <p:nvPr>
            <p:ph type="ftr" sz="quarter" idx="11"/>
          </p:nvPr>
        </p:nvSpPr>
        <p:spPr>
          <a:xfrm>
            <a:off x="685800" y="379941"/>
            <a:ext cx="6991492" cy="365125"/>
          </a:xfrm>
        </p:spPr>
        <p:txBody>
          <a:bodyPr/>
          <a:lstStyle/>
          <a:p>
            <a:endParaRPr lang="en-IN"/>
          </a:p>
        </p:txBody>
      </p:sp>
      <p:sp>
        <p:nvSpPr>
          <p:cNvPr id="7" name="Slide Number Placeholder 6"/>
          <p:cNvSpPr>
            <a:spLocks noGrp="1"/>
          </p:cNvSpPr>
          <p:nvPr>
            <p:ph type="sldNum" sz="quarter" idx="12"/>
          </p:nvPr>
        </p:nvSpPr>
        <p:spPr>
          <a:xfrm>
            <a:off x="10862452" y="381000"/>
            <a:ext cx="643748" cy="365125"/>
          </a:xfrm>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3246934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CF664BD-B238-4028-9FFB-CC7007C10ACE}" type="datetimeFigureOut">
              <a:rPr lang="en-IN" smtClean="0"/>
              <a:t>17-06-2021</a:t>
            </a:fld>
            <a:endParaRPr lang="en-IN"/>
          </a:p>
        </p:txBody>
      </p:sp>
      <p:sp>
        <p:nvSpPr>
          <p:cNvPr id="6" name="Footer Placeholder 5"/>
          <p:cNvSpPr>
            <a:spLocks noGrp="1"/>
          </p:cNvSpPr>
          <p:nvPr>
            <p:ph type="ftr" sz="quarter" idx="11"/>
          </p:nvPr>
        </p:nvSpPr>
        <p:spPr>
          <a:xfrm>
            <a:off x="685800" y="379941"/>
            <a:ext cx="6991492" cy="365125"/>
          </a:xfrm>
        </p:spPr>
        <p:txBody>
          <a:bodyPr/>
          <a:lstStyle/>
          <a:p>
            <a:endParaRPr lang="en-IN"/>
          </a:p>
        </p:txBody>
      </p:sp>
      <p:sp>
        <p:nvSpPr>
          <p:cNvPr id="7" name="Slide Number Placeholder 6"/>
          <p:cNvSpPr>
            <a:spLocks noGrp="1"/>
          </p:cNvSpPr>
          <p:nvPr>
            <p:ph type="sldNum" sz="quarter" idx="12"/>
          </p:nvPr>
        </p:nvSpPr>
        <p:spPr>
          <a:xfrm>
            <a:off x="10862452" y="381000"/>
            <a:ext cx="643748" cy="365125"/>
          </a:xfrm>
        </p:spPr>
        <p:txBody>
          <a:bodyPr/>
          <a:lstStyle/>
          <a:p>
            <a:fld id="{C8B9BC37-8FDD-4027-B008-E2F01A7B40A4}" type="slidenum">
              <a:rPr lang="en-IN" smtClean="0"/>
              <a:t>‹#›</a:t>
            </a:fld>
            <a:endParaRPr lang="en-IN"/>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10457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CF664BD-B238-4028-9FFB-CC7007C10ACE}" type="datetimeFigureOut">
              <a:rPr lang="en-IN" smtClean="0"/>
              <a:t>17-06-2021</a:t>
            </a:fld>
            <a:endParaRPr lang="en-IN"/>
          </a:p>
        </p:txBody>
      </p:sp>
      <p:sp>
        <p:nvSpPr>
          <p:cNvPr id="6" name="Footer Placeholder 5"/>
          <p:cNvSpPr>
            <a:spLocks noGrp="1"/>
          </p:cNvSpPr>
          <p:nvPr>
            <p:ph type="ftr" sz="quarter" idx="11"/>
          </p:nvPr>
        </p:nvSpPr>
        <p:spPr>
          <a:xfrm>
            <a:off x="685800" y="378883"/>
            <a:ext cx="6991492" cy="365125"/>
          </a:xfrm>
        </p:spPr>
        <p:txBody>
          <a:bodyPr/>
          <a:lstStyle/>
          <a:p>
            <a:endParaRPr lang="en-IN"/>
          </a:p>
        </p:txBody>
      </p:sp>
      <p:sp>
        <p:nvSpPr>
          <p:cNvPr id="7" name="Slide Number Placeholder 6"/>
          <p:cNvSpPr>
            <a:spLocks noGrp="1"/>
          </p:cNvSpPr>
          <p:nvPr>
            <p:ph type="sldNum" sz="quarter" idx="12"/>
          </p:nvPr>
        </p:nvSpPr>
        <p:spPr>
          <a:xfrm>
            <a:off x="10862452" y="381000"/>
            <a:ext cx="643748" cy="365125"/>
          </a:xfrm>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3476631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CF664BD-B238-4028-9FFB-CC7007C10ACE}" type="datetimeFigureOut">
              <a:rPr lang="en-IN" smtClean="0"/>
              <a:t>17-06-2021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1853317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CF664BD-B238-4028-9FFB-CC7007C10ACE}" type="datetimeFigureOut">
              <a:rPr lang="en-IN" smtClean="0"/>
              <a:t>17-06-2021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3228990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664BD-B238-4028-9FFB-CC7007C10ACE}" type="datetimeFigureOut">
              <a:rPr lang="en-IN" smtClean="0"/>
              <a:t>17-06-2021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3430895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CF664BD-B238-4028-9FFB-CC7007C10ACE}" type="datetimeFigureOut">
              <a:rPr lang="en-IN" smtClean="0"/>
              <a:t>17-06-2021</a:t>
            </a:fld>
            <a:endParaRPr lang="en-IN"/>
          </a:p>
        </p:txBody>
      </p:sp>
      <p:sp>
        <p:nvSpPr>
          <p:cNvPr id="5" name="Footer Placeholder 4"/>
          <p:cNvSpPr>
            <a:spLocks noGrp="1"/>
          </p:cNvSpPr>
          <p:nvPr>
            <p:ph type="ftr" sz="quarter" idx="11"/>
          </p:nvPr>
        </p:nvSpPr>
        <p:spPr>
          <a:xfrm>
            <a:off x="685800" y="381000"/>
            <a:ext cx="6991492" cy="365125"/>
          </a:xfrm>
        </p:spPr>
        <p:txBody>
          <a:bodyPr/>
          <a:lstStyle/>
          <a:p>
            <a:endParaRPr lang="en-IN"/>
          </a:p>
        </p:txBody>
      </p:sp>
      <p:sp>
        <p:nvSpPr>
          <p:cNvPr id="6" name="Slide Number Placeholder 5"/>
          <p:cNvSpPr>
            <a:spLocks noGrp="1"/>
          </p:cNvSpPr>
          <p:nvPr>
            <p:ph type="sldNum" sz="quarter" idx="12"/>
          </p:nvPr>
        </p:nvSpPr>
        <p:spPr>
          <a:xfrm>
            <a:off x="10862452" y="381000"/>
            <a:ext cx="643748" cy="365125"/>
          </a:xfrm>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583937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664BD-B238-4028-9FFB-CC7007C10ACE}" type="datetimeFigureOut">
              <a:rPr lang="en-IN" smtClean="0"/>
              <a:t>17-06-2021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2928237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CF664BD-B238-4028-9FFB-CC7007C10ACE}" type="datetimeFigureOut">
              <a:rPr lang="en-IN" smtClean="0"/>
              <a:t>17-06-2021</a:t>
            </a:fld>
            <a:endParaRPr lang="en-IN"/>
          </a:p>
        </p:txBody>
      </p:sp>
      <p:sp>
        <p:nvSpPr>
          <p:cNvPr id="5" name="Footer Placeholder 4"/>
          <p:cNvSpPr>
            <a:spLocks noGrp="1"/>
          </p:cNvSpPr>
          <p:nvPr>
            <p:ph type="ftr" sz="quarter" idx="11"/>
          </p:nvPr>
        </p:nvSpPr>
        <p:spPr>
          <a:xfrm>
            <a:off x="685800" y="381001"/>
            <a:ext cx="6991492" cy="364065"/>
          </a:xfrm>
        </p:spPr>
        <p:txBody>
          <a:bodyPr/>
          <a:lstStyle/>
          <a:p>
            <a:endParaRPr lang="en-IN"/>
          </a:p>
        </p:txBody>
      </p:sp>
      <p:sp>
        <p:nvSpPr>
          <p:cNvPr id="6" name="Slide Number Placeholder 5"/>
          <p:cNvSpPr>
            <a:spLocks noGrp="1"/>
          </p:cNvSpPr>
          <p:nvPr>
            <p:ph type="sldNum" sz="quarter" idx="12"/>
          </p:nvPr>
        </p:nvSpPr>
        <p:spPr>
          <a:xfrm>
            <a:off x="10862452" y="381000"/>
            <a:ext cx="643748" cy="365125"/>
          </a:xfrm>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748377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F664BD-B238-4028-9FFB-CC7007C10ACE}" type="datetimeFigureOut">
              <a:rPr lang="en-IN" smtClean="0"/>
              <a:t>17-06-2021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303134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F664BD-B238-4028-9FFB-CC7007C10ACE}" type="datetimeFigureOut">
              <a:rPr lang="en-IN" smtClean="0"/>
              <a:t>17-06-2021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247555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F664BD-B238-4028-9FFB-CC7007C10ACE}" type="datetimeFigureOut">
              <a:rPr lang="en-IN" smtClean="0"/>
              <a:t>17-06-2021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2264824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664BD-B238-4028-9FFB-CC7007C10ACE}" type="datetimeFigureOut">
              <a:rPr lang="en-IN" smtClean="0"/>
              <a:t>17-06-2021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1465788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664BD-B238-4028-9FFB-CC7007C10ACE}" type="datetimeFigureOut">
              <a:rPr lang="en-IN" smtClean="0"/>
              <a:t>17-06-2021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2330320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664BD-B238-4028-9FFB-CC7007C10ACE}" type="datetimeFigureOut">
              <a:rPr lang="en-IN" smtClean="0"/>
              <a:t>17-06-2021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8B9BC37-8FDD-4027-B008-E2F01A7B40A4}" type="slidenum">
              <a:rPr lang="en-IN" smtClean="0"/>
              <a:t>‹#›</a:t>
            </a:fld>
            <a:endParaRPr lang="en-IN"/>
          </a:p>
        </p:txBody>
      </p:sp>
    </p:spTree>
    <p:extLst>
      <p:ext uri="{BB962C8B-B14F-4D97-AF65-F5344CB8AC3E}">
        <p14:creationId xmlns:p14="http://schemas.microsoft.com/office/powerpoint/2010/main" val="544266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CF664BD-B238-4028-9FFB-CC7007C10ACE}" type="datetimeFigureOut">
              <a:rPr lang="en-IN" smtClean="0"/>
              <a:t>17-06-2021</a:t>
            </a:fld>
            <a:endParaRPr lang="en-IN"/>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B9BC37-8FDD-4027-B008-E2F01A7B40A4}" type="slidenum">
              <a:rPr lang="en-IN" smtClean="0"/>
              <a:t>‹#›</a:t>
            </a:fld>
            <a:endParaRPr lang="en-IN"/>
          </a:p>
        </p:txBody>
      </p:sp>
    </p:spTree>
    <p:extLst>
      <p:ext uri="{BB962C8B-B14F-4D97-AF65-F5344CB8AC3E}">
        <p14:creationId xmlns:p14="http://schemas.microsoft.com/office/powerpoint/2010/main" val="2557368322"/>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pubmed.ncbi.nlm.nih.gov/33316228/" TargetMode="External"/><Relationship Id="rId3" Type="http://schemas.openxmlformats.org/officeDocument/2006/relationships/hyperlink" Target="https://pubmed.ncbi.nlm.nih.gov/33434920/" TargetMode="External"/><Relationship Id="rId7" Type="http://schemas.openxmlformats.org/officeDocument/2006/relationships/hyperlink" Target="https://pubmed.ncbi.nlm.nih.gov/3276980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pubmed.ncbi.nlm.nih.gov/23995187/" TargetMode="External"/><Relationship Id="rId11" Type="http://schemas.openxmlformats.org/officeDocument/2006/relationships/hyperlink" Target="https://pubmed.ncbi.nlm.nih.gov/32891124/" TargetMode="External"/><Relationship Id="rId5" Type="http://schemas.openxmlformats.org/officeDocument/2006/relationships/hyperlink" Target="https://pubmed.ncbi.nlm.nih.gov/18796700/" TargetMode="External"/><Relationship Id="rId10" Type="http://schemas.openxmlformats.org/officeDocument/2006/relationships/hyperlink" Target="https://pubmed.ncbi.nlm.nih.gov/32804747/" TargetMode="External"/><Relationship Id="rId4" Type="http://schemas.openxmlformats.org/officeDocument/2006/relationships/hyperlink" Target="https://pubmed.ncbi.nlm.nih.gov/25815099/" TargetMode="External"/><Relationship Id="rId9" Type="http://schemas.openxmlformats.org/officeDocument/2006/relationships/hyperlink" Target="https://pubmed.ncbi.nlm.nih.gov/33480882/"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pubmed.ncbi.nlm.nih.gov/34089640/" TargetMode="External"/><Relationship Id="rId3" Type="http://schemas.openxmlformats.org/officeDocument/2006/relationships/hyperlink" Target="https://pubmed.ncbi.nlm.nih.gov/33342649/" TargetMode="External"/><Relationship Id="rId7" Type="http://schemas.openxmlformats.org/officeDocument/2006/relationships/hyperlink" Target="https://pubmed.ncbi.nlm.nih.gov/33150537/" TargetMode="External"/><Relationship Id="rId2" Type="http://schemas.openxmlformats.org/officeDocument/2006/relationships/hyperlink" Target="https://pubmed.ncbi.nlm.nih.gov/32757428/" TargetMode="External"/><Relationship Id="rId1" Type="http://schemas.openxmlformats.org/officeDocument/2006/relationships/slideLayout" Target="../slideLayouts/slideLayout2.xml"/><Relationship Id="rId6" Type="http://schemas.openxmlformats.org/officeDocument/2006/relationships/hyperlink" Target="https://pubmed.ncbi.nlm.nih.gov/32829231/" TargetMode="External"/><Relationship Id="rId5" Type="http://schemas.openxmlformats.org/officeDocument/2006/relationships/hyperlink" Target="https://pubmed.ncbi.nlm.nih.gov/33335744/" TargetMode="External"/><Relationship Id="rId4" Type="http://schemas.openxmlformats.org/officeDocument/2006/relationships/hyperlink" Target="https://pubmed.ncbi.nlm.nih.gov/32773868/"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pubmed.ncbi.nlm.nih.gov/34052436/" TargetMode="External"/><Relationship Id="rId3" Type="http://schemas.openxmlformats.org/officeDocument/2006/relationships/hyperlink" Target="https://pubmed.ncbi.nlm.nih.gov/33894067/" TargetMode="External"/><Relationship Id="rId7" Type="http://schemas.openxmlformats.org/officeDocument/2006/relationships/hyperlink" Target="https://pubmed.ncbi.nlm.nih.gov/33548294/" TargetMode="External"/><Relationship Id="rId2" Type="http://schemas.openxmlformats.org/officeDocument/2006/relationships/hyperlink" Target="https://pubmed.ncbi.nlm.nih.gov/34003858/" TargetMode="External"/><Relationship Id="rId1" Type="http://schemas.openxmlformats.org/officeDocument/2006/relationships/slideLayout" Target="../slideLayouts/slideLayout2.xml"/><Relationship Id="rId6" Type="http://schemas.openxmlformats.org/officeDocument/2006/relationships/hyperlink" Target="https://pubmed.ncbi.nlm.nih.gov/34107890/" TargetMode="External"/><Relationship Id="rId5" Type="http://schemas.openxmlformats.org/officeDocument/2006/relationships/hyperlink" Target="https://pubmed.ncbi.nlm.nih.gov/34018270/" TargetMode="External"/><Relationship Id="rId4" Type="http://schemas.openxmlformats.org/officeDocument/2006/relationships/hyperlink" Target="https://pubmed.ncbi.nlm.nih.gov/33884193/"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pubmed.ncbi.nlm.nih.gov/33868689/"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8C999-1E1F-4ED0-A3BE-5B395F7BD998}"/>
              </a:ext>
            </a:extLst>
          </p:cNvPr>
          <p:cNvSpPr>
            <a:spLocks noGrp="1"/>
          </p:cNvSpPr>
          <p:nvPr>
            <p:ph type="ctrTitle"/>
          </p:nvPr>
        </p:nvSpPr>
        <p:spPr>
          <a:xfrm>
            <a:off x="1524000" y="1795513"/>
            <a:ext cx="9144000" cy="1238423"/>
          </a:xfrm>
        </p:spPr>
        <p:txBody>
          <a:bodyPr>
            <a:normAutofit/>
          </a:bodyPr>
          <a:lstStyle/>
          <a:p>
            <a:r>
              <a:rPr lang="en-US" sz="3200" dirty="0"/>
              <a:t>Mental health of doctors and Nurses during COVID-19”.</a:t>
            </a:r>
            <a:endParaRPr lang="en-IN" sz="3200" dirty="0"/>
          </a:p>
        </p:txBody>
      </p:sp>
      <p:sp>
        <p:nvSpPr>
          <p:cNvPr id="3" name="Subtitle 2">
            <a:extLst>
              <a:ext uri="{FF2B5EF4-FFF2-40B4-BE49-F238E27FC236}">
                <a16:creationId xmlns:a16="http://schemas.microsoft.com/office/drawing/2014/main" id="{671690FA-85B6-428A-AC10-FBB84103A820}"/>
              </a:ext>
            </a:extLst>
          </p:cNvPr>
          <p:cNvSpPr>
            <a:spLocks noGrp="1"/>
          </p:cNvSpPr>
          <p:nvPr>
            <p:ph type="subTitle" idx="1"/>
          </p:nvPr>
        </p:nvSpPr>
        <p:spPr>
          <a:xfrm>
            <a:off x="8843888" y="5462247"/>
            <a:ext cx="3348112" cy="1357532"/>
          </a:xfrm>
        </p:spPr>
        <p:txBody>
          <a:bodyPr/>
          <a:lstStyle/>
          <a:p>
            <a:r>
              <a:rPr lang="en-US" dirty="0">
                <a:latin typeface="Bahnschrift Light Condensed" panose="020B0502040204020203" pitchFamily="34" charset="0"/>
              </a:rPr>
              <a:t>Shah </a:t>
            </a:r>
            <a:r>
              <a:rPr lang="en-US" dirty="0" err="1">
                <a:latin typeface="Bahnschrift Light Condensed" panose="020B0502040204020203" pitchFamily="34" charset="0"/>
              </a:rPr>
              <a:t>Moh</a:t>
            </a:r>
            <a:r>
              <a:rPr lang="en-US" dirty="0">
                <a:latin typeface="Bahnschrift Light Condensed" panose="020B0502040204020203" pitchFamily="34" charset="0"/>
              </a:rPr>
              <a:t> Basher </a:t>
            </a:r>
          </a:p>
          <a:p>
            <a:r>
              <a:rPr lang="en-US" dirty="0">
                <a:latin typeface="Bahnschrift Light Condensed" panose="020B0502040204020203" pitchFamily="34" charset="0"/>
              </a:rPr>
              <a:t>Roll no:- PG/19/018</a:t>
            </a:r>
            <a:endParaRPr lang="en-IN" dirty="0">
              <a:latin typeface="Bahnschrift Light Condensed" panose="020B0502040204020203" pitchFamily="34" charset="0"/>
            </a:endParaRPr>
          </a:p>
        </p:txBody>
      </p:sp>
      <p:pic>
        <p:nvPicPr>
          <p:cNvPr id="4" name="Picture 3">
            <a:extLst>
              <a:ext uri="{FF2B5EF4-FFF2-40B4-BE49-F238E27FC236}">
                <a16:creationId xmlns:a16="http://schemas.microsoft.com/office/drawing/2014/main" id="{1D2C4EF1-B64F-405E-9303-010E8D26AD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36552" y="186904"/>
            <a:ext cx="7621064" cy="1238423"/>
          </a:xfrm>
          <a:prstGeom prst="rect">
            <a:avLst/>
          </a:prstGeom>
          <a:solidFill>
            <a:schemeClr val="tx1"/>
          </a:solidFill>
        </p:spPr>
      </p:pic>
    </p:spTree>
    <p:extLst>
      <p:ext uri="{BB962C8B-B14F-4D97-AF65-F5344CB8AC3E}">
        <p14:creationId xmlns:p14="http://schemas.microsoft.com/office/powerpoint/2010/main" val="595151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EF6BE2-FE48-42FB-AF9C-FE5A276ECAF8}"/>
              </a:ext>
            </a:extLst>
          </p:cNvPr>
          <p:cNvSpPr/>
          <p:nvPr/>
        </p:nvSpPr>
        <p:spPr>
          <a:xfrm>
            <a:off x="99453" y="-50821"/>
            <a:ext cx="2413416" cy="753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Pubmed</a:t>
            </a:r>
            <a:r>
              <a:rPr lang="en-US" sz="1400" dirty="0"/>
              <a:t> (n= 49)</a:t>
            </a:r>
            <a:endParaRPr lang="en-IN" sz="1400" dirty="0"/>
          </a:p>
        </p:txBody>
      </p:sp>
      <p:sp>
        <p:nvSpPr>
          <p:cNvPr id="3" name="Rectangle 2">
            <a:extLst>
              <a:ext uri="{FF2B5EF4-FFF2-40B4-BE49-F238E27FC236}">
                <a16:creationId xmlns:a16="http://schemas.microsoft.com/office/drawing/2014/main" id="{5488B529-AC6B-4CA2-9C4E-665820660C32}"/>
              </a:ext>
            </a:extLst>
          </p:cNvPr>
          <p:cNvSpPr/>
          <p:nvPr/>
        </p:nvSpPr>
        <p:spPr>
          <a:xfrm>
            <a:off x="3018019" y="10897"/>
            <a:ext cx="2598295" cy="753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dirty="0"/>
              <a:t>Google Scholar( n=0) </a:t>
            </a:r>
            <a:endParaRPr lang="en-US" sz="1400" dirty="0"/>
          </a:p>
        </p:txBody>
      </p:sp>
      <p:cxnSp>
        <p:nvCxnSpPr>
          <p:cNvPr id="5" name="Straight Arrow Connector 4">
            <a:extLst>
              <a:ext uri="{FF2B5EF4-FFF2-40B4-BE49-F238E27FC236}">
                <a16:creationId xmlns:a16="http://schemas.microsoft.com/office/drawing/2014/main" id="{1EC5BCBB-8D27-468E-96B9-31DCF2A4EED6}"/>
              </a:ext>
            </a:extLst>
          </p:cNvPr>
          <p:cNvCxnSpPr>
            <a:cxnSpLocks/>
          </p:cNvCxnSpPr>
          <p:nvPr/>
        </p:nvCxnSpPr>
        <p:spPr>
          <a:xfrm>
            <a:off x="1566477" y="794681"/>
            <a:ext cx="0" cy="5278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7C699EE6-AE7F-49B3-874C-D2D2D3D932E6}"/>
              </a:ext>
            </a:extLst>
          </p:cNvPr>
          <p:cNvSpPr/>
          <p:nvPr/>
        </p:nvSpPr>
        <p:spPr>
          <a:xfrm>
            <a:off x="683791" y="1362283"/>
            <a:ext cx="3972391" cy="750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No of studies identified from two database(n= 49</a:t>
            </a:r>
            <a:r>
              <a:rPr lang="en-US" dirty="0"/>
              <a:t>)</a:t>
            </a:r>
            <a:endParaRPr lang="en-IN" dirty="0"/>
          </a:p>
        </p:txBody>
      </p:sp>
      <p:cxnSp>
        <p:nvCxnSpPr>
          <p:cNvPr id="9" name="Straight Arrow Connector 8">
            <a:extLst>
              <a:ext uri="{FF2B5EF4-FFF2-40B4-BE49-F238E27FC236}">
                <a16:creationId xmlns:a16="http://schemas.microsoft.com/office/drawing/2014/main" id="{ABD43AAF-4202-417E-BFF9-BB67BC93F6CF}"/>
              </a:ext>
            </a:extLst>
          </p:cNvPr>
          <p:cNvCxnSpPr>
            <a:cxnSpLocks/>
          </p:cNvCxnSpPr>
          <p:nvPr/>
        </p:nvCxnSpPr>
        <p:spPr>
          <a:xfrm>
            <a:off x="3872188" y="794681"/>
            <a:ext cx="0" cy="558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38F8552-BC1B-49C2-A015-88E20A350B09}"/>
              </a:ext>
            </a:extLst>
          </p:cNvPr>
          <p:cNvCxnSpPr>
            <a:cxnSpLocks/>
          </p:cNvCxnSpPr>
          <p:nvPr/>
        </p:nvCxnSpPr>
        <p:spPr>
          <a:xfrm>
            <a:off x="2580384" y="2170006"/>
            <a:ext cx="0" cy="6776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F083130C-203A-4A05-998F-E3A60574D821}"/>
              </a:ext>
            </a:extLst>
          </p:cNvPr>
          <p:cNvSpPr/>
          <p:nvPr/>
        </p:nvSpPr>
        <p:spPr>
          <a:xfrm>
            <a:off x="1216166" y="2900700"/>
            <a:ext cx="2656022" cy="706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After removing duplicates title &amp; abstracts of relevant studies were screen (n=39)</a:t>
            </a:r>
            <a:endParaRPr lang="en-IN" sz="1400" dirty="0"/>
          </a:p>
        </p:txBody>
      </p:sp>
      <p:cxnSp>
        <p:nvCxnSpPr>
          <p:cNvPr id="14" name="Straight Arrow Connector 13">
            <a:extLst>
              <a:ext uri="{FF2B5EF4-FFF2-40B4-BE49-F238E27FC236}">
                <a16:creationId xmlns:a16="http://schemas.microsoft.com/office/drawing/2014/main" id="{1016CB18-3A78-4D6B-A596-1F70E0501CFF}"/>
              </a:ext>
            </a:extLst>
          </p:cNvPr>
          <p:cNvCxnSpPr>
            <a:cxnSpLocks/>
          </p:cNvCxnSpPr>
          <p:nvPr/>
        </p:nvCxnSpPr>
        <p:spPr>
          <a:xfrm>
            <a:off x="2580384" y="2433658"/>
            <a:ext cx="2361373" cy="23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B2A0B5B0-8232-41B3-9453-2C056888AF2C}"/>
              </a:ext>
            </a:extLst>
          </p:cNvPr>
          <p:cNvSpPr/>
          <p:nvPr/>
        </p:nvSpPr>
        <p:spPr>
          <a:xfrm>
            <a:off x="4941757" y="2031548"/>
            <a:ext cx="2308485" cy="804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Duplicate removed (n=10)</a:t>
            </a:r>
            <a:endParaRPr lang="en-IN" sz="1400" dirty="0"/>
          </a:p>
        </p:txBody>
      </p:sp>
      <p:cxnSp>
        <p:nvCxnSpPr>
          <p:cNvPr id="21" name="Straight Arrow Connector 20">
            <a:extLst>
              <a:ext uri="{FF2B5EF4-FFF2-40B4-BE49-F238E27FC236}">
                <a16:creationId xmlns:a16="http://schemas.microsoft.com/office/drawing/2014/main" id="{EB37DAE1-0575-42F5-B962-FF326FB6594B}"/>
              </a:ext>
            </a:extLst>
          </p:cNvPr>
          <p:cNvCxnSpPr>
            <a:cxnSpLocks/>
          </p:cNvCxnSpPr>
          <p:nvPr/>
        </p:nvCxnSpPr>
        <p:spPr>
          <a:xfrm>
            <a:off x="2580384" y="3636335"/>
            <a:ext cx="0" cy="4172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4108A0B-FB78-44F4-B070-3B47F65E2D5C}"/>
              </a:ext>
            </a:extLst>
          </p:cNvPr>
          <p:cNvSpPr/>
          <p:nvPr/>
        </p:nvSpPr>
        <p:spPr>
          <a:xfrm>
            <a:off x="1153551" y="4124303"/>
            <a:ext cx="2718637" cy="760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Potentially relevant full text were reviewed (n=o)</a:t>
            </a:r>
          </a:p>
        </p:txBody>
      </p:sp>
      <p:sp>
        <p:nvSpPr>
          <p:cNvPr id="29" name="Rectangle 28">
            <a:extLst>
              <a:ext uri="{FF2B5EF4-FFF2-40B4-BE49-F238E27FC236}">
                <a16:creationId xmlns:a16="http://schemas.microsoft.com/office/drawing/2014/main" id="{1C224C8F-47F6-45B4-9556-FA2FC343390C}"/>
              </a:ext>
            </a:extLst>
          </p:cNvPr>
          <p:cNvSpPr/>
          <p:nvPr/>
        </p:nvSpPr>
        <p:spPr>
          <a:xfrm>
            <a:off x="4370608" y="3255405"/>
            <a:ext cx="2718646" cy="1427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Studies excluded for titles &amp; abstract not meeting the eligibility criteria. Editorial, non scientific commentaries  report, non health care staff, other than English  (n=23)</a:t>
            </a:r>
          </a:p>
        </p:txBody>
      </p:sp>
      <p:sp>
        <p:nvSpPr>
          <p:cNvPr id="32" name="Rectangle 31">
            <a:extLst>
              <a:ext uri="{FF2B5EF4-FFF2-40B4-BE49-F238E27FC236}">
                <a16:creationId xmlns:a16="http://schemas.microsoft.com/office/drawing/2014/main" id="{60769229-3FA9-4F15-9FDB-F33B47C920E3}"/>
              </a:ext>
            </a:extLst>
          </p:cNvPr>
          <p:cNvSpPr/>
          <p:nvPr/>
        </p:nvSpPr>
        <p:spPr>
          <a:xfrm>
            <a:off x="1153551" y="5839532"/>
            <a:ext cx="2718643" cy="722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Studies included  (n=23)</a:t>
            </a:r>
            <a:endParaRPr lang="en-IN" sz="1400" dirty="0"/>
          </a:p>
        </p:txBody>
      </p:sp>
      <p:cxnSp>
        <p:nvCxnSpPr>
          <p:cNvPr id="36" name="Straight Arrow Connector 35">
            <a:extLst>
              <a:ext uri="{FF2B5EF4-FFF2-40B4-BE49-F238E27FC236}">
                <a16:creationId xmlns:a16="http://schemas.microsoft.com/office/drawing/2014/main" id="{2B91FA01-E436-41EC-A30B-57DAF9847F74}"/>
              </a:ext>
            </a:extLst>
          </p:cNvPr>
          <p:cNvCxnSpPr>
            <a:cxnSpLocks/>
          </p:cNvCxnSpPr>
          <p:nvPr/>
        </p:nvCxnSpPr>
        <p:spPr>
          <a:xfrm>
            <a:off x="2580384" y="4910249"/>
            <a:ext cx="0" cy="929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ectangle: Rounded Corners 41">
            <a:extLst>
              <a:ext uri="{FF2B5EF4-FFF2-40B4-BE49-F238E27FC236}">
                <a16:creationId xmlns:a16="http://schemas.microsoft.com/office/drawing/2014/main" id="{49BF545A-57B2-4C9D-8B79-110C900EBEA0}"/>
              </a:ext>
            </a:extLst>
          </p:cNvPr>
          <p:cNvSpPr/>
          <p:nvPr/>
        </p:nvSpPr>
        <p:spPr>
          <a:xfrm>
            <a:off x="8032652" y="66022"/>
            <a:ext cx="727836" cy="12565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Identification</a:t>
            </a:r>
            <a:endParaRPr lang="en-IN" dirty="0"/>
          </a:p>
        </p:txBody>
      </p:sp>
      <p:sp>
        <p:nvSpPr>
          <p:cNvPr id="43" name="Rectangle: Rounded Corners 42">
            <a:extLst>
              <a:ext uri="{FF2B5EF4-FFF2-40B4-BE49-F238E27FC236}">
                <a16:creationId xmlns:a16="http://schemas.microsoft.com/office/drawing/2014/main" id="{EC202A53-05F8-43A6-9645-86A6F7895302}"/>
              </a:ext>
            </a:extLst>
          </p:cNvPr>
          <p:cNvSpPr/>
          <p:nvPr/>
        </p:nvSpPr>
        <p:spPr>
          <a:xfrm rot="10800000" flipV="1">
            <a:off x="8032652" y="1524583"/>
            <a:ext cx="727836" cy="1520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Screening</a:t>
            </a:r>
            <a:endParaRPr lang="en-IN" dirty="0"/>
          </a:p>
        </p:txBody>
      </p:sp>
      <p:sp>
        <p:nvSpPr>
          <p:cNvPr id="44" name="Rectangle: Rounded Corners 43">
            <a:extLst>
              <a:ext uri="{FF2B5EF4-FFF2-40B4-BE49-F238E27FC236}">
                <a16:creationId xmlns:a16="http://schemas.microsoft.com/office/drawing/2014/main" id="{18080261-6409-41BD-B982-717D9CEB21B4}"/>
              </a:ext>
            </a:extLst>
          </p:cNvPr>
          <p:cNvSpPr/>
          <p:nvPr/>
        </p:nvSpPr>
        <p:spPr>
          <a:xfrm>
            <a:off x="8032653" y="5093514"/>
            <a:ext cx="727812" cy="16635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Included</a:t>
            </a:r>
            <a:endParaRPr lang="en-IN" dirty="0"/>
          </a:p>
        </p:txBody>
      </p:sp>
      <p:sp>
        <p:nvSpPr>
          <p:cNvPr id="45" name="Rectangle: Rounded Corners 44">
            <a:extLst>
              <a:ext uri="{FF2B5EF4-FFF2-40B4-BE49-F238E27FC236}">
                <a16:creationId xmlns:a16="http://schemas.microsoft.com/office/drawing/2014/main" id="{2BB71FC4-E0C0-4D50-A59B-B7337C022338}"/>
              </a:ext>
            </a:extLst>
          </p:cNvPr>
          <p:cNvSpPr/>
          <p:nvPr/>
        </p:nvSpPr>
        <p:spPr>
          <a:xfrm>
            <a:off x="8032654" y="3246690"/>
            <a:ext cx="727811" cy="16635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Eligibility</a:t>
            </a:r>
            <a:endParaRPr lang="en-IN" dirty="0"/>
          </a:p>
        </p:txBody>
      </p:sp>
      <p:sp>
        <p:nvSpPr>
          <p:cNvPr id="6" name="Rectangle 5">
            <a:extLst>
              <a:ext uri="{FF2B5EF4-FFF2-40B4-BE49-F238E27FC236}">
                <a16:creationId xmlns:a16="http://schemas.microsoft.com/office/drawing/2014/main" id="{86F8105D-6EF1-4E0C-A0D2-574383C7EAF0}"/>
              </a:ext>
            </a:extLst>
          </p:cNvPr>
          <p:cNvSpPr/>
          <p:nvPr/>
        </p:nvSpPr>
        <p:spPr>
          <a:xfrm>
            <a:off x="4133381" y="4910249"/>
            <a:ext cx="1962618" cy="722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Full text not available (n=16</a:t>
            </a:r>
            <a:r>
              <a:rPr lang="en-US" dirty="0"/>
              <a:t>)</a:t>
            </a:r>
            <a:endParaRPr lang="en-IN" dirty="0"/>
          </a:p>
        </p:txBody>
      </p:sp>
      <p:cxnSp>
        <p:nvCxnSpPr>
          <p:cNvPr id="20" name="Straight Arrow Connector 19">
            <a:extLst>
              <a:ext uri="{FF2B5EF4-FFF2-40B4-BE49-F238E27FC236}">
                <a16:creationId xmlns:a16="http://schemas.microsoft.com/office/drawing/2014/main" id="{90CE365B-B9F5-430E-B4C1-90940429ED81}"/>
              </a:ext>
            </a:extLst>
          </p:cNvPr>
          <p:cNvCxnSpPr>
            <a:cxnSpLocks/>
          </p:cNvCxnSpPr>
          <p:nvPr/>
        </p:nvCxnSpPr>
        <p:spPr>
          <a:xfrm>
            <a:off x="2580384" y="5374890"/>
            <a:ext cx="15529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F83108B7-7673-40DA-9229-8DBDCB8983C7}"/>
              </a:ext>
            </a:extLst>
          </p:cNvPr>
          <p:cNvCxnSpPr>
            <a:cxnSpLocks/>
          </p:cNvCxnSpPr>
          <p:nvPr/>
        </p:nvCxnSpPr>
        <p:spPr>
          <a:xfrm>
            <a:off x="2580384" y="3867462"/>
            <a:ext cx="17902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5341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6E981-3243-4B87-BF1F-36E066653F35}"/>
              </a:ext>
            </a:extLst>
          </p:cNvPr>
          <p:cNvSpPr>
            <a:spLocks noGrp="1"/>
          </p:cNvSpPr>
          <p:nvPr>
            <p:ph type="title"/>
          </p:nvPr>
        </p:nvSpPr>
        <p:spPr/>
        <p:txBody>
          <a:bodyPr/>
          <a:lstStyle/>
          <a:p>
            <a:r>
              <a:rPr lang="en-US" dirty="0"/>
              <a:t>Conclusions</a:t>
            </a:r>
            <a:endParaRPr lang="en-IN" dirty="0"/>
          </a:p>
        </p:txBody>
      </p:sp>
      <p:sp>
        <p:nvSpPr>
          <p:cNvPr id="3" name="Content Placeholder 2">
            <a:extLst>
              <a:ext uri="{FF2B5EF4-FFF2-40B4-BE49-F238E27FC236}">
                <a16:creationId xmlns:a16="http://schemas.microsoft.com/office/drawing/2014/main" id="{28F8F78E-AD91-49C5-9940-9F7559FCC9A6}"/>
              </a:ext>
            </a:extLst>
          </p:cNvPr>
          <p:cNvSpPr>
            <a:spLocks noGrp="1"/>
          </p:cNvSpPr>
          <p:nvPr>
            <p:ph idx="1"/>
          </p:nvPr>
        </p:nvSpPr>
        <p:spPr>
          <a:xfrm>
            <a:off x="1103312" y="1477108"/>
            <a:ext cx="8946541" cy="4771291"/>
          </a:xfrm>
        </p:spPr>
        <p:txBody>
          <a:bodyPr>
            <a:normAutofit fontScale="92500" lnSpcReduction="20000"/>
          </a:bodyPr>
          <a:lstStyle/>
          <a:p>
            <a:r>
              <a:rPr lang="en-US" dirty="0"/>
              <a:t>Doctors were already troubled by mental problems due to work condition like capacity to work full was low, psychological distress, psychiatric morbidity. But after the arrival of the corona pandemic, this burden has increased in the doctor and health care workers like mental health disorders, self harm, functional impairment of hospital staff So its clearly indicate that after the arrival of covid 19 the mental health affected more than before</a:t>
            </a:r>
            <a:r>
              <a:rPr lang="en-IN" dirty="0"/>
              <a:t> </a:t>
            </a:r>
          </a:p>
          <a:p>
            <a:r>
              <a:rPr lang="en-IN" dirty="0"/>
              <a:t>The doctors experienced considerable adverse mental health parameters evidenced by a relatively higher level of acute fatigue compared to chronic fatigue and inter shift recovery, </a:t>
            </a:r>
            <a:r>
              <a:rPr lang="en-US" dirty="0"/>
              <a:t>but generally normal levels of depression, anxiety, and stress in the midst of the COVID-19 pandemic. High work demands and poor recovery experiences are generally associated with poor mental health parameters; however, poor psychological detachment from work was associated with a better level of several mental health parameters. Future study is warranted to assess causality and evaluate the significant difference in the burden of mental health, work demands, and recovery experience parameters by comparing available data prior and during the COVID-19</a:t>
            </a:r>
            <a:endParaRPr lang="en-IN" dirty="0"/>
          </a:p>
          <a:p>
            <a:endParaRPr lang="en-US" dirty="0"/>
          </a:p>
        </p:txBody>
      </p:sp>
    </p:spTree>
    <p:extLst>
      <p:ext uri="{BB962C8B-B14F-4D97-AF65-F5344CB8AC3E}">
        <p14:creationId xmlns:p14="http://schemas.microsoft.com/office/powerpoint/2010/main" val="2205794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30019-FDE4-446E-8C24-AC77EDF6F8E3}"/>
              </a:ext>
            </a:extLst>
          </p:cNvPr>
          <p:cNvSpPr>
            <a:spLocks noGrp="1"/>
          </p:cNvSpPr>
          <p:nvPr>
            <p:ph type="title"/>
          </p:nvPr>
        </p:nvSpPr>
        <p:spPr/>
        <p:txBody>
          <a:bodyPr/>
          <a:lstStyle/>
          <a:p>
            <a:r>
              <a:rPr lang="en-US" dirty="0" err="1"/>
              <a:t>Referrences</a:t>
            </a:r>
            <a:r>
              <a:rPr lang="en-US" dirty="0"/>
              <a:t> </a:t>
            </a:r>
            <a:endParaRPr lang="en-IN" dirty="0"/>
          </a:p>
        </p:txBody>
      </p:sp>
      <p:sp>
        <p:nvSpPr>
          <p:cNvPr id="3" name="Content Placeholder 2">
            <a:extLst>
              <a:ext uri="{FF2B5EF4-FFF2-40B4-BE49-F238E27FC236}">
                <a16:creationId xmlns:a16="http://schemas.microsoft.com/office/drawing/2014/main" id="{A358C641-980F-44FC-B018-03F877AA9372}"/>
              </a:ext>
            </a:extLst>
          </p:cNvPr>
          <p:cNvSpPr>
            <a:spLocks noGrp="1"/>
          </p:cNvSpPr>
          <p:nvPr>
            <p:ph idx="1"/>
          </p:nvPr>
        </p:nvSpPr>
        <p:spPr>
          <a:xfrm>
            <a:off x="1103312" y="1484026"/>
            <a:ext cx="8946541" cy="5111646"/>
          </a:xfrm>
        </p:spPr>
        <p:txBody>
          <a:bodyPr>
            <a:normAutofit/>
          </a:bodyPr>
          <a:lstStyle/>
          <a:p>
            <a:endParaRPr lang="en-IN"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endParaRPr>
          </a:p>
          <a:p>
            <a:r>
              <a:rPr lang="en-IN" sz="1800" b="1" u="sng" dirty="0">
                <a:solidFill>
                  <a:srgbClr val="000000"/>
                </a:solidFill>
                <a:effectLst/>
                <a:latin typeface="Times New Roman" panose="02020603050405020304" pitchFamily="18" charset="0"/>
                <a:ea typeface="Times New Roman" panose="02020603050405020304" pitchFamily="18" charset="0"/>
                <a:hlinkClick r:id="rId4"/>
              </a:rPr>
              <a:t>https://pubmed.ncbi.nlm.nih.gov/25815099/</a:t>
            </a:r>
            <a:endParaRPr lang="en-IN" sz="1800" b="1" dirty="0">
              <a:effectLst/>
              <a:latin typeface="Times New Roman" panose="02020603050405020304" pitchFamily="18" charset="0"/>
              <a:ea typeface="Times New Roman" panose="02020603050405020304" pitchFamily="18" charset="0"/>
            </a:endParaRPr>
          </a:p>
          <a:p>
            <a:r>
              <a:rPr lang="en-IN" sz="1800" b="1" u="sng" dirty="0">
                <a:solidFill>
                  <a:srgbClr val="000000"/>
                </a:solidFill>
                <a:effectLst/>
                <a:latin typeface="Times New Roman" panose="02020603050405020304" pitchFamily="18" charset="0"/>
                <a:ea typeface="Times New Roman" panose="02020603050405020304" pitchFamily="18" charset="0"/>
                <a:hlinkClick r:id="rId5"/>
              </a:rPr>
              <a:t>https://pubmed.ncbi.nlm.nih.gov/18796700/</a:t>
            </a:r>
            <a:endParaRPr lang="en-IN" sz="1800" b="1" dirty="0">
              <a:effectLst/>
              <a:latin typeface="Times New Roman" panose="02020603050405020304" pitchFamily="18" charset="0"/>
              <a:ea typeface="Times New Roman" panose="02020603050405020304" pitchFamily="18" charset="0"/>
            </a:endParaRPr>
          </a:p>
          <a:p>
            <a:r>
              <a:rPr lang="en-IN" sz="1800" b="1" u="sng" dirty="0">
                <a:solidFill>
                  <a:srgbClr val="000000"/>
                </a:solidFill>
                <a:effectLst/>
                <a:latin typeface="Times New Roman" panose="02020603050405020304" pitchFamily="18" charset="0"/>
                <a:ea typeface="Times New Roman" panose="02020603050405020304" pitchFamily="18" charset="0"/>
                <a:hlinkClick r:id="rId6"/>
              </a:rPr>
              <a:t>https://pubmed.ncbi.nlm.nih.gov/23995187/</a:t>
            </a:r>
            <a:endParaRPr lang="en-IN" sz="1800" b="1" u="sng" dirty="0">
              <a:solidFill>
                <a:srgbClr val="000000"/>
              </a:solidFill>
              <a:effectLst/>
              <a:latin typeface="Times New Roman" panose="02020603050405020304" pitchFamily="18" charset="0"/>
              <a:ea typeface="Times New Roman" panose="02020603050405020304" pitchFamily="18" charset="0"/>
            </a:endParaRPr>
          </a:p>
          <a:p>
            <a:r>
              <a:rPr lang="en-US" sz="1800" dirty="0">
                <a:hlinkClick r:id="rId7"/>
              </a:rPr>
              <a:t>Nurses' Mental Health During the Covid-19 Outbreak: A Cross-Sectional Study. </a:t>
            </a:r>
            <a:endParaRPr lang="en-IN" sz="1800" b="1" dirty="0">
              <a:effectLst/>
              <a:latin typeface="Times New Roman" panose="02020603050405020304" pitchFamily="18" charset="0"/>
              <a:ea typeface="Times New Roman" panose="02020603050405020304" pitchFamily="18" charset="0"/>
            </a:endParaRPr>
          </a:p>
          <a:p>
            <a:r>
              <a:rPr lang="en-US" sz="1800" dirty="0">
                <a:hlinkClick r:id="rId8"/>
              </a:rPr>
              <a:t>Impact of COVID-19 outbreak on nurses' mental health: A prospective cohort study. </a:t>
            </a:r>
            <a:endParaRPr lang="en-US" sz="1800" dirty="0"/>
          </a:p>
          <a:p>
            <a:r>
              <a:rPr lang="en-US" sz="1800" dirty="0">
                <a:hlinkClick r:id="rId9"/>
              </a:rPr>
              <a:t>Mental Health and COVID-19: The Psychological Implications of a Pandemic for Nurses. </a:t>
            </a:r>
            <a:endParaRPr lang="en-US" sz="1800" dirty="0"/>
          </a:p>
          <a:p>
            <a:r>
              <a:rPr lang="en-US" sz="1800" dirty="0">
                <a:hlinkClick r:id="rId10"/>
              </a:rPr>
              <a:t>Personal Protective Equipment and Mental Health Symptoms Among Nurses During the COVID-19 Pandemic. </a:t>
            </a:r>
            <a:endParaRPr lang="en-US" sz="1800" dirty="0"/>
          </a:p>
          <a:p>
            <a:r>
              <a:rPr lang="en-US" sz="1800" dirty="0">
                <a:hlinkClick r:id="rId11"/>
              </a:rPr>
              <a:t>The mental health of neurological doctors and nurses in Hunan Province, China during the initial stages of the COVID-19 outbreak. </a:t>
            </a:r>
            <a:endParaRPr lang="en-IN" sz="1800" dirty="0"/>
          </a:p>
        </p:txBody>
      </p:sp>
    </p:spTree>
    <p:extLst>
      <p:ext uri="{BB962C8B-B14F-4D97-AF65-F5344CB8AC3E}">
        <p14:creationId xmlns:p14="http://schemas.microsoft.com/office/powerpoint/2010/main" val="3821837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0E2E7-900D-4F90-A828-99394F0654EC}"/>
              </a:ext>
            </a:extLst>
          </p:cNvPr>
          <p:cNvSpPr>
            <a:spLocks noGrp="1"/>
          </p:cNvSpPr>
          <p:nvPr>
            <p:ph type="title"/>
          </p:nvPr>
        </p:nvSpPr>
        <p:spPr/>
        <p:txBody>
          <a:bodyPr/>
          <a:lstStyle/>
          <a:p>
            <a:r>
              <a:rPr lang="en-US" dirty="0"/>
              <a:t>Conti… </a:t>
            </a:r>
            <a:endParaRPr lang="en-IN" dirty="0"/>
          </a:p>
        </p:txBody>
      </p:sp>
      <p:sp>
        <p:nvSpPr>
          <p:cNvPr id="3" name="Content Placeholder 2">
            <a:extLst>
              <a:ext uri="{FF2B5EF4-FFF2-40B4-BE49-F238E27FC236}">
                <a16:creationId xmlns:a16="http://schemas.microsoft.com/office/drawing/2014/main" id="{5CD27182-6BB0-48D1-9042-87F4D8B9DFD0}"/>
              </a:ext>
            </a:extLst>
          </p:cNvPr>
          <p:cNvSpPr>
            <a:spLocks noGrp="1"/>
          </p:cNvSpPr>
          <p:nvPr>
            <p:ph idx="1"/>
          </p:nvPr>
        </p:nvSpPr>
        <p:spPr>
          <a:xfrm>
            <a:off x="1103312" y="1364105"/>
            <a:ext cx="8946541" cy="5261547"/>
          </a:xfrm>
        </p:spPr>
        <p:txBody>
          <a:bodyPr>
            <a:normAutofit fontScale="92500" lnSpcReduction="20000"/>
          </a:bodyPr>
          <a:lstStyle/>
          <a:p>
            <a:r>
              <a:rPr lang="en-US" dirty="0">
                <a:hlinkClick r:id="rId2"/>
              </a:rPr>
              <a:t>A cross-sectional study of mental health status and self-psychological adjustment in nurses who supported Wuhan for fighting against the COVID-19. </a:t>
            </a:r>
            <a:endParaRPr lang="en-US" dirty="0"/>
          </a:p>
          <a:p>
            <a:r>
              <a:rPr lang="en-US" dirty="0">
                <a:hlinkClick r:id="rId3"/>
              </a:rPr>
              <a:t>The effect of COVID-19 pandemic on the mental health of Canadian critical care nurses providing patient care during the early phase pandemic: A mixed method study. </a:t>
            </a:r>
            <a:endParaRPr lang="en-US" dirty="0"/>
          </a:p>
          <a:p>
            <a:r>
              <a:rPr lang="en-US" dirty="0">
                <a:hlinkClick r:id="rId4"/>
              </a:rPr>
              <a:t>Attitude, practice, behavior, and mental health impact of COVID-19 on doctors. </a:t>
            </a:r>
            <a:endParaRPr lang="en-US" dirty="0"/>
          </a:p>
          <a:p>
            <a:r>
              <a:rPr lang="en-US" dirty="0">
                <a:hlinkClick r:id="rId5"/>
              </a:rPr>
              <a:t>The Mental Health of Female Physicians and Nurses in Oman during the COVID-19 Pandemic. </a:t>
            </a:r>
            <a:endParaRPr lang="en-US" dirty="0"/>
          </a:p>
          <a:p>
            <a:r>
              <a:rPr lang="en-US" dirty="0">
                <a:hlinkClick r:id="rId6"/>
              </a:rPr>
              <a:t>Mental health amongst obstetrics and </a:t>
            </a:r>
            <a:r>
              <a:rPr lang="en-US" dirty="0" err="1">
                <a:hlinkClick r:id="rId6"/>
              </a:rPr>
              <a:t>gynaecology</a:t>
            </a:r>
            <a:r>
              <a:rPr lang="en-US" dirty="0">
                <a:hlinkClick r:id="rId6"/>
              </a:rPr>
              <a:t> doctors during the COVID-19 pandemic: Results of a UK-wide study. </a:t>
            </a:r>
            <a:endParaRPr lang="en-US" dirty="0"/>
          </a:p>
          <a:p>
            <a:r>
              <a:rPr lang="en-US" dirty="0"/>
              <a:t>Predictors of poor mental health among nurses during COVID-19 pandemic.</a:t>
            </a:r>
          </a:p>
          <a:p>
            <a:r>
              <a:rPr lang="en-US" dirty="0"/>
              <a:t> </a:t>
            </a:r>
            <a:r>
              <a:rPr lang="en-US" dirty="0">
                <a:hlinkClick r:id="rId7"/>
              </a:rPr>
              <a:t>The mental health and well-being benefits of exercise during the COVID-19 pandemic: a cross-sectional study of medical students and newly qualified doctors in the UK. </a:t>
            </a:r>
            <a:endParaRPr lang="en-US" dirty="0"/>
          </a:p>
          <a:p>
            <a:r>
              <a:rPr lang="en-US" dirty="0">
                <a:hlinkClick r:id="rId8"/>
              </a:rPr>
              <a:t>[Covid-19 and front-line nurses' mental health: a literature review]. </a:t>
            </a:r>
            <a:endParaRPr lang="en-IN" dirty="0"/>
          </a:p>
        </p:txBody>
      </p:sp>
    </p:spTree>
    <p:extLst>
      <p:ext uri="{BB962C8B-B14F-4D97-AF65-F5344CB8AC3E}">
        <p14:creationId xmlns:p14="http://schemas.microsoft.com/office/powerpoint/2010/main" val="2682709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934D2-DD47-4BBD-B0B9-B51FA48FD876}"/>
              </a:ext>
            </a:extLst>
          </p:cNvPr>
          <p:cNvSpPr>
            <a:spLocks noGrp="1"/>
          </p:cNvSpPr>
          <p:nvPr>
            <p:ph type="title"/>
          </p:nvPr>
        </p:nvSpPr>
        <p:spPr/>
        <p:txBody>
          <a:bodyPr/>
          <a:lstStyle/>
          <a:p>
            <a:r>
              <a:rPr lang="en-US" dirty="0"/>
              <a:t>Conti…</a:t>
            </a:r>
            <a:endParaRPr lang="en-IN" dirty="0"/>
          </a:p>
        </p:txBody>
      </p:sp>
      <p:sp>
        <p:nvSpPr>
          <p:cNvPr id="3" name="Content Placeholder 2">
            <a:extLst>
              <a:ext uri="{FF2B5EF4-FFF2-40B4-BE49-F238E27FC236}">
                <a16:creationId xmlns:a16="http://schemas.microsoft.com/office/drawing/2014/main" id="{D62083E0-206A-462C-9EBA-E1A61DBE8F62}"/>
              </a:ext>
            </a:extLst>
          </p:cNvPr>
          <p:cNvSpPr>
            <a:spLocks noGrp="1"/>
          </p:cNvSpPr>
          <p:nvPr>
            <p:ph idx="1"/>
          </p:nvPr>
        </p:nvSpPr>
        <p:spPr>
          <a:xfrm>
            <a:off x="1103312" y="1349116"/>
            <a:ext cx="8946541" cy="5321508"/>
          </a:xfrm>
        </p:spPr>
        <p:txBody>
          <a:bodyPr>
            <a:normAutofit fontScale="92500" lnSpcReduction="10000"/>
          </a:bodyPr>
          <a:lstStyle/>
          <a:p>
            <a:r>
              <a:rPr lang="en-US" dirty="0">
                <a:hlinkClick r:id="rId2"/>
              </a:rPr>
              <a:t>Mental health and illness of medical students and newly graduated doctors during the pandemic of SARS-Cov-2/COVID-19. </a:t>
            </a:r>
            <a:endParaRPr lang="en-US" dirty="0"/>
          </a:p>
          <a:p>
            <a:r>
              <a:rPr lang="en-US" dirty="0">
                <a:hlinkClick r:id="rId3"/>
              </a:rPr>
              <a:t>Factors affecting frontline Korean nurses' mental health during the COVID-19 pandemic. </a:t>
            </a:r>
            <a:endParaRPr lang="en-US" dirty="0"/>
          </a:p>
          <a:p>
            <a:r>
              <a:rPr lang="en-US" dirty="0">
                <a:hlinkClick r:id="rId4"/>
              </a:rPr>
              <a:t>Decline in the mental health of nurses across the globe during COVID-19: A systematic review and meta-analysis. </a:t>
            </a:r>
            <a:endParaRPr lang="en-US" dirty="0"/>
          </a:p>
          <a:p>
            <a:r>
              <a:rPr lang="en-US" dirty="0">
                <a:hlinkClick r:id="rId5"/>
              </a:rPr>
              <a:t>Pandemic Fatigue And Clinical Nurses' Mental Health, Sleep Quality And Job Contentment During The COVID-19 Pandemic: The Mediating Role Of Resilience. </a:t>
            </a:r>
            <a:endParaRPr lang="en-US" dirty="0"/>
          </a:p>
          <a:p>
            <a:r>
              <a:rPr lang="en-US" dirty="0">
                <a:hlinkClick r:id="rId6"/>
              </a:rPr>
              <a:t>Associations between the working experiences at frontline of COVID-19 pandemic and mental health of Korean public health doctors. </a:t>
            </a:r>
            <a:endParaRPr lang="en-US" dirty="0"/>
          </a:p>
          <a:p>
            <a:r>
              <a:rPr lang="en-US" dirty="0">
                <a:hlinkClick r:id="rId7"/>
              </a:rPr>
              <a:t>The use of mental health promotion strategies by nurses to reduce anxiety, stress, and depression during the COVID-19 outbreak: A prospective cohort study. </a:t>
            </a:r>
            <a:endParaRPr lang="en-US" dirty="0"/>
          </a:p>
          <a:p>
            <a:r>
              <a:rPr lang="en-US" dirty="0">
                <a:hlinkClick r:id="rId8"/>
              </a:rPr>
              <a:t>The impact of the COVID-19 pandemic on mental health of nurses in British Columbia, Canada using trends analysis across three time points: The impact of COVID-19 on nurse mental health. </a:t>
            </a:r>
            <a:endParaRPr lang="en-US" dirty="0"/>
          </a:p>
          <a:p>
            <a:pPr marL="0" indent="0">
              <a:buNone/>
            </a:pPr>
            <a:endParaRPr lang="en-IN" dirty="0"/>
          </a:p>
        </p:txBody>
      </p:sp>
    </p:spTree>
    <p:extLst>
      <p:ext uri="{BB962C8B-B14F-4D97-AF65-F5344CB8AC3E}">
        <p14:creationId xmlns:p14="http://schemas.microsoft.com/office/powerpoint/2010/main" val="420691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F0D1D-4263-4B70-B8FA-A688A49803EB}"/>
              </a:ext>
            </a:extLst>
          </p:cNvPr>
          <p:cNvSpPr>
            <a:spLocks noGrp="1"/>
          </p:cNvSpPr>
          <p:nvPr>
            <p:ph type="title"/>
          </p:nvPr>
        </p:nvSpPr>
        <p:spPr/>
        <p:txBody>
          <a:bodyPr/>
          <a:lstStyle/>
          <a:p>
            <a:r>
              <a:rPr lang="en-US" dirty="0"/>
              <a:t>Conti…</a:t>
            </a:r>
            <a:endParaRPr lang="en-IN" dirty="0"/>
          </a:p>
        </p:txBody>
      </p:sp>
      <p:sp>
        <p:nvSpPr>
          <p:cNvPr id="3" name="Content Placeholder 2">
            <a:extLst>
              <a:ext uri="{FF2B5EF4-FFF2-40B4-BE49-F238E27FC236}">
                <a16:creationId xmlns:a16="http://schemas.microsoft.com/office/drawing/2014/main" id="{C88C7194-762F-4567-8D58-86701F9DC09C}"/>
              </a:ext>
            </a:extLst>
          </p:cNvPr>
          <p:cNvSpPr>
            <a:spLocks noGrp="1"/>
          </p:cNvSpPr>
          <p:nvPr>
            <p:ph idx="1"/>
          </p:nvPr>
        </p:nvSpPr>
        <p:spPr/>
        <p:txBody>
          <a:bodyPr/>
          <a:lstStyle/>
          <a:p>
            <a:r>
              <a:rPr lang="en-US" dirty="0">
                <a:hlinkClick r:id="rId2"/>
              </a:rPr>
              <a:t>Effects of social support on mental health for critical care nurses during the coronavirus disease 2019 (COVID-19) pandemic in Japan: A web-based cross-sectional study</a:t>
            </a:r>
            <a:r>
              <a:rPr lang="en-US">
                <a:hlinkClick r:id="rId2"/>
              </a:rPr>
              <a:t>. </a:t>
            </a:r>
            <a:endParaRPr lang="en-US"/>
          </a:p>
          <a:p>
            <a:endParaRPr lang="en-IN" dirty="0"/>
          </a:p>
        </p:txBody>
      </p:sp>
    </p:spTree>
    <p:extLst>
      <p:ext uri="{BB962C8B-B14F-4D97-AF65-F5344CB8AC3E}">
        <p14:creationId xmlns:p14="http://schemas.microsoft.com/office/powerpoint/2010/main" val="4148457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240D-0A9C-4F60-AEB6-EE48DC02490C}"/>
              </a:ext>
            </a:extLst>
          </p:cNvPr>
          <p:cNvSpPr>
            <a:spLocks noGrp="1"/>
          </p:cNvSpPr>
          <p:nvPr>
            <p:ph type="title"/>
          </p:nvPr>
        </p:nvSpPr>
        <p:spPr/>
        <p:txBody>
          <a:bodyPr/>
          <a:lstStyle/>
          <a:p>
            <a:pPr algn="ctr"/>
            <a:r>
              <a:rPr lang="en-US" dirty="0"/>
              <a:t>Thank you</a:t>
            </a:r>
            <a:endParaRPr lang="en-IN" dirty="0"/>
          </a:p>
        </p:txBody>
      </p:sp>
    </p:spTree>
    <p:extLst>
      <p:ext uri="{BB962C8B-B14F-4D97-AF65-F5344CB8AC3E}">
        <p14:creationId xmlns:p14="http://schemas.microsoft.com/office/powerpoint/2010/main" val="1421990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6DBE1-C70D-4C87-ABBB-7126CC451246}"/>
              </a:ext>
            </a:extLst>
          </p:cNvPr>
          <p:cNvSpPr>
            <a:spLocks noGrp="1"/>
          </p:cNvSpPr>
          <p:nvPr>
            <p:ph type="title"/>
          </p:nvPr>
        </p:nvSpPr>
        <p:spPr/>
        <p:txBody>
          <a:bodyPr/>
          <a:lstStyle/>
          <a:p>
            <a:r>
              <a:rPr lang="en-US" dirty="0"/>
              <a:t>Introduction</a:t>
            </a:r>
            <a:endParaRPr lang="en-IN" dirty="0"/>
          </a:p>
        </p:txBody>
      </p:sp>
      <p:sp>
        <p:nvSpPr>
          <p:cNvPr id="3" name="Content Placeholder 2">
            <a:extLst>
              <a:ext uri="{FF2B5EF4-FFF2-40B4-BE49-F238E27FC236}">
                <a16:creationId xmlns:a16="http://schemas.microsoft.com/office/drawing/2014/main" id="{745113C4-A9AB-49D8-8C6D-AE80BAB66BDE}"/>
              </a:ext>
            </a:extLst>
          </p:cNvPr>
          <p:cNvSpPr>
            <a:spLocks noGrp="1"/>
          </p:cNvSpPr>
          <p:nvPr>
            <p:ph idx="1"/>
          </p:nvPr>
        </p:nvSpPr>
        <p:spPr/>
        <p:txBody>
          <a:bodyPr/>
          <a:lstStyle/>
          <a:p>
            <a:r>
              <a:rPr lang="en-US" dirty="0"/>
              <a:t>What is corona virus?</a:t>
            </a:r>
          </a:p>
          <a:p>
            <a:pPr marL="0" indent="0">
              <a:buNone/>
            </a:pPr>
            <a:r>
              <a:rPr lang="en-US" sz="1600" dirty="0"/>
              <a:t>Corona viruses are a family of viruses that includes the common cold, SARs and MERS. the most recent Covid -19 outbreak involves a new strain that previously had not been identified in humans</a:t>
            </a:r>
          </a:p>
          <a:p>
            <a:pPr marL="0" indent="0">
              <a:buNone/>
            </a:pPr>
            <a:r>
              <a:rPr lang="en-US" sz="1600" dirty="0"/>
              <a:t>COVID-19 is a new disease, caused be a novel (or new) coronavirus that not previously been seen in humans</a:t>
            </a:r>
          </a:p>
          <a:p>
            <a:pPr marL="0" indent="0">
              <a:buNone/>
            </a:pPr>
            <a:r>
              <a:rPr lang="en-US" sz="1600" dirty="0"/>
              <a:t>What is Mental Health?</a:t>
            </a:r>
          </a:p>
          <a:p>
            <a:pPr marL="0" indent="0">
              <a:buNone/>
            </a:pPr>
            <a:r>
              <a:rPr lang="en-US" sz="1600" dirty="0"/>
              <a:t>Mental health is a person's condition with regards to their psychological, social and emotional well-being. It affects how we think, feel and behave. It helps determine how we handle stress, relate to others and make choice. It is equally as important from childhood to adulthood</a:t>
            </a:r>
          </a:p>
        </p:txBody>
      </p:sp>
    </p:spTree>
    <p:extLst>
      <p:ext uri="{BB962C8B-B14F-4D97-AF65-F5344CB8AC3E}">
        <p14:creationId xmlns:p14="http://schemas.microsoft.com/office/powerpoint/2010/main" val="1375164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59D36-5D4B-4126-8A34-44642432F91B}"/>
              </a:ext>
            </a:extLst>
          </p:cNvPr>
          <p:cNvSpPr>
            <a:spLocks noGrp="1"/>
          </p:cNvSpPr>
          <p:nvPr>
            <p:ph type="title"/>
          </p:nvPr>
        </p:nvSpPr>
        <p:spPr/>
        <p:txBody>
          <a:bodyPr/>
          <a:lstStyle/>
          <a:p>
            <a:r>
              <a:rPr lang="en-US" dirty="0"/>
              <a:t>Objective of the Study</a:t>
            </a:r>
            <a:endParaRPr lang="en-IN" dirty="0"/>
          </a:p>
        </p:txBody>
      </p:sp>
      <p:sp>
        <p:nvSpPr>
          <p:cNvPr id="3" name="Content Placeholder 2">
            <a:extLst>
              <a:ext uri="{FF2B5EF4-FFF2-40B4-BE49-F238E27FC236}">
                <a16:creationId xmlns:a16="http://schemas.microsoft.com/office/drawing/2014/main" id="{96C75409-8C78-4BD1-B755-E078EF8463DF}"/>
              </a:ext>
            </a:extLst>
          </p:cNvPr>
          <p:cNvSpPr>
            <a:spLocks noGrp="1"/>
          </p:cNvSpPr>
          <p:nvPr>
            <p:ph idx="1"/>
          </p:nvPr>
        </p:nvSpPr>
        <p:spPr/>
        <p:txBody>
          <a:bodyPr/>
          <a:lstStyle/>
          <a:p>
            <a:r>
              <a:rPr lang="en-US" dirty="0"/>
              <a:t>To be raise the awareness of mental health </a:t>
            </a:r>
          </a:p>
          <a:p>
            <a:r>
              <a:rPr lang="en-IN" dirty="0"/>
              <a:t>To be aware of the signs and symptoms of mental health problems </a:t>
            </a:r>
          </a:p>
          <a:p>
            <a:r>
              <a:rPr lang="en-IN" dirty="0"/>
              <a:t>To be aware of the prevalence of mental health problems</a:t>
            </a:r>
          </a:p>
          <a:p>
            <a:endParaRPr lang="en-IN" dirty="0"/>
          </a:p>
        </p:txBody>
      </p:sp>
    </p:spTree>
    <p:extLst>
      <p:ext uri="{BB962C8B-B14F-4D97-AF65-F5344CB8AC3E}">
        <p14:creationId xmlns:p14="http://schemas.microsoft.com/office/powerpoint/2010/main" val="3586245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5EC2B-2B9C-4389-B5AD-DFCC25D04869}"/>
              </a:ext>
            </a:extLst>
          </p:cNvPr>
          <p:cNvSpPr>
            <a:spLocks noGrp="1"/>
          </p:cNvSpPr>
          <p:nvPr>
            <p:ph type="title"/>
          </p:nvPr>
        </p:nvSpPr>
        <p:spPr/>
        <p:txBody>
          <a:bodyPr/>
          <a:lstStyle/>
          <a:p>
            <a:r>
              <a:rPr lang="en-US" dirty="0"/>
              <a:t>Methodology</a:t>
            </a:r>
            <a:endParaRPr lang="en-IN" dirty="0"/>
          </a:p>
        </p:txBody>
      </p:sp>
      <p:graphicFrame>
        <p:nvGraphicFramePr>
          <p:cNvPr id="5" name="Table 5">
            <a:extLst>
              <a:ext uri="{FF2B5EF4-FFF2-40B4-BE49-F238E27FC236}">
                <a16:creationId xmlns:a16="http://schemas.microsoft.com/office/drawing/2014/main" id="{C9A13013-FB17-4350-9258-2B542C7B578A}"/>
              </a:ext>
            </a:extLst>
          </p:cNvPr>
          <p:cNvGraphicFramePr>
            <a:graphicFrameLocks noGrp="1"/>
          </p:cNvGraphicFramePr>
          <p:nvPr>
            <p:ph idx="1"/>
            <p:extLst>
              <p:ext uri="{D42A27DB-BD31-4B8C-83A1-F6EECF244321}">
                <p14:modId xmlns:p14="http://schemas.microsoft.com/office/powerpoint/2010/main" val="366420807"/>
              </p:ext>
            </p:extLst>
          </p:nvPr>
        </p:nvGraphicFramePr>
        <p:xfrm>
          <a:off x="685800" y="2193925"/>
          <a:ext cx="10820400" cy="3373603"/>
        </p:xfrm>
        <a:graphic>
          <a:graphicData uri="http://schemas.openxmlformats.org/drawingml/2006/table">
            <a:tbl>
              <a:tblPr firstRow="1" bandRow="1">
                <a:tableStyleId>{5C22544A-7EE6-4342-B048-85BDC9FD1C3A}</a:tableStyleId>
              </a:tblPr>
              <a:tblGrid>
                <a:gridCol w="2085082">
                  <a:extLst>
                    <a:ext uri="{9D8B030D-6E8A-4147-A177-3AD203B41FA5}">
                      <a16:colId xmlns:a16="http://schemas.microsoft.com/office/drawing/2014/main" val="2349167896"/>
                    </a:ext>
                  </a:extLst>
                </a:gridCol>
                <a:gridCol w="8735318">
                  <a:extLst>
                    <a:ext uri="{9D8B030D-6E8A-4147-A177-3AD203B41FA5}">
                      <a16:colId xmlns:a16="http://schemas.microsoft.com/office/drawing/2014/main" val="4207152199"/>
                    </a:ext>
                  </a:extLst>
                </a:gridCol>
              </a:tblGrid>
              <a:tr h="842981">
                <a:tc>
                  <a:txBody>
                    <a:bodyPr/>
                    <a:lstStyle/>
                    <a:p>
                      <a:r>
                        <a:rPr lang="en-US" b="0" dirty="0">
                          <a:solidFill>
                            <a:schemeClr val="bg1"/>
                          </a:solidFill>
                        </a:rPr>
                        <a:t>Design of the Study</a:t>
                      </a:r>
                      <a:endParaRPr lang="en-IN" b="0" dirty="0">
                        <a:solidFill>
                          <a:schemeClr val="bg1"/>
                        </a:solidFill>
                      </a:endParaRPr>
                    </a:p>
                  </a:txBody>
                  <a:tcPr marL="110585" marR="110585"/>
                </a:tc>
                <a:tc>
                  <a:txBody>
                    <a:bodyPr/>
                    <a:lstStyle/>
                    <a:p>
                      <a:r>
                        <a:rPr lang="en-US" b="0" dirty="0">
                          <a:solidFill>
                            <a:schemeClr val="bg1"/>
                          </a:solidFill>
                        </a:rPr>
                        <a:t>Descriptive Study</a:t>
                      </a:r>
                      <a:endParaRPr lang="en-IN" b="0" dirty="0">
                        <a:solidFill>
                          <a:schemeClr val="bg1"/>
                        </a:solidFill>
                      </a:endParaRPr>
                    </a:p>
                  </a:txBody>
                  <a:tcPr marL="110585" marR="110585"/>
                </a:tc>
                <a:extLst>
                  <a:ext uri="{0D108BD9-81ED-4DB2-BD59-A6C34878D82A}">
                    <a16:rowId xmlns:a16="http://schemas.microsoft.com/office/drawing/2014/main" val="1042428927"/>
                  </a:ext>
                </a:extLst>
              </a:tr>
              <a:tr h="842981">
                <a:tc>
                  <a:txBody>
                    <a:bodyPr/>
                    <a:lstStyle/>
                    <a:p>
                      <a:r>
                        <a:rPr lang="en-US" dirty="0"/>
                        <a:t>Type of Data</a:t>
                      </a:r>
                      <a:endParaRPr lang="en-IN" dirty="0"/>
                    </a:p>
                  </a:txBody>
                  <a:tcPr marL="110585" marR="110585"/>
                </a:tc>
                <a:tc>
                  <a:txBody>
                    <a:bodyPr/>
                    <a:lstStyle/>
                    <a:p>
                      <a:r>
                        <a:rPr lang="en-US" dirty="0"/>
                        <a:t>Secondary Data</a:t>
                      </a:r>
                      <a:endParaRPr lang="en-IN" dirty="0"/>
                    </a:p>
                  </a:txBody>
                  <a:tcPr marL="110585" marR="110585"/>
                </a:tc>
                <a:extLst>
                  <a:ext uri="{0D108BD9-81ED-4DB2-BD59-A6C34878D82A}">
                    <a16:rowId xmlns:a16="http://schemas.microsoft.com/office/drawing/2014/main" val="1848585154"/>
                  </a:ext>
                </a:extLst>
              </a:tr>
              <a:tr h="844660">
                <a:tc>
                  <a:txBody>
                    <a:bodyPr/>
                    <a:lstStyle/>
                    <a:p>
                      <a:r>
                        <a:rPr lang="en-US" dirty="0"/>
                        <a:t>Data Collection Method</a:t>
                      </a:r>
                      <a:endParaRPr lang="en-IN" dirty="0"/>
                    </a:p>
                  </a:txBody>
                  <a:tcPr marL="110585" marR="110585"/>
                </a:tc>
                <a:tc>
                  <a:txBody>
                    <a:bodyPr/>
                    <a:lstStyle/>
                    <a:p>
                      <a:r>
                        <a:rPr lang="en-US" dirty="0"/>
                        <a:t>Articles Review  from the PUBMED </a:t>
                      </a:r>
                      <a:endParaRPr lang="en-IN" dirty="0"/>
                    </a:p>
                  </a:txBody>
                  <a:tcPr marL="110585" marR="110585"/>
                </a:tc>
                <a:extLst>
                  <a:ext uri="{0D108BD9-81ED-4DB2-BD59-A6C34878D82A}">
                    <a16:rowId xmlns:a16="http://schemas.microsoft.com/office/drawing/2014/main" val="204399770"/>
                  </a:ext>
                </a:extLst>
              </a:tr>
              <a:tr h="842981">
                <a:tc>
                  <a:txBody>
                    <a:bodyPr/>
                    <a:lstStyle/>
                    <a:p>
                      <a:r>
                        <a:rPr lang="en-US" dirty="0"/>
                        <a:t>Language </a:t>
                      </a:r>
                      <a:endParaRPr lang="en-IN" dirty="0"/>
                    </a:p>
                  </a:txBody>
                  <a:tcPr marL="110585" marR="110585"/>
                </a:tc>
                <a:tc>
                  <a:txBody>
                    <a:bodyPr/>
                    <a:lstStyle/>
                    <a:p>
                      <a:r>
                        <a:rPr lang="en-US" dirty="0"/>
                        <a:t>Articles published in English language only were considered</a:t>
                      </a:r>
                    </a:p>
                  </a:txBody>
                  <a:tcPr marL="110585" marR="110585"/>
                </a:tc>
                <a:extLst>
                  <a:ext uri="{0D108BD9-81ED-4DB2-BD59-A6C34878D82A}">
                    <a16:rowId xmlns:a16="http://schemas.microsoft.com/office/drawing/2014/main" val="4214759134"/>
                  </a:ext>
                </a:extLst>
              </a:tr>
            </a:tbl>
          </a:graphicData>
        </a:graphic>
      </p:graphicFrame>
    </p:spTree>
    <p:extLst>
      <p:ext uri="{BB962C8B-B14F-4D97-AF65-F5344CB8AC3E}">
        <p14:creationId xmlns:p14="http://schemas.microsoft.com/office/powerpoint/2010/main" val="1841407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DBB6560-65F3-4157-A0B6-1CD3072B6472}"/>
              </a:ext>
            </a:extLst>
          </p:cNvPr>
          <p:cNvGraphicFramePr>
            <a:graphicFrameLocks noGrp="1"/>
          </p:cNvGraphicFramePr>
          <p:nvPr>
            <p:ph idx="1"/>
            <p:extLst>
              <p:ext uri="{D42A27DB-BD31-4B8C-83A1-F6EECF244321}">
                <p14:modId xmlns:p14="http://schemas.microsoft.com/office/powerpoint/2010/main" val="2270195107"/>
              </p:ext>
            </p:extLst>
          </p:nvPr>
        </p:nvGraphicFramePr>
        <p:xfrm>
          <a:off x="0" y="-899410"/>
          <a:ext cx="12423387" cy="7757410"/>
        </p:xfrm>
        <a:graphic>
          <a:graphicData uri="http://schemas.openxmlformats.org/drawingml/2006/table">
            <a:tbl>
              <a:tblPr firstRow="1" bandRow="1">
                <a:tableStyleId>{5C22544A-7EE6-4342-B048-85BDC9FD1C3A}</a:tableStyleId>
              </a:tblPr>
              <a:tblGrid>
                <a:gridCol w="927112">
                  <a:extLst>
                    <a:ext uri="{9D8B030D-6E8A-4147-A177-3AD203B41FA5}">
                      <a16:colId xmlns:a16="http://schemas.microsoft.com/office/drawing/2014/main" val="3253427619"/>
                    </a:ext>
                  </a:extLst>
                </a:gridCol>
                <a:gridCol w="794668">
                  <a:extLst>
                    <a:ext uri="{9D8B030D-6E8A-4147-A177-3AD203B41FA5}">
                      <a16:colId xmlns:a16="http://schemas.microsoft.com/office/drawing/2014/main" val="4151515383"/>
                    </a:ext>
                  </a:extLst>
                </a:gridCol>
                <a:gridCol w="1000693">
                  <a:extLst>
                    <a:ext uri="{9D8B030D-6E8A-4147-A177-3AD203B41FA5}">
                      <a16:colId xmlns:a16="http://schemas.microsoft.com/office/drawing/2014/main" val="3461951729"/>
                    </a:ext>
                  </a:extLst>
                </a:gridCol>
                <a:gridCol w="5590224">
                  <a:extLst>
                    <a:ext uri="{9D8B030D-6E8A-4147-A177-3AD203B41FA5}">
                      <a16:colId xmlns:a16="http://schemas.microsoft.com/office/drawing/2014/main" val="2471974184"/>
                    </a:ext>
                  </a:extLst>
                </a:gridCol>
                <a:gridCol w="4110690">
                  <a:extLst>
                    <a:ext uri="{9D8B030D-6E8A-4147-A177-3AD203B41FA5}">
                      <a16:colId xmlns:a16="http://schemas.microsoft.com/office/drawing/2014/main" val="396470657"/>
                    </a:ext>
                  </a:extLst>
                </a:gridCol>
              </a:tblGrid>
              <a:tr h="768423">
                <a:tc>
                  <a:txBody>
                    <a:bodyPr/>
                    <a:lstStyle/>
                    <a:p>
                      <a:r>
                        <a:rPr lang="en-US" dirty="0"/>
                        <a:t>Authors</a:t>
                      </a:r>
                      <a:endParaRPr lang="en-IN" dirty="0"/>
                    </a:p>
                  </a:txBody>
                  <a:tcPr/>
                </a:tc>
                <a:tc>
                  <a:txBody>
                    <a:bodyPr/>
                    <a:lstStyle/>
                    <a:p>
                      <a:r>
                        <a:rPr lang="en-US" dirty="0"/>
                        <a:t>Years</a:t>
                      </a:r>
                      <a:endParaRPr lang="en-IN" dirty="0"/>
                    </a:p>
                  </a:txBody>
                  <a:tcPr/>
                </a:tc>
                <a:tc>
                  <a:txBody>
                    <a:bodyPr/>
                    <a:lstStyle/>
                    <a:p>
                      <a:r>
                        <a:rPr lang="en-US" dirty="0"/>
                        <a:t>Location</a:t>
                      </a:r>
                      <a:endParaRPr lang="en-IN" dirty="0"/>
                    </a:p>
                  </a:txBody>
                  <a:tcPr/>
                </a:tc>
                <a:tc>
                  <a:txBody>
                    <a:bodyPr/>
                    <a:lstStyle/>
                    <a:p>
                      <a:r>
                        <a:rPr lang="en-US" dirty="0"/>
                        <a:t>Method </a:t>
                      </a:r>
                      <a:endParaRPr lang="en-IN" dirty="0"/>
                    </a:p>
                  </a:txBody>
                  <a:tcPr/>
                </a:tc>
                <a:tc>
                  <a:txBody>
                    <a:bodyPr/>
                    <a:lstStyle/>
                    <a:p>
                      <a:r>
                        <a:rPr lang="en-US" dirty="0"/>
                        <a:t>Result</a:t>
                      </a:r>
                      <a:endParaRPr lang="en-IN" dirty="0"/>
                    </a:p>
                  </a:txBody>
                  <a:tcPr/>
                </a:tc>
                <a:extLst>
                  <a:ext uri="{0D108BD9-81ED-4DB2-BD59-A6C34878D82A}">
                    <a16:rowId xmlns:a16="http://schemas.microsoft.com/office/drawing/2014/main" val="4165215556"/>
                  </a:ext>
                </a:extLst>
              </a:tr>
              <a:tr h="2912078">
                <a:tc>
                  <a:txBody>
                    <a:bodyPr/>
                    <a:lstStyle/>
                    <a:p>
                      <a:r>
                        <a:rPr lang="en-US" sz="1200" dirty="0" err="1"/>
                        <a:t>Pubmed</a:t>
                      </a:r>
                      <a:endParaRPr lang="en-IN" sz="1200" dirty="0"/>
                    </a:p>
                  </a:txBody>
                  <a:tcPr/>
                </a:tc>
                <a:tc>
                  <a:txBody>
                    <a:bodyPr/>
                    <a:lstStyle/>
                    <a:p>
                      <a:r>
                        <a:rPr lang="en-IN" sz="1800" b="0" i="0" kern="1200" dirty="0">
                          <a:solidFill>
                            <a:schemeClr val="dk1"/>
                          </a:solidFill>
                          <a:effectLst/>
                          <a:latin typeface="+mn-lt"/>
                          <a:ea typeface="+mn-ea"/>
                          <a:cs typeface="+mn-cs"/>
                        </a:rPr>
                        <a:t>5 Sep,</a:t>
                      </a:r>
                    </a:p>
                    <a:p>
                      <a:r>
                        <a:rPr lang="en-IN" sz="1800" b="0" i="0" kern="1200" dirty="0">
                          <a:solidFill>
                            <a:schemeClr val="dk1"/>
                          </a:solidFill>
                          <a:effectLst/>
                          <a:latin typeface="+mn-lt"/>
                          <a:ea typeface="+mn-ea"/>
                          <a:cs typeface="+mn-cs"/>
                        </a:rPr>
                        <a:t> 2020</a:t>
                      </a:r>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Wuhan, </a:t>
                      </a:r>
                    </a:p>
                    <a:p>
                      <a:pPr marL="0" marR="0" lvl="0" indent="0" algn="l" defTabSz="457200" rtl="0" eaLnBrk="1" fontAlgn="auto" latinLnBrk="0" hangingPunct="1">
                        <a:lnSpc>
                          <a:spcPct val="100000"/>
                        </a:lnSpc>
                        <a:spcBef>
                          <a:spcPts val="0"/>
                        </a:spcBef>
                        <a:spcAft>
                          <a:spcPts val="0"/>
                        </a:spcAft>
                        <a:buClrTx/>
                        <a:buSzTx/>
                        <a:buFontTx/>
                        <a:buNone/>
                        <a:tabLst/>
                        <a:defRPr/>
                      </a:pPr>
                      <a:r>
                        <a:rPr lang="en-IN" sz="1600" b="0" i="0" kern="1200" dirty="0">
                          <a:solidFill>
                            <a:schemeClr val="dk1"/>
                          </a:solidFill>
                          <a:effectLst/>
                          <a:latin typeface="+mn-lt"/>
                          <a:ea typeface="+mn-ea"/>
                          <a:cs typeface="+mn-cs"/>
                        </a:rPr>
                        <a:t>China</a:t>
                      </a:r>
                    </a:p>
                    <a:p>
                      <a:endParaRPr lang="en-IN" dirty="0"/>
                    </a:p>
                  </a:txBody>
                  <a:tcPr/>
                </a:tc>
                <a:tc>
                  <a:txBody>
                    <a:bodyPr/>
                    <a:lstStyle/>
                    <a:p>
                      <a:r>
                        <a:rPr lang="en-US" sz="1200" b="0" i="0" kern="1200" dirty="0">
                          <a:solidFill>
                            <a:schemeClr val="dk1"/>
                          </a:solidFill>
                          <a:effectLst/>
                          <a:latin typeface="+mn-lt"/>
                          <a:ea typeface="+mn-ea"/>
                          <a:cs typeface="+mn-cs"/>
                        </a:rPr>
                        <a:t>An online cross-sectional study was conducted among neurological doctors and nurses in early February 2020 in Hunan Province. Symptoms of anxiety and depression were assessed by the Chinese version of the Self-Rating Anxiety Scale (SAS) (defined as a total score ≥ 50) and Self-Rating Depression Scale (SDS) (defined as a total score ≥ 53). The </a:t>
                      </a:r>
                      <a:r>
                        <a:rPr lang="en-US" sz="1200" b="0" i="0" kern="1200" dirty="0" err="1">
                          <a:solidFill>
                            <a:schemeClr val="dk1"/>
                          </a:solidFill>
                          <a:effectLst/>
                          <a:latin typeface="+mn-lt"/>
                          <a:ea typeface="+mn-ea"/>
                          <a:cs typeface="+mn-cs"/>
                        </a:rPr>
                        <a:t>prevalences</a:t>
                      </a:r>
                      <a:r>
                        <a:rPr lang="en-US" sz="1200" b="0" i="0" kern="1200" dirty="0">
                          <a:solidFill>
                            <a:schemeClr val="dk1"/>
                          </a:solidFill>
                          <a:effectLst/>
                          <a:latin typeface="+mn-lt"/>
                          <a:ea typeface="+mn-ea"/>
                          <a:cs typeface="+mn-cs"/>
                        </a:rPr>
                        <a:t> of probable anxiety and depression were compared between different groups, and multivariate logistic regression analysis was used to understand the independent influencing factors on anxiety and depression.</a:t>
                      </a:r>
                      <a:endParaRPr lang="en-IN" sz="1200" dirty="0"/>
                    </a:p>
                  </a:txBody>
                  <a:tcPr/>
                </a:tc>
                <a:tc>
                  <a:txBody>
                    <a:bodyPr/>
                    <a:lstStyle/>
                    <a:p>
                      <a:r>
                        <a:rPr lang="en-US" sz="1800" b="1" i="0" kern="1200" dirty="0">
                          <a:solidFill>
                            <a:schemeClr val="dk1"/>
                          </a:solidFill>
                          <a:effectLst/>
                          <a:latin typeface="+mn-lt"/>
                          <a:ea typeface="+mn-ea"/>
                          <a:cs typeface="+mn-cs"/>
                        </a:rPr>
                        <a:t> </a:t>
                      </a:r>
                      <a:r>
                        <a:rPr lang="en-US" sz="1200" b="0" i="0" kern="1200" dirty="0">
                          <a:solidFill>
                            <a:schemeClr val="dk1"/>
                          </a:solidFill>
                          <a:effectLst/>
                          <a:latin typeface="+mn-lt"/>
                          <a:ea typeface="+mn-ea"/>
                          <a:cs typeface="+mn-cs"/>
                        </a:rPr>
                        <a:t>The prevalence of probable anxiety and depression in neurological nurses (20.3 and 30.2%, respectively) was higher than that in doctors (12.6 and 20.2%, respectively). Female healthcare workers (18.4%) had a higher proportion of anxiety than males (10.8%). Probable anxiety and depression were more prevalent among nurses, younger workers (≤ 40 years), and medical staff with junior titles. Logistic regression analysis showed that a shortage of protective equipment was independently associated with probable anxiety</a:t>
                      </a:r>
                      <a:endParaRPr lang="en-IN" dirty="0"/>
                    </a:p>
                  </a:txBody>
                  <a:tcPr/>
                </a:tc>
                <a:extLst>
                  <a:ext uri="{0D108BD9-81ED-4DB2-BD59-A6C34878D82A}">
                    <a16:rowId xmlns:a16="http://schemas.microsoft.com/office/drawing/2014/main" val="3493489557"/>
                  </a:ext>
                </a:extLst>
              </a:tr>
              <a:tr h="2329662">
                <a:tc>
                  <a:txBody>
                    <a:bodyPr/>
                    <a:lstStyle/>
                    <a:p>
                      <a:r>
                        <a:rPr lang="en-US" sz="1200" dirty="0" err="1"/>
                        <a:t>Pubmed</a:t>
                      </a:r>
                      <a:endParaRPr lang="en-IN" sz="1200" dirty="0"/>
                    </a:p>
                  </a:txBody>
                  <a:tcPr/>
                </a:tc>
                <a:tc>
                  <a:txBody>
                    <a:bodyPr/>
                    <a:lstStyle/>
                    <a:p>
                      <a:r>
                        <a:rPr lang="en-US" dirty="0"/>
                        <a:t>April 2021</a:t>
                      </a:r>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400" b="0" i="0" kern="1200" dirty="0">
                          <a:solidFill>
                            <a:schemeClr val="dk1"/>
                          </a:solidFill>
                          <a:effectLst/>
                          <a:latin typeface="+mn-lt"/>
                          <a:ea typeface="+mn-ea"/>
                          <a:cs typeface="+mn-cs"/>
                        </a:rPr>
                        <a:t>Canadian</a:t>
                      </a:r>
                    </a:p>
                    <a:p>
                      <a:endParaRPr lang="en-IN" dirty="0"/>
                    </a:p>
                  </a:txBody>
                  <a:tcPr/>
                </a:tc>
                <a:tc>
                  <a:txBody>
                    <a:bodyPr/>
                    <a:lstStyle/>
                    <a:p>
                      <a:r>
                        <a:rPr lang="en-US" sz="1200" b="0" i="0" kern="1200" dirty="0">
                          <a:solidFill>
                            <a:schemeClr val="dk1"/>
                          </a:solidFill>
                          <a:effectLst/>
                          <a:latin typeface="+mn-lt"/>
                          <a:ea typeface="+mn-ea"/>
                          <a:cs typeface="+mn-cs"/>
                        </a:rPr>
                        <a:t>109 participants completed two self-reported validated surveys, the Impact of Events Scale - Revised and the Depression, Anxiety and Stress Scale. 15 participants completed one-on-one semi-structured interviews that were analyzed using inductive thematic analysis.</a:t>
                      </a:r>
                      <a:endParaRPr lang="en-IN" sz="1200" dirty="0"/>
                    </a:p>
                  </a:txBody>
                  <a:tcPr/>
                </a:tc>
                <a:tc>
                  <a:txBody>
                    <a:bodyPr/>
                    <a:lstStyle/>
                    <a:p>
                      <a:r>
                        <a:rPr lang="en-US" sz="1800" b="1" i="0" kern="1200" dirty="0">
                          <a:solidFill>
                            <a:schemeClr val="dk1"/>
                          </a:solidFill>
                          <a:effectLst/>
                          <a:latin typeface="+mn-lt"/>
                          <a:ea typeface="+mn-ea"/>
                          <a:cs typeface="+mn-cs"/>
                        </a:rPr>
                        <a:t> </a:t>
                      </a:r>
                      <a:r>
                        <a:rPr lang="en-US" sz="1200" b="0" i="0" kern="1200" dirty="0">
                          <a:solidFill>
                            <a:schemeClr val="dk1"/>
                          </a:solidFill>
                          <a:effectLst/>
                          <a:latin typeface="+mn-lt"/>
                          <a:ea typeface="+mn-ea"/>
                          <a:cs typeface="+mn-cs"/>
                        </a:rPr>
                        <a:t>In the surveys, the participants reported clinical concern for (23%), probable (13%) and significant (38%) symptoms of post-traumatic stress disorder, as well as mild to severe depression (57%), anxiety (67%) and stress (54%). In the interviews, psychological distress was described as anxiety, worry, distress and fear related to: 1) rapidly changing policy and information, 2) overwhelming and unclear communication, 3) meeting patient care needs in new ways while staying safe, and 4) managing home and personal commitments to self and family.</a:t>
                      </a:r>
                      <a:endParaRPr lang="en-IN" dirty="0"/>
                    </a:p>
                  </a:txBody>
                  <a:tcPr/>
                </a:tc>
                <a:extLst>
                  <a:ext uri="{0D108BD9-81ED-4DB2-BD59-A6C34878D82A}">
                    <a16:rowId xmlns:a16="http://schemas.microsoft.com/office/drawing/2014/main" val="1399563246"/>
                  </a:ext>
                </a:extLst>
              </a:tr>
              <a:tr h="1747247">
                <a:tc>
                  <a:txBody>
                    <a:bodyPr/>
                    <a:lstStyle/>
                    <a:p>
                      <a:r>
                        <a:rPr lang="en-US" sz="1200" dirty="0" err="1"/>
                        <a:t>Pubmed</a:t>
                      </a:r>
                      <a:endParaRPr lang="en-IN" sz="1200" dirty="0"/>
                    </a:p>
                  </a:txBody>
                  <a:tcPr/>
                </a:tc>
                <a:tc>
                  <a:txBody>
                    <a:bodyPr/>
                    <a:lstStyle/>
                    <a:p>
                      <a:r>
                        <a:rPr lang="en-IN" sz="1600" b="0" i="0" kern="1200" dirty="0">
                          <a:solidFill>
                            <a:schemeClr val="dk1"/>
                          </a:solidFill>
                          <a:effectLst/>
                          <a:latin typeface="+mn-lt"/>
                          <a:ea typeface="+mn-ea"/>
                          <a:cs typeface="+mn-cs"/>
                        </a:rPr>
                        <a:t>May-Jun 2020</a:t>
                      </a:r>
                      <a:endParaRPr lang="en-IN" sz="1600" dirty="0"/>
                    </a:p>
                  </a:txBody>
                  <a:tcPr/>
                </a:tc>
                <a:tc>
                  <a:txBody>
                    <a:bodyPr/>
                    <a:lstStyle/>
                    <a:p>
                      <a:endParaRPr lang="en-IN"/>
                    </a:p>
                  </a:txBody>
                  <a:tcPr/>
                </a:tc>
                <a:tc>
                  <a:txBody>
                    <a:bodyPr/>
                    <a:lstStyle/>
                    <a:p>
                      <a:r>
                        <a:rPr lang="en-US" sz="1200" b="0" i="0" kern="1200" dirty="0">
                          <a:solidFill>
                            <a:schemeClr val="dk1"/>
                          </a:solidFill>
                          <a:effectLst/>
                          <a:latin typeface="+mn-lt"/>
                          <a:ea typeface="+mn-ea"/>
                          <a:cs typeface="+mn-cs"/>
                        </a:rPr>
                        <a:t>This online survey has been done for 10 days. Data were collected on background characteristics, knowledge, attitude, and behavior of the respondents in a semi-structured pro forma, and psychiatric morbidity was measured by the Depression, Anxiety, and Stress Scale-21. A total of 152 complete responses have been received. The data were assessed using SPSS software.</a:t>
                      </a:r>
                      <a:endParaRPr lang="en-IN" sz="1200" dirty="0"/>
                    </a:p>
                  </a:txBody>
                  <a:tcPr/>
                </a:tc>
                <a:tc>
                  <a:txBody>
                    <a:bodyPr/>
                    <a:lstStyle/>
                    <a:p>
                      <a:r>
                        <a:rPr lang="en-US" sz="1200" b="0" i="0" kern="1200" dirty="0">
                          <a:solidFill>
                            <a:schemeClr val="dk1"/>
                          </a:solidFill>
                          <a:effectLst/>
                          <a:latin typeface="+mn-lt"/>
                          <a:ea typeface="+mn-ea"/>
                          <a:cs typeface="+mn-cs"/>
                        </a:rPr>
                        <a:t>Out of 152 study participants, 34.9% were depressed and 39.5% and 32.9% were having anxiety and stress, respectively. Significant predictors for psychiatric morbidities were experience in health sector, duty hours, use of protective measures, and altruistic coping. Multivariable logistic regression showed most of the factors to be significantly associated with depression, anxiety, and stress level</a:t>
                      </a:r>
                      <a:r>
                        <a:rPr lang="en-US" sz="1800" b="0" i="0" kern="1200" dirty="0">
                          <a:solidFill>
                            <a:schemeClr val="dk1"/>
                          </a:solidFill>
                          <a:effectLst/>
                          <a:latin typeface="+mn-lt"/>
                          <a:ea typeface="+mn-ea"/>
                          <a:cs typeface="+mn-cs"/>
                        </a:rPr>
                        <a:t>.</a:t>
                      </a:r>
                      <a:endParaRPr lang="en-IN" dirty="0"/>
                    </a:p>
                  </a:txBody>
                  <a:tcPr/>
                </a:tc>
                <a:extLst>
                  <a:ext uri="{0D108BD9-81ED-4DB2-BD59-A6C34878D82A}">
                    <a16:rowId xmlns:a16="http://schemas.microsoft.com/office/drawing/2014/main" val="2220314087"/>
                  </a:ext>
                </a:extLst>
              </a:tr>
            </a:tbl>
          </a:graphicData>
        </a:graphic>
      </p:graphicFrame>
    </p:spTree>
    <p:extLst>
      <p:ext uri="{BB962C8B-B14F-4D97-AF65-F5344CB8AC3E}">
        <p14:creationId xmlns:p14="http://schemas.microsoft.com/office/powerpoint/2010/main" val="3059743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EF2BEC6-9687-4B16-84CC-89B52FF2FF9E}"/>
              </a:ext>
            </a:extLst>
          </p:cNvPr>
          <p:cNvGraphicFramePr>
            <a:graphicFrameLocks noGrp="1"/>
          </p:cNvGraphicFramePr>
          <p:nvPr>
            <p:ph idx="1"/>
            <p:extLst>
              <p:ext uri="{D42A27DB-BD31-4B8C-83A1-F6EECF244321}">
                <p14:modId xmlns:p14="http://schemas.microsoft.com/office/powerpoint/2010/main" val="1305801690"/>
              </p:ext>
            </p:extLst>
          </p:nvPr>
        </p:nvGraphicFramePr>
        <p:xfrm>
          <a:off x="0" y="-1154243"/>
          <a:ext cx="12192000" cy="8012242"/>
        </p:xfrm>
        <a:graphic>
          <a:graphicData uri="http://schemas.openxmlformats.org/drawingml/2006/table">
            <a:tbl>
              <a:tblPr firstRow="1" bandRow="1">
                <a:tableStyleId>{5C22544A-7EE6-4342-B048-85BDC9FD1C3A}</a:tableStyleId>
              </a:tblPr>
              <a:tblGrid>
                <a:gridCol w="1349116">
                  <a:extLst>
                    <a:ext uri="{9D8B030D-6E8A-4147-A177-3AD203B41FA5}">
                      <a16:colId xmlns:a16="http://schemas.microsoft.com/office/drawing/2014/main" val="3385086796"/>
                    </a:ext>
                  </a:extLst>
                </a:gridCol>
                <a:gridCol w="1184223">
                  <a:extLst>
                    <a:ext uri="{9D8B030D-6E8A-4147-A177-3AD203B41FA5}">
                      <a16:colId xmlns:a16="http://schemas.microsoft.com/office/drawing/2014/main" val="3102025502"/>
                    </a:ext>
                  </a:extLst>
                </a:gridCol>
                <a:gridCol w="1349114">
                  <a:extLst>
                    <a:ext uri="{9D8B030D-6E8A-4147-A177-3AD203B41FA5}">
                      <a16:colId xmlns:a16="http://schemas.microsoft.com/office/drawing/2014/main" val="3835879857"/>
                    </a:ext>
                  </a:extLst>
                </a:gridCol>
                <a:gridCol w="3627619">
                  <a:extLst>
                    <a:ext uri="{9D8B030D-6E8A-4147-A177-3AD203B41FA5}">
                      <a16:colId xmlns:a16="http://schemas.microsoft.com/office/drawing/2014/main" val="762539707"/>
                    </a:ext>
                  </a:extLst>
                </a:gridCol>
                <a:gridCol w="4681928">
                  <a:extLst>
                    <a:ext uri="{9D8B030D-6E8A-4147-A177-3AD203B41FA5}">
                      <a16:colId xmlns:a16="http://schemas.microsoft.com/office/drawing/2014/main" val="3707642330"/>
                    </a:ext>
                  </a:extLst>
                </a:gridCol>
              </a:tblGrid>
              <a:tr h="758039">
                <a:tc>
                  <a:txBody>
                    <a:bodyPr/>
                    <a:lstStyle/>
                    <a:p>
                      <a:r>
                        <a:rPr lang="en-US" dirty="0"/>
                        <a:t>Authors</a:t>
                      </a:r>
                      <a:endParaRPr lang="en-IN" dirty="0"/>
                    </a:p>
                  </a:txBody>
                  <a:tcPr/>
                </a:tc>
                <a:tc>
                  <a:txBody>
                    <a:bodyPr/>
                    <a:lstStyle/>
                    <a:p>
                      <a:r>
                        <a:rPr lang="en-US" dirty="0"/>
                        <a:t>Years</a:t>
                      </a:r>
                      <a:endParaRPr lang="en-IN" dirty="0"/>
                    </a:p>
                  </a:txBody>
                  <a:tcPr/>
                </a:tc>
                <a:tc>
                  <a:txBody>
                    <a:bodyPr/>
                    <a:lstStyle/>
                    <a:p>
                      <a:r>
                        <a:rPr lang="en-US" dirty="0"/>
                        <a:t>Location </a:t>
                      </a:r>
                      <a:endParaRPr lang="en-IN" dirty="0"/>
                    </a:p>
                  </a:txBody>
                  <a:tcPr/>
                </a:tc>
                <a:tc>
                  <a:txBody>
                    <a:bodyPr/>
                    <a:lstStyle/>
                    <a:p>
                      <a:r>
                        <a:rPr lang="en-US" dirty="0"/>
                        <a:t>Method </a:t>
                      </a:r>
                      <a:endParaRPr lang="en-IN" dirty="0"/>
                    </a:p>
                  </a:txBody>
                  <a:tcPr/>
                </a:tc>
                <a:tc>
                  <a:txBody>
                    <a:bodyPr/>
                    <a:lstStyle/>
                    <a:p>
                      <a:r>
                        <a:rPr lang="en-US" dirty="0"/>
                        <a:t>Result</a:t>
                      </a:r>
                      <a:endParaRPr lang="en-IN" dirty="0"/>
                    </a:p>
                  </a:txBody>
                  <a:tcPr/>
                </a:tc>
                <a:extLst>
                  <a:ext uri="{0D108BD9-81ED-4DB2-BD59-A6C34878D82A}">
                    <a16:rowId xmlns:a16="http://schemas.microsoft.com/office/drawing/2014/main" val="42107592"/>
                  </a:ext>
                </a:extLst>
              </a:tr>
              <a:tr h="4580125">
                <a:tc>
                  <a:txBody>
                    <a:bodyPr/>
                    <a:lstStyle/>
                    <a:p>
                      <a:r>
                        <a:rPr lang="en-US" dirty="0" err="1"/>
                        <a:t>Pubmed</a:t>
                      </a:r>
                      <a:endParaRPr lang="en-IN" dirty="0"/>
                    </a:p>
                  </a:txBody>
                  <a:tcPr/>
                </a:tc>
                <a:tc>
                  <a:txBody>
                    <a:bodyPr/>
                    <a:lstStyle/>
                    <a:p>
                      <a:r>
                        <a:rPr lang="en-US" dirty="0"/>
                        <a:t>Nov, 2021</a:t>
                      </a:r>
                      <a:endParaRPr lang="en-IN" dirty="0"/>
                    </a:p>
                  </a:txBody>
                  <a:tcPr/>
                </a:tc>
                <a:tc>
                  <a:txBody>
                    <a:bodyPr/>
                    <a:lstStyle/>
                    <a:p>
                      <a:r>
                        <a:rPr lang="en-IN" sz="1800" kern="1200" dirty="0">
                          <a:solidFill>
                            <a:schemeClr val="dk1"/>
                          </a:solidFill>
                          <a:effectLst/>
                          <a:latin typeface="+mn-lt"/>
                          <a:ea typeface="+mn-ea"/>
                          <a:cs typeface="+mn-cs"/>
                        </a:rPr>
                        <a:t>Oman </a:t>
                      </a:r>
                      <a:endParaRPr lang="en-IN" dirty="0"/>
                    </a:p>
                  </a:txBody>
                  <a:tcPr/>
                </a:tc>
                <a:tc>
                  <a:txBody>
                    <a:bodyPr/>
                    <a:lstStyle/>
                    <a:p>
                      <a:r>
                        <a:rPr lang="en-US" sz="1400" b="0" i="0" kern="1200" dirty="0">
                          <a:solidFill>
                            <a:schemeClr val="dk1"/>
                          </a:solidFill>
                          <a:effectLst/>
                          <a:latin typeface="+mn-lt"/>
                          <a:ea typeface="+mn-ea"/>
                          <a:cs typeface="+mn-cs"/>
                        </a:rPr>
                        <a:t>We conducted a cross-sectional, web-based survey of 402 female doctors and nurses recruited from several health facilities in Oman. We used the Generalized Anxiety Disorder (GAD-7) scale, the Perceived Stress Scale (PSS-10), the WHO-5 Well-Being Index (WHO-5), and the Sleep Quality Scale to determine the prevalence rates of anxiety, stress, well-being, and sleep quality.</a:t>
                      </a:r>
                      <a:endParaRPr lang="en-IN" sz="1400" dirty="0"/>
                    </a:p>
                  </a:txBody>
                  <a:tcPr/>
                </a:tc>
                <a:tc>
                  <a:txBody>
                    <a:bodyPr/>
                    <a:lstStyle/>
                    <a:p>
                      <a:r>
                        <a:rPr lang="en-US" sz="1800" b="1" i="0" kern="1200" dirty="0">
                          <a:solidFill>
                            <a:schemeClr val="dk1"/>
                          </a:solidFill>
                          <a:effectLst/>
                          <a:latin typeface="+mn-lt"/>
                          <a:ea typeface="+mn-ea"/>
                          <a:cs typeface="+mn-cs"/>
                        </a:rPr>
                        <a:t> </a:t>
                      </a:r>
                      <a:r>
                        <a:rPr lang="en-US" sz="1200" b="0" i="0" kern="1200" dirty="0">
                          <a:solidFill>
                            <a:schemeClr val="dk1"/>
                          </a:solidFill>
                          <a:effectLst/>
                          <a:latin typeface="+mn-lt"/>
                          <a:ea typeface="+mn-ea"/>
                          <a:cs typeface="+mn-cs"/>
                        </a:rPr>
                        <a:t>A total of 231 (57.5%) Omanis and 171 (42.5%) non-Omanis participated in this study. Of the total 402 participants, 28.4% were physicians and 71.6% were nurses. One in four (27.9%) participants reported caring for COVID-19 patients. One in four (27.9%) had moderate to severe anxiety. A higher proportion of Omanis (32.0%) had moderate to severe anxiety than non-Omanis (22.2%). Six in 10 (60.7%) scored at or above the mean on the PSS-10. Doctors and nurses who cared for COVID-19 patients reported higher levels of stress than those who did not. Almost half (45.3%) of the participants scored 50% or less on the well-being scale. A higher proportion of Omanis and those who cared for COVID-19 cases scored ≤ 50. Four in 10 (39.3%) had poor sleep quality; this was particularly prevalent among Omanis. A multiple regression analysis revealed that anxiety, stress, and well-being were significant predictors of poor sleep quality.</a:t>
                      </a:r>
                      <a:endParaRPr lang="en-IN" dirty="0"/>
                    </a:p>
                  </a:txBody>
                  <a:tcPr/>
                </a:tc>
                <a:extLst>
                  <a:ext uri="{0D108BD9-81ED-4DB2-BD59-A6C34878D82A}">
                    <a16:rowId xmlns:a16="http://schemas.microsoft.com/office/drawing/2014/main" val="718935578"/>
                  </a:ext>
                </a:extLst>
              </a:tr>
              <a:tr h="2674078">
                <a:tc>
                  <a:txBody>
                    <a:bodyPr/>
                    <a:lstStyle/>
                    <a:p>
                      <a:r>
                        <a:rPr lang="en-US" dirty="0" err="1"/>
                        <a:t>Pubmed</a:t>
                      </a:r>
                      <a:endParaRPr lang="en-IN" dirty="0"/>
                    </a:p>
                  </a:txBody>
                  <a:tcPr/>
                </a:tc>
                <a:tc>
                  <a:txBody>
                    <a:bodyPr/>
                    <a:lstStyle/>
                    <a:p>
                      <a:r>
                        <a:rPr lang="en-US" dirty="0"/>
                        <a:t>March 2021</a:t>
                      </a:r>
                      <a:endParaRPr lang="en-IN" dirty="0"/>
                    </a:p>
                  </a:txBody>
                  <a:tcPr/>
                </a:tc>
                <a:tc>
                  <a:txBody>
                    <a:bodyPr/>
                    <a:lstStyle/>
                    <a:p>
                      <a:endParaRPr lang="en-IN" dirty="0"/>
                    </a:p>
                  </a:txBody>
                  <a:tcPr/>
                </a:tc>
                <a:tc>
                  <a:txBody>
                    <a:bodyPr/>
                    <a:lstStyle/>
                    <a:p>
                      <a:r>
                        <a:rPr lang="en-US" sz="1400" b="0" i="0" kern="1200" dirty="0">
                          <a:solidFill>
                            <a:schemeClr val="dk1"/>
                          </a:solidFill>
                          <a:effectLst/>
                          <a:latin typeface="+mn-lt"/>
                          <a:ea typeface="+mn-ea"/>
                          <a:cs typeface="+mn-cs"/>
                        </a:rPr>
                        <a:t>Registered nurses who graduated from a nursing school in Southern California, USA, participated in the study from 20 April-10 May 2020 (N = 320). Kendall's tau correlations and multivariate logistic regression procedures were performed with stress, anxiety and depression as outcome variables.</a:t>
                      </a:r>
                      <a:endParaRPr lang="en-IN" sz="1400" dirty="0"/>
                    </a:p>
                  </a:txBody>
                  <a:tcPr/>
                </a:tc>
                <a:tc>
                  <a:txBody>
                    <a:bodyPr/>
                    <a:lstStyle/>
                    <a:p>
                      <a:r>
                        <a:rPr lang="en-US" sz="1200" b="0" i="0" kern="1200" dirty="0">
                          <a:solidFill>
                            <a:schemeClr val="dk1"/>
                          </a:solidFill>
                          <a:effectLst/>
                          <a:latin typeface="+mn-lt"/>
                          <a:ea typeface="+mn-ea"/>
                          <a:cs typeface="+mn-cs"/>
                        </a:rPr>
                        <a:t>Most nurses reported moderate/high stress (80.1%), while 43% and 26% reported moderate/severe anxiety and depression, respectively. COVID-19 patient care was positively associated with moderate/severe high stress (OR = 2.25; p = .012) and moderate/severe anxiety (OR = 3.04; p &lt; .001), whereas quarantine was associated with moderate/severe depression (OR = 2.68; p &lt; .001). High levels of family functioning, resilience and spirituality predicted two- to sixfold lower odds of moderate/severe stress, anxiety or depression. High resilience, spirituality and family functioning appear to be good coping mechanisms for nurses against stress, anxiety and depression during the pandemic.</a:t>
                      </a:r>
                      <a:endParaRPr lang="en-IN" sz="1200" dirty="0"/>
                    </a:p>
                  </a:txBody>
                  <a:tcPr/>
                </a:tc>
                <a:extLst>
                  <a:ext uri="{0D108BD9-81ED-4DB2-BD59-A6C34878D82A}">
                    <a16:rowId xmlns:a16="http://schemas.microsoft.com/office/drawing/2014/main" val="3139566271"/>
                  </a:ext>
                </a:extLst>
              </a:tr>
            </a:tbl>
          </a:graphicData>
        </a:graphic>
      </p:graphicFrame>
    </p:spTree>
    <p:extLst>
      <p:ext uri="{BB962C8B-B14F-4D97-AF65-F5344CB8AC3E}">
        <p14:creationId xmlns:p14="http://schemas.microsoft.com/office/powerpoint/2010/main" val="2148654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82640-F189-4078-BEA1-873FAB97C237}"/>
              </a:ext>
            </a:extLst>
          </p:cNvPr>
          <p:cNvSpPr>
            <a:spLocks noGrp="1"/>
          </p:cNvSpPr>
          <p:nvPr>
            <p:ph type="title"/>
          </p:nvPr>
        </p:nvSpPr>
        <p:spPr/>
        <p:txBody>
          <a:bodyPr/>
          <a:lstStyle/>
          <a:p>
            <a:r>
              <a:rPr lang="en-US" dirty="0"/>
              <a:t>Meta Analysis</a:t>
            </a:r>
          </a:p>
        </p:txBody>
      </p:sp>
      <p:sp>
        <p:nvSpPr>
          <p:cNvPr id="3" name="Content Placeholder 2">
            <a:extLst>
              <a:ext uri="{FF2B5EF4-FFF2-40B4-BE49-F238E27FC236}">
                <a16:creationId xmlns:a16="http://schemas.microsoft.com/office/drawing/2014/main" id="{366E993D-7B6E-4CE3-8CE2-044F3A6DAC21}"/>
              </a:ext>
            </a:extLst>
          </p:cNvPr>
          <p:cNvSpPr>
            <a:spLocks noGrp="1"/>
          </p:cNvSpPr>
          <p:nvPr>
            <p:ph idx="1"/>
          </p:nvPr>
        </p:nvSpPr>
        <p:spPr/>
        <p:txBody>
          <a:bodyPr>
            <a:normAutofit fontScale="92500"/>
          </a:bodyPr>
          <a:lstStyle/>
          <a:p>
            <a:r>
              <a:rPr lang="en-US" dirty="0"/>
              <a:t>Subgroup analysis of Anxiety and Depression Prevalence. For anxiety, gender data were available in five studies</a:t>
            </a:r>
          </a:p>
          <a:p>
            <a:r>
              <a:rPr lang="en-US" dirty="0"/>
              <a:t> In doctor and nurse groups, prevalence could be calculated in five studies, with respective values of 21·73%and 25·80%</a:t>
            </a:r>
          </a:p>
          <a:p>
            <a:r>
              <a:rPr lang="en-US" dirty="0"/>
              <a:t>Regarding the severity of the anxiety, data were available in five studies with a pooled prevalence of 17·93% for mild anxiety and 6·88% for moderate/severe </a:t>
            </a:r>
          </a:p>
          <a:p>
            <a:r>
              <a:rPr lang="en-US" dirty="0"/>
              <a:t>Between doctors and nurses, in the five studies with available data on stress, the pooled prevalence was calculated as 30.30% for nurses and 25.37% for doctors</a:t>
            </a:r>
          </a:p>
          <a:p>
            <a:r>
              <a:rPr lang="en-US" dirty="0"/>
              <a:t> Between doctors and nurses, in the five studies with available data on depression, the pooled prevalence was calculated as 30.30% for nurses and 25.37% for doctors</a:t>
            </a:r>
          </a:p>
          <a:p>
            <a:r>
              <a:rPr lang="en-US" dirty="0"/>
              <a:t>For insomnia, a subgroup analysis was not performed due to the limited data available.</a:t>
            </a:r>
          </a:p>
        </p:txBody>
      </p:sp>
    </p:spTree>
    <p:extLst>
      <p:ext uri="{BB962C8B-B14F-4D97-AF65-F5344CB8AC3E}">
        <p14:creationId xmlns:p14="http://schemas.microsoft.com/office/powerpoint/2010/main" val="4012327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DB42E-4571-4530-9F46-BD3FD7687E67}"/>
              </a:ext>
            </a:extLst>
          </p:cNvPr>
          <p:cNvSpPr>
            <a:spLocks noGrp="1"/>
          </p:cNvSpPr>
          <p:nvPr>
            <p:ph type="title"/>
          </p:nvPr>
        </p:nvSpPr>
        <p:spPr/>
        <p:txBody>
          <a:bodyPr/>
          <a:lstStyle/>
          <a:p>
            <a:r>
              <a:rPr lang="en-US" dirty="0"/>
              <a:t>Literature Review </a:t>
            </a:r>
            <a:endParaRPr lang="en-IN" dirty="0"/>
          </a:p>
        </p:txBody>
      </p:sp>
      <p:sp>
        <p:nvSpPr>
          <p:cNvPr id="3" name="Content Placeholder 2">
            <a:extLst>
              <a:ext uri="{FF2B5EF4-FFF2-40B4-BE49-F238E27FC236}">
                <a16:creationId xmlns:a16="http://schemas.microsoft.com/office/drawing/2014/main" id="{5ACACE71-07F0-494F-A4A3-A7CD521314EC}"/>
              </a:ext>
            </a:extLst>
          </p:cNvPr>
          <p:cNvSpPr>
            <a:spLocks noGrp="1"/>
          </p:cNvSpPr>
          <p:nvPr>
            <p:ph idx="1"/>
          </p:nvPr>
        </p:nvSpPr>
        <p:spPr/>
        <p:txBody>
          <a:bodyPr/>
          <a:lstStyle/>
          <a:p>
            <a:r>
              <a:rPr lang="en-US" dirty="0"/>
              <a:t>Literature review of 23 articles is done on the basis of selection criteria in which all articles are related to the mental of doctors during this covid-19.</a:t>
            </a:r>
            <a:endParaRPr lang="en-IN" dirty="0"/>
          </a:p>
        </p:txBody>
      </p:sp>
    </p:spTree>
    <p:extLst>
      <p:ext uri="{BB962C8B-B14F-4D97-AF65-F5344CB8AC3E}">
        <p14:creationId xmlns:p14="http://schemas.microsoft.com/office/powerpoint/2010/main" val="3747764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8C87A-479D-4743-8E62-20E87DB2A3B9}"/>
              </a:ext>
            </a:extLst>
          </p:cNvPr>
          <p:cNvSpPr>
            <a:spLocks noGrp="1"/>
          </p:cNvSpPr>
          <p:nvPr>
            <p:ph type="title"/>
          </p:nvPr>
        </p:nvSpPr>
        <p:spPr/>
        <p:txBody>
          <a:bodyPr/>
          <a:lstStyle/>
          <a:p>
            <a:r>
              <a:rPr lang="en-US" sz="2800" dirty="0"/>
              <a:t>Comparative Study of Mental health of Doctors, nurses</a:t>
            </a:r>
            <a:endParaRPr lang="en-IN" sz="2800" dirty="0"/>
          </a:p>
        </p:txBody>
      </p:sp>
      <p:sp>
        <p:nvSpPr>
          <p:cNvPr id="3" name="Content Placeholder 2">
            <a:extLst>
              <a:ext uri="{FF2B5EF4-FFF2-40B4-BE49-F238E27FC236}">
                <a16:creationId xmlns:a16="http://schemas.microsoft.com/office/drawing/2014/main" id="{1601B9B1-CB0D-4392-8720-E52E8B8722AC}"/>
              </a:ext>
            </a:extLst>
          </p:cNvPr>
          <p:cNvSpPr>
            <a:spLocks noGrp="1"/>
          </p:cNvSpPr>
          <p:nvPr>
            <p:ph sz="half" idx="1"/>
          </p:nvPr>
        </p:nvSpPr>
        <p:spPr/>
        <p:txBody>
          <a:bodyPr/>
          <a:lstStyle/>
          <a:p>
            <a:r>
              <a:rPr lang="en-US" dirty="0"/>
              <a:t>Mental health of doctors and nurses before covid-19</a:t>
            </a:r>
          </a:p>
          <a:p>
            <a:pPr marL="0" indent="0">
              <a:buNone/>
            </a:pPr>
            <a:endParaRPr lang="en-US" dirty="0"/>
          </a:p>
          <a:p>
            <a:pPr marL="0" indent="0">
              <a:buNone/>
            </a:pPr>
            <a:r>
              <a:rPr lang="en-US" dirty="0"/>
              <a:t>Capacity to work full time is reduced</a:t>
            </a:r>
          </a:p>
          <a:p>
            <a:pPr marL="0" indent="0">
              <a:buNone/>
            </a:pPr>
            <a:r>
              <a:rPr lang="en-US" dirty="0"/>
              <a:t>Psychological distressed</a:t>
            </a:r>
          </a:p>
          <a:p>
            <a:pPr marL="0" indent="0">
              <a:buNone/>
            </a:pPr>
            <a:r>
              <a:rPr lang="en-US" dirty="0"/>
              <a:t>Psychiatric morbidity</a:t>
            </a:r>
          </a:p>
        </p:txBody>
      </p:sp>
      <p:sp>
        <p:nvSpPr>
          <p:cNvPr id="4" name="Content Placeholder 3">
            <a:extLst>
              <a:ext uri="{FF2B5EF4-FFF2-40B4-BE49-F238E27FC236}">
                <a16:creationId xmlns:a16="http://schemas.microsoft.com/office/drawing/2014/main" id="{B732968B-E6D1-4B9D-91EA-3B40A99F18DD}"/>
              </a:ext>
            </a:extLst>
          </p:cNvPr>
          <p:cNvSpPr>
            <a:spLocks noGrp="1"/>
          </p:cNvSpPr>
          <p:nvPr>
            <p:ph sz="half" idx="2"/>
          </p:nvPr>
        </p:nvSpPr>
        <p:spPr/>
        <p:txBody>
          <a:bodyPr/>
          <a:lstStyle/>
          <a:p>
            <a:r>
              <a:rPr lang="en-US" dirty="0"/>
              <a:t>Mental health of Doctors and nurses during covid-19</a:t>
            </a:r>
          </a:p>
          <a:p>
            <a:pPr marL="0" indent="0">
              <a:buNone/>
            </a:pPr>
            <a:endParaRPr lang="en-US" dirty="0"/>
          </a:p>
          <a:p>
            <a:pPr marL="0" indent="0">
              <a:buNone/>
            </a:pPr>
            <a:r>
              <a:rPr lang="en-US" dirty="0"/>
              <a:t>Mental Health and self harm</a:t>
            </a:r>
          </a:p>
          <a:p>
            <a:pPr marL="0" indent="0">
              <a:buNone/>
            </a:pPr>
            <a:r>
              <a:rPr lang="en-US" dirty="0"/>
              <a:t>Functional impairment of ICU staff</a:t>
            </a:r>
          </a:p>
          <a:p>
            <a:pPr marL="0" indent="0">
              <a:buNone/>
            </a:pPr>
            <a:r>
              <a:rPr lang="en-US" dirty="0"/>
              <a:t>Covid-19 could have a strong impact on ICU workers</a:t>
            </a:r>
          </a:p>
          <a:p>
            <a:pPr marL="0" indent="0">
              <a:buNone/>
            </a:pPr>
            <a:r>
              <a:rPr lang="en-US" dirty="0"/>
              <a:t>Psychological effect and effect on occupational  Health </a:t>
            </a:r>
          </a:p>
          <a:p>
            <a:pPr marL="0" indent="0">
              <a:buNone/>
            </a:pPr>
            <a:r>
              <a:rPr lang="en-US" dirty="0"/>
              <a:t>Frequency of mental symptoms</a:t>
            </a:r>
          </a:p>
        </p:txBody>
      </p:sp>
    </p:spTree>
    <p:extLst>
      <p:ext uri="{BB962C8B-B14F-4D97-AF65-F5344CB8AC3E}">
        <p14:creationId xmlns:p14="http://schemas.microsoft.com/office/powerpoint/2010/main" val="383497647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3657</TotalTime>
  <Words>2142</Words>
  <Application>Microsoft Office PowerPoint</Application>
  <PresentationFormat>Widescreen</PresentationFormat>
  <Paragraphs>127</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Bahnschrift Light Condensed</vt:lpstr>
      <vt:lpstr>Calibri</vt:lpstr>
      <vt:lpstr>Century Gothic</vt:lpstr>
      <vt:lpstr>Times New Roman</vt:lpstr>
      <vt:lpstr>Vapor Trail</vt:lpstr>
      <vt:lpstr>Mental health of doctors and Nurses during COVID-19”.</vt:lpstr>
      <vt:lpstr>Introduction</vt:lpstr>
      <vt:lpstr>Objective of the Study</vt:lpstr>
      <vt:lpstr>Methodology</vt:lpstr>
      <vt:lpstr>PowerPoint Presentation</vt:lpstr>
      <vt:lpstr>PowerPoint Presentation</vt:lpstr>
      <vt:lpstr>Meta Analysis</vt:lpstr>
      <vt:lpstr>Literature Review </vt:lpstr>
      <vt:lpstr>Comparative Study of Mental health of Doctors, nurses</vt:lpstr>
      <vt:lpstr>PowerPoint Presentation</vt:lpstr>
      <vt:lpstr>Conclusions</vt:lpstr>
      <vt:lpstr>Referrences </vt:lpstr>
      <vt:lpstr>Conti… </vt:lpstr>
      <vt:lpstr>Conti…</vt:lpstr>
      <vt:lpstr>Conti…</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studies related to Doctors and Nurses in India during COVID-19”.</dc:title>
  <dc:creator>shah basher</dc:creator>
  <cp:lastModifiedBy>shah basher</cp:lastModifiedBy>
  <cp:revision>56</cp:revision>
  <dcterms:created xsi:type="dcterms:W3CDTF">2021-06-08T18:27:40Z</dcterms:created>
  <dcterms:modified xsi:type="dcterms:W3CDTF">2021-06-18T13:52:24Z</dcterms:modified>
</cp:coreProperties>
</file>