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15"/>
  </p:notesMasterIdLst>
  <p:handoutMasterIdLst>
    <p:handoutMasterId r:id="rId16"/>
  </p:handoutMasterIdLst>
  <p:sldIdLst>
    <p:sldId id="263" r:id="rId2"/>
    <p:sldId id="264" r:id="rId3"/>
    <p:sldId id="267" r:id="rId4"/>
    <p:sldId id="268" r:id="rId5"/>
    <p:sldId id="269" r:id="rId6"/>
    <p:sldId id="272" r:id="rId7"/>
    <p:sldId id="270" r:id="rId8"/>
    <p:sldId id="271" r:id="rId9"/>
    <p:sldId id="273" r:id="rId10"/>
    <p:sldId id="274" r:id="rId11"/>
    <p:sldId id="275" r:id="rId12"/>
    <p:sldId id="276" r:id="rId13"/>
    <p:sldId id="277" r:id="rId14"/>
  </p:sldIdLst>
  <p:sldSz cx="43891200" cy="32918400"/>
  <p:notesSz cx="31954788" cy="50149125"/>
  <p:embeddedFontLst>
    <p:embeddedFont>
      <p:font typeface="Calibri" panose="020F0502020204030204" pitchFamily="34" charset="0"/>
      <p:regular r:id="rId17"/>
      <p:bold r:id="rId18"/>
      <p:italic r:id="rId19"/>
      <p:boldItalic r:id="rId20"/>
    </p:embeddedFont>
    <p:embeddedFont>
      <p:font typeface="Libre Baskerville" panose="020B0604020202020204" charset="0"/>
      <p:bold r:id="rId21"/>
    </p:embeddedFont>
    <p:embeddedFont>
      <p:font typeface="Montserrat Light" panose="020B0604020202020204" charset="0"/>
      <p:regular r:id="rId22"/>
    </p:embeddedFont>
  </p:embeddedFontLst>
  <p:custDataLst>
    <p:tags r:id="rId23"/>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2A5"/>
    <a:srgbClr val="235078"/>
    <a:srgbClr val="DCE1C8"/>
    <a:srgbClr val="EAEAEA"/>
    <a:srgbClr val="EEEEEE"/>
    <a:srgbClr val="006699"/>
    <a:srgbClr val="CC3300"/>
    <a:srgbClr val="006600"/>
    <a:srgbClr val="3366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p:scale>
          <a:sx n="25" d="100"/>
          <a:sy n="25" d="100"/>
        </p:scale>
        <p:origin x="-44" y="-4"/>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persuadingsapphire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ribalhealthreport.in/executive-summary/"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doi.org/10.1186/s13063-019-3369-5" TargetMode="External"/><Relationship Id="rId5" Type="http://schemas.openxmlformats.org/officeDocument/2006/relationships/hyperlink" Target="https://doi.org/10.1371/journal.pmed.1002939" TargetMode="External"/><Relationship Id="rId4" Type="http://schemas.openxmlformats.org/officeDocument/2006/relationships/hyperlink" Target="https://unesdoc.unesco.org/ark:/48223/pf000026179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nesdoc.unesco.org/ark:/48223/pf0000261791" TargetMode="External"/><Relationship Id="rId2" Type="http://schemas.openxmlformats.org/officeDocument/2006/relationships/hyperlink" Target="http://tribalhealthreport.in/executive-summary/" TargetMode="External"/><Relationship Id="rId1" Type="http://schemas.openxmlformats.org/officeDocument/2006/relationships/slideLayout" Target="../slideLayouts/slideLayout2.xml"/><Relationship Id="rId5" Type="http://schemas.openxmlformats.org/officeDocument/2006/relationships/hyperlink" Target="https://doi.org/10.1186/s13063-019-3369-5" TargetMode="External"/><Relationship Id="rId4" Type="http://schemas.openxmlformats.org/officeDocument/2006/relationships/hyperlink" Target="https://doi.org/10.1371/journal.pmed.100293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1482A5"/>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C10E24E-6727-466C-8B88-70965D324A6C}"/>
              </a:ext>
            </a:extLst>
          </p:cNvPr>
          <p:cNvSpPr txBox="1"/>
          <p:nvPr/>
        </p:nvSpPr>
        <p:spPr>
          <a:xfrm>
            <a:off x="11527277" y="7766748"/>
            <a:ext cx="10035207" cy="4378850"/>
          </a:xfrm>
          <a:prstGeom prst="rect">
            <a:avLst/>
          </a:prstGeom>
          <a:solidFill>
            <a:schemeClr val="bg1"/>
          </a:solidFill>
        </p:spPr>
        <p:txBody>
          <a:bodyPr wrap="square" rtlCol="0">
            <a:spAutoFit/>
          </a:bodyPr>
          <a:lstStyle/>
          <a:p>
            <a:endParaRPr lang="en-IN" dirty="0"/>
          </a:p>
        </p:txBody>
      </p:sp>
      <p:sp>
        <p:nvSpPr>
          <p:cNvPr id="41" name="Title 11">
            <a:extLst>
              <a:ext uri="{FF2B5EF4-FFF2-40B4-BE49-F238E27FC236}">
                <a16:creationId xmlns:a16="http://schemas.microsoft.com/office/drawing/2014/main" id="{8785E597-B0C8-4CA8-9A56-A0F3996D088D}"/>
              </a:ext>
            </a:extLst>
          </p:cNvPr>
          <p:cNvSpPr txBox="1"/>
          <p:nvPr/>
        </p:nvSpPr>
        <p:spPr>
          <a:xfrm>
            <a:off x="3657600" y="1385518"/>
            <a:ext cx="365760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500" dirty="0">
                <a:solidFill>
                  <a:srgbClr val="235078"/>
                </a:solidFill>
                <a:latin typeface="Libre Baskerville" panose="02000000000000000000" pitchFamily="2" charset="0"/>
              </a:rPr>
              <a:t>Healthcare advancement for Rural and Tribal women </a:t>
            </a:r>
          </a:p>
          <a:p>
            <a:r>
              <a:rPr lang="en-US" sz="8500" dirty="0">
                <a:solidFill>
                  <a:srgbClr val="235078"/>
                </a:solidFill>
                <a:latin typeface="Libre Baskerville" panose="02000000000000000000" pitchFamily="2" charset="0"/>
              </a:rPr>
              <a:t>using ICT </a:t>
            </a: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3224212" y="4045274"/>
            <a:ext cx="37009388" cy="3059299"/>
          </a:xfrm>
          <a:prstGeom prst="rect">
            <a:avLst/>
          </a:prstGeom>
        </p:spPr>
        <p:txBody>
          <a:bodyPr wrap="square"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600" dirty="0">
                <a:solidFill>
                  <a:srgbClr val="1482A5"/>
                </a:solidFill>
                <a:latin typeface="Montserrat Light" panose="00000400000000000000" pitchFamily="50" charset="0"/>
              </a:rPr>
              <a:t>Disha </a:t>
            </a:r>
            <a:r>
              <a:rPr lang="en-US" sz="5600" dirty="0" err="1">
                <a:solidFill>
                  <a:srgbClr val="1482A5"/>
                </a:solidFill>
                <a:latin typeface="Montserrat Light" panose="00000400000000000000" pitchFamily="50" charset="0"/>
              </a:rPr>
              <a:t>Soni</a:t>
            </a:r>
            <a:r>
              <a:rPr lang="en-US" sz="5600" dirty="0">
                <a:solidFill>
                  <a:srgbClr val="1482A5"/>
                </a:solidFill>
                <a:latin typeface="Montserrat Light" panose="00000400000000000000" pitchFamily="50" charset="0"/>
              </a:rPr>
              <a:t>, PGDHM 1</a:t>
            </a:r>
            <a:r>
              <a:rPr lang="en-US" sz="5600" baseline="30000" dirty="0">
                <a:solidFill>
                  <a:srgbClr val="1482A5"/>
                </a:solidFill>
                <a:latin typeface="Montserrat Light" panose="00000400000000000000" pitchFamily="50" charset="0"/>
              </a:rPr>
              <a:t>st</a:t>
            </a:r>
            <a:r>
              <a:rPr lang="en-US" sz="5600" dirty="0">
                <a:solidFill>
                  <a:srgbClr val="1482A5"/>
                </a:solidFill>
                <a:latin typeface="Montserrat Light" panose="00000400000000000000" pitchFamily="50" charset="0"/>
              </a:rPr>
              <a:t> year</a:t>
            </a:r>
          </a:p>
          <a:p>
            <a:pPr algn="ctr"/>
            <a:r>
              <a:rPr lang="en-US" sz="5600" dirty="0">
                <a:solidFill>
                  <a:srgbClr val="1482A5"/>
                </a:solidFill>
                <a:latin typeface="Montserrat Light" panose="00000400000000000000" pitchFamily="50" charset="0"/>
              </a:rPr>
              <a:t>Mentor: Dr. </a:t>
            </a:r>
            <a:r>
              <a:rPr lang="en-US" sz="5600" dirty="0" err="1">
                <a:solidFill>
                  <a:srgbClr val="1482A5"/>
                </a:solidFill>
                <a:latin typeface="Montserrat Light" panose="00000400000000000000" pitchFamily="50" charset="0"/>
              </a:rPr>
              <a:t>Nishikant</a:t>
            </a:r>
            <a:r>
              <a:rPr lang="en-US" sz="5600" dirty="0">
                <a:solidFill>
                  <a:srgbClr val="1482A5"/>
                </a:solidFill>
                <a:latin typeface="Montserrat Light" panose="00000400000000000000" pitchFamily="50" charset="0"/>
              </a:rPr>
              <a:t> </a:t>
            </a:r>
            <a:r>
              <a:rPr lang="en-US" sz="5600" dirty="0" err="1">
                <a:solidFill>
                  <a:srgbClr val="1482A5"/>
                </a:solidFill>
                <a:latin typeface="Montserrat Light" panose="00000400000000000000" pitchFamily="50" charset="0"/>
              </a:rPr>
              <a:t>Bele</a:t>
            </a:r>
            <a:endParaRPr lang="en-US" sz="5600" dirty="0">
              <a:solidFill>
                <a:srgbClr val="1482A5"/>
              </a:solidFill>
              <a:latin typeface="Montserrat Light" panose="00000400000000000000" pitchFamily="50" charset="0"/>
            </a:endParaRPr>
          </a:p>
          <a:p>
            <a:pPr algn="ctr"/>
            <a:r>
              <a:rPr lang="en-US" sz="5600" dirty="0">
                <a:solidFill>
                  <a:srgbClr val="1482A5"/>
                </a:solidFill>
                <a:latin typeface="Montserrat Light" panose="00000400000000000000" pitchFamily="50" charset="0"/>
              </a:rPr>
              <a:t>International Institute of Health Management Research</a:t>
            </a:r>
          </a:p>
        </p:txBody>
      </p:sp>
      <p:sp>
        <p:nvSpPr>
          <p:cNvPr id="47" name="Rectangle 46">
            <a:extLst>
              <a:ext uri="{FF2B5EF4-FFF2-40B4-BE49-F238E27FC236}">
                <a16:creationId xmlns:a16="http://schemas.microsoft.com/office/drawing/2014/main" id="{B9C39BF6-8B9A-45D3-A730-4CDDF5EAA7F1}"/>
              </a:ext>
            </a:extLst>
          </p:cNvPr>
          <p:cNvSpPr/>
          <p:nvPr/>
        </p:nvSpPr>
        <p:spPr>
          <a:xfrm>
            <a:off x="22326600" y="7745167"/>
            <a:ext cx="10058400" cy="2448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8" name="Rectangle 47">
            <a:extLst>
              <a:ext uri="{FF2B5EF4-FFF2-40B4-BE49-F238E27FC236}">
                <a16:creationId xmlns:a16="http://schemas.microsoft.com/office/drawing/2014/main" id="{3E6D1C9C-2516-4738-BC80-673A19ECE5BD}"/>
              </a:ext>
            </a:extLst>
          </p:cNvPr>
          <p:cNvSpPr/>
          <p:nvPr/>
        </p:nvSpPr>
        <p:spPr>
          <a:xfrm>
            <a:off x="33147000" y="15568784"/>
            <a:ext cx="10058400" cy="7519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9" name="Rectangle 48">
            <a:extLst>
              <a:ext uri="{FF2B5EF4-FFF2-40B4-BE49-F238E27FC236}">
                <a16:creationId xmlns:a16="http://schemas.microsoft.com/office/drawing/2014/main" id="{8F25EFAD-7AAF-4CAF-BA69-869B3D423F7F}"/>
              </a:ext>
            </a:extLst>
          </p:cNvPr>
          <p:cNvSpPr/>
          <p:nvPr/>
        </p:nvSpPr>
        <p:spPr>
          <a:xfrm>
            <a:off x="685800" y="7766748"/>
            <a:ext cx="10058400" cy="2446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0" name="Rectangle 49">
            <a:extLst>
              <a:ext uri="{FF2B5EF4-FFF2-40B4-BE49-F238E27FC236}">
                <a16:creationId xmlns:a16="http://schemas.microsoft.com/office/drawing/2014/main" id="{2EC9A64B-144F-4668-B416-097C0312FF96}"/>
              </a:ext>
            </a:extLst>
          </p:cNvPr>
          <p:cNvSpPr/>
          <p:nvPr/>
        </p:nvSpPr>
        <p:spPr>
          <a:xfrm>
            <a:off x="11527277" y="13359171"/>
            <a:ext cx="10058400" cy="1887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2" name="Rectangle 51">
            <a:extLst>
              <a:ext uri="{FF2B5EF4-FFF2-40B4-BE49-F238E27FC236}">
                <a16:creationId xmlns:a16="http://schemas.microsoft.com/office/drawing/2014/main" id="{F6D8A1CF-B987-4F36-8586-4BEDACCCAB04}"/>
              </a:ext>
            </a:extLst>
          </p:cNvPr>
          <p:cNvSpPr/>
          <p:nvPr/>
        </p:nvSpPr>
        <p:spPr>
          <a:xfrm>
            <a:off x="33147000" y="7684585"/>
            <a:ext cx="10058400" cy="3751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5" name="Rectangle 54">
            <a:extLst>
              <a:ext uri="{FF2B5EF4-FFF2-40B4-BE49-F238E27FC236}">
                <a16:creationId xmlns:a16="http://schemas.microsoft.com/office/drawing/2014/main" id="{32418A42-DDE0-497E-98DF-5F9BFF98DA6B}"/>
              </a:ext>
            </a:extLst>
          </p:cNvPr>
          <p:cNvSpPr/>
          <p:nvPr/>
        </p:nvSpPr>
        <p:spPr>
          <a:xfrm>
            <a:off x="33147000" y="23784775"/>
            <a:ext cx="10058400" cy="84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6" name="TextBox 55">
            <a:extLst>
              <a:ext uri="{FF2B5EF4-FFF2-40B4-BE49-F238E27FC236}">
                <a16:creationId xmlns:a16="http://schemas.microsoft.com/office/drawing/2014/main" id="{1D434DB1-CA03-4AE7-BD42-F2F4837CE20D}"/>
              </a:ext>
            </a:extLst>
          </p:cNvPr>
          <p:cNvSpPr txBox="1"/>
          <p:nvPr/>
        </p:nvSpPr>
        <p:spPr>
          <a:xfrm>
            <a:off x="33353611" y="24262064"/>
            <a:ext cx="9601200" cy="8125301"/>
          </a:xfrm>
          <a:prstGeom prst="rect">
            <a:avLst/>
          </a:prstGeom>
          <a:noFill/>
        </p:spPr>
        <p:txBody>
          <a:bodyPr wrap="square" rtlCol="0">
            <a:spAutoFit/>
          </a:bodyPr>
          <a:lstStyle>
            <a:defPPr>
              <a:defRPr kern="1200" smtId="4294967295"/>
            </a:defPPr>
          </a:lstStyle>
          <a:p>
            <a:endPar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a:p>
            <a:pPr marL="342900" indent="-342900" algn="just">
              <a:buAutoNum type="arabicPeriod"/>
            </a:pPr>
            <a:r>
              <a:rPr lang="en-IN" i="1" dirty="0">
                <a:solidFill>
                  <a:srgbClr val="1482A5"/>
                </a:solidFill>
                <a:effectLst/>
                <a:latin typeface="Calibri" panose="020F0502020204030204" pitchFamily="34" charset="0"/>
                <a:ea typeface="Calibri" panose="020F0502020204030204" pitchFamily="34" charset="0"/>
                <a:cs typeface="Times New Roman" panose="02020603050405020304" pitchFamily="18" charset="0"/>
              </a:rPr>
              <a:t>Executive Summary – Tribal Health Report, India</a:t>
            </a:r>
            <a:r>
              <a:rPr lang="en-IN" dirty="0">
                <a:solidFill>
                  <a:srgbClr val="1482A5"/>
                </a:solidFill>
                <a:effectLst/>
                <a:latin typeface="Calibri" panose="020F0502020204030204" pitchFamily="34" charset="0"/>
                <a:ea typeface="Calibri" panose="020F0502020204030204" pitchFamily="34" charset="0"/>
                <a:cs typeface="Times New Roman" panose="02020603050405020304" pitchFamily="18" charset="0"/>
              </a:rPr>
              <a:t>. (n.d.). Retrieved May 28, 2020, from </a:t>
            </a:r>
            <a:r>
              <a:rPr lang="en-IN"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http://tribalhealthreport.in/executive-summary/</a:t>
            </a:r>
            <a:endParaRPr lang="en-IN"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Tx/>
              <a:buAutoNum type="arabicPeriod"/>
            </a:pPr>
            <a:r>
              <a:rPr lang="en-IN" i="1" dirty="0">
                <a:solidFill>
                  <a:srgbClr val="1482A5"/>
                </a:solidFill>
                <a:effectLst/>
                <a:latin typeface="Calibri" panose="020F0502020204030204" pitchFamily="34" charset="0"/>
                <a:ea typeface="Calibri" panose="020F0502020204030204" pitchFamily="34" charset="0"/>
                <a:cs typeface="Times New Roman" panose="02020603050405020304" pitchFamily="18" charset="0"/>
              </a:rPr>
              <a:t>Digital inclusion for low-skilled and low-literate people: A landscape review—UNESCO Digital Library</a:t>
            </a:r>
            <a:r>
              <a:rPr lang="en-IN" dirty="0">
                <a:solidFill>
                  <a:srgbClr val="1482A5"/>
                </a:solidFill>
                <a:effectLst/>
                <a:latin typeface="Calibri" panose="020F0502020204030204" pitchFamily="34" charset="0"/>
                <a:ea typeface="Calibri" panose="020F0502020204030204" pitchFamily="34" charset="0"/>
                <a:cs typeface="Times New Roman" panose="02020603050405020304" pitchFamily="18" charset="0"/>
              </a:rPr>
              <a:t>. (n.d.). Retrieved May 28, 2020, from </a:t>
            </a:r>
            <a:r>
              <a:rPr lang="en-IN"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https://unesdoc.unesco.org/ark:/48223/pf0000261791</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Tx/>
              <a:buAutoNum type="arabicPeriod"/>
            </a:pPr>
            <a:r>
              <a:rPr lang="en-US" dirty="0" err="1">
                <a:solidFill>
                  <a:srgbClr val="1482A5"/>
                </a:solidFill>
                <a:effectLst/>
              </a:rPr>
              <a:t>Barot</a:t>
            </a:r>
            <a:r>
              <a:rPr lang="en-US" dirty="0">
                <a:solidFill>
                  <a:srgbClr val="1482A5"/>
                </a:solidFill>
                <a:effectLst/>
              </a:rPr>
              <a:t>, D., Mall, A., </a:t>
            </a:r>
            <a:r>
              <a:rPr lang="en-US" dirty="0" err="1">
                <a:solidFill>
                  <a:srgbClr val="1482A5"/>
                </a:solidFill>
                <a:effectLst/>
              </a:rPr>
              <a:t>Makadia</a:t>
            </a:r>
            <a:r>
              <a:rPr lang="en-US" dirty="0">
                <a:solidFill>
                  <a:srgbClr val="1482A5"/>
                </a:solidFill>
                <a:effectLst/>
              </a:rPr>
              <a:t>, K., &amp; </a:t>
            </a:r>
            <a:r>
              <a:rPr lang="en-US" dirty="0" err="1">
                <a:solidFill>
                  <a:srgbClr val="1482A5"/>
                </a:solidFill>
                <a:effectLst/>
              </a:rPr>
              <a:t>Kedia</a:t>
            </a:r>
            <a:r>
              <a:rPr lang="en-US" dirty="0">
                <a:solidFill>
                  <a:srgbClr val="1482A5"/>
                </a:solidFill>
                <a:effectLst/>
              </a:rPr>
              <a:t>, G. (2015). Family Health Survey Data Validation in </a:t>
            </a:r>
            <a:r>
              <a:rPr lang="en-US" dirty="0" err="1">
                <a:solidFill>
                  <a:srgbClr val="1482A5"/>
                </a:solidFill>
                <a:effectLst/>
              </a:rPr>
              <a:t>Sabarkantha</a:t>
            </a:r>
            <a:r>
              <a:rPr lang="en-US" dirty="0">
                <a:solidFill>
                  <a:srgbClr val="1482A5"/>
                </a:solidFill>
                <a:effectLst/>
              </a:rPr>
              <a:t> District. </a:t>
            </a:r>
            <a:r>
              <a:rPr lang="en-US" i="1" dirty="0">
                <a:solidFill>
                  <a:srgbClr val="1482A5"/>
                </a:solidFill>
                <a:effectLst/>
              </a:rPr>
              <a:t>International Journal of Multidisciplinary Research and Development</a:t>
            </a:r>
            <a:r>
              <a:rPr lang="en-US" dirty="0">
                <a:solidFill>
                  <a:srgbClr val="1482A5"/>
                </a:solidFill>
                <a:effectLst/>
              </a:rPr>
              <a:t>, </a:t>
            </a:r>
            <a:r>
              <a:rPr lang="en-US" i="1" dirty="0">
                <a:solidFill>
                  <a:srgbClr val="1482A5"/>
                </a:solidFill>
                <a:effectLst/>
              </a:rPr>
              <a:t>2</a:t>
            </a:r>
            <a:r>
              <a:rPr lang="en-US" dirty="0">
                <a:solidFill>
                  <a:srgbClr val="1482A5"/>
                </a:solidFill>
                <a:effectLst/>
              </a:rPr>
              <a:t>(8), 368–371.</a:t>
            </a:r>
          </a:p>
          <a:p>
            <a:pPr marL="342900" indent="-342900" algn="just">
              <a:buFontTx/>
              <a:buAutoNum type="arabicPeriod"/>
            </a:pPr>
            <a:r>
              <a:rPr lang="en-IN" dirty="0">
                <a:solidFill>
                  <a:srgbClr val="1482A5"/>
                </a:solidFill>
                <a:effectLst/>
              </a:rPr>
              <a:t>Modi, D., Dholakia, N., Gopalan, R., Venkatraman, S., Dave, K., Shah, S., Desai, G., Qazi, S. A., Sinha, A., Pandey, R. M., Anand, A., Desai, S., &amp; Shah, P. (2019). mHealth intervention “</a:t>
            </a:r>
            <a:r>
              <a:rPr lang="en-IN" dirty="0" err="1">
                <a:solidFill>
                  <a:srgbClr val="1482A5"/>
                </a:solidFill>
                <a:effectLst/>
              </a:rPr>
              <a:t>ImTeCHO</a:t>
            </a:r>
            <a:r>
              <a:rPr lang="en-IN" dirty="0">
                <a:solidFill>
                  <a:srgbClr val="1482A5"/>
                </a:solidFill>
                <a:effectLst/>
              </a:rPr>
              <a:t>” to improve delivery of maternal, neonatal, and child care services—A cluster-randomized trial in tribal areas of Gujarat, India. </a:t>
            </a:r>
            <a:r>
              <a:rPr lang="en-IN" i="1" dirty="0" err="1">
                <a:solidFill>
                  <a:srgbClr val="1482A5"/>
                </a:solidFill>
                <a:effectLst/>
              </a:rPr>
              <a:t>PLoS</a:t>
            </a:r>
            <a:r>
              <a:rPr lang="en-IN" i="1" dirty="0">
                <a:solidFill>
                  <a:srgbClr val="1482A5"/>
                </a:solidFill>
                <a:effectLst/>
              </a:rPr>
              <a:t> Medicine</a:t>
            </a:r>
            <a:r>
              <a:rPr lang="en-IN" dirty="0">
                <a:solidFill>
                  <a:srgbClr val="1482A5"/>
                </a:solidFill>
                <a:effectLst/>
              </a:rPr>
              <a:t>, </a:t>
            </a:r>
            <a:r>
              <a:rPr lang="en-IN" i="1" dirty="0">
                <a:solidFill>
                  <a:srgbClr val="1482A5"/>
                </a:solidFill>
                <a:effectLst/>
              </a:rPr>
              <a:t>16</a:t>
            </a:r>
            <a:r>
              <a:rPr lang="en-IN" dirty="0">
                <a:solidFill>
                  <a:srgbClr val="1482A5"/>
                </a:solidFill>
                <a:effectLst/>
              </a:rPr>
              <a:t>(10). </a:t>
            </a:r>
            <a:r>
              <a:rPr lang="en-IN" dirty="0">
                <a:effectLst/>
                <a:hlinkClick r:id="rId5"/>
              </a:rPr>
              <a:t>https://doi.org/10.1371/journal.pmed.1002939</a:t>
            </a:r>
            <a:endParaRPr lang="en-IN" dirty="0">
              <a:effectLst/>
            </a:endParaRPr>
          </a:p>
          <a:p>
            <a:pPr marL="342900" indent="-342900" algn="just">
              <a:buFontTx/>
              <a:buAutoNum type="arabicPeriod"/>
            </a:pPr>
            <a:r>
              <a:rPr lang="en-IN" dirty="0">
                <a:solidFill>
                  <a:srgbClr val="1482A5"/>
                </a:solidFill>
                <a:effectLst/>
              </a:rPr>
              <a:t>LeFevre, A., Agarwal, S., Chamberlain, S., Scott, K., Godfrey, A., Chandra, R., Singh, A., Shah, N., Dhar, D., </a:t>
            </a:r>
            <a:r>
              <a:rPr lang="en-IN" dirty="0" err="1">
                <a:solidFill>
                  <a:srgbClr val="1482A5"/>
                </a:solidFill>
                <a:effectLst/>
              </a:rPr>
              <a:t>Labrique</a:t>
            </a:r>
            <a:r>
              <a:rPr lang="en-IN" dirty="0">
                <a:solidFill>
                  <a:srgbClr val="1482A5"/>
                </a:solidFill>
                <a:effectLst/>
              </a:rPr>
              <a:t>, A., Bhatnagar, A., &amp; Mohan, D. (2019). Are stage-based health information messages effective and good value for money in improving maternal </a:t>
            </a:r>
            <a:r>
              <a:rPr lang="en-IN" dirty="0" err="1">
                <a:solidFill>
                  <a:srgbClr val="1482A5"/>
                </a:solidFill>
                <a:effectLst/>
              </a:rPr>
              <a:t>newborn</a:t>
            </a:r>
            <a:r>
              <a:rPr lang="en-IN" dirty="0">
                <a:solidFill>
                  <a:srgbClr val="1482A5"/>
                </a:solidFill>
                <a:effectLst/>
              </a:rPr>
              <a:t> and child health outcomes in India? Protocol for an individually randomized controlled trial. </a:t>
            </a:r>
            <a:r>
              <a:rPr lang="en-IN" i="1" dirty="0">
                <a:solidFill>
                  <a:srgbClr val="1482A5"/>
                </a:solidFill>
                <a:effectLst/>
              </a:rPr>
              <a:t>Trials</a:t>
            </a:r>
            <a:r>
              <a:rPr lang="en-IN" dirty="0">
                <a:solidFill>
                  <a:srgbClr val="1482A5"/>
                </a:solidFill>
                <a:effectLst/>
              </a:rPr>
              <a:t>, </a:t>
            </a:r>
            <a:r>
              <a:rPr lang="en-IN" i="1" dirty="0">
                <a:solidFill>
                  <a:srgbClr val="1482A5"/>
                </a:solidFill>
                <a:effectLst/>
              </a:rPr>
              <a:t>20</a:t>
            </a:r>
            <a:r>
              <a:rPr lang="en-IN" dirty="0">
                <a:solidFill>
                  <a:srgbClr val="1482A5"/>
                </a:solidFill>
                <a:effectLst/>
              </a:rPr>
              <a:t>. </a:t>
            </a:r>
            <a:r>
              <a:rPr lang="en-IN" dirty="0">
                <a:effectLst/>
                <a:hlinkClick r:id="rId6"/>
              </a:rPr>
              <a:t>https://doi.org/10.1186/s13063-019-3369-5</a:t>
            </a:r>
            <a:endParaRPr lang="en-IN"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992CC346-56CD-4384-BB14-A915BC781C78}"/>
              </a:ext>
            </a:extLst>
          </p:cNvPr>
          <p:cNvSpPr txBox="1"/>
          <p:nvPr/>
        </p:nvSpPr>
        <p:spPr>
          <a:xfrm>
            <a:off x="33412007" y="23939666"/>
            <a:ext cx="9601200" cy="769441"/>
          </a:xfrm>
          <a:prstGeom prst="rect">
            <a:avLst/>
          </a:prstGeom>
          <a:noFill/>
        </p:spPr>
        <p:txBody>
          <a:bodyPr wrap="square" rtlCol="0">
            <a:spAutoFit/>
          </a:bodyPr>
          <a:lstStyle>
            <a:defPPr>
              <a:defRPr kern="1200" smtId="4294967295"/>
            </a:defPPr>
          </a:lstStyle>
          <a:p>
            <a:pPr algn="ctr"/>
            <a:r>
              <a:rPr lang="en-US" sz="4400" dirty="0">
                <a:solidFill>
                  <a:srgbClr val="235078"/>
                </a:solidFill>
                <a:latin typeface="Libre Baskerville" panose="02000000000000000000" pitchFamily="2" charset="0"/>
              </a:rPr>
              <a:t>Bibliography</a:t>
            </a:r>
            <a:endParaRPr lang="en-US" sz="3600" dirty="0">
              <a:solidFill>
                <a:srgbClr val="235078"/>
              </a:solidFill>
              <a:latin typeface="Libre Baskerville" panose="02000000000000000000" pitchFamily="2" charset="0"/>
            </a:endParaRPr>
          </a:p>
        </p:txBody>
      </p:sp>
      <p:sp>
        <p:nvSpPr>
          <p:cNvPr id="58" name="TextBox 57">
            <a:extLst>
              <a:ext uri="{FF2B5EF4-FFF2-40B4-BE49-F238E27FC236}">
                <a16:creationId xmlns:a16="http://schemas.microsoft.com/office/drawing/2014/main" id="{E3DA8D0E-1298-4193-913A-0FE766B77D13}"/>
              </a:ext>
            </a:extLst>
          </p:cNvPr>
          <p:cNvSpPr txBox="1"/>
          <p:nvPr/>
        </p:nvSpPr>
        <p:spPr>
          <a:xfrm>
            <a:off x="33353611" y="16325675"/>
            <a:ext cx="9601200" cy="6740307"/>
          </a:xfrm>
          <a:prstGeom prst="rect">
            <a:avLst/>
          </a:prstGeom>
          <a:noFill/>
        </p:spPr>
        <p:txBody>
          <a:bodyPr wrap="square" rtlCol="0">
            <a:spAutoFit/>
          </a:bodyPr>
          <a:lstStyle>
            <a:defPPr>
              <a:defRPr kern="1200" smtId="4294967295"/>
            </a:defPPr>
          </a:lstStyle>
          <a:p>
            <a:pPr algn="just"/>
            <a:r>
              <a:rPr lang="en-US" sz="2700" dirty="0">
                <a:solidFill>
                  <a:srgbClr val="1482A5"/>
                </a:solidFill>
                <a:latin typeface="+mn-lt"/>
                <a:ea typeface="Open Sans" panose="020B0606030504020204" pitchFamily="34" charset="0"/>
                <a:cs typeface="Open Sans" panose="020B0606030504020204" pitchFamily="34" charset="0"/>
              </a:rPr>
              <a:t>This research is aimed at analyzing the effective ICT solutions available for the remote women and how it can improve their skillset to empower them. Based on the literature review and descriptive analyses, it can be concluded that there are numerous solutions available on the ICT platform for them which assist to educate them about health, nutrition, knowledge, pregnancy and many more conditions.</a:t>
            </a:r>
            <a:r>
              <a:rPr lang="en-US" sz="2700" baseline="30000" dirty="0">
                <a:solidFill>
                  <a:srgbClr val="1482A5"/>
                </a:solidFill>
                <a:latin typeface="+mn-lt"/>
                <a:ea typeface="Open Sans" panose="020B0606030504020204" pitchFamily="34" charset="0"/>
                <a:cs typeface="Open Sans" panose="020B0606030504020204" pitchFamily="34" charset="0"/>
              </a:rPr>
              <a:t>6 </a:t>
            </a:r>
            <a:r>
              <a:rPr lang="en-US" sz="2700" dirty="0">
                <a:solidFill>
                  <a:srgbClr val="1482A5"/>
                </a:solidFill>
                <a:latin typeface="+mn-lt"/>
                <a:ea typeface="Open Sans" panose="020B0606030504020204" pitchFamily="34" charset="0"/>
                <a:cs typeface="Open Sans" panose="020B0606030504020204" pitchFamily="34" charset="0"/>
              </a:rPr>
              <a:t>As per the government data, women are socially ignored and its impact can be seen on their health and well-being as they are least bothered to seek any medical care until symptom aggravates, follow unsafe birth practices, have poor nutrition which leads to increased IMR, MMR, malnutrition and much more complications. The rate of IMR, MMR, child vaccine, nutritional status has been improved with the enhanced use of ICT platform for the women’s welfare as it provides various apps and portals to them to improve their awareness and knowledge (Executive Summary – Tribal Health Report, India, n.d.).</a:t>
            </a:r>
            <a:r>
              <a:rPr lang="en-US" sz="2700" baseline="30000" dirty="0">
                <a:solidFill>
                  <a:srgbClr val="1482A5"/>
                </a:solidFill>
                <a:latin typeface="+mn-lt"/>
                <a:ea typeface="Open Sans" panose="020B0606030504020204" pitchFamily="34" charset="0"/>
                <a:cs typeface="Open Sans" panose="020B0606030504020204" pitchFamily="34" charset="0"/>
              </a:rPr>
              <a:t>1</a:t>
            </a:r>
          </a:p>
        </p:txBody>
      </p:sp>
      <p:sp>
        <p:nvSpPr>
          <p:cNvPr id="59" name="TextBox 58">
            <a:extLst>
              <a:ext uri="{FF2B5EF4-FFF2-40B4-BE49-F238E27FC236}">
                <a16:creationId xmlns:a16="http://schemas.microsoft.com/office/drawing/2014/main" id="{D07EEF88-ACF9-4467-B180-074FC642245A}"/>
              </a:ext>
            </a:extLst>
          </p:cNvPr>
          <p:cNvSpPr txBox="1"/>
          <p:nvPr/>
        </p:nvSpPr>
        <p:spPr>
          <a:xfrm>
            <a:off x="33302135" y="15629500"/>
            <a:ext cx="9601200" cy="769441"/>
          </a:xfrm>
          <a:prstGeom prst="rect">
            <a:avLst/>
          </a:prstGeom>
          <a:noFill/>
        </p:spPr>
        <p:txBody>
          <a:bodyPr wrap="square" rtlCol="0">
            <a:spAutoFit/>
          </a:bodyPr>
          <a:lstStyle>
            <a:defPPr>
              <a:defRPr kern="1200" smtId="4294967295"/>
            </a:defPPr>
          </a:lstStyle>
          <a:p>
            <a:pPr algn="ctr"/>
            <a:r>
              <a:rPr lang="en-US" sz="4400" dirty="0">
                <a:solidFill>
                  <a:srgbClr val="235078"/>
                </a:solidFill>
                <a:latin typeface="Libre Baskerville" panose="02000000000000000000" pitchFamily="2" charset="0"/>
              </a:rPr>
              <a:t>Conclusion</a:t>
            </a:r>
            <a:endParaRPr lang="en-US" sz="3600" dirty="0">
              <a:solidFill>
                <a:srgbClr val="235078"/>
              </a:solidFill>
              <a:latin typeface="Libre Baskerville" panose="02000000000000000000" pitchFamily="2" charset="0"/>
            </a:endParaRPr>
          </a:p>
        </p:txBody>
      </p:sp>
      <p:sp>
        <p:nvSpPr>
          <p:cNvPr id="60" name="TextBox 59">
            <a:extLst>
              <a:ext uri="{FF2B5EF4-FFF2-40B4-BE49-F238E27FC236}">
                <a16:creationId xmlns:a16="http://schemas.microsoft.com/office/drawing/2014/main" id="{22B0201C-B275-4172-AE5F-42B6EA405F41}"/>
              </a:ext>
            </a:extLst>
          </p:cNvPr>
          <p:cNvSpPr txBox="1"/>
          <p:nvPr/>
        </p:nvSpPr>
        <p:spPr>
          <a:xfrm>
            <a:off x="33302135" y="8543177"/>
            <a:ext cx="9437098" cy="2893100"/>
          </a:xfrm>
          <a:prstGeom prst="rect">
            <a:avLst/>
          </a:prstGeom>
          <a:noFill/>
        </p:spPr>
        <p:txBody>
          <a:bodyPr wrap="square" rtlCol="0">
            <a:spAutoFit/>
          </a:bodyPr>
          <a:lstStyle>
            <a:defPPr>
              <a:defRPr kern="1200" smtId="4294967295"/>
            </a:defPPr>
          </a:lstStyle>
          <a:p>
            <a:pPr algn="just"/>
            <a:r>
              <a:rPr lang="en-US" sz="2600" dirty="0">
                <a:solidFill>
                  <a:srgbClr val="1482A5"/>
                </a:solidFill>
                <a:latin typeface="+mn-lt"/>
                <a:ea typeface="Open Sans" panose="020B0606030504020204" pitchFamily="34" charset="0"/>
                <a:cs typeface="Open Sans" panose="020B0606030504020204" pitchFamily="34" charset="0"/>
              </a:rPr>
              <a:t>There is a larger scope for the primary study to be conducted regarding this subject, to understand the real-time perspective of tribal women and to give a clearer viewpoint to the government to improve their services and to the society as well to make them more inclusive. The government should approach more towards the public-private partnership (PPP), as it helps to achieve more sound result towards development </a:t>
            </a:r>
          </a:p>
        </p:txBody>
      </p:sp>
      <p:sp>
        <p:nvSpPr>
          <p:cNvPr id="61" name="TextBox 60">
            <a:extLst>
              <a:ext uri="{FF2B5EF4-FFF2-40B4-BE49-F238E27FC236}">
                <a16:creationId xmlns:a16="http://schemas.microsoft.com/office/drawing/2014/main" id="{A6E6C31F-098B-45F7-BEE5-8A51FA70D59F}"/>
              </a:ext>
            </a:extLst>
          </p:cNvPr>
          <p:cNvSpPr txBox="1"/>
          <p:nvPr/>
        </p:nvSpPr>
        <p:spPr>
          <a:xfrm>
            <a:off x="33358667" y="7858876"/>
            <a:ext cx="9601200" cy="769441"/>
          </a:xfrm>
          <a:prstGeom prst="rect">
            <a:avLst/>
          </a:prstGeom>
          <a:noFill/>
        </p:spPr>
        <p:txBody>
          <a:bodyPr wrap="square" rtlCol="0">
            <a:spAutoFit/>
          </a:bodyPr>
          <a:lstStyle>
            <a:defPPr>
              <a:defRPr kern="1200" smtId="4294967295"/>
            </a:defPPr>
          </a:lstStyle>
          <a:p>
            <a:pPr algn="ctr"/>
            <a:r>
              <a:rPr lang="en-US" sz="4400" dirty="0">
                <a:solidFill>
                  <a:srgbClr val="235078"/>
                </a:solidFill>
                <a:latin typeface="Libre Baskerville" panose="02000000000000000000" pitchFamily="2" charset="0"/>
              </a:rPr>
              <a:t>Recommendations </a:t>
            </a:r>
            <a:endParaRPr lang="en-US" sz="3600" dirty="0">
              <a:solidFill>
                <a:srgbClr val="235078"/>
              </a:solidFill>
              <a:latin typeface="Libre Baskerville" panose="02000000000000000000" pitchFamily="2" charset="0"/>
            </a:endParaRPr>
          </a:p>
        </p:txBody>
      </p:sp>
      <p:sp>
        <p:nvSpPr>
          <p:cNvPr id="62" name="TextBox 61">
            <a:extLst>
              <a:ext uri="{FF2B5EF4-FFF2-40B4-BE49-F238E27FC236}">
                <a16:creationId xmlns:a16="http://schemas.microsoft.com/office/drawing/2014/main" id="{A067F8A1-EE95-4354-8E2F-952A6BBDBFFC}"/>
              </a:ext>
            </a:extLst>
          </p:cNvPr>
          <p:cNvSpPr txBox="1"/>
          <p:nvPr/>
        </p:nvSpPr>
        <p:spPr>
          <a:xfrm>
            <a:off x="914400" y="9336760"/>
            <a:ext cx="9601200" cy="21349434"/>
          </a:xfrm>
          <a:prstGeom prst="rect">
            <a:avLst/>
          </a:prstGeom>
          <a:noFill/>
        </p:spPr>
        <p:txBody>
          <a:bodyPr wrap="square" rtlCol="0">
            <a:spAutoFit/>
          </a:bodyPr>
          <a:lstStyle>
            <a:defPPr>
              <a:defRPr kern="1200" smtId="4294967295"/>
            </a:defPPr>
          </a:lstStyle>
          <a:p>
            <a:pPr algn="just">
              <a:spcAft>
                <a:spcPts val="800"/>
              </a:spcAft>
            </a:pPr>
            <a:r>
              <a:rPr lang="en-IN" sz="2800" dirty="0">
                <a:solidFill>
                  <a:srgbClr val="1482A5"/>
                </a:solidFill>
                <a:effectLst/>
                <a:latin typeface="+mn-lt"/>
                <a:ea typeface="Times New Roman" panose="02020603050405020304" pitchFamily="18" charset="0"/>
              </a:rPr>
              <a:t>Worldwide, a revolution has been observed in the technological advancements in the last decade and India is also vying to get the top spot. Information and communication technology (ICT) have impacted almost every settlement be it urban, rural or tribal. To keep abreast with new trends of technology the Indian government has also launched various e-projects, e-programmes and e-missions to make socially excluded groups from the rural and tribal areas adept in using the technology and to make all the groups counterbalanced.  </a:t>
            </a:r>
          </a:p>
          <a:p>
            <a:pPr algn="just">
              <a:spcAft>
                <a:spcPts val="800"/>
              </a:spcAft>
            </a:pPr>
            <a:r>
              <a:rPr lang="en-IN" sz="2800" dirty="0">
                <a:solidFill>
                  <a:srgbClr val="1482A5"/>
                </a:solidFill>
                <a:effectLst/>
                <a:latin typeface="+mn-lt"/>
                <a:ea typeface="Times New Roman" panose="02020603050405020304" pitchFamily="18" charset="0"/>
              </a:rPr>
              <a:t>Scheduled Tribes (STs), residing in tribal areas are also known as Adivasis or tribal groups, they are excluded in India majorly on the social grounds and they face discrimination on the basis of their race. People living in remote areas</a:t>
            </a:r>
            <a:r>
              <a:rPr lang="en-US" sz="2800" dirty="0">
                <a:solidFill>
                  <a:srgbClr val="1482A5"/>
                </a:solidFill>
                <a:effectLst/>
                <a:latin typeface="+mn-lt"/>
                <a:ea typeface="Times New Roman" panose="02020603050405020304" pitchFamily="18" charset="0"/>
              </a:rPr>
              <a:t> are still relegated to various aspects and don’t have equal access and opportunities. For a patriarchal society like India, Women in spite of having almost equal strength to the men even in the remote areas, they are dominated by the male members of the family and are not given equal opportunities by their parents itself and it is even more prominently visible in rural and tribal areas. The impact of unequal treatment to women is visible in their literacy rate although there has been a change in the pattern of female literacy in the last four decades among STs in shown below in Table 1 </a:t>
            </a:r>
          </a:p>
          <a:p>
            <a:pPr algn="ctr">
              <a:spcAft>
                <a:spcPts val="800"/>
              </a:spcAft>
            </a:pPr>
            <a:r>
              <a:rPr lang="en-US" sz="2800" b="1" dirty="0">
                <a:solidFill>
                  <a:srgbClr val="1482A5"/>
                </a:solidFill>
                <a:effectLst/>
                <a:latin typeface="+mn-lt"/>
                <a:ea typeface="Times New Roman" panose="02020603050405020304" pitchFamily="18" charset="0"/>
              </a:rPr>
              <a:t>TABLE 1: Literacy rate among STs among last 4 decades</a:t>
            </a:r>
            <a:endParaRPr lang="en-US" sz="2800" b="1" dirty="0">
              <a:solidFill>
                <a:srgbClr val="1482A5"/>
              </a:solidFill>
              <a:latin typeface="+mn-lt"/>
              <a:ea typeface="Times New Roman" panose="02020603050405020304" pitchFamily="18" charset="0"/>
            </a:endParaRPr>
          </a:p>
          <a:p>
            <a:pPr algn="just">
              <a:spcAft>
                <a:spcPts val="800"/>
              </a:spcAft>
            </a:pPr>
            <a:endParaRPr lang="en-US" sz="2800" dirty="0">
              <a:solidFill>
                <a:srgbClr val="1482A5"/>
              </a:solidFill>
              <a:effectLst/>
              <a:latin typeface="+mn-lt"/>
              <a:ea typeface="Times New Roman" panose="02020603050405020304" pitchFamily="18" charset="0"/>
            </a:endParaRPr>
          </a:p>
          <a:p>
            <a:pPr algn="just">
              <a:spcAft>
                <a:spcPts val="800"/>
              </a:spcAft>
            </a:pPr>
            <a:endParaRPr lang="en-US" sz="2800" dirty="0">
              <a:solidFill>
                <a:srgbClr val="1482A5"/>
              </a:solidFill>
              <a:latin typeface="+mn-lt"/>
              <a:ea typeface="Times New Roman" panose="02020603050405020304" pitchFamily="18" charset="0"/>
            </a:endParaRPr>
          </a:p>
          <a:p>
            <a:pPr algn="just">
              <a:spcAft>
                <a:spcPts val="800"/>
              </a:spcAft>
            </a:pPr>
            <a:endParaRPr lang="en-US" sz="2800" dirty="0">
              <a:solidFill>
                <a:srgbClr val="1482A5"/>
              </a:solidFill>
              <a:effectLst/>
              <a:latin typeface="+mn-lt"/>
              <a:ea typeface="Times New Roman" panose="02020603050405020304" pitchFamily="18" charset="0"/>
            </a:endParaRPr>
          </a:p>
          <a:p>
            <a:pPr algn="just">
              <a:spcAft>
                <a:spcPts val="800"/>
              </a:spcAft>
            </a:pPr>
            <a:endParaRPr lang="en-US" sz="2800" dirty="0">
              <a:solidFill>
                <a:srgbClr val="1482A5"/>
              </a:solidFill>
              <a:latin typeface="+mn-lt"/>
              <a:ea typeface="Times New Roman" panose="02020603050405020304" pitchFamily="18" charset="0"/>
            </a:endParaRPr>
          </a:p>
          <a:p>
            <a:pPr algn="just">
              <a:spcAft>
                <a:spcPts val="800"/>
              </a:spcAft>
            </a:pPr>
            <a:endParaRPr lang="en-US" sz="2800" dirty="0">
              <a:solidFill>
                <a:srgbClr val="1482A5"/>
              </a:solidFill>
              <a:latin typeface="+mn-lt"/>
              <a:ea typeface="Times New Roman" panose="02020603050405020304" pitchFamily="18" charset="0"/>
            </a:endParaRPr>
          </a:p>
          <a:p>
            <a:pPr algn="just">
              <a:spcAft>
                <a:spcPts val="800"/>
              </a:spcAft>
            </a:pPr>
            <a:endParaRPr lang="en-US" sz="2800" dirty="0">
              <a:solidFill>
                <a:srgbClr val="1482A5"/>
              </a:solidFill>
              <a:latin typeface="+mn-lt"/>
              <a:ea typeface="Times New Roman" panose="02020603050405020304" pitchFamily="18" charset="0"/>
            </a:endParaRPr>
          </a:p>
          <a:p>
            <a:pPr algn="just">
              <a:spcAft>
                <a:spcPts val="800"/>
              </a:spcAft>
            </a:pPr>
            <a:endParaRPr lang="en-US" sz="2800" dirty="0">
              <a:solidFill>
                <a:srgbClr val="1482A5"/>
              </a:solidFill>
              <a:latin typeface="+mn-lt"/>
              <a:ea typeface="Times New Roman" panose="02020603050405020304" pitchFamily="18" charset="0"/>
            </a:endParaRPr>
          </a:p>
          <a:p>
            <a:pPr algn="just">
              <a:spcAft>
                <a:spcPts val="800"/>
              </a:spcAft>
            </a:pPr>
            <a:endParaRPr lang="en-US" sz="2800" dirty="0">
              <a:solidFill>
                <a:srgbClr val="1482A5"/>
              </a:solidFill>
              <a:latin typeface="+mn-lt"/>
              <a:ea typeface="Times New Roman" panose="02020603050405020304" pitchFamily="18" charset="0"/>
            </a:endParaRPr>
          </a:p>
          <a:p>
            <a:pPr algn="just">
              <a:spcAft>
                <a:spcPts val="800"/>
              </a:spcAft>
            </a:pPr>
            <a:endParaRPr lang="en-US" sz="2800" dirty="0">
              <a:solidFill>
                <a:srgbClr val="1482A5"/>
              </a:solidFill>
              <a:effectLst/>
              <a:latin typeface="+mn-lt"/>
              <a:ea typeface="Times New Roman" panose="02020603050405020304" pitchFamily="18" charset="0"/>
            </a:endParaRPr>
          </a:p>
          <a:p>
            <a:pPr algn="just">
              <a:spcAft>
                <a:spcPts val="800"/>
              </a:spcAft>
            </a:pPr>
            <a:endParaRPr lang="en-US" sz="2800" dirty="0">
              <a:solidFill>
                <a:srgbClr val="1482A5"/>
              </a:solidFill>
              <a:effectLst/>
              <a:latin typeface="+mn-lt"/>
              <a:ea typeface="Times New Roman" panose="02020603050405020304" pitchFamily="18" charset="0"/>
            </a:endParaRPr>
          </a:p>
          <a:p>
            <a:pPr algn="just">
              <a:spcAft>
                <a:spcPts val="800"/>
              </a:spcAft>
            </a:pPr>
            <a:r>
              <a:rPr lang="en-US" sz="2800" dirty="0">
                <a:solidFill>
                  <a:srgbClr val="1482A5"/>
                </a:solidFill>
                <a:effectLst/>
                <a:latin typeface="+mn-lt"/>
                <a:ea typeface="Times New Roman" panose="02020603050405020304" pitchFamily="18" charset="0"/>
              </a:rPr>
              <a:t>Remote population have lower levels of antenatal care, fewer institutional deliveries, lower levels of immunization, and higher prevalence of reproductive tract and sexually transmitted infections. Women are more likely to seek care only when the illness is out of control. Pregnancy like conditions are not even considered by them as worthy to require medical attention. </a:t>
            </a:r>
          </a:p>
          <a:p>
            <a:pPr algn="just">
              <a:spcAft>
                <a:spcPts val="800"/>
              </a:spcAft>
            </a:pPr>
            <a:r>
              <a:rPr lang="en-US" sz="2800" dirty="0">
                <a:solidFill>
                  <a:srgbClr val="1482A5"/>
                </a:solidFill>
                <a:effectLst/>
                <a:latin typeface="+mn-lt"/>
                <a:ea typeface="Times New Roman" panose="02020603050405020304" pitchFamily="18" charset="0"/>
              </a:rPr>
              <a:t>The gender discrimination also persists to create a digital divide among them. As shown in the IAMAI report (2015), 71 percent of internet users are male and female stands for only 29 percent. However, it is slightly lower in urban India. The women are the most vulnerable group considering the digital exclusion and it becomes more worse for the women who belong to the socially excluded groups</a:t>
            </a:r>
            <a:endParaRPr lang="en-IN" sz="2800" dirty="0">
              <a:effectLst/>
              <a:latin typeface="Times New Roman" panose="02020603050405020304" pitchFamily="18" charset="0"/>
              <a:ea typeface="Times New Roman" panose="02020603050405020304" pitchFamily="18" charset="0"/>
            </a:endParaRPr>
          </a:p>
        </p:txBody>
      </p:sp>
      <p:sp>
        <p:nvSpPr>
          <p:cNvPr id="63" name="TextBox 62">
            <a:extLst>
              <a:ext uri="{FF2B5EF4-FFF2-40B4-BE49-F238E27FC236}">
                <a16:creationId xmlns:a16="http://schemas.microsoft.com/office/drawing/2014/main" id="{92D5F59B-F8CA-463C-871F-D1042309DE00}"/>
              </a:ext>
            </a:extLst>
          </p:cNvPr>
          <p:cNvSpPr txBox="1"/>
          <p:nvPr/>
        </p:nvSpPr>
        <p:spPr>
          <a:xfrm>
            <a:off x="914400" y="8221071"/>
            <a:ext cx="9601200" cy="769441"/>
          </a:xfrm>
          <a:prstGeom prst="rect">
            <a:avLst/>
          </a:prstGeom>
          <a:noFill/>
        </p:spPr>
        <p:txBody>
          <a:bodyPr wrap="square" rtlCol="0">
            <a:spAutoFit/>
          </a:bodyPr>
          <a:lstStyle>
            <a:defPPr>
              <a:defRPr kern="1200" smtId="4294967295"/>
            </a:defPPr>
          </a:lstStyle>
          <a:p>
            <a:pPr algn="ctr"/>
            <a:r>
              <a:rPr lang="en-US" sz="4400" dirty="0">
                <a:solidFill>
                  <a:srgbClr val="235078"/>
                </a:solidFill>
                <a:latin typeface="Libre Baskerville" panose="02000000000000000000" pitchFamily="2" charset="0"/>
              </a:rPr>
              <a:t>Introduction</a:t>
            </a:r>
          </a:p>
        </p:txBody>
      </p:sp>
      <p:sp>
        <p:nvSpPr>
          <p:cNvPr id="66" name="TextBox 65">
            <a:extLst>
              <a:ext uri="{FF2B5EF4-FFF2-40B4-BE49-F238E27FC236}">
                <a16:creationId xmlns:a16="http://schemas.microsoft.com/office/drawing/2014/main" id="{223EAA92-7B93-4F15-A4CA-18552CBA76AE}"/>
              </a:ext>
            </a:extLst>
          </p:cNvPr>
          <p:cNvSpPr txBox="1"/>
          <p:nvPr/>
        </p:nvSpPr>
        <p:spPr>
          <a:xfrm>
            <a:off x="11744280" y="14507597"/>
            <a:ext cx="9601200" cy="17758708"/>
          </a:xfrm>
          <a:prstGeom prst="rect">
            <a:avLst/>
          </a:prstGeom>
          <a:noFill/>
        </p:spPr>
        <p:txBody>
          <a:bodyPr wrap="square" rtlCol="0">
            <a:spAutoFit/>
          </a:bodyPr>
          <a:lstStyle>
            <a:defPPr>
              <a:defRPr kern="1200" smtId="4294967295"/>
            </a:defPPr>
          </a:lstStyle>
          <a:p>
            <a:pPr algn="just"/>
            <a:r>
              <a:rPr lang="en-US" sz="2800" dirty="0">
                <a:solidFill>
                  <a:srgbClr val="1482A5"/>
                </a:solidFill>
                <a:latin typeface="+mn-lt"/>
                <a:ea typeface="Open Sans" panose="020B0606030504020204" pitchFamily="34" charset="0"/>
                <a:cs typeface="Open Sans" panose="020B0606030504020204" pitchFamily="34" charset="0"/>
              </a:rPr>
              <a:t>Literature-based review has been conducted to form a descriptive study with an aim to obtain the deeper understanding about the health of women particularly among the tribal and  rural groups. </a:t>
            </a:r>
          </a:p>
          <a:p>
            <a:pPr algn="just"/>
            <a:r>
              <a:rPr lang="en-US" sz="2800" dirty="0">
                <a:solidFill>
                  <a:srgbClr val="1482A5"/>
                </a:solidFill>
                <a:latin typeface="+mn-lt"/>
                <a:ea typeface="Open Sans" panose="020B0606030504020204" pitchFamily="34" charset="0"/>
                <a:cs typeface="Open Sans" panose="020B0606030504020204" pitchFamily="34" charset="0"/>
              </a:rPr>
              <a:t>Databases searched were Scopus, Web of Science, ProQuest, Google Scholar and PubMed, Research gate to obtain related articles. Due to paucity of scientific articles, we have also used publicly available data from the Annual report of International and national public-private agencies. </a:t>
            </a:r>
          </a:p>
          <a:p>
            <a:pPr algn="just"/>
            <a:r>
              <a:rPr lang="en-US" sz="2800" dirty="0">
                <a:solidFill>
                  <a:srgbClr val="1482A5"/>
                </a:solidFill>
                <a:latin typeface="+mn-lt"/>
                <a:ea typeface="Open Sans" panose="020B0606030504020204" pitchFamily="34" charset="0"/>
                <a:cs typeface="Open Sans" panose="020B0606030504020204" pitchFamily="34" charset="0"/>
              </a:rPr>
              <a:t>The keywords </a:t>
            </a:r>
            <a:r>
              <a:rPr lang="en-US" sz="2800" i="1" dirty="0">
                <a:solidFill>
                  <a:srgbClr val="1482A5"/>
                </a:solidFill>
                <a:latin typeface="+mn-lt"/>
                <a:ea typeface="Open Sans" panose="020B0606030504020204" pitchFamily="34" charset="0"/>
                <a:cs typeface="Open Sans" panose="020B0606030504020204" pitchFamily="34" charset="0"/>
              </a:rPr>
              <a:t>Health status of women, Tribal women, Rural women, ICT, e-governance </a:t>
            </a:r>
            <a:r>
              <a:rPr lang="en-US" sz="2800" dirty="0">
                <a:solidFill>
                  <a:srgbClr val="1482A5"/>
                </a:solidFill>
                <a:latin typeface="+mn-lt"/>
                <a:ea typeface="Open Sans" panose="020B0606030504020204" pitchFamily="34" charset="0"/>
                <a:cs typeface="Open Sans" panose="020B0606030504020204" pitchFamily="34" charset="0"/>
              </a:rPr>
              <a:t>were used in combination with </a:t>
            </a:r>
            <a:r>
              <a:rPr lang="en-US" sz="2800" i="1" dirty="0">
                <a:solidFill>
                  <a:srgbClr val="1482A5"/>
                </a:solidFill>
                <a:latin typeface="+mn-lt"/>
                <a:ea typeface="Open Sans" panose="020B0606030504020204" pitchFamily="34" charset="0"/>
                <a:cs typeface="Open Sans" panose="020B0606030504020204" pitchFamily="34" charset="0"/>
              </a:rPr>
              <a:t>digital health solution, m-health </a:t>
            </a:r>
            <a:r>
              <a:rPr lang="en-US" sz="2800" dirty="0">
                <a:solidFill>
                  <a:srgbClr val="1482A5"/>
                </a:solidFill>
                <a:latin typeface="+mn-lt"/>
                <a:ea typeface="Open Sans" panose="020B0606030504020204" pitchFamily="34" charset="0"/>
                <a:cs typeface="Open Sans" panose="020B0606030504020204" pitchFamily="34" charset="0"/>
              </a:rPr>
              <a:t>for </a:t>
            </a:r>
            <a:r>
              <a:rPr lang="en-US" sz="2800" i="1" dirty="0">
                <a:solidFill>
                  <a:srgbClr val="1482A5"/>
                </a:solidFill>
                <a:latin typeface="+mn-lt"/>
                <a:ea typeface="Open Sans" panose="020B0606030504020204" pitchFamily="34" charset="0"/>
                <a:cs typeface="Open Sans" panose="020B0606030504020204" pitchFamily="34" charset="0"/>
              </a:rPr>
              <a:t>Tribal women, government initiatives, Census of India</a:t>
            </a:r>
            <a:r>
              <a:rPr lang="en-US" sz="2800" dirty="0">
                <a:solidFill>
                  <a:srgbClr val="1482A5"/>
                </a:solidFill>
                <a:latin typeface="+mn-lt"/>
                <a:ea typeface="Open Sans" panose="020B0606030504020204" pitchFamily="34" charset="0"/>
                <a:cs typeface="Open Sans" panose="020B0606030504020204" pitchFamily="34" charset="0"/>
              </a:rPr>
              <a:t> using </a:t>
            </a:r>
            <a:r>
              <a:rPr lang="en-US" sz="2800" i="1" dirty="0">
                <a:solidFill>
                  <a:srgbClr val="1482A5"/>
                </a:solidFill>
                <a:latin typeface="+mn-lt"/>
                <a:ea typeface="Open Sans" panose="020B0606030504020204" pitchFamily="34" charset="0"/>
                <a:cs typeface="Open Sans" panose="020B0606030504020204" pitchFamily="34" charset="0"/>
              </a:rPr>
              <a:t>Boolean operators </a:t>
            </a:r>
            <a:r>
              <a:rPr lang="en-US" sz="2800" dirty="0">
                <a:solidFill>
                  <a:srgbClr val="1482A5"/>
                </a:solidFill>
                <a:latin typeface="+mn-lt"/>
                <a:ea typeface="Open Sans" panose="020B0606030504020204" pitchFamily="34" charset="0"/>
                <a:cs typeface="Open Sans" panose="020B0606030504020204" pitchFamily="34" charset="0"/>
              </a:rPr>
              <a:t>(and/or) to retrieve the most related papers. The time frame was between 2005 and 2019. </a:t>
            </a:r>
          </a:p>
          <a:p>
            <a:pPr algn="just"/>
            <a:r>
              <a:rPr lang="en-US" sz="2800" dirty="0">
                <a:solidFill>
                  <a:srgbClr val="1482A5"/>
                </a:solidFill>
                <a:latin typeface="+mn-lt"/>
                <a:ea typeface="Open Sans" panose="020B0606030504020204" pitchFamily="34" charset="0"/>
                <a:cs typeface="Open Sans" panose="020B0606030504020204" pitchFamily="34" charset="0"/>
              </a:rPr>
              <a:t>All the data sources used in the analyses is given in the following table 2.</a:t>
            </a:r>
          </a:p>
          <a:p>
            <a:pPr algn="ctr"/>
            <a:r>
              <a:rPr lang="en-US" sz="2800" b="1" dirty="0">
                <a:solidFill>
                  <a:srgbClr val="1482A5"/>
                </a:solidFill>
                <a:latin typeface="+mn-lt"/>
                <a:ea typeface="Open Sans" panose="020B0606030504020204" pitchFamily="34" charset="0"/>
                <a:cs typeface="Open Sans" panose="020B0606030504020204" pitchFamily="34" charset="0"/>
              </a:rPr>
              <a:t>TABLE 2: ANNUAL REPORTS REFERRED </a:t>
            </a: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endParaRPr lang="en-US" sz="2800" dirty="0">
              <a:solidFill>
                <a:srgbClr val="1482A5"/>
              </a:solidFill>
              <a:latin typeface="+mn-lt"/>
              <a:ea typeface="Open Sans" panose="020B0606030504020204" pitchFamily="34" charset="0"/>
              <a:cs typeface="Open Sans" panose="020B0606030504020204" pitchFamily="34" charset="0"/>
            </a:endParaRPr>
          </a:p>
          <a:p>
            <a:pPr algn="just">
              <a:spcAft>
                <a:spcPts val="800"/>
              </a:spcAft>
            </a:pPr>
            <a:r>
              <a:rPr lang="en-IN" sz="2800" dirty="0">
                <a:solidFill>
                  <a:srgbClr val="1482A5"/>
                </a:solidFill>
                <a:effectLst/>
                <a:latin typeface="+mn-lt"/>
                <a:ea typeface="Calibri" panose="020F0502020204030204" pitchFamily="34" charset="0"/>
                <a:cs typeface="Times New Roman" panose="02020603050405020304" pitchFamily="18" charset="0"/>
              </a:rPr>
              <a:t>Various initiative taken to improve the health of a women through the incorporation of ICT are considered in this study. Other than research articles, these data sources are referred to extract the various factors like no. of institutional deliveries, MMR, various projects that are implemented for them on the ICT platform. </a:t>
            </a:r>
          </a:p>
        </p:txBody>
      </p:sp>
      <p:sp>
        <p:nvSpPr>
          <p:cNvPr id="67" name="TextBox 66">
            <a:extLst>
              <a:ext uri="{FF2B5EF4-FFF2-40B4-BE49-F238E27FC236}">
                <a16:creationId xmlns:a16="http://schemas.microsoft.com/office/drawing/2014/main" id="{716F17B6-B5C7-4922-B9E2-CD14BD16A568}"/>
              </a:ext>
            </a:extLst>
          </p:cNvPr>
          <p:cNvSpPr txBox="1"/>
          <p:nvPr/>
        </p:nvSpPr>
        <p:spPr>
          <a:xfrm>
            <a:off x="11755877" y="8324871"/>
            <a:ext cx="9601200" cy="769441"/>
          </a:xfrm>
          <a:prstGeom prst="rect">
            <a:avLst/>
          </a:prstGeom>
          <a:noFill/>
        </p:spPr>
        <p:txBody>
          <a:bodyPr wrap="square" rtlCol="0">
            <a:spAutoFit/>
          </a:bodyPr>
          <a:lstStyle>
            <a:defPPr>
              <a:defRPr kern="1200" smtId="4294967295"/>
            </a:defPPr>
          </a:lstStyle>
          <a:p>
            <a:pPr algn="ctr"/>
            <a:r>
              <a:rPr lang="en-US" sz="4400" dirty="0">
                <a:solidFill>
                  <a:srgbClr val="235078"/>
                </a:solidFill>
                <a:latin typeface="Libre Baskerville" panose="02000000000000000000" pitchFamily="2" charset="0"/>
              </a:rPr>
              <a:t>Objective</a:t>
            </a:r>
          </a:p>
        </p:txBody>
      </p:sp>
      <p:sp>
        <p:nvSpPr>
          <p:cNvPr id="68" name="TextBox 67">
            <a:extLst>
              <a:ext uri="{FF2B5EF4-FFF2-40B4-BE49-F238E27FC236}">
                <a16:creationId xmlns:a16="http://schemas.microsoft.com/office/drawing/2014/main" id="{47F717BC-0897-4243-A282-98EF911708EA}"/>
              </a:ext>
            </a:extLst>
          </p:cNvPr>
          <p:cNvSpPr txBox="1"/>
          <p:nvPr/>
        </p:nvSpPr>
        <p:spPr>
          <a:xfrm>
            <a:off x="22555200" y="8954427"/>
            <a:ext cx="9601200" cy="8648521"/>
          </a:xfrm>
          <a:prstGeom prst="rect">
            <a:avLst/>
          </a:prstGeom>
          <a:noFill/>
        </p:spPr>
        <p:txBody>
          <a:bodyPr wrap="square" rtlCol="0">
            <a:spAutoFit/>
          </a:bodyPr>
          <a:lstStyle>
            <a:defPPr>
              <a:defRPr kern="1200" smtId="4294967295"/>
            </a:defPPr>
          </a:lstStyle>
          <a:p>
            <a:pPr algn="just"/>
            <a:r>
              <a:rPr lang="en-US" sz="2800" dirty="0">
                <a:solidFill>
                  <a:srgbClr val="1482A5"/>
                </a:solidFill>
                <a:latin typeface="+mn-lt"/>
                <a:ea typeface="Open Sans" panose="020B0606030504020204" pitchFamily="34" charset="0"/>
                <a:cs typeface="Open Sans" panose="020B0606030504020204" pitchFamily="34" charset="0"/>
              </a:rPr>
              <a:t>As per the study, it has been observed that various amendments in the plan and policies have been done by government concerning the women from remote areas in India. Over the time, government along with various NGOs has rolled out various schemes to make them more digitally inclusive and make the Digital India Mission fully successful by reaching to the society where it is hard to reach. </a:t>
            </a:r>
          </a:p>
          <a:p>
            <a:pPr algn="just"/>
            <a:r>
              <a:rPr lang="en-US" sz="2800" dirty="0">
                <a:solidFill>
                  <a:srgbClr val="1482A5"/>
                </a:solidFill>
                <a:latin typeface="+mn-lt"/>
                <a:ea typeface="Open Sans" panose="020B0606030504020204" pitchFamily="34" charset="0"/>
                <a:cs typeface="Open Sans" panose="020B0606030504020204" pitchFamily="34" charset="0"/>
              </a:rPr>
              <a:t>Information and communication technology intensify the reach of remote women to health information and act as an arsenal to combat their health problems. </a:t>
            </a:r>
          </a:p>
          <a:p>
            <a:pPr algn="just"/>
            <a:r>
              <a:rPr lang="en-US" sz="2800" dirty="0">
                <a:solidFill>
                  <a:srgbClr val="1482A5"/>
                </a:solidFill>
                <a:latin typeface="+mn-lt"/>
                <a:ea typeface="Open Sans" panose="020B0606030504020204" pitchFamily="34" charset="0"/>
                <a:cs typeface="Open Sans" panose="020B0606030504020204" pitchFamily="34" charset="0"/>
              </a:rPr>
              <a:t>There is copious amount of services with different purposes that are available for women which works on the ICT platform, such as to induce the </a:t>
            </a:r>
            <a:r>
              <a:rPr lang="en-US" sz="2800" b="1" dirty="0">
                <a:solidFill>
                  <a:srgbClr val="1482A5"/>
                </a:solidFill>
                <a:latin typeface="+mn-lt"/>
                <a:ea typeface="Open Sans" panose="020B0606030504020204" pitchFamily="34" charset="0"/>
                <a:cs typeface="Open Sans" panose="020B0606030504020204" pitchFamily="34" charset="0"/>
              </a:rPr>
              <a:t>behavioral changes</a:t>
            </a:r>
            <a:r>
              <a:rPr lang="en-US" sz="2800" dirty="0">
                <a:solidFill>
                  <a:srgbClr val="1482A5"/>
                </a:solidFill>
                <a:latin typeface="+mn-lt"/>
                <a:ea typeface="Open Sans" panose="020B0606030504020204" pitchFamily="34" charset="0"/>
                <a:cs typeface="Open Sans" panose="020B0606030504020204" pitchFamily="34" charset="0"/>
              </a:rPr>
              <a:t>, to improve the </a:t>
            </a:r>
            <a:r>
              <a:rPr lang="en-US" sz="2800" b="1" dirty="0">
                <a:solidFill>
                  <a:srgbClr val="1482A5"/>
                </a:solidFill>
                <a:latin typeface="+mn-lt"/>
                <a:ea typeface="Open Sans" panose="020B0606030504020204" pitchFamily="34" charset="0"/>
                <a:cs typeface="Open Sans" panose="020B0606030504020204" pitchFamily="34" charset="0"/>
              </a:rPr>
              <a:t>RMNCH services </a:t>
            </a:r>
            <a:r>
              <a:rPr lang="en-US" sz="2800" dirty="0">
                <a:solidFill>
                  <a:srgbClr val="1482A5"/>
                </a:solidFill>
                <a:latin typeface="+mn-lt"/>
                <a:ea typeface="Open Sans" panose="020B0606030504020204" pitchFamily="34" charset="0"/>
                <a:cs typeface="Open Sans" panose="020B0606030504020204" pitchFamily="34" charset="0"/>
              </a:rPr>
              <a:t>and so on. </a:t>
            </a:r>
          </a:p>
          <a:p>
            <a:pPr algn="just"/>
            <a:r>
              <a:rPr lang="en-US" sz="2800" dirty="0">
                <a:solidFill>
                  <a:srgbClr val="1482A5"/>
                </a:solidFill>
                <a:latin typeface="+mn-lt"/>
                <a:ea typeface="Open Sans" panose="020B0606030504020204" pitchFamily="34" charset="0"/>
                <a:cs typeface="Open Sans" panose="020B0606030504020204" pitchFamily="34" charset="0"/>
              </a:rPr>
              <a:t>Diverse projects have been implemented on the ICT platforms which are currently being used for the women or by the women itself as they are shown in the following table 3.</a:t>
            </a:r>
            <a:endParaRPr lang="en-US" dirty="0">
              <a:solidFill>
                <a:srgbClr val="1482A5"/>
              </a:solidFill>
              <a:latin typeface="+mn-lt"/>
              <a:ea typeface="Open Sans" panose="020B0606030504020204" pitchFamily="34" charset="0"/>
              <a:cs typeface="Open Sans" panose="020B0606030504020204" pitchFamily="34" charset="0"/>
            </a:endParaRPr>
          </a:p>
          <a:p>
            <a:pPr algn="ctr"/>
            <a:r>
              <a:rPr lang="en-US" sz="2800" b="1" dirty="0">
                <a:solidFill>
                  <a:srgbClr val="1482A5"/>
                </a:solidFill>
                <a:latin typeface="+mn-lt"/>
                <a:ea typeface="Open Sans" panose="020B0606030504020204" pitchFamily="34" charset="0"/>
                <a:cs typeface="Open Sans" panose="020B0606030504020204" pitchFamily="34" charset="0"/>
              </a:rPr>
              <a:t>TABLE 3: DIFFERENT PROJECTS LAUNCHED BY VARIOUS PUBLIC AND PRIVATE BODIES</a:t>
            </a:r>
          </a:p>
          <a:p>
            <a:endPar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27A0BB3C-427E-42CA-963C-DA612C8F2B9C}"/>
              </a:ext>
            </a:extLst>
          </p:cNvPr>
          <p:cNvSpPr txBox="1"/>
          <p:nvPr/>
        </p:nvSpPr>
        <p:spPr>
          <a:xfrm>
            <a:off x="22555200" y="8077201"/>
            <a:ext cx="9601200" cy="769441"/>
          </a:xfrm>
          <a:prstGeom prst="rect">
            <a:avLst/>
          </a:prstGeom>
          <a:noFill/>
        </p:spPr>
        <p:txBody>
          <a:bodyPr wrap="square" rtlCol="0">
            <a:spAutoFit/>
          </a:bodyPr>
          <a:lstStyle>
            <a:defPPr>
              <a:defRPr kern="1200" smtId="4294967295"/>
            </a:defPPr>
          </a:lstStyle>
          <a:p>
            <a:pPr algn="ctr"/>
            <a:r>
              <a:rPr lang="en-US" sz="4400" dirty="0">
                <a:solidFill>
                  <a:srgbClr val="235078"/>
                </a:solidFill>
                <a:latin typeface="Libre Baskerville" panose="02000000000000000000" pitchFamily="2" charset="0"/>
              </a:rPr>
              <a:t>Results</a:t>
            </a:r>
            <a:endParaRPr lang="en-US" sz="3600" dirty="0">
              <a:solidFill>
                <a:srgbClr val="235078"/>
              </a:solidFill>
              <a:latin typeface="Libre Baskerville" panose="02000000000000000000" pitchFamily="2" charset="0"/>
            </a:endParaRPr>
          </a:p>
        </p:txBody>
      </p:sp>
      <p:graphicFrame>
        <p:nvGraphicFramePr>
          <p:cNvPr id="4" name="Table 3">
            <a:extLst>
              <a:ext uri="{FF2B5EF4-FFF2-40B4-BE49-F238E27FC236}">
                <a16:creationId xmlns:a16="http://schemas.microsoft.com/office/drawing/2014/main" id="{E438EC83-EF34-4F06-BAC2-0C3565E70776}"/>
              </a:ext>
            </a:extLst>
          </p:cNvPr>
          <p:cNvGraphicFramePr>
            <a:graphicFrameLocks noGrp="1"/>
          </p:cNvGraphicFramePr>
          <p:nvPr>
            <p:extLst>
              <p:ext uri="{D42A27DB-BD31-4B8C-83A1-F6EECF244321}">
                <p14:modId xmlns:p14="http://schemas.microsoft.com/office/powerpoint/2010/main" val="3458966876"/>
              </p:ext>
            </p:extLst>
          </p:nvPr>
        </p:nvGraphicFramePr>
        <p:xfrm>
          <a:off x="2781300" y="19648170"/>
          <a:ext cx="5867400" cy="4594860"/>
        </p:xfrm>
        <a:graphic>
          <a:graphicData uri="http://schemas.openxmlformats.org/drawingml/2006/table">
            <a:tbl>
              <a:tblPr firstRow="1" firstCol="1" bandRow="1">
                <a:tableStyleId>{ED083AE6-46FA-4A59-8FB0-9F97EB10719F}</a:tableStyleId>
              </a:tblPr>
              <a:tblGrid>
                <a:gridCol w="1976304">
                  <a:extLst>
                    <a:ext uri="{9D8B030D-6E8A-4147-A177-3AD203B41FA5}">
                      <a16:colId xmlns:a16="http://schemas.microsoft.com/office/drawing/2014/main" val="4099183002"/>
                    </a:ext>
                  </a:extLst>
                </a:gridCol>
                <a:gridCol w="1935296">
                  <a:extLst>
                    <a:ext uri="{9D8B030D-6E8A-4147-A177-3AD203B41FA5}">
                      <a16:colId xmlns:a16="http://schemas.microsoft.com/office/drawing/2014/main" val="3059860057"/>
                    </a:ext>
                  </a:extLst>
                </a:gridCol>
                <a:gridCol w="1955800">
                  <a:extLst>
                    <a:ext uri="{9D8B030D-6E8A-4147-A177-3AD203B41FA5}">
                      <a16:colId xmlns:a16="http://schemas.microsoft.com/office/drawing/2014/main" val="4057496969"/>
                    </a:ext>
                  </a:extLst>
                </a:gridCol>
              </a:tblGrid>
              <a:tr h="608714">
                <a:tc>
                  <a:txBody>
                    <a:bodyPr/>
                    <a:lstStyle/>
                    <a:p>
                      <a:pPr algn="l">
                        <a:lnSpc>
                          <a:spcPct val="150000"/>
                        </a:lnSpc>
                        <a:spcAft>
                          <a:spcPts val="0"/>
                        </a:spcAft>
                      </a:pPr>
                      <a:r>
                        <a:rPr lang="en-IN" sz="3200" dirty="0">
                          <a:solidFill>
                            <a:srgbClr val="002060"/>
                          </a:solidFill>
                          <a:effectLst/>
                        </a:rPr>
                        <a:t>Year</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IN" sz="3200">
                          <a:solidFill>
                            <a:srgbClr val="002060"/>
                          </a:solidFill>
                          <a:effectLst/>
                        </a:rPr>
                        <a:t>Male</a:t>
                      </a:r>
                      <a:endParaRPr lang="en-IN" sz="32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IN" sz="3200">
                          <a:solidFill>
                            <a:srgbClr val="002060"/>
                          </a:solidFill>
                          <a:effectLst/>
                        </a:rPr>
                        <a:t>Female</a:t>
                      </a:r>
                      <a:endParaRPr lang="en-IN" sz="32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0992563"/>
                  </a:ext>
                </a:extLst>
              </a:tr>
              <a:tr h="608714">
                <a:tc>
                  <a:txBody>
                    <a:bodyPr/>
                    <a:lstStyle/>
                    <a:p>
                      <a:pPr algn="l">
                        <a:lnSpc>
                          <a:spcPct val="150000"/>
                        </a:lnSpc>
                        <a:spcAft>
                          <a:spcPts val="0"/>
                        </a:spcAft>
                      </a:pPr>
                      <a:r>
                        <a:rPr lang="en-IN" sz="3200" dirty="0">
                          <a:solidFill>
                            <a:srgbClr val="002060"/>
                          </a:solidFill>
                          <a:effectLst/>
                        </a:rPr>
                        <a:t>1981</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IN" sz="3200" dirty="0">
                          <a:solidFill>
                            <a:srgbClr val="002060"/>
                          </a:solidFill>
                          <a:effectLst/>
                        </a:rPr>
                        <a:t>24.52</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IN" sz="3200">
                          <a:solidFill>
                            <a:srgbClr val="002060"/>
                          </a:solidFill>
                          <a:effectLst/>
                        </a:rPr>
                        <a:t>8.04</a:t>
                      </a:r>
                      <a:endParaRPr lang="en-IN" sz="32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0902341"/>
                  </a:ext>
                </a:extLst>
              </a:tr>
              <a:tr h="608714">
                <a:tc>
                  <a:txBody>
                    <a:bodyPr/>
                    <a:lstStyle/>
                    <a:p>
                      <a:pPr algn="l">
                        <a:lnSpc>
                          <a:spcPct val="150000"/>
                        </a:lnSpc>
                        <a:spcAft>
                          <a:spcPts val="0"/>
                        </a:spcAft>
                      </a:pPr>
                      <a:r>
                        <a:rPr lang="en-IN" sz="3200" dirty="0">
                          <a:solidFill>
                            <a:srgbClr val="002060"/>
                          </a:solidFill>
                          <a:effectLst/>
                        </a:rPr>
                        <a:t>1991</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IN" sz="3200" dirty="0">
                          <a:solidFill>
                            <a:srgbClr val="002060"/>
                          </a:solidFill>
                          <a:effectLst/>
                        </a:rPr>
                        <a:t>40.65</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IN" sz="3200" dirty="0">
                          <a:solidFill>
                            <a:srgbClr val="002060"/>
                          </a:solidFill>
                          <a:effectLst/>
                        </a:rPr>
                        <a:t>18.19</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5218124"/>
                  </a:ext>
                </a:extLst>
              </a:tr>
              <a:tr h="608714">
                <a:tc>
                  <a:txBody>
                    <a:bodyPr/>
                    <a:lstStyle/>
                    <a:p>
                      <a:pPr algn="l">
                        <a:lnSpc>
                          <a:spcPct val="150000"/>
                        </a:lnSpc>
                        <a:spcAft>
                          <a:spcPts val="0"/>
                        </a:spcAft>
                      </a:pPr>
                      <a:r>
                        <a:rPr lang="en-IN" sz="3200" dirty="0">
                          <a:solidFill>
                            <a:srgbClr val="002060"/>
                          </a:solidFill>
                          <a:effectLst/>
                        </a:rPr>
                        <a:t>2001</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IN" sz="3200" dirty="0">
                          <a:solidFill>
                            <a:srgbClr val="002060"/>
                          </a:solidFill>
                          <a:effectLst/>
                        </a:rPr>
                        <a:t>59.17</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IN" sz="3200" dirty="0">
                          <a:solidFill>
                            <a:srgbClr val="002060"/>
                          </a:solidFill>
                          <a:effectLst/>
                        </a:rPr>
                        <a:t>34.76</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5637819"/>
                  </a:ext>
                </a:extLst>
              </a:tr>
              <a:tr h="608714">
                <a:tc>
                  <a:txBody>
                    <a:bodyPr/>
                    <a:lstStyle/>
                    <a:p>
                      <a:pPr algn="l">
                        <a:lnSpc>
                          <a:spcPct val="150000"/>
                        </a:lnSpc>
                        <a:spcAft>
                          <a:spcPts val="0"/>
                        </a:spcAft>
                      </a:pPr>
                      <a:r>
                        <a:rPr lang="en-IN" sz="3200" dirty="0">
                          <a:solidFill>
                            <a:srgbClr val="002060"/>
                          </a:solidFill>
                          <a:effectLst/>
                        </a:rPr>
                        <a:t>2011</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IN" sz="3200" dirty="0">
                          <a:solidFill>
                            <a:srgbClr val="002060"/>
                          </a:solidFill>
                          <a:effectLst/>
                        </a:rPr>
                        <a:t>68.50</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IN" sz="3200" dirty="0">
                          <a:solidFill>
                            <a:srgbClr val="002060"/>
                          </a:solidFill>
                          <a:effectLst/>
                        </a:rPr>
                        <a:t>49.40</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9682282"/>
                  </a:ext>
                </a:extLst>
              </a:tr>
              <a:tr h="1300271">
                <a:tc gridSpan="3">
                  <a:txBody>
                    <a:bodyPr/>
                    <a:lstStyle/>
                    <a:p>
                      <a:pPr algn="l">
                        <a:lnSpc>
                          <a:spcPct val="150000"/>
                        </a:lnSpc>
                        <a:spcAft>
                          <a:spcPts val="0"/>
                        </a:spcAft>
                      </a:pPr>
                      <a:r>
                        <a:rPr lang="en-IN" sz="3200" dirty="0">
                          <a:solidFill>
                            <a:srgbClr val="002060"/>
                          </a:solidFill>
                          <a:effectLst/>
                        </a:rPr>
                        <a:t>Source: Office of Registrar General, India</a:t>
                      </a:r>
                      <a:endParaRPr lang="en-IN" sz="32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563202512"/>
                  </a:ext>
                </a:extLst>
              </a:tr>
            </a:tbl>
          </a:graphicData>
        </a:graphic>
      </p:graphicFrame>
      <p:graphicFrame>
        <p:nvGraphicFramePr>
          <p:cNvPr id="19" name="Table 18">
            <a:extLst>
              <a:ext uri="{FF2B5EF4-FFF2-40B4-BE49-F238E27FC236}">
                <a16:creationId xmlns:a16="http://schemas.microsoft.com/office/drawing/2014/main" id="{76F17021-83B6-41ED-9E51-16F91D9AD9A6}"/>
              </a:ext>
            </a:extLst>
          </p:cNvPr>
          <p:cNvGraphicFramePr>
            <a:graphicFrameLocks noGrp="1"/>
          </p:cNvGraphicFramePr>
          <p:nvPr>
            <p:extLst>
              <p:ext uri="{D42A27DB-BD31-4B8C-83A1-F6EECF244321}">
                <p14:modId xmlns:p14="http://schemas.microsoft.com/office/powerpoint/2010/main" val="2186485511"/>
              </p:ext>
            </p:extLst>
          </p:nvPr>
        </p:nvGraphicFramePr>
        <p:xfrm>
          <a:off x="12517877" y="21945600"/>
          <a:ext cx="8077200" cy="7508464"/>
        </p:xfrm>
        <a:graphic>
          <a:graphicData uri="http://schemas.openxmlformats.org/drawingml/2006/table">
            <a:tbl>
              <a:tblPr firstRow="1" firstCol="1" bandRow="1">
                <a:tableStyleId>{ED083AE6-46FA-4A59-8FB0-9F97EB10719F}</a:tableStyleId>
              </a:tblPr>
              <a:tblGrid>
                <a:gridCol w="5943600">
                  <a:extLst>
                    <a:ext uri="{9D8B030D-6E8A-4147-A177-3AD203B41FA5}">
                      <a16:colId xmlns:a16="http://schemas.microsoft.com/office/drawing/2014/main" val="275087318"/>
                    </a:ext>
                  </a:extLst>
                </a:gridCol>
                <a:gridCol w="2133600">
                  <a:extLst>
                    <a:ext uri="{9D8B030D-6E8A-4147-A177-3AD203B41FA5}">
                      <a16:colId xmlns:a16="http://schemas.microsoft.com/office/drawing/2014/main" val="33600479"/>
                    </a:ext>
                  </a:extLst>
                </a:gridCol>
              </a:tblGrid>
              <a:tr h="486106">
                <a:tc>
                  <a:txBody>
                    <a:bodyPr/>
                    <a:lstStyle/>
                    <a:p>
                      <a:pPr algn="just">
                        <a:lnSpc>
                          <a:spcPct val="100000"/>
                        </a:lnSpc>
                        <a:spcAft>
                          <a:spcPts val="0"/>
                        </a:spcAft>
                      </a:pPr>
                      <a:r>
                        <a:rPr lang="en-IN" sz="2800" dirty="0">
                          <a:solidFill>
                            <a:srgbClr val="002060"/>
                          </a:solidFill>
                          <a:effectLst/>
                        </a:rPr>
                        <a:t>SOURCE </a:t>
                      </a:r>
                      <a:endParaRPr lang="en-IN" sz="2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IN" sz="2800">
                          <a:solidFill>
                            <a:srgbClr val="002060"/>
                          </a:solidFill>
                          <a:effectLst/>
                        </a:rPr>
                        <a:t>PUBLISHING YEAR </a:t>
                      </a:r>
                      <a:endParaRPr lang="en-IN" sz="28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680881"/>
                  </a:ext>
                </a:extLst>
              </a:tr>
              <a:tr h="1766098">
                <a:tc>
                  <a:txBody>
                    <a:bodyPr/>
                    <a:lstStyle/>
                    <a:p>
                      <a:pPr algn="just">
                        <a:lnSpc>
                          <a:spcPct val="100000"/>
                        </a:lnSpc>
                        <a:spcBef>
                          <a:spcPts val="1200"/>
                        </a:spcBef>
                        <a:spcAft>
                          <a:spcPts val="0"/>
                        </a:spcAft>
                      </a:pPr>
                      <a:r>
                        <a:rPr lang="en-US" sz="2800" kern="0" dirty="0">
                          <a:solidFill>
                            <a:srgbClr val="002060"/>
                          </a:solidFill>
                          <a:effectLst/>
                        </a:rPr>
                        <a:t>Report of expert committee on tribal health</a:t>
                      </a:r>
                      <a:endParaRPr lang="en-IN" sz="2800" kern="0" dirty="0">
                        <a:solidFill>
                          <a:srgbClr val="002060"/>
                        </a:solidFill>
                        <a:effectLst/>
                      </a:endParaRPr>
                    </a:p>
                    <a:p>
                      <a:pPr>
                        <a:lnSpc>
                          <a:spcPct val="100000"/>
                        </a:lnSpc>
                        <a:spcAft>
                          <a:spcPts val="0"/>
                        </a:spcAft>
                      </a:pPr>
                      <a:r>
                        <a:rPr lang="en-IN" sz="2800" dirty="0">
                          <a:solidFill>
                            <a:srgbClr val="002060"/>
                          </a:solidFill>
                          <a:effectLst/>
                        </a:rPr>
                        <a:t>(Executive Summary – Tribal Health Report, India, n.d.)</a:t>
                      </a:r>
                      <a:r>
                        <a:rPr lang="en-IN" sz="2800" baseline="30000" dirty="0">
                          <a:solidFill>
                            <a:srgbClr val="002060"/>
                          </a:solidFill>
                          <a:effectLst/>
                        </a:rPr>
                        <a:t>1</a:t>
                      </a:r>
                      <a:endParaRPr lang="en-IN" sz="2800" baseline="300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IN" sz="2800" dirty="0">
                          <a:solidFill>
                            <a:srgbClr val="002060"/>
                          </a:solidFill>
                          <a:effectLst/>
                        </a:rPr>
                        <a:t>2017-18</a:t>
                      </a:r>
                      <a:endParaRPr lang="en-IN" sz="2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089068"/>
                  </a:ext>
                </a:extLst>
              </a:tr>
              <a:tr h="657740">
                <a:tc>
                  <a:txBody>
                    <a:bodyPr/>
                    <a:lstStyle/>
                    <a:p>
                      <a:pPr algn="just">
                        <a:lnSpc>
                          <a:spcPct val="100000"/>
                        </a:lnSpc>
                        <a:spcAft>
                          <a:spcPts val="0"/>
                        </a:spcAft>
                      </a:pPr>
                      <a:r>
                        <a:rPr lang="en-IN" sz="2800" dirty="0">
                          <a:solidFill>
                            <a:srgbClr val="002060"/>
                          </a:solidFill>
                          <a:effectLst/>
                        </a:rPr>
                        <a:t>Ministry of tribal affairs (Annual Report)</a:t>
                      </a:r>
                      <a:endParaRPr lang="en-IN" sz="2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IN" sz="2800" dirty="0">
                          <a:solidFill>
                            <a:srgbClr val="002060"/>
                          </a:solidFill>
                          <a:effectLst/>
                        </a:rPr>
                        <a:t>2017-18</a:t>
                      </a:r>
                      <a:endParaRPr lang="en-IN" sz="2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544644"/>
                  </a:ext>
                </a:extLst>
              </a:tr>
              <a:tr h="2997118">
                <a:tc>
                  <a:txBody>
                    <a:bodyPr/>
                    <a:lstStyle/>
                    <a:p>
                      <a:pPr algn="just">
                        <a:lnSpc>
                          <a:spcPct val="100000"/>
                        </a:lnSpc>
                        <a:spcAft>
                          <a:spcPts val="0"/>
                        </a:spcAft>
                      </a:pPr>
                      <a:r>
                        <a:rPr lang="en-IN" sz="2800" dirty="0">
                          <a:solidFill>
                            <a:srgbClr val="002060"/>
                          </a:solidFill>
                          <a:effectLst/>
                        </a:rPr>
                        <a:t>Digital Inclusion of low-skilled and low-literate people (Digital Inclusion for Low-Skilled and Low-Literate People: A Landscape Review - UNESCO Digital Library, n.d.)</a:t>
                      </a:r>
                      <a:r>
                        <a:rPr lang="en-IN" sz="2800" baseline="30000" dirty="0">
                          <a:solidFill>
                            <a:srgbClr val="002060"/>
                          </a:solidFill>
                          <a:effectLst/>
                        </a:rPr>
                        <a:t>2</a:t>
                      </a:r>
                      <a:endParaRPr lang="en-IN" sz="2800" baseline="300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IN" sz="2800" dirty="0">
                          <a:solidFill>
                            <a:srgbClr val="002060"/>
                          </a:solidFill>
                          <a:effectLst/>
                        </a:rPr>
                        <a:t>2018</a:t>
                      </a:r>
                      <a:endParaRPr lang="en-IN" sz="2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4182085"/>
                  </a:ext>
                </a:extLst>
              </a:tr>
              <a:tr h="1038368">
                <a:tc>
                  <a:txBody>
                    <a:bodyPr/>
                    <a:lstStyle/>
                    <a:p>
                      <a:pPr algn="just">
                        <a:lnSpc>
                          <a:spcPct val="100000"/>
                        </a:lnSpc>
                        <a:spcAft>
                          <a:spcPts val="0"/>
                        </a:spcAft>
                      </a:pPr>
                      <a:r>
                        <a:rPr lang="en-IN" sz="2800" dirty="0">
                          <a:solidFill>
                            <a:srgbClr val="002060"/>
                          </a:solidFill>
                          <a:effectLst/>
                        </a:rPr>
                        <a:t>Exclusion from Digital Infrastructure and Access</a:t>
                      </a:r>
                      <a:endParaRPr lang="en-IN" sz="2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IN" sz="2800" dirty="0">
                          <a:solidFill>
                            <a:srgbClr val="002060"/>
                          </a:solidFill>
                          <a:effectLst/>
                        </a:rPr>
                        <a:t>2016</a:t>
                      </a:r>
                      <a:endParaRPr lang="en-IN" sz="2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4267984"/>
                  </a:ext>
                </a:extLst>
              </a:tr>
            </a:tbl>
          </a:graphicData>
        </a:graphic>
      </p:graphicFrame>
      <p:sp>
        <p:nvSpPr>
          <p:cNvPr id="53" name="TextBox 52">
            <a:extLst>
              <a:ext uri="{FF2B5EF4-FFF2-40B4-BE49-F238E27FC236}">
                <a16:creationId xmlns:a16="http://schemas.microsoft.com/office/drawing/2014/main" id="{C7B1F68B-DB8A-4AE0-B7F4-7E58F53ABC32}"/>
              </a:ext>
            </a:extLst>
          </p:cNvPr>
          <p:cNvSpPr txBox="1"/>
          <p:nvPr/>
        </p:nvSpPr>
        <p:spPr>
          <a:xfrm>
            <a:off x="11734800" y="13648165"/>
            <a:ext cx="9601200" cy="769441"/>
          </a:xfrm>
          <a:prstGeom prst="rect">
            <a:avLst/>
          </a:prstGeom>
          <a:noFill/>
        </p:spPr>
        <p:txBody>
          <a:bodyPr wrap="square" rtlCol="0">
            <a:spAutoFit/>
          </a:bodyPr>
          <a:lstStyle>
            <a:defPPr>
              <a:defRPr kern="1200" smtId="4294967295"/>
            </a:defPPr>
          </a:lstStyle>
          <a:p>
            <a:pPr algn="ctr"/>
            <a:r>
              <a:rPr lang="en-US" sz="4400" dirty="0">
                <a:solidFill>
                  <a:srgbClr val="235078"/>
                </a:solidFill>
                <a:latin typeface="Libre Baskerville" panose="020B0604020202020204" charset="0"/>
              </a:rPr>
              <a:t>Methodology</a:t>
            </a:r>
          </a:p>
        </p:txBody>
      </p:sp>
      <p:sp>
        <p:nvSpPr>
          <p:cNvPr id="25" name="TextBox 24">
            <a:extLst>
              <a:ext uri="{FF2B5EF4-FFF2-40B4-BE49-F238E27FC236}">
                <a16:creationId xmlns:a16="http://schemas.microsoft.com/office/drawing/2014/main" id="{1FA9B596-0080-4977-A1D0-9E410A3C7A1A}"/>
              </a:ext>
            </a:extLst>
          </p:cNvPr>
          <p:cNvSpPr txBox="1"/>
          <p:nvPr/>
        </p:nvSpPr>
        <p:spPr>
          <a:xfrm>
            <a:off x="11755877" y="9380284"/>
            <a:ext cx="9507335" cy="2246769"/>
          </a:xfrm>
          <a:prstGeom prst="rect">
            <a:avLst/>
          </a:prstGeom>
          <a:noFill/>
        </p:spPr>
        <p:txBody>
          <a:bodyPr wrap="square" rtlCol="0">
            <a:spAutoFit/>
          </a:bodyPr>
          <a:lstStyle/>
          <a:p>
            <a:pPr indent="-304800" algn="just">
              <a:spcAft>
                <a:spcPts val="800"/>
              </a:spcAft>
            </a:pPr>
            <a:r>
              <a:rPr lang="en-US" sz="2800" dirty="0">
                <a:solidFill>
                  <a:srgbClr val="1482A5"/>
                </a:solidFill>
                <a:effectLst/>
                <a:latin typeface="Times New Roman" panose="02020603050405020304" pitchFamily="18" charset="0"/>
                <a:ea typeface="Calibri" panose="020F0502020204030204" pitchFamily="34" charset="0"/>
                <a:cs typeface="Times New Roman" panose="02020603050405020304" pitchFamily="18" charset="0"/>
              </a:rPr>
              <a:t>The significance of this study is to explore the various services that are available for the empowerment of tribal and rural women in India and </a:t>
            </a:r>
            <a:r>
              <a:rPr lang="en-IN" sz="2800" dirty="0">
                <a:solidFill>
                  <a:srgbClr val="1482A5"/>
                </a:solidFill>
                <a:effectLst/>
                <a:ea typeface="Calibri" panose="020F0502020204030204" pitchFamily="34" charset="0"/>
                <a:cs typeface="Times New Roman" panose="02020603050405020304" pitchFamily="18" charset="0"/>
              </a:rPr>
              <a:t>to understand how information and communication technology (ICT) is helping them to improve their </a:t>
            </a:r>
            <a:r>
              <a:rPr lang="en-IN" sz="2800" dirty="0">
                <a:solidFill>
                  <a:srgbClr val="1482A5"/>
                </a:solidFill>
                <a:ea typeface="Calibri" panose="020F0502020204030204" pitchFamily="34" charset="0"/>
                <a:cs typeface="Times New Roman" panose="02020603050405020304" pitchFamily="18" charset="0"/>
              </a:rPr>
              <a:t>health</a:t>
            </a:r>
            <a:r>
              <a:rPr lang="en-IN" sz="2800" dirty="0">
                <a:solidFill>
                  <a:srgbClr val="1482A5"/>
                </a:solidFill>
                <a:effectLst/>
                <a:ea typeface="Calibri" panose="020F0502020204030204" pitchFamily="34" charset="0"/>
                <a:cs typeface="Times New Roman" panose="02020603050405020304" pitchFamily="18" charset="0"/>
              </a:rPr>
              <a:t> through education, health awareness and health facilities.</a:t>
            </a:r>
            <a:endParaRPr lang="en-IN" sz="2800" dirty="0">
              <a:solidFill>
                <a:srgbClr val="1482A5"/>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6" name="Table 25">
            <a:extLst>
              <a:ext uri="{FF2B5EF4-FFF2-40B4-BE49-F238E27FC236}">
                <a16:creationId xmlns:a16="http://schemas.microsoft.com/office/drawing/2014/main" id="{BF316BDC-B2FE-4970-A5D8-E46A1FC1C142}"/>
              </a:ext>
            </a:extLst>
          </p:cNvPr>
          <p:cNvGraphicFramePr>
            <a:graphicFrameLocks noGrp="1"/>
          </p:cNvGraphicFramePr>
          <p:nvPr>
            <p:extLst>
              <p:ext uri="{D42A27DB-BD31-4B8C-83A1-F6EECF244321}">
                <p14:modId xmlns:p14="http://schemas.microsoft.com/office/powerpoint/2010/main" val="2197184248"/>
              </p:ext>
            </p:extLst>
          </p:nvPr>
        </p:nvGraphicFramePr>
        <p:xfrm>
          <a:off x="22783800" y="17290212"/>
          <a:ext cx="9144000" cy="14630400"/>
        </p:xfrm>
        <a:graphic>
          <a:graphicData uri="http://schemas.openxmlformats.org/drawingml/2006/table">
            <a:tbl>
              <a:tblPr firstRow="1" firstCol="1" bandRow="1">
                <a:tableStyleId>{ED083AE6-46FA-4A59-8FB0-9F97EB10719F}</a:tableStyleId>
              </a:tblPr>
              <a:tblGrid>
                <a:gridCol w="1073426">
                  <a:extLst>
                    <a:ext uri="{9D8B030D-6E8A-4147-A177-3AD203B41FA5}">
                      <a16:colId xmlns:a16="http://schemas.microsoft.com/office/drawing/2014/main" val="974668023"/>
                    </a:ext>
                  </a:extLst>
                </a:gridCol>
                <a:gridCol w="1669774">
                  <a:extLst>
                    <a:ext uri="{9D8B030D-6E8A-4147-A177-3AD203B41FA5}">
                      <a16:colId xmlns:a16="http://schemas.microsoft.com/office/drawing/2014/main" val="2370991963"/>
                    </a:ext>
                  </a:extLst>
                </a:gridCol>
                <a:gridCol w="1431234">
                  <a:extLst>
                    <a:ext uri="{9D8B030D-6E8A-4147-A177-3AD203B41FA5}">
                      <a16:colId xmlns:a16="http://schemas.microsoft.com/office/drawing/2014/main" val="2461951132"/>
                    </a:ext>
                  </a:extLst>
                </a:gridCol>
                <a:gridCol w="941647">
                  <a:extLst>
                    <a:ext uri="{9D8B030D-6E8A-4147-A177-3AD203B41FA5}">
                      <a16:colId xmlns:a16="http://schemas.microsoft.com/office/drawing/2014/main" val="770303452"/>
                    </a:ext>
                  </a:extLst>
                </a:gridCol>
                <a:gridCol w="1585350">
                  <a:extLst>
                    <a:ext uri="{9D8B030D-6E8A-4147-A177-3AD203B41FA5}">
                      <a16:colId xmlns:a16="http://schemas.microsoft.com/office/drawing/2014/main" val="2072546227"/>
                    </a:ext>
                  </a:extLst>
                </a:gridCol>
                <a:gridCol w="2442569">
                  <a:extLst>
                    <a:ext uri="{9D8B030D-6E8A-4147-A177-3AD203B41FA5}">
                      <a16:colId xmlns:a16="http://schemas.microsoft.com/office/drawing/2014/main" val="3738903964"/>
                    </a:ext>
                  </a:extLst>
                </a:gridCol>
              </a:tblGrid>
              <a:tr h="562304">
                <a:tc>
                  <a:txBody>
                    <a:bodyPr/>
                    <a:lstStyle/>
                    <a:p>
                      <a:pPr algn="l">
                        <a:lnSpc>
                          <a:spcPct val="100000"/>
                        </a:lnSpc>
                        <a:spcAft>
                          <a:spcPts val="0"/>
                        </a:spcAft>
                      </a:pPr>
                      <a:r>
                        <a:rPr lang="en-IN" sz="2400" dirty="0">
                          <a:solidFill>
                            <a:srgbClr val="235078"/>
                          </a:solidFill>
                          <a:effectLst/>
                        </a:rPr>
                        <a:t>Project</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Launched by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Target users</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a:solidFill>
                            <a:srgbClr val="235078"/>
                          </a:solidFill>
                          <a:effectLst/>
                        </a:rPr>
                        <a:t>Delivery channel</a:t>
                      </a:r>
                      <a:endParaRPr lang="en-IN" sz="240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Function</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a:solidFill>
                            <a:srgbClr val="235078"/>
                          </a:solidFill>
                          <a:effectLst/>
                        </a:rPr>
                        <a:t>Expected impact</a:t>
                      </a:r>
                      <a:endParaRPr lang="en-IN" sz="240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5673986"/>
                  </a:ext>
                </a:extLst>
              </a:tr>
              <a:tr h="1155226">
                <a:tc>
                  <a:txBody>
                    <a:bodyPr/>
                    <a:lstStyle/>
                    <a:p>
                      <a:pPr algn="l">
                        <a:lnSpc>
                          <a:spcPct val="100000"/>
                        </a:lnSpc>
                        <a:spcAft>
                          <a:spcPts val="0"/>
                        </a:spcAft>
                      </a:pPr>
                      <a:r>
                        <a:rPr lang="en-IN" sz="2400" dirty="0">
                          <a:solidFill>
                            <a:srgbClr val="235078"/>
                          </a:solidFill>
                          <a:effectLst/>
                        </a:rPr>
                        <a:t>E-Mamta</a:t>
                      </a:r>
                      <a:r>
                        <a:rPr lang="en-IN" sz="2400" baseline="30000" dirty="0">
                          <a:solidFill>
                            <a:srgbClr val="235078"/>
                          </a:solidFill>
                          <a:effectLst/>
                        </a:rPr>
                        <a:t>3</a:t>
                      </a:r>
                      <a:endParaRPr lang="en-IN" sz="2400" baseline="300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Govt. of Gujrat</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Mother and Child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App</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Recording and tracking system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To maintain the data of pregnant women so that IMR and MMR can be tracked easily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468937"/>
                  </a:ext>
                </a:extLst>
              </a:tr>
              <a:tr h="1260756">
                <a:tc>
                  <a:txBody>
                    <a:bodyPr/>
                    <a:lstStyle/>
                    <a:p>
                      <a:pPr algn="l">
                        <a:lnSpc>
                          <a:spcPct val="100000"/>
                        </a:lnSpc>
                        <a:spcAft>
                          <a:spcPts val="0"/>
                        </a:spcAft>
                      </a:pPr>
                      <a:r>
                        <a:rPr lang="en-IN" sz="2400" dirty="0">
                          <a:solidFill>
                            <a:srgbClr val="235078"/>
                          </a:solidFill>
                          <a:effectLst/>
                        </a:rPr>
                        <a:t>ImTeCHO</a:t>
                      </a:r>
                      <a:r>
                        <a:rPr lang="en-IN" sz="2400" baseline="30000" dirty="0">
                          <a:solidFill>
                            <a:srgbClr val="235078"/>
                          </a:solidFill>
                          <a:effectLst/>
                        </a:rPr>
                        <a:t>4</a:t>
                      </a:r>
                      <a:endParaRPr lang="en-IN" sz="2400" baseline="300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SEWA Rural with HFW (Govt. of Gujrat)</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ASHAs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Mobile- and web-based application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Supportive supervision, change management</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To enhance the performance of ASHAs through improved management to reduce the IMR and MMR.</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739515"/>
                  </a:ext>
                </a:extLst>
              </a:tr>
              <a:tr h="1748149">
                <a:tc>
                  <a:txBody>
                    <a:bodyPr/>
                    <a:lstStyle/>
                    <a:p>
                      <a:pPr algn="l">
                        <a:lnSpc>
                          <a:spcPct val="100000"/>
                        </a:lnSpc>
                        <a:spcAft>
                          <a:spcPts val="0"/>
                        </a:spcAft>
                      </a:pPr>
                      <a:r>
                        <a:rPr lang="en-IN" sz="2400" dirty="0">
                          <a:solidFill>
                            <a:srgbClr val="235078"/>
                          </a:solidFill>
                          <a:effectLst/>
                        </a:rPr>
                        <a:t>Medic Mobile</a:t>
                      </a:r>
                      <a:r>
                        <a:rPr lang="en-IN" sz="2400" baseline="30000" dirty="0">
                          <a:solidFill>
                            <a:srgbClr val="235078"/>
                          </a:solidFill>
                          <a:effectLst/>
                        </a:rPr>
                        <a:t>2</a:t>
                      </a:r>
                      <a:endParaRPr lang="en-IN" sz="2400" baseline="300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a:solidFill>
                            <a:srgbClr val="235078"/>
                          </a:solidFill>
                          <a:effectLst/>
                        </a:rPr>
                        <a:t>Medic Mobile (NGO)</a:t>
                      </a:r>
                      <a:endParaRPr lang="en-IN" sz="240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Female CHWs</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SMS/Text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TSE*, RMS**, diagnosis, and monitoring</a:t>
                      </a:r>
                    </a:p>
                    <a:p>
                      <a:pPr algn="l">
                        <a:lnSpc>
                          <a:spcPct val="100000"/>
                        </a:lnSpc>
                        <a:spcAft>
                          <a:spcPts val="0"/>
                        </a:spcAft>
                      </a:pPr>
                      <a:r>
                        <a:rPr lang="en-IN" sz="2400" dirty="0">
                          <a:solidFill>
                            <a:srgbClr val="235078"/>
                          </a:solidFill>
                          <a:effectLst/>
                        </a:rPr>
                        <a:t>Information delivery service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To strengthen community</a:t>
                      </a:r>
                    </a:p>
                    <a:p>
                      <a:pPr algn="l">
                        <a:lnSpc>
                          <a:spcPct val="100000"/>
                        </a:lnSpc>
                        <a:spcAft>
                          <a:spcPts val="0"/>
                        </a:spcAft>
                      </a:pPr>
                      <a:r>
                        <a:rPr lang="en-IN" sz="2400" dirty="0">
                          <a:solidFill>
                            <a:srgbClr val="235078"/>
                          </a:solidFill>
                          <a:effectLst/>
                        </a:rPr>
                        <a:t>health systems and</a:t>
                      </a:r>
                    </a:p>
                    <a:p>
                      <a:pPr algn="l">
                        <a:lnSpc>
                          <a:spcPct val="100000"/>
                        </a:lnSpc>
                        <a:spcAft>
                          <a:spcPts val="0"/>
                        </a:spcAft>
                      </a:pPr>
                      <a:r>
                        <a:rPr lang="en-IN" sz="2400" dirty="0">
                          <a:solidFill>
                            <a:srgbClr val="235078"/>
                          </a:solidFill>
                          <a:effectLst/>
                        </a:rPr>
                        <a:t>improve record-keeping</a:t>
                      </a:r>
                    </a:p>
                    <a:p>
                      <a:pPr algn="l">
                        <a:lnSpc>
                          <a:spcPct val="100000"/>
                        </a:lnSpc>
                        <a:spcAft>
                          <a:spcPts val="0"/>
                        </a:spcAft>
                      </a:pPr>
                      <a:r>
                        <a:rPr lang="en-IN" sz="2400" dirty="0">
                          <a:solidFill>
                            <a:srgbClr val="235078"/>
                          </a:solidFill>
                          <a:effectLst/>
                        </a:rPr>
                        <a:t>for patients.</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4674152"/>
                  </a:ext>
                </a:extLst>
              </a:tr>
              <a:tr h="1451688">
                <a:tc>
                  <a:txBody>
                    <a:bodyPr/>
                    <a:lstStyle/>
                    <a:p>
                      <a:pPr algn="l">
                        <a:lnSpc>
                          <a:spcPct val="100000"/>
                        </a:lnSpc>
                        <a:spcAft>
                          <a:spcPts val="0"/>
                        </a:spcAft>
                      </a:pPr>
                      <a:r>
                        <a:rPr lang="en-IN" sz="2400" dirty="0">
                          <a:solidFill>
                            <a:srgbClr val="235078"/>
                          </a:solidFill>
                          <a:effectLst/>
                        </a:rPr>
                        <a:t>Kilkari</a:t>
                      </a:r>
                      <a:r>
                        <a:rPr lang="en-IN" sz="2400" baseline="30000" dirty="0">
                          <a:solidFill>
                            <a:srgbClr val="235078"/>
                          </a:solidFill>
                          <a:effectLst/>
                        </a:rPr>
                        <a:t>5</a:t>
                      </a:r>
                      <a:endParaRPr lang="en-IN" sz="2400" baseline="300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Mobile Alliance for Maternal Action (USAID)</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Pregnant women and new mothers</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App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Information and knowledge management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To improve the knowledge of low-literate rural population </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010674"/>
                  </a:ext>
                </a:extLst>
              </a:tr>
              <a:tr h="1747101">
                <a:tc>
                  <a:txBody>
                    <a:bodyPr/>
                    <a:lstStyle/>
                    <a:p>
                      <a:pPr algn="l">
                        <a:lnSpc>
                          <a:spcPct val="100000"/>
                        </a:lnSpc>
                        <a:spcAft>
                          <a:spcPts val="0"/>
                        </a:spcAft>
                      </a:pPr>
                      <a:r>
                        <a:rPr lang="en-IN" sz="2400" dirty="0">
                          <a:solidFill>
                            <a:srgbClr val="235078"/>
                          </a:solidFill>
                          <a:effectLst/>
                        </a:rPr>
                        <a:t>MIRA channel</a:t>
                      </a:r>
                      <a:r>
                        <a:rPr lang="en-IN" sz="2400" baseline="30000" dirty="0">
                          <a:solidFill>
                            <a:srgbClr val="235078"/>
                          </a:solidFill>
                          <a:effectLst/>
                        </a:rPr>
                        <a:t>2</a:t>
                      </a:r>
                      <a:endParaRPr lang="en-IN" sz="2400" baseline="300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ZMQ Development</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Rural women</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App</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Information delivery service</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IN" sz="2400" dirty="0">
                          <a:solidFill>
                            <a:srgbClr val="235078"/>
                          </a:solidFill>
                          <a:effectLst/>
                        </a:rPr>
                        <a:t>To empower them by providing the necessary health knowledge and make them aware about the health services they require.</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4324750"/>
                  </a:ext>
                </a:extLst>
              </a:tr>
              <a:tr h="562304">
                <a:tc gridSpan="6">
                  <a:txBody>
                    <a:bodyPr/>
                    <a:lstStyle/>
                    <a:p>
                      <a:pPr algn="l">
                        <a:lnSpc>
                          <a:spcPct val="100000"/>
                        </a:lnSpc>
                        <a:spcAft>
                          <a:spcPts val="0"/>
                        </a:spcAft>
                      </a:pPr>
                      <a:r>
                        <a:rPr lang="en-IN" sz="2400" dirty="0">
                          <a:solidFill>
                            <a:srgbClr val="235078"/>
                          </a:solidFill>
                          <a:effectLst/>
                        </a:rPr>
                        <a:t>*RMS = Remote Management System</a:t>
                      </a:r>
                    </a:p>
                    <a:p>
                      <a:pPr algn="l">
                        <a:lnSpc>
                          <a:spcPct val="100000"/>
                        </a:lnSpc>
                        <a:spcAft>
                          <a:spcPts val="0"/>
                        </a:spcAft>
                      </a:pPr>
                      <a:r>
                        <a:rPr lang="en-IN" sz="2400" dirty="0">
                          <a:solidFill>
                            <a:srgbClr val="235078"/>
                          </a:solidFill>
                          <a:effectLst/>
                        </a:rPr>
                        <a:t>**TSE = Target and skill enhancement</a:t>
                      </a:r>
                      <a:endParaRPr lang="en-IN" sz="2400" dirty="0">
                        <a:solidFill>
                          <a:srgbClr val="235078"/>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39225096"/>
                  </a:ext>
                </a:extLst>
              </a:tr>
            </a:tbl>
          </a:graphicData>
        </a:graphic>
      </p:graphicFrame>
      <p:pic>
        <p:nvPicPr>
          <p:cNvPr id="27" name="Picture 26">
            <a:extLst>
              <a:ext uri="{FF2B5EF4-FFF2-40B4-BE49-F238E27FC236}">
                <a16:creationId xmlns:a16="http://schemas.microsoft.com/office/drawing/2014/main" id="{D7F213E1-6B27-4A25-A550-0FF7AD57BB8A}"/>
              </a:ext>
            </a:extLst>
          </p:cNvPr>
          <p:cNvPicPr>
            <a:picLocks noChangeAspect="1"/>
          </p:cNvPicPr>
          <p:nvPr/>
        </p:nvPicPr>
        <p:blipFill>
          <a:blip r:embed="rId7"/>
          <a:stretch>
            <a:fillRect/>
          </a:stretch>
        </p:blipFill>
        <p:spPr>
          <a:xfrm>
            <a:off x="1078503" y="1374632"/>
            <a:ext cx="4291417" cy="2746935"/>
          </a:xfrm>
          <a:prstGeom prst="rect">
            <a:avLst/>
          </a:prstGeom>
        </p:spPr>
      </p:pic>
      <p:pic>
        <p:nvPicPr>
          <p:cNvPr id="70" name="Picture 69">
            <a:extLst>
              <a:ext uri="{FF2B5EF4-FFF2-40B4-BE49-F238E27FC236}">
                <a16:creationId xmlns:a16="http://schemas.microsoft.com/office/drawing/2014/main" id="{04ADDE7A-AEAE-491C-A828-EA1870E6A663}"/>
              </a:ext>
            </a:extLst>
          </p:cNvPr>
          <p:cNvPicPr>
            <a:picLocks noChangeAspect="1"/>
          </p:cNvPicPr>
          <p:nvPr/>
        </p:nvPicPr>
        <p:blipFill>
          <a:blip r:embed="rId7"/>
          <a:stretch>
            <a:fillRect/>
          </a:stretch>
        </p:blipFill>
        <p:spPr>
          <a:xfrm>
            <a:off x="38521280" y="1578023"/>
            <a:ext cx="4291417" cy="2746935"/>
          </a:xfrm>
          <a:prstGeom prst="rect">
            <a:avLst/>
          </a:prstGeom>
        </p:spPr>
      </p:pic>
      <p:sp>
        <p:nvSpPr>
          <p:cNvPr id="30" name="Rectangle 29">
            <a:extLst>
              <a:ext uri="{FF2B5EF4-FFF2-40B4-BE49-F238E27FC236}">
                <a16:creationId xmlns:a16="http://schemas.microsoft.com/office/drawing/2014/main" id="{05094016-1E13-4B38-9F07-14CE9325FF02}"/>
              </a:ext>
            </a:extLst>
          </p:cNvPr>
          <p:cNvSpPr/>
          <p:nvPr/>
        </p:nvSpPr>
        <p:spPr>
          <a:xfrm>
            <a:off x="33198557" y="12120578"/>
            <a:ext cx="10056284" cy="263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2" name="TextBox 1">
            <a:extLst>
              <a:ext uri="{FF2B5EF4-FFF2-40B4-BE49-F238E27FC236}">
                <a16:creationId xmlns:a16="http://schemas.microsoft.com/office/drawing/2014/main" id="{A9FEA8EF-D28D-4848-9D77-0C370B438806}"/>
              </a:ext>
            </a:extLst>
          </p:cNvPr>
          <p:cNvSpPr txBox="1"/>
          <p:nvPr/>
        </p:nvSpPr>
        <p:spPr>
          <a:xfrm>
            <a:off x="33359557" y="12872997"/>
            <a:ext cx="9551138" cy="1692771"/>
          </a:xfrm>
          <a:prstGeom prst="rect">
            <a:avLst/>
          </a:prstGeom>
          <a:noFill/>
        </p:spPr>
        <p:txBody>
          <a:bodyPr wrap="square" rtlCol="0">
            <a:spAutoFit/>
          </a:bodyPr>
          <a:lstStyle/>
          <a:p>
            <a:r>
              <a:rPr lang="en-US" sz="2600" dirty="0">
                <a:solidFill>
                  <a:srgbClr val="1482A5"/>
                </a:solidFill>
              </a:rPr>
              <a:t>The generalizability of the result is limited by the finite amount of scientific research conducted on the use of ICT for tribal women, so annual reports of various public-private organization, blogs and articles are referred for this study.</a:t>
            </a:r>
            <a:endParaRPr lang="en-IN" sz="2600" dirty="0">
              <a:solidFill>
                <a:srgbClr val="1482A5"/>
              </a:solidFill>
            </a:endParaRPr>
          </a:p>
        </p:txBody>
      </p:sp>
      <p:sp>
        <p:nvSpPr>
          <p:cNvPr id="33" name="TextBox 32">
            <a:extLst>
              <a:ext uri="{FF2B5EF4-FFF2-40B4-BE49-F238E27FC236}">
                <a16:creationId xmlns:a16="http://schemas.microsoft.com/office/drawing/2014/main" id="{9F7B93A5-2E7F-48C1-B029-15C73D694E13}"/>
              </a:ext>
            </a:extLst>
          </p:cNvPr>
          <p:cNvSpPr txBox="1"/>
          <p:nvPr/>
        </p:nvSpPr>
        <p:spPr>
          <a:xfrm>
            <a:off x="33412007" y="12232587"/>
            <a:ext cx="8945671" cy="769441"/>
          </a:xfrm>
          <a:prstGeom prst="rect">
            <a:avLst/>
          </a:prstGeom>
          <a:noFill/>
        </p:spPr>
        <p:txBody>
          <a:bodyPr wrap="square" rtlCol="0">
            <a:spAutoFit/>
          </a:bodyPr>
          <a:lstStyle/>
          <a:p>
            <a:pPr algn="ctr"/>
            <a:r>
              <a:rPr lang="en-US" sz="4400" dirty="0">
                <a:solidFill>
                  <a:srgbClr val="235078"/>
                </a:solidFill>
                <a:latin typeface="Libre Baskerville" panose="02000000000000000000" pitchFamily="2" charset="0"/>
              </a:rPr>
              <a:t>Limitations</a:t>
            </a:r>
            <a:endParaRPr lang="en-IN" sz="44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294062" y="3200400"/>
            <a:ext cx="37303075" cy="4419600"/>
          </a:xfrm>
        </p:spPr>
        <p:txBody>
          <a:bodyPr/>
          <a:lstStyle/>
          <a:p>
            <a:r>
              <a:rPr lang="en-US" sz="13800" dirty="0">
                <a:solidFill>
                  <a:srgbClr val="235078"/>
                </a:solidFill>
                <a:latin typeface="Libre Baskerville" panose="02000000000000000000" pitchFamily="2" charset="0"/>
              </a:rPr>
              <a:t>Limitations</a:t>
            </a:r>
            <a:endParaRPr lang="en-IN" sz="61200" dirty="0"/>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4267200" y="7162800"/>
            <a:ext cx="37303075" cy="21412201"/>
          </a:xfrm>
        </p:spPr>
        <p:txBody>
          <a:bodyPr/>
          <a:lstStyle/>
          <a:p>
            <a:pPr algn="just"/>
            <a:endParaRPr lang="en-US" sz="8000" dirty="0">
              <a:solidFill>
                <a:srgbClr val="1482A5"/>
              </a:solidFill>
              <a:effectLst/>
              <a:ea typeface="Calibri" panose="020F0502020204030204" pitchFamily="34" charset="0"/>
              <a:cs typeface="Times New Roman" panose="02020603050405020304" pitchFamily="18" charset="0"/>
            </a:endParaRPr>
          </a:p>
          <a:p>
            <a:pPr marL="0" indent="0" algn="just">
              <a:buNone/>
            </a:pPr>
            <a:r>
              <a:rPr lang="en-US" sz="8800" dirty="0">
                <a:solidFill>
                  <a:srgbClr val="1482A5"/>
                </a:solidFill>
              </a:rPr>
              <a:t>The generalizability of the result is limited by the finite amount of scientific research conducted on the use of ICT for tribal women, so annual reports of various public-private organization, blogs and articles are referred for this study</a:t>
            </a:r>
            <a:endParaRPr lang="en-IN" sz="4000" dirty="0"/>
          </a:p>
        </p:txBody>
      </p:sp>
    </p:spTree>
    <p:extLst>
      <p:ext uri="{BB962C8B-B14F-4D97-AF65-F5344CB8AC3E}">
        <p14:creationId xmlns:p14="http://schemas.microsoft.com/office/powerpoint/2010/main" val="16334240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294062" y="3200400"/>
            <a:ext cx="37303075" cy="4419600"/>
          </a:xfrm>
        </p:spPr>
        <p:txBody>
          <a:bodyPr/>
          <a:lstStyle/>
          <a:p>
            <a:r>
              <a:rPr lang="en-US" sz="13800" dirty="0">
                <a:solidFill>
                  <a:srgbClr val="235078"/>
                </a:solidFill>
                <a:latin typeface="Libre Baskerville" panose="02000000000000000000" pitchFamily="2" charset="0"/>
              </a:rPr>
              <a:t>Conclusion</a:t>
            </a:r>
            <a:endParaRPr lang="en-IN" sz="88100" dirty="0"/>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4267200" y="7162800"/>
            <a:ext cx="37303075" cy="21412201"/>
          </a:xfrm>
        </p:spPr>
        <p:txBody>
          <a:bodyPr/>
          <a:lstStyle/>
          <a:p>
            <a:pPr algn="just"/>
            <a:endParaRPr lang="en-US" sz="8000" dirty="0">
              <a:solidFill>
                <a:srgbClr val="1482A5"/>
              </a:solidFill>
              <a:effectLst/>
              <a:ea typeface="Calibri" panose="020F0502020204030204" pitchFamily="34" charset="0"/>
              <a:cs typeface="Times New Roman" panose="02020603050405020304" pitchFamily="18" charset="0"/>
            </a:endParaRPr>
          </a:p>
          <a:p>
            <a:pPr algn="just"/>
            <a:r>
              <a:rPr lang="en-US" sz="8800" dirty="0">
                <a:solidFill>
                  <a:srgbClr val="1482A5"/>
                </a:solidFill>
                <a:latin typeface="+mn-lt"/>
                <a:ea typeface="Open Sans" panose="020B0606030504020204" pitchFamily="34" charset="0"/>
                <a:cs typeface="Open Sans" panose="020B0606030504020204" pitchFamily="34" charset="0"/>
              </a:rPr>
              <a:t>This research is aimed at analyzing the effective ICT solutions available for the tribal women and how it can improve their skillset to empower them. Based on the literature review and descriptive analyses, it can be concluded that there are numerous solutions available on the ICT platform for the tribal women which assist to educate them about health, nutrition, knowledge, pregnancy and many more conditions.</a:t>
            </a:r>
            <a:r>
              <a:rPr lang="en-US" sz="8800" baseline="30000" dirty="0">
                <a:solidFill>
                  <a:srgbClr val="1482A5"/>
                </a:solidFill>
                <a:latin typeface="+mn-lt"/>
                <a:ea typeface="Open Sans" panose="020B0606030504020204" pitchFamily="34" charset="0"/>
                <a:cs typeface="Open Sans" panose="020B0606030504020204" pitchFamily="34" charset="0"/>
              </a:rPr>
              <a:t>6 </a:t>
            </a:r>
            <a:r>
              <a:rPr lang="en-US" sz="8800" dirty="0">
                <a:solidFill>
                  <a:srgbClr val="1482A5"/>
                </a:solidFill>
                <a:latin typeface="+mn-lt"/>
                <a:ea typeface="Open Sans" panose="020B0606030504020204" pitchFamily="34" charset="0"/>
                <a:cs typeface="Open Sans" panose="020B0606030504020204" pitchFamily="34" charset="0"/>
              </a:rPr>
              <a:t>As per the government data, women are socially ignored and its impact can be seen on their health and well-being as there are least bothered to seek any medical care until symptom aggravates, follow unsafe birth practices, have poor nutrition which leads to increased IMR, MMR, malnutrition and much more complications. The rate of IMR, MMR, child vaccine, nutritional status has been improved with the enhanced of ICT platform for the women’s welfare as it provides various apps and portals to them to improve their awareness and knowledge (Executive Summary – Tribal Health Report, India, n.d.).</a:t>
            </a:r>
            <a:r>
              <a:rPr lang="en-US" sz="8800" baseline="30000" dirty="0">
                <a:solidFill>
                  <a:srgbClr val="1482A5"/>
                </a:solidFill>
                <a:latin typeface="+mn-lt"/>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28800400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294062" y="3200400"/>
            <a:ext cx="37303075" cy="4419600"/>
          </a:xfrm>
        </p:spPr>
        <p:txBody>
          <a:bodyPr/>
          <a:lstStyle/>
          <a:p>
            <a:r>
              <a:rPr lang="en-US" sz="13800" dirty="0">
                <a:solidFill>
                  <a:srgbClr val="235078"/>
                </a:solidFill>
                <a:latin typeface="Libre Baskerville" panose="02000000000000000000" pitchFamily="2" charset="0"/>
              </a:rPr>
              <a:t>Bibliography</a:t>
            </a:r>
            <a:endParaRPr lang="en-IN" sz="126800" dirty="0"/>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4267200" y="6400800"/>
            <a:ext cx="37303075" cy="21412201"/>
          </a:xfrm>
        </p:spPr>
        <p:txBody>
          <a:bodyPr/>
          <a:lstStyle/>
          <a:p>
            <a:pPr algn="just"/>
            <a:endParaRPr lang="en-US" sz="8000" dirty="0">
              <a:solidFill>
                <a:srgbClr val="1482A5"/>
              </a:solidFill>
              <a:effectLst/>
              <a:ea typeface="Calibri" panose="020F0502020204030204" pitchFamily="34" charset="0"/>
              <a:cs typeface="Times New Roman" panose="02020603050405020304" pitchFamily="18" charset="0"/>
            </a:endParaRPr>
          </a:p>
          <a:p>
            <a:pPr marL="342900" indent="-342900" algn="just">
              <a:buAutoNum type="arabicPeriod"/>
            </a:pPr>
            <a:r>
              <a:rPr lang="en-IN" sz="7200" i="1" dirty="0">
                <a:solidFill>
                  <a:srgbClr val="1482A5"/>
                </a:solidFill>
                <a:effectLst/>
                <a:latin typeface="Calibri" panose="020F0502020204030204" pitchFamily="34" charset="0"/>
                <a:ea typeface="Calibri" panose="020F0502020204030204" pitchFamily="34" charset="0"/>
                <a:cs typeface="Times New Roman" panose="02020603050405020304" pitchFamily="18" charset="0"/>
              </a:rPr>
              <a:t>Executive Summary – Tribal Health Report, India</a:t>
            </a:r>
            <a:r>
              <a:rPr lang="en-IN" sz="7200" dirty="0">
                <a:solidFill>
                  <a:srgbClr val="1482A5"/>
                </a:solidFill>
                <a:effectLst/>
                <a:latin typeface="Calibri" panose="020F0502020204030204" pitchFamily="34" charset="0"/>
                <a:ea typeface="Calibri" panose="020F0502020204030204" pitchFamily="34" charset="0"/>
                <a:cs typeface="Times New Roman" panose="02020603050405020304" pitchFamily="18" charset="0"/>
              </a:rPr>
              <a:t>. (n.d.). Retrieved May 28, 2020, from </a:t>
            </a:r>
            <a:r>
              <a:rPr lang="en-IN" sz="7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http://tribalhealthreport.in/executive-summary/</a:t>
            </a:r>
            <a:endParaRPr lang="en-IN" sz="72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Tx/>
              <a:buAutoNum type="arabicPeriod"/>
            </a:pPr>
            <a:r>
              <a:rPr lang="en-IN" sz="7200" i="1" dirty="0">
                <a:solidFill>
                  <a:srgbClr val="1482A5"/>
                </a:solidFill>
                <a:effectLst/>
                <a:latin typeface="Calibri" panose="020F0502020204030204" pitchFamily="34" charset="0"/>
                <a:ea typeface="Calibri" panose="020F0502020204030204" pitchFamily="34" charset="0"/>
                <a:cs typeface="Times New Roman" panose="02020603050405020304" pitchFamily="18" charset="0"/>
              </a:rPr>
              <a:t>Digital inclusion for low-skilled and low-literate people: A landscape review—UNESCO Digital Library</a:t>
            </a:r>
            <a:r>
              <a:rPr lang="en-IN" sz="7200" dirty="0">
                <a:solidFill>
                  <a:srgbClr val="1482A5"/>
                </a:solidFill>
                <a:effectLst/>
                <a:latin typeface="Calibri" panose="020F0502020204030204" pitchFamily="34" charset="0"/>
                <a:ea typeface="Calibri" panose="020F0502020204030204" pitchFamily="34" charset="0"/>
                <a:cs typeface="Times New Roman" panose="02020603050405020304" pitchFamily="18" charset="0"/>
              </a:rPr>
              <a:t>. (n.d.). Retrieved May 28, 2020, from </a:t>
            </a:r>
            <a:r>
              <a:rPr lang="en-IN" sz="7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https://unesdoc.unesco.org/ark:/48223/pf0000261791</a:t>
            </a:r>
            <a:endParaRPr lang="en-IN" sz="7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Tx/>
              <a:buAutoNum type="arabicPeriod"/>
            </a:pPr>
            <a:r>
              <a:rPr lang="en-US" sz="7200" dirty="0" err="1">
                <a:solidFill>
                  <a:srgbClr val="1482A5"/>
                </a:solidFill>
                <a:effectLst/>
              </a:rPr>
              <a:t>Barot</a:t>
            </a:r>
            <a:r>
              <a:rPr lang="en-US" sz="7200" dirty="0">
                <a:solidFill>
                  <a:srgbClr val="1482A5"/>
                </a:solidFill>
                <a:effectLst/>
              </a:rPr>
              <a:t>, D., Mall, A., </a:t>
            </a:r>
            <a:r>
              <a:rPr lang="en-US" sz="7200" dirty="0" err="1">
                <a:solidFill>
                  <a:srgbClr val="1482A5"/>
                </a:solidFill>
                <a:effectLst/>
              </a:rPr>
              <a:t>Makadia</a:t>
            </a:r>
            <a:r>
              <a:rPr lang="en-US" sz="7200" dirty="0">
                <a:solidFill>
                  <a:srgbClr val="1482A5"/>
                </a:solidFill>
                <a:effectLst/>
              </a:rPr>
              <a:t>, K., &amp; </a:t>
            </a:r>
            <a:r>
              <a:rPr lang="en-US" sz="7200" dirty="0" err="1">
                <a:solidFill>
                  <a:srgbClr val="1482A5"/>
                </a:solidFill>
                <a:effectLst/>
              </a:rPr>
              <a:t>Kedia</a:t>
            </a:r>
            <a:r>
              <a:rPr lang="en-US" sz="7200" dirty="0">
                <a:solidFill>
                  <a:srgbClr val="1482A5"/>
                </a:solidFill>
                <a:effectLst/>
              </a:rPr>
              <a:t>, G. (2015). Family Health Survey Data Validation in </a:t>
            </a:r>
            <a:r>
              <a:rPr lang="en-US" sz="7200" dirty="0" err="1">
                <a:solidFill>
                  <a:srgbClr val="1482A5"/>
                </a:solidFill>
                <a:effectLst/>
              </a:rPr>
              <a:t>Sabarkantha</a:t>
            </a:r>
            <a:r>
              <a:rPr lang="en-US" sz="7200" dirty="0">
                <a:solidFill>
                  <a:srgbClr val="1482A5"/>
                </a:solidFill>
                <a:effectLst/>
              </a:rPr>
              <a:t> District. </a:t>
            </a:r>
            <a:r>
              <a:rPr lang="en-US" sz="7200" i="1" dirty="0">
                <a:solidFill>
                  <a:srgbClr val="1482A5"/>
                </a:solidFill>
                <a:effectLst/>
              </a:rPr>
              <a:t>International Journal of Multidisciplinary Research and Development</a:t>
            </a:r>
            <a:r>
              <a:rPr lang="en-US" sz="7200" dirty="0">
                <a:solidFill>
                  <a:srgbClr val="1482A5"/>
                </a:solidFill>
                <a:effectLst/>
              </a:rPr>
              <a:t>, </a:t>
            </a:r>
            <a:r>
              <a:rPr lang="en-US" sz="7200" i="1" dirty="0">
                <a:solidFill>
                  <a:srgbClr val="1482A5"/>
                </a:solidFill>
                <a:effectLst/>
              </a:rPr>
              <a:t>2</a:t>
            </a:r>
            <a:r>
              <a:rPr lang="en-US" sz="7200" dirty="0">
                <a:solidFill>
                  <a:srgbClr val="1482A5"/>
                </a:solidFill>
                <a:effectLst/>
              </a:rPr>
              <a:t>(8), 368–371.</a:t>
            </a:r>
          </a:p>
          <a:p>
            <a:pPr marL="342900" indent="-342900" algn="just">
              <a:buFontTx/>
              <a:buAutoNum type="arabicPeriod"/>
            </a:pPr>
            <a:r>
              <a:rPr lang="en-IN" sz="7200" dirty="0">
                <a:solidFill>
                  <a:srgbClr val="1482A5"/>
                </a:solidFill>
                <a:effectLst/>
              </a:rPr>
              <a:t>Modi, D., Dholakia, N., Gopalan, R., Venkatraman, S., Dave, K., Shah, S., Desai, G., Qazi, S. A., Sinha, A., Pandey, R. M., Anand, A., Desai, S., &amp; Shah, P. (2019). mHealth intervention “</a:t>
            </a:r>
            <a:r>
              <a:rPr lang="en-IN" sz="7200" dirty="0" err="1">
                <a:solidFill>
                  <a:srgbClr val="1482A5"/>
                </a:solidFill>
                <a:effectLst/>
              </a:rPr>
              <a:t>ImTeCHO</a:t>
            </a:r>
            <a:r>
              <a:rPr lang="en-IN" sz="7200" dirty="0">
                <a:solidFill>
                  <a:srgbClr val="1482A5"/>
                </a:solidFill>
                <a:effectLst/>
              </a:rPr>
              <a:t>” to improve delivery of maternal, neonatal, and child care services—A cluster-randomized trial in tribal areas of Gujarat, India. </a:t>
            </a:r>
            <a:r>
              <a:rPr lang="en-IN" sz="7200" i="1" dirty="0" err="1">
                <a:solidFill>
                  <a:srgbClr val="1482A5"/>
                </a:solidFill>
                <a:effectLst/>
              </a:rPr>
              <a:t>PLoS</a:t>
            </a:r>
            <a:r>
              <a:rPr lang="en-IN" sz="7200" i="1" dirty="0">
                <a:solidFill>
                  <a:srgbClr val="1482A5"/>
                </a:solidFill>
                <a:effectLst/>
              </a:rPr>
              <a:t> Medicine</a:t>
            </a:r>
            <a:r>
              <a:rPr lang="en-IN" sz="7200" dirty="0">
                <a:solidFill>
                  <a:srgbClr val="1482A5"/>
                </a:solidFill>
                <a:effectLst/>
              </a:rPr>
              <a:t>, </a:t>
            </a:r>
            <a:r>
              <a:rPr lang="en-IN" sz="7200" i="1" dirty="0">
                <a:solidFill>
                  <a:srgbClr val="1482A5"/>
                </a:solidFill>
                <a:effectLst/>
              </a:rPr>
              <a:t>16</a:t>
            </a:r>
            <a:r>
              <a:rPr lang="en-IN" sz="7200" dirty="0">
                <a:solidFill>
                  <a:srgbClr val="1482A5"/>
                </a:solidFill>
                <a:effectLst/>
              </a:rPr>
              <a:t>(10). </a:t>
            </a:r>
            <a:r>
              <a:rPr lang="en-IN" sz="7200" dirty="0">
                <a:effectLst/>
                <a:hlinkClick r:id="rId4"/>
              </a:rPr>
              <a:t>https://doi.org/10.1371/journal.pmed.1002939</a:t>
            </a:r>
            <a:endParaRPr lang="en-IN" sz="7200" dirty="0">
              <a:effectLst/>
            </a:endParaRPr>
          </a:p>
          <a:p>
            <a:pPr marL="342900" indent="-342900" algn="just">
              <a:buFontTx/>
              <a:buAutoNum type="arabicPeriod"/>
            </a:pPr>
            <a:r>
              <a:rPr lang="en-IN" sz="7200" dirty="0">
                <a:solidFill>
                  <a:srgbClr val="1482A5"/>
                </a:solidFill>
                <a:effectLst/>
              </a:rPr>
              <a:t>LeFevre, A., Agarwal, S., Chamberlain, S., Scott, K., Godfrey, A., Chandra, R., Singh, A., Shah, N., Dhar, D., </a:t>
            </a:r>
            <a:r>
              <a:rPr lang="en-IN" sz="7200" dirty="0" err="1">
                <a:solidFill>
                  <a:srgbClr val="1482A5"/>
                </a:solidFill>
                <a:effectLst/>
              </a:rPr>
              <a:t>Labrique</a:t>
            </a:r>
            <a:r>
              <a:rPr lang="en-IN" sz="7200" dirty="0">
                <a:solidFill>
                  <a:srgbClr val="1482A5"/>
                </a:solidFill>
                <a:effectLst/>
              </a:rPr>
              <a:t>, A., Bhatnagar, A., &amp; Mohan, D. (2019). Are stage-based health information messages effective and good value for money in improving maternal </a:t>
            </a:r>
            <a:r>
              <a:rPr lang="en-IN" sz="7200" dirty="0" err="1">
                <a:solidFill>
                  <a:srgbClr val="1482A5"/>
                </a:solidFill>
                <a:effectLst/>
              </a:rPr>
              <a:t>newborn</a:t>
            </a:r>
            <a:r>
              <a:rPr lang="en-IN" sz="7200" dirty="0">
                <a:solidFill>
                  <a:srgbClr val="1482A5"/>
                </a:solidFill>
                <a:effectLst/>
              </a:rPr>
              <a:t> and child health outcomes in India? Protocol for an individually randomized controlled trial. </a:t>
            </a:r>
            <a:r>
              <a:rPr lang="en-IN" sz="7200" i="1" dirty="0">
                <a:solidFill>
                  <a:srgbClr val="1482A5"/>
                </a:solidFill>
                <a:effectLst/>
              </a:rPr>
              <a:t>Trials</a:t>
            </a:r>
            <a:r>
              <a:rPr lang="en-IN" sz="7200" dirty="0">
                <a:solidFill>
                  <a:srgbClr val="1482A5"/>
                </a:solidFill>
                <a:effectLst/>
              </a:rPr>
              <a:t>, </a:t>
            </a:r>
            <a:r>
              <a:rPr lang="en-IN" sz="7200" i="1" dirty="0">
                <a:solidFill>
                  <a:srgbClr val="1482A5"/>
                </a:solidFill>
                <a:effectLst/>
              </a:rPr>
              <a:t>20</a:t>
            </a:r>
            <a:r>
              <a:rPr lang="en-IN" sz="7200" dirty="0">
                <a:solidFill>
                  <a:srgbClr val="1482A5"/>
                </a:solidFill>
                <a:effectLst/>
              </a:rPr>
              <a:t>. </a:t>
            </a:r>
            <a:r>
              <a:rPr lang="en-IN" sz="7200" dirty="0">
                <a:effectLst/>
                <a:hlinkClick r:id="rId5"/>
              </a:rPr>
              <a:t>https://doi.org/10.1186/s13063-019-3369-5</a:t>
            </a:r>
            <a:endParaRPr lang="en-IN" sz="7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3447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07F984-0631-4612-8676-CF7271438B7B}"/>
              </a:ext>
            </a:extLst>
          </p:cNvPr>
          <p:cNvSpPr>
            <a:spLocks noGrp="1"/>
          </p:cNvSpPr>
          <p:nvPr>
            <p:ph type="title"/>
          </p:nvPr>
        </p:nvSpPr>
        <p:spPr>
          <a:xfrm>
            <a:off x="3294062" y="13716000"/>
            <a:ext cx="37303075" cy="5486400"/>
          </a:xfrm>
        </p:spPr>
        <p:txBody>
          <a:bodyPr/>
          <a:lstStyle/>
          <a:p>
            <a:r>
              <a:rPr lang="en-US" sz="29500" dirty="0">
                <a:solidFill>
                  <a:srgbClr val="1482A5"/>
                </a:solidFill>
              </a:rPr>
              <a:t>Thank you.</a:t>
            </a:r>
            <a:endParaRPr lang="en-IN" sz="29500" dirty="0">
              <a:solidFill>
                <a:srgbClr val="1482A5"/>
              </a:solidFill>
            </a:endParaRPr>
          </a:p>
        </p:txBody>
      </p:sp>
    </p:spTree>
    <p:extLst>
      <p:ext uri="{BB962C8B-B14F-4D97-AF65-F5344CB8AC3E}">
        <p14:creationId xmlns:p14="http://schemas.microsoft.com/office/powerpoint/2010/main" val="17021300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294063" y="762001"/>
            <a:ext cx="37303075" cy="4419600"/>
          </a:xfrm>
        </p:spPr>
        <p:txBody>
          <a:bodyPr/>
          <a:lstStyle/>
          <a:p>
            <a:r>
              <a:rPr lang="en-US" sz="13800" dirty="0">
                <a:solidFill>
                  <a:srgbClr val="235078"/>
                </a:solidFill>
                <a:latin typeface="Libre Baskerville" panose="02000000000000000000" pitchFamily="2" charset="0"/>
              </a:rPr>
              <a:t>Introduction</a:t>
            </a:r>
            <a:endParaRPr lang="en-IN" sz="29500" dirty="0"/>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3294063" y="4648201"/>
            <a:ext cx="37303075" cy="24612600"/>
          </a:xfrm>
        </p:spPr>
        <p:txBody>
          <a:bodyPr/>
          <a:lstStyle/>
          <a:p>
            <a:pPr algn="just">
              <a:spcAft>
                <a:spcPts val="800"/>
              </a:spcAft>
            </a:pPr>
            <a:r>
              <a:rPr lang="en-IN" sz="8000" dirty="0">
                <a:solidFill>
                  <a:srgbClr val="1482A5"/>
                </a:solidFill>
                <a:effectLst/>
                <a:latin typeface="+mn-lt"/>
                <a:ea typeface="Times New Roman" panose="02020603050405020304" pitchFamily="18" charset="0"/>
              </a:rPr>
              <a:t>Worldwide, a revolution has been observed in the technological advancements in the last decade and India is also vying to get the top spot. Information and communication technology (ICT) have impacted almost every settlement be it urban, rural or tribal. To keep abreast with new trends of technology the Indian government has also launched various e-projects, e-programmes and e-missions to make socially excluded groups from the rural and tribal areas adept in using the technology and to make all the groups counterbalanced.  </a:t>
            </a:r>
          </a:p>
          <a:p>
            <a:pPr marL="0" indent="0" algn="just">
              <a:spcAft>
                <a:spcPts val="800"/>
              </a:spcAft>
              <a:buNone/>
            </a:pPr>
            <a:endParaRPr lang="en-IN" sz="8000" dirty="0">
              <a:solidFill>
                <a:srgbClr val="1482A5"/>
              </a:solidFill>
              <a:effectLst/>
              <a:latin typeface="+mn-lt"/>
              <a:ea typeface="Times New Roman" panose="02020603050405020304" pitchFamily="18" charset="0"/>
            </a:endParaRPr>
          </a:p>
          <a:p>
            <a:pPr algn="just">
              <a:spcAft>
                <a:spcPts val="800"/>
              </a:spcAft>
            </a:pPr>
            <a:r>
              <a:rPr lang="en-IN" sz="8000" dirty="0">
                <a:solidFill>
                  <a:srgbClr val="1482A5"/>
                </a:solidFill>
                <a:effectLst/>
                <a:latin typeface="+mn-lt"/>
                <a:ea typeface="Times New Roman" panose="02020603050405020304" pitchFamily="18" charset="0"/>
              </a:rPr>
              <a:t>Scheduled Tribes (STs), residing in tribal areas are also known as Adivasis or tribal groups, they are excluded in India majorly on the social grounds and they face discrimination on the basis of their race. People living in remote areas</a:t>
            </a:r>
            <a:r>
              <a:rPr lang="en-US" sz="8000" dirty="0">
                <a:solidFill>
                  <a:srgbClr val="1482A5"/>
                </a:solidFill>
                <a:effectLst/>
                <a:latin typeface="+mn-lt"/>
                <a:ea typeface="Times New Roman" panose="02020603050405020304" pitchFamily="18" charset="0"/>
              </a:rPr>
              <a:t> are still relegated to various aspects and don’t have equal access and opportunities. For a patriarchal society like India, Women in spite of having almost equal strength to the men even in the remote areas, they are dominated by the male members of the family and are not given equal opportunities by their parents itself and it is even more prominently visible in rural and tribal areas. The impact of unequal treatment to women is visible in their literacy rate although there has been a change in the pattern of female literacy in the last four decades among STs in shown below in Table 1 </a:t>
            </a:r>
          </a:p>
          <a:p>
            <a:pPr algn="just">
              <a:spcAft>
                <a:spcPts val="800"/>
              </a:spcAft>
            </a:pPr>
            <a:endParaRPr lang="en-US" sz="8000" dirty="0">
              <a:solidFill>
                <a:srgbClr val="1482A5"/>
              </a:solidFill>
              <a:effectLst/>
              <a:latin typeface="+mn-lt"/>
              <a:ea typeface="Times New Roman" panose="02020603050405020304" pitchFamily="18" charset="0"/>
            </a:endParaRPr>
          </a:p>
          <a:p>
            <a:endParaRPr lang="en-IN" sz="4000" dirty="0"/>
          </a:p>
        </p:txBody>
      </p:sp>
    </p:spTree>
    <p:extLst>
      <p:ext uri="{BB962C8B-B14F-4D97-AF65-F5344CB8AC3E}">
        <p14:creationId xmlns:p14="http://schemas.microsoft.com/office/powerpoint/2010/main" val="10630104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294063" y="762001"/>
            <a:ext cx="37303075" cy="4419600"/>
          </a:xfrm>
        </p:spPr>
        <p:txBody>
          <a:bodyPr/>
          <a:lstStyle/>
          <a:p>
            <a:r>
              <a:rPr lang="en-US" sz="13800" dirty="0">
                <a:solidFill>
                  <a:srgbClr val="235078"/>
                </a:solidFill>
                <a:latin typeface="Libre Baskerville" panose="02000000000000000000" pitchFamily="2" charset="0"/>
              </a:rPr>
              <a:t>Introduction</a:t>
            </a:r>
            <a:endParaRPr lang="en-IN" sz="29500" dirty="0"/>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3294063" y="4648201"/>
            <a:ext cx="37303075" cy="24612600"/>
          </a:xfrm>
        </p:spPr>
        <p:txBody>
          <a:bodyPr/>
          <a:lstStyle/>
          <a:p>
            <a:pPr marL="0" indent="0" algn="ctr">
              <a:spcAft>
                <a:spcPts val="800"/>
              </a:spcAft>
              <a:buNone/>
            </a:pPr>
            <a:r>
              <a:rPr lang="en-US" sz="7200" b="1" dirty="0">
                <a:solidFill>
                  <a:srgbClr val="1482A5"/>
                </a:solidFill>
                <a:effectLst/>
                <a:latin typeface="+mn-lt"/>
                <a:ea typeface="Times New Roman" panose="02020603050405020304" pitchFamily="18" charset="0"/>
              </a:rPr>
              <a:t>TABLE 1: Literacy rate among STs among last 4 decades</a:t>
            </a:r>
            <a:endParaRPr lang="en-US" sz="7200" b="1" dirty="0">
              <a:solidFill>
                <a:srgbClr val="1482A5"/>
              </a:solidFill>
              <a:latin typeface="+mn-lt"/>
              <a:ea typeface="Times New Roman" panose="02020603050405020304" pitchFamily="18" charset="0"/>
            </a:endParaRPr>
          </a:p>
          <a:p>
            <a:pPr algn="just">
              <a:spcAft>
                <a:spcPts val="800"/>
              </a:spcAft>
            </a:pPr>
            <a:endParaRPr lang="en-US" sz="7200" dirty="0">
              <a:solidFill>
                <a:srgbClr val="1482A5"/>
              </a:solidFill>
              <a:effectLst/>
              <a:latin typeface="+mn-lt"/>
              <a:ea typeface="Times New Roman" panose="02020603050405020304" pitchFamily="18" charset="0"/>
            </a:endParaRPr>
          </a:p>
          <a:p>
            <a:pPr algn="just">
              <a:spcAft>
                <a:spcPts val="800"/>
              </a:spcAft>
            </a:pPr>
            <a:endParaRPr lang="en-US" sz="6600" dirty="0">
              <a:solidFill>
                <a:srgbClr val="1482A5"/>
              </a:solidFill>
              <a:effectLst/>
              <a:latin typeface="+mn-lt"/>
              <a:ea typeface="Times New Roman" panose="02020603050405020304" pitchFamily="18" charset="0"/>
            </a:endParaRPr>
          </a:p>
          <a:p>
            <a:pPr algn="just">
              <a:spcAft>
                <a:spcPts val="800"/>
              </a:spcAft>
            </a:pPr>
            <a:endParaRPr lang="en-US" sz="6600" dirty="0">
              <a:solidFill>
                <a:srgbClr val="1482A5"/>
              </a:solidFill>
              <a:ea typeface="Times New Roman" panose="02020603050405020304" pitchFamily="18" charset="0"/>
            </a:endParaRPr>
          </a:p>
          <a:p>
            <a:pPr algn="just">
              <a:spcAft>
                <a:spcPts val="800"/>
              </a:spcAft>
            </a:pPr>
            <a:endParaRPr lang="en-US" sz="6600" dirty="0">
              <a:solidFill>
                <a:srgbClr val="1482A5"/>
              </a:solidFill>
              <a:effectLst/>
              <a:latin typeface="+mn-lt"/>
              <a:ea typeface="Times New Roman" panose="02020603050405020304" pitchFamily="18" charset="0"/>
            </a:endParaRPr>
          </a:p>
          <a:p>
            <a:pPr algn="just">
              <a:spcAft>
                <a:spcPts val="800"/>
              </a:spcAft>
            </a:pPr>
            <a:endParaRPr lang="en-US" sz="6600" dirty="0">
              <a:solidFill>
                <a:srgbClr val="1482A5"/>
              </a:solidFill>
              <a:ea typeface="Times New Roman" panose="02020603050405020304" pitchFamily="18" charset="0"/>
            </a:endParaRPr>
          </a:p>
          <a:p>
            <a:pPr algn="just">
              <a:spcAft>
                <a:spcPts val="800"/>
              </a:spcAft>
            </a:pPr>
            <a:endParaRPr lang="en-US" sz="6600" dirty="0">
              <a:solidFill>
                <a:srgbClr val="1482A5"/>
              </a:solidFill>
              <a:ea typeface="Times New Roman" panose="02020603050405020304" pitchFamily="18" charset="0"/>
            </a:endParaRPr>
          </a:p>
          <a:p>
            <a:pPr algn="just">
              <a:spcAft>
                <a:spcPts val="800"/>
              </a:spcAft>
            </a:pPr>
            <a:endParaRPr lang="en-US" sz="6600" dirty="0">
              <a:solidFill>
                <a:srgbClr val="1482A5"/>
              </a:solidFill>
              <a:ea typeface="Times New Roman" panose="02020603050405020304" pitchFamily="18" charset="0"/>
            </a:endParaRPr>
          </a:p>
          <a:p>
            <a:pPr marL="0" indent="0" algn="just">
              <a:spcAft>
                <a:spcPts val="800"/>
              </a:spcAft>
              <a:buNone/>
            </a:pPr>
            <a:endParaRPr lang="en-US" sz="6600" dirty="0">
              <a:solidFill>
                <a:srgbClr val="1482A5"/>
              </a:solidFill>
              <a:effectLst/>
              <a:latin typeface="+mn-lt"/>
              <a:ea typeface="Times New Roman" panose="02020603050405020304" pitchFamily="18" charset="0"/>
            </a:endParaRPr>
          </a:p>
          <a:p>
            <a:pPr algn="just">
              <a:spcAft>
                <a:spcPts val="800"/>
              </a:spcAft>
            </a:pPr>
            <a:r>
              <a:rPr lang="en-US" sz="8000" dirty="0">
                <a:solidFill>
                  <a:srgbClr val="1482A5"/>
                </a:solidFill>
                <a:effectLst/>
                <a:latin typeface="+mn-lt"/>
                <a:ea typeface="Times New Roman" panose="02020603050405020304" pitchFamily="18" charset="0"/>
              </a:rPr>
              <a:t>Remote population have lower levels of antenatal care, fewer institutional deliveries, lower levels of immunization, and higher prevalence of reproductive tract and sexually transmitted infections. Women are more likely to seek care only when the illness is out of control. Pregnancy like conditions are not even considered by them as worthy to require medical attention. </a:t>
            </a:r>
          </a:p>
          <a:p>
            <a:pPr marL="0" indent="0" algn="just">
              <a:spcAft>
                <a:spcPts val="800"/>
              </a:spcAft>
              <a:buNone/>
            </a:pPr>
            <a:endParaRPr lang="en-US" sz="8000" dirty="0">
              <a:solidFill>
                <a:srgbClr val="1482A5"/>
              </a:solidFill>
              <a:effectLst/>
              <a:latin typeface="+mn-lt"/>
              <a:ea typeface="Times New Roman" panose="02020603050405020304" pitchFamily="18" charset="0"/>
            </a:endParaRPr>
          </a:p>
          <a:p>
            <a:pPr algn="just">
              <a:spcAft>
                <a:spcPts val="800"/>
              </a:spcAft>
            </a:pPr>
            <a:r>
              <a:rPr lang="en-US" sz="8000" dirty="0">
                <a:solidFill>
                  <a:srgbClr val="1482A5"/>
                </a:solidFill>
                <a:effectLst/>
                <a:latin typeface="+mn-lt"/>
                <a:ea typeface="Times New Roman" panose="02020603050405020304" pitchFamily="18" charset="0"/>
              </a:rPr>
              <a:t>The gender discrimination also persists to create a digital divide among them. As shown in the IAMAI report (2015), 71 percent of internet users are male and female stands for only 29 percent. However, it is slightly lower in urban India. The women are the most vulnerable group considering the digital exclusion and it becomes more worse for the women who belong to the socially excluded groups</a:t>
            </a:r>
            <a:endParaRPr lang="en-IN" sz="8000" dirty="0">
              <a:effectLst/>
              <a:latin typeface="Times New Roman" panose="02020603050405020304" pitchFamily="18" charset="0"/>
              <a:ea typeface="Times New Roman" panose="02020603050405020304" pitchFamily="18" charset="0"/>
            </a:endParaRPr>
          </a:p>
          <a:p>
            <a:endParaRPr lang="en-IN" sz="4000" dirty="0"/>
          </a:p>
        </p:txBody>
      </p:sp>
      <p:pic>
        <p:nvPicPr>
          <p:cNvPr id="5" name="Picture 4">
            <a:extLst>
              <a:ext uri="{FF2B5EF4-FFF2-40B4-BE49-F238E27FC236}">
                <a16:creationId xmlns:a16="http://schemas.microsoft.com/office/drawing/2014/main" id="{2E5BBB41-E9E2-48D1-8C95-2D233031B2E1}"/>
              </a:ext>
            </a:extLst>
          </p:cNvPr>
          <p:cNvPicPr>
            <a:picLocks noChangeAspect="1"/>
          </p:cNvPicPr>
          <p:nvPr/>
        </p:nvPicPr>
        <p:blipFill>
          <a:blip r:embed="rId2"/>
          <a:stretch>
            <a:fillRect/>
          </a:stretch>
        </p:blipFill>
        <p:spPr>
          <a:xfrm>
            <a:off x="16249650" y="7093574"/>
            <a:ext cx="11391900" cy="9365626"/>
          </a:xfrm>
          <a:prstGeom prst="rect">
            <a:avLst/>
          </a:prstGeom>
        </p:spPr>
      </p:pic>
    </p:spTree>
    <p:extLst>
      <p:ext uri="{BB962C8B-B14F-4D97-AF65-F5344CB8AC3E}">
        <p14:creationId xmlns:p14="http://schemas.microsoft.com/office/powerpoint/2010/main" val="10836894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309303" y="2133600"/>
            <a:ext cx="37303075" cy="4419600"/>
          </a:xfrm>
        </p:spPr>
        <p:txBody>
          <a:bodyPr/>
          <a:lstStyle/>
          <a:p>
            <a:r>
              <a:rPr lang="en-US" sz="13800" dirty="0">
                <a:solidFill>
                  <a:srgbClr val="235078"/>
                </a:solidFill>
                <a:latin typeface="Libre Baskerville" panose="02000000000000000000" pitchFamily="2" charset="0"/>
              </a:rPr>
              <a:t>Objective </a:t>
            </a:r>
            <a:endParaRPr lang="en-IN" sz="29500" dirty="0"/>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3294063" y="7848599"/>
            <a:ext cx="37303075" cy="21412201"/>
          </a:xfrm>
        </p:spPr>
        <p:txBody>
          <a:bodyPr/>
          <a:lstStyle/>
          <a:p>
            <a:pPr algn="just"/>
            <a:endParaRPr lang="en-US" sz="8000" dirty="0">
              <a:solidFill>
                <a:srgbClr val="1482A5"/>
              </a:solidFill>
              <a:effectLst/>
              <a:ea typeface="Calibri" panose="020F0502020204030204" pitchFamily="34" charset="0"/>
              <a:cs typeface="Times New Roman" panose="02020603050405020304" pitchFamily="18" charset="0"/>
            </a:endParaRPr>
          </a:p>
          <a:p>
            <a:pPr algn="just"/>
            <a:r>
              <a:rPr lang="en-US" sz="8800" dirty="0">
                <a:solidFill>
                  <a:srgbClr val="1482A5"/>
                </a:solidFill>
                <a:effectLst/>
                <a:ea typeface="Calibri" panose="020F0502020204030204" pitchFamily="34" charset="0"/>
                <a:cs typeface="Times New Roman" panose="02020603050405020304" pitchFamily="18" charset="0"/>
              </a:rPr>
              <a:t>The significance of this study is to explore the various services that are available for the empowerment of tribal and rural women in India and </a:t>
            </a:r>
            <a:r>
              <a:rPr lang="en-IN" sz="8800" dirty="0">
                <a:solidFill>
                  <a:srgbClr val="1482A5"/>
                </a:solidFill>
                <a:effectLst/>
                <a:ea typeface="Calibri" panose="020F0502020204030204" pitchFamily="34" charset="0"/>
                <a:cs typeface="Times New Roman" panose="02020603050405020304" pitchFamily="18" charset="0"/>
              </a:rPr>
              <a:t>to understand how information and communication technology (ICT) is helping them to improve their livelihood through education, health awareness and health facilities.</a:t>
            </a:r>
          </a:p>
          <a:p>
            <a:endParaRPr lang="en-IN" sz="4000" dirty="0"/>
          </a:p>
        </p:txBody>
      </p:sp>
    </p:spTree>
    <p:extLst>
      <p:ext uri="{BB962C8B-B14F-4D97-AF65-F5344CB8AC3E}">
        <p14:creationId xmlns:p14="http://schemas.microsoft.com/office/powerpoint/2010/main" val="14383952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294062" y="1752600"/>
            <a:ext cx="37303075" cy="4419600"/>
          </a:xfrm>
        </p:spPr>
        <p:txBody>
          <a:bodyPr/>
          <a:lstStyle/>
          <a:p>
            <a:pPr algn="ctr"/>
            <a:r>
              <a:rPr lang="en-US" sz="13800" dirty="0">
                <a:solidFill>
                  <a:srgbClr val="235078"/>
                </a:solidFill>
                <a:latin typeface="Libre Baskerville" panose="020B0604020202020204" charset="0"/>
              </a:rPr>
              <a:t>Methodology</a:t>
            </a:r>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3294062" y="4648200"/>
            <a:ext cx="37303075" cy="26060400"/>
          </a:xfrm>
        </p:spPr>
        <p:txBody>
          <a:bodyPr/>
          <a:lstStyle/>
          <a:p>
            <a:pPr marL="0" indent="0" algn="just">
              <a:buNone/>
            </a:pPr>
            <a:endParaRPr lang="en-US" sz="8000" dirty="0">
              <a:solidFill>
                <a:srgbClr val="1482A5"/>
              </a:solidFill>
              <a:effectLst/>
              <a:ea typeface="Calibri" panose="020F0502020204030204" pitchFamily="34" charset="0"/>
              <a:cs typeface="Times New Roman" panose="02020603050405020304" pitchFamily="18" charset="0"/>
            </a:endParaRPr>
          </a:p>
          <a:p>
            <a:pPr marL="0" indent="0" algn="just">
              <a:buNone/>
            </a:pPr>
            <a:endParaRPr lang="en-US" sz="8000" dirty="0">
              <a:solidFill>
                <a:srgbClr val="1482A5"/>
              </a:solidFill>
              <a:effectLst/>
              <a:ea typeface="Calibri" panose="020F0502020204030204" pitchFamily="34" charset="0"/>
              <a:cs typeface="Times New Roman" panose="02020603050405020304" pitchFamily="18" charset="0"/>
            </a:endParaRPr>
          </a:p>
          <a:p>
            <a:pPr algn="just"/>
            <a:r>
              <a:rPr lang="en-US" sz="8800" dirty="0">
                <a:solidFill>
                  <a:srgbClr val="1482A5"/>
                </a:solidFill>
                <a:latin typeface="+mn-lt"/>
                <a:ea typeface="Open Sans" panose="020B0606030504020204" pitchFamily="34" charset="0"/>
                <a:cs typeface="Open Sans" panose="020B0606030504020204" pitchFamily="34" charset="0"/>
              </a:rPr>
              <a:t>Literature-based review has been conducted to form a descriptive study with an aim to obtain the deeper understanding about the health of women particularly among the tribal and  rural groups. </a:t>
            </a:r>
          </a:p>
          <a:p>
            <a:pPr algn="just"/>
            <a:r>
              <a:rPr lang="en-US" sz="8800" dirty="0">
                <a:solidFill>
                  <a:srgbClr val="1482A5"/>
                </a:solidFill>
                <a:latin typeface="+mn-lt"/>
                <a:ea typeface="Open Sans" panose="020B0606030504020204" pitchFamily="34" charset="0"/>
                <a:cs typeface="Open Sans" panose="020B0606030504020204" pitchFamily="34" charset="0"/>
              </a:rPr>
              <a:t>Databases searched were Scopus, Web of Science, ProQuest, Google Scholar and PubMed, Research gate to obtain related articles. Due to paucity of scientific articles, we have also used publicly available data from the Annual report of International and national public-private agencies. </a:t>
            </a:r>
          </a:p>
          <a:p>
            <a:pPr algn="just"/>
            <a:r>
              <a:rPr lang="en-US" sz="8800" dirty="0">
                <a:solidFill>
                  <a:srgbClr val="1482A5"/>
                </a:solidFill>
                <a:latin typeface="+mn-lt"/>
                <a:ea typeface="Open Sans" panose="020B0606030504020204" pitchFamily="34" charset="0"/>
                <a:cs typeface="Open Sans" panose="020B0606030504020204" pitchFamily="34" charset="0"/>
              </a:rPr>
              <a:t>The keywords </a:t>
            </a:r>
            <a:r>
              <a:rPr lang="en-US" sz="8800" i="1" dirty="0">
                <a:solidFill>
                  <a:srgbClr val="1482A5"/>
                </a:solidFill>
                <a:latin typeface="+mn-lt"/>
                <a:ea typeface="Open Sans" panose="020B0606030504020204" pitchFamily="34" charset="0"/>
                <a:cs typeface="Open Sans" panose="020B0606030504020204" pitchFamily="34" charset="0"/>
              </a:rPr>
              <a:t>Health status of women, Tribal women, Rural women, ICT, e-governance </a:t>
            </a:r>
            <a:r>
              <a:rPr lang="en-US" sz="8800" dirty="0">
                <a:solidFill>
                  <a:srgbClr val="1482A5"/>
                </a:solidFill>
                <a:latin typeface="+mn-lt"/>
                <a:ea typeface="Open Sans" panose="020B0606030504020204" pitchFamily="34" charset="0"/>
                <a:cs typeface="Open Sans" panose="020B0606030504020204" pitchFamily="34" charset="0"/>
              </a:rPr>
              <a:t>were used in combination with </a:t>
            </a:r>
            <a:r>
              <a:rPr lang="en-US" sz="8800" i="1" dirty="0">
                <a:solidFill>
                  <a:srgbClr val="1482A5"/>
                </a:solidFill>
                <a:latin typeface="+mn-lt"/>
                <a:ea typeface="Open Sans" panose="020B0606030504020204" pitchFamily="34" charset="0"/>
                <a:cs typeface="Open Sans" panose="020B0606030504020204" pitchFamily="34" charset="0"/>
              </a:rPr>
              <a:t>digital health solution, m-health </a:t>
            </a:r>
            <a:r>
              <a:rPr lang="en-US" sz="8800" dirty="0">
                <a:solidFill>
                  <a:srgbClr val="1482A5"/>
                </a:solidFill>
                <a:latin typeface="+mn-lt"/>
                <a:ea typeface="Open Sans" panose="020B0606030504020204" pitchFamily="34" charset="0"/>
                <a:cs typeface="Open Sans" panose="020B0606030504020204" pitchFamily="34" charset="0"/>
              </a:rPr>
              <a:t>for </a:t>
            </a:r>
            <a:r>
              <a:rPr lang="en-US" sz="8800" i="1" dirty="0">
                <a:solidFill>
                  <a:srgbClr val="1482A5"/>
                </a:solidFill>
                <a:latin typeface="+mn-lt"/>
                <a:ea typeface="Open Sans" panose="020B0606030504020204" pitchFamily="34" charset="0"/>
                <a:cs typeface="Open Sans" panose="020B0606030504020204" pitchFamily="34" charset="0"/>
              </a:rPr>
              <a:t>Tribal women, government initiatives, Census of India</a:t>
            </a:r>
            <a:r>
              <a:rPr lang="en-US" sz="8800" dirty="0">
                <a:solidFill>
                  <a:srgbClr val="1482A5"/>
                </a:solidFill>
                <a:latin typeface="+mn-lt"/>
                <a:ea typeface="Open Sans" panose="020B0606030504020204" pitchFamily="34" charset="0"/>
                <a:cs typeface="Open Sans" panose="020B0606030504020204" pitchFamily="34" charset="0"/>
              </a:rPr>
              <a:t> using </a:t>
            </a:r>
            <a:r>
              <a:rPr lang="en-US" sz="8800" i="1" dirty="0">
                <a:solidFill>
                  <a:srgbClr val="1482A5"/>
                </a:solidFill>
                <a:latin typeface="+mn-lt"/>
                <a:ea typeface="Open Sans" panose="020B0606030504020204" pitchFamily="34" charset="0"/>
                <a:cs typeface="Open Sans" panose="020B0606030504020204" pitchFamily="34" charset="0"/>
              </a:rPr>
              <a:t>Boolean operators </a:t>
            </a:r>
            <a:r>
              <a:rPr lang="en-US" sz="8800" dirty="0">
                <a:solidFill>
                  <a:srgbClr val="1482A5"/>
                </a:solidFill>
                <a:latin typeface="+mn-lt"/>
                <a:ea typeface="Open Sans" panose="020B0606030504020204" pitchFamily="34" charset="0"/>
                <a:cs typeface="Open Sans" panose="020B0606030504020204" pitchFamily="34" charset="0"/>
              </a:rPr>
              <a:t>(and/or) to retrieve the most related papers. The time frame was between 2005 and 2019. </a:t>
            </a: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spcAft>
                <a:spcPts val="800"/>
              </a:spcAft>
            </a:pPr>
            <a:r>
              <a:rPr lang="en-IN" sz="8800" dirty="0">
                <a:solidFill>
                  <a:srgbClr val="1482A5"/>
                </a:solidFill>
                <a:effectLst/>
                <a:latin typeface="+mn-lt"/>
                <a:ea typeface="Calibri" panose="020F0502020204030204" pitchFamily="34" charset="0"/>
                <a:cs typeface="Times New Roman" panose="02020603050405020304" pitchFamily="18" charset="0"/>
              </a:rPr>
              <a:t>Various initiative taken to improve the life of a women through their empowerment and skill development are considered in this study. Other than research articles, these data sources are referred to extract the various factors like no. of institutional deliveries, MMR, various projects that are implemented for them on the ICT platform. </a:t>
            </a:r>
          </a:p>
          <a:p>
            <a:endParaRPr lang="en-IN" sz="4000" dirty="0"/>
          </a:p>
        </p:txBody>
      </p:sp>
    </p:spTree>
    <p:extLst>
      <p:ext uri="{BB962C8B-B14F-4D97-AF65-F5344CB8AC3E}">
        <p14:creationId xmlns:p14="http://schemas.microsoft.com/office/powerpoint/2010/main" val="9831511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294063" y="685800"/>
            <a:ext cx="37303075" cy="4419600"/>
          </a:xfrm>
        </p:spPr>
        <p:txBody>
          <a:bodyPr/>
          <a:lstStyle/>
          <a:p>
            <a:pPr algn="ctr"/>
            <a:r>
              <a:rPr lang="en-US" sz="13800" dirty="0">
                <a:solidFill>
                  <a:srgbClr val="235078"/>
                </a:solidFill>
                <a:latin typeface="Libre Baskerville" panose="020B0604020202020204" charset="0"/>
              </a:rPr>
              <a:t>Methodology</a:t>
            </a:r>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3379696" y="5105400"/>
            <a:ext cx="37303075" cy="26060400"/>
          </a:xfrm>
        </p:spPr>
        <p:txBody>
          <a:bodyPr/>
          <a:lstStyle/>
          <a:p>
            <a:pPr algn="just"/>
            <a:r>
              <a:rPr lang="en-US" sz="8800" dirty="0">
                <a:solidFill>
                  <a:srgbClr val="1482A5"/>
                </a:solidFill>
                <a:latin typeface="+mn-lt"/>
                <a:ea typeface="Open Sans" panose="020B0606030504020204" pitchFamily="34" charset="0"/>
                <a:cs typeface="Open Sans" panose="020B0606030504020204" pitchFamily="34" charset="0"/>
              </a:rPr>
              <a:t>All the data sources used in the analyses is given in the following table 2.</a:t>
            </a:r>
          </a:p>
          <a:p>
            <a:pPr marL="0" indent="0" algn="ctr">
              <a:buNone/>
            </a:pPr>
            <a:r>
              <a:rPr lang="en-US" sz="8800" b="1" dirty="0">
                <a:solidFill>
                  <a:srgbClr val="1482A5"/>
                </a:solidFill>
                <a:latin typeface="+mn-lt"/>
                <a:ea typeface="Open Sans" panose="020B0606030504020204" pitchFamily="34" charset="0"/>
                <a:cs typeface="Open Sans" panose="020B0606030504020204" pitchFamily="34" charset="0"/>
              </a:rPr>
              <a:t>TABLE 2: ANNUAL REPORTS REFERRED </a:t>
            </a: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marL="0" indent="0" algn="just">
              <a:buNone/>
            </a:pPr>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endParaRPr lang="en-US" sz="8800" dirty="0">
              <a:solidFill>
                <a:srgbClr val="1482A5"/>
              </a:solidFill>
              <a:latin typeface="+mn-lt"/>
              <a:ea typeface="Open Sans" panose="020B0606030504020204" pitchFamily="34" charset="0"/>
              <a:cs typeface="Open Sans" panose="020B0606030504020204" pitchFamily="34" charset="0"/>
            </a:endParaRPr>
          </a:p>
          <a:p>
            <a:pPr algn="just">
              <a:spcAft>
                <a:spcPts val="800"/>
              </a:spcAft>
            </a:pPr>
            <a:r>
              <a:rPr lang="en-IN" sz="8800" dirty="0">
                <a:solidFill>
                  <a:srgbClr val="1482A5"/>
                </a:solidFill>
                <a:effectLst/>
                <a:latin typeface="+mn-lt"/>
                <a:ea typeface="Calibri" panose="020F0502020204030204" pitchFamily="34" charset="0"/>
                <a:cs typeface="Times New Roman" panose="02020603050405020304" pitchFamily="18" charset="0"/>
              </a:rPr>
              <a:t>Various initiative taken to improve the life of a women through their empowerment and skill development are considered in this study. </a:t>
            </a:r>
            <a:endParaRPr lang="en-IN" sz="4000" dirty="0"/>
          </a:p>
        </p:txBody>
      </p:sp>
      <p:pic>
        <p:nvPicPr>
          <p:cNvPr id="5" name="Picture 4">
            <a:extLst>
              <a:ext uri="{FF2B5EF4-FFF2-40B4-BE49-F238E27FC236}">
                <a16:creationId xmlns:a16="http://schemas.microsoft.com/office/drawing/2014/main" id="{61ACD3AD-58A7-46CC-BE97-535AC151BD48}"/>
              </a:ext>
            </a:extLst>
          </p:cNvPr>
          <p:cNvPicPr>
            <a:picLocks noChangeAspect="1"/>
          </p:cNvPicPr>
          <p:nvPr/>
        </p:nvPicPr>
        <p:blipFill>
          <a:blip r:embed="rId2"/>
          <a:stretch>
            <a:fillRect/>
          </a:stretch>
        </p:blipFill>
        <p:spPr>
          <a:xfrm>
            <a:off x="12782370" y="9067800"/>
            <a:ext cx="18497725" cy="16459200"/>
          </a:xfrm>
          <a:prstGeom prst="rect">
            <a:avLst/>
          </a:prstGeom>
        </p:spPr>
      </p:pic>
    </p:spTree>
    <p:extLst>
      <p:ext uri="{BB962C8B-B14F-4D97-AF65-F5344CB8AC3E}">
        <p14:creationId xmlns:p14="http://schemas.microsoft.com/office/powerpoint/2010/main" val="37406551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309303" y="2133600"/>
            <a:ext cx="37303075" cy="4419600"/>
          </a:xfrm>
        </p:spPr>
        <p:txBody>
          <a:bodyPr/>
          <a:lstStyle/>
          <a:p>
            <a:r>
              <a:rPr lang="en-US" sz="13800" dirty="0">
                <a:solidFill>
                  <a:srgbClr val="235078"/>
                </a:solidFill>
                <a:latin typeface="Libre Baskerville" panose="02000000000000000000" pitchFamily="2" charset="0"/>
              </a:rPr>
              <a:t>Results</a:t>
            </a:r>
            <a:endParaRPr lang="en-IN" sz="42500" dirty="0"/>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3886200" y="5753099"/>
            <a:ext cx="37303075" cy="21412201"/>
          </a:xfrm>
        </p:spPr>
        <p:txBody>
          <a:bodyPr/>
          <a:lstStyle/>
          <a:p>
            <a:pPr algn="just"/>
            <a:endParaRPr lang="en-US" sz="8000" dirty="0">
              <a:solidFill>
                <a:srgbClr val="1482A5"/>
              </a:solidFill>
              <a:effectLst/>
              <a:ea typeface="Calibri" panose="020F0502020204030204" pitchFamily="34" charset="0"/>
              <a:cs typeface="Times New Roman" panose="02020603050405020304" pitchFamily="18" charset="0"/>
            </a:endParaRPr>
          </a:p>
          <a:p>
            <a:pPr algn="just"/>
            <a:r>
              <a:rPr lang="en-US" sz="8800" dirty="0">
                <a:solidFill>
                  <a:srgbClr val="1482A5"/>
                </a:solidFill>
                <a:latin typeface="+mn-lt"/>
                <a:ea typeface="Open Sans" panose="020B0606030504020204" pitchFamily="34" charset="0"/>
                <a:cs typeface="Open Sans" panose="020B0606030504020204" pitchFamily="34" charset="0"/>
              </a:rPr>
              <a:t>As per the study, it has been observed that various amendments in the plan and policies have been done by government concerning the tribal women in India. Over the time, government along with various NGOs has rolled out various schemes for the STs women to make them more digitally inclusive and make the Digital India Mission fully successful by reaching to the society where it is hard to reach. </a:t>
            </a:r>
          </a:p>
          <a:p>
            <a:pPr algn="just"/>
            <a:r>
              <a:rPr lang="en-US" sz="8800" dirty="0">
                <a:solidFill>
                  <a:srgbClr val="1482A5"/>
                </a:solidFill>
                <a:latin typeface="+mn-lt"/>
                <a:ea typeface="Open Sans" panose="020B0606030504020204" pitchFamily="34" charset="0"/>
                <a:cs typeface="Open Sans" panose="020B0606030504020204" pitchFamily="34" charset="0"/>
              </a:rPr>
              <a:t>Information and communication technology intensify the reach of tribal women to health information and act as an arsenal to combat their health problems. </a:t>
            </a:r>
          </a:p>
          <a:p>
            <a:pPr algn="just"/>
            <a:r>
              <a:rPr lang="en-US" sz="8800" dirty="0">
                <a:solidFill>
                  <a:srgbClr val="1482A5"/>
                </a:solidFill>
                <a:latin typeface="+mn-lt"/>
                <a:ea typeface="Open Sans" panose="020B0606030504020204" pitchFamily="34" charset="0"/>
                <a:cs typeface="Open Sans" panose="020B0606030504020204" pitchFamily="34" charset="0"/>
              </a:rPr>
              <a:t>There is copious amount of services with different purposes that are available for tribal women which works on the ICT platform, such as to induce the </a:t>
            </a:r>
            <a:r>
              <a:rPr lang="en-US" sz="8800" b="1" dirty="0">
                <a:solidFill>
                  <a:srgbClr val="1482A5"/>
                </a:solidFill>
                <a:latin typeface="+mn-lt"/>
                <a:ea typeface="Open Sans" panose="020B0606030504020204" pitchFamily="34" charset="0"/>
                <a:cs typeface="Open Sans" panose="020B0606030504020204" pitchFamily="34" charset="0"/>
              </a:rPr>
              <a:t>behavioral changes</a:t>
            </a:r>
            <a:r>
              <a:rPr lang="en-US" sz="8800" dirty="0">
                <a:solidFill>
                  <a:srgbClr val="1482A5"/>
                </a:solidFill>
                <a:latin typeface="+mn-lt"/>
                <a:ea typeface="Open Sans" panose="020B0606030504020204" pitchFamily="34" charset="0"/>
                <a:cs typeface="Open Sans" panose="020B0606030504020204" pitchFamily="34" charset="0"/>
              </a:rPr>
              <a:t>, to improve the </a:t>
            </a:r>
            <a:r>
              <a:rPr lang="en-US" sz="8800" b="1" dirty="0">
                <a:solidFill>
                  <a:srgbClr val="1482A5"/>
                </a:solidFill>
                <a:latin typeface="+mn-lt"/>
                <a:ea typeface="Open Sans" panose="020B0606030504020204" pitchFamily="34" charset="0"/>
                <a:cs typeface="Open Sans" panose="020B0606030504020204" pitchFamily="34" charset="0"/>
              </a:rPr>
              <a:t>RMNCH services </a:t>
            </a:r>
            <a:r>
              <a:rPr lang="en-US" sz="8800" dirty="0">
                <a:solidFill>
                  <a:srgbClr val="1482A5"/>
                </a:solidFill>
                <a:latin typeface="+mn-lt"/>
                <a:ea typeface="Open Sans" panose="020B0606030504020204" pitchFamily="34" charset="0"/>
                <a:cs typeface="Open Sans" panose="020B0606030504020204" pitchFamily="34" charset="0"/>
              </a:rPr>
              <a:t>and so on. </a:t>
            </a:r>
          </a:p>
          <a:p>
            <a:pPr algn="just"/>
            <a:r>
              <a:rPr lang="en-US" sz="8800" dirty="0">
                <a:solidFill>
                  <a:srgbClr val="1482A5"/>
                </a:solidFill>
                <a:latin typeface="+mn-lt"/>
                <a:ea typeface="Open Sans" panose="020B0606030504020204" pitchFamily="34" charset="0"/>
                <a:cs typeface="Open Sans" panose="020B0606030504020204" pitchFamily="34" charset="0"/>
              </a:rPr>
              <a:t>Diverse projects have been implemented on the ICT platforms which are currently being used for the women or by the women itself as they are shown in the following table 3.</a:t>
            </a:r>
            <a:endParaRPr lang="en-US" sz="2000" dirty="0">
              <a:solidFill>
                <a:srgbClr val="1482A5"/>
              </a:solidFill>
              <a:latin typeface="+mn-lt"/>
              <a:ea typeface="Open Sans" panose="020B0606030504020204" pitchFamily="34" charset="0"/>
              <a:cs typeface="Open Sans" panose="020B0606030504020204" pitchFamily="34" charset="0"/>
            </a:endParaRPr>
          </a:p>
          <a:p>
            <a:endParaRPr lang="en-IN" sz="4000" dirty="0"/>
          </a:p>
        </p:txBody>
      </p:sp>
    </p:spTree>
    <p:extLst>
      <p:ext uri="{BB962C8B-B14F-4D97-AF65-F5344CB8AC3E}">
        <p14:creationId xmlns:p14="http://schemas.microsoft.com/office/powerpoint/2010/main" val="13131386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309303" y="2133600"/>
            <a:ext cx="37303075" cy="4419600"/>
          </a:xfrm>
        </p:spPr>
        <p:txBody>
          <a:bodyPr/>
          <a:lstStyle/>
          <a:p>
            <a:r>
              <a:rPr lang="en-US" sz="13800" dirty="0">
                <a:solidFill>
                  <a:srgbClr val="235078"/>
                </a:solidFill>
                <a:latin typeface="Libre Baskerville" panose="02000000000000000000" pitchFamily="2" charset="0"/>
              </a:rPr>
              <a:t>Results</a:t>
            </a:r>
            <a:endParaRPr lang="en-IN" sz="29500" dirty="0"/>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3294062" y="5753099"/>
            <a:ext cx="37303075" cy="21412201"/>
          </a:xfrm>
        </p:spPr>
        <p:txBody>
          <a:bodyPr/>
          <a:lstStyle/>
          <a:p>
            <a:pPr algn="just"/>
            <a:r>
              <a:rPr lang="en-US" sz="8000" b="1" dirty="0">
                <a:solidFill>
                  <a:srgbClr val="1482A5"/>
                </a:solidFill>
                <a:latin typeface="+mn-lt"/>
                <a:ea typeface="Open Sans" panose="020B0606030504020204" pitchFamily="34" charset="0"/>
                <a:cs typeface="Open Sans" panose="020B0606030504020204" pitchFamily="34" charset="0"/>
              </a:rPr>
              <a:t>TABLE 3: DIFFERENT PROJECTS LAUNCHED BY VARIOUS PUBLIC AND PRIVATE BODIES</a:t>
            </a:r>
          </a:p>
          <a:p>
            <a:pPr algn="just"/>
            <a:endParaRPr lang="en-US" sz="8000" dirty="0">
              <a:solidFill>
                <a:srgbClr val="1482A5"/>
              </a:solidFill>
              <a:effectLst/>
              <a:ea typeface="Calibri" panose="020F0502020204030204" pitchFamily="34" charset="0"/>
              <a:cs typeface="Times New Roman" panose="02020603050405020304" pitchFamily="18" charset="0"/>
            </a:endParaRPr>
          </a:p>
          <a:p>
            <a:endParaRPr lang="en-IN" sz="4000" dirty="0"/>
          </a:p>
        </p:txBody>
      </p:sp>
      <p:pic>
        <p:nvPicPr>
          <p:cNvPr id="6" name="Picture 5">
            <a:extLst>
              <a:ext uri="{FF2B5EF4-FFF2-40B4-BE49-F238E27FC236}">
                <a16:creationId xmlns:a16="http://schemas.microsoft.com/office/drawing/2014/main" id="{C2526982-8499-465E-9725-1884C45BCF80}"/>
              </a:ext>
            </a:extLst>
          </p:cNvPr>
          <p:cNvPicPr>
            <a:picLocks noChangeAspect="1"/>
          </p:cNvPicPr>
          <p:nvPr/>
        </p:nvPicPr>
        <p:blipFill>
          <a:blip r:embed="rId2"/>
          <a:stretch>
            <a:fillRect/>
          </a:stretch>
        </p:blipFill>
        <p:spPr>
          <a:xfrm>
            <a:off x="10481308" y="8686800"/>
            <a:ext cx="22928582" cy="21412201"/>
          </a:xfrm>
          <a:prstGeom prst="rect">
            <a:avLst/>
          </a:prstGeom>
        </p:spPr>
      </p:pic>
    </p:spTree>
    <p:extLst>
      <p:ext uri="{BB962C8B-B14F-4D97-AF65-F5344CB8AC3E}">
        <p14:creationId xmlns:p14="http://schemas.microsoft.com/office/powerpoint/2010/main" val="31580963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90000">
              <a:srgbClr val="FFFFFF"/>
            </a:gs>
            <a:gs pos="100000">
              <a:srgbClr val="0094B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E2-B5E7-41A5-AD46-A5E5358A1CD2}"/>
              </a:ext>
            </a:extLst>
          </p:cNvPr>
          <p:cNvSpPr>
            <a:spLocks noGrp="1"/>
          </p:cNvSpPr>
          <p:nvPr>
            <p:ph type="title"/>
          </p:nvPr>
        </p:nvSpPr>
        <p:spPr>
          <a:xfrm>
            <a:off x="3294062" y="3200400"/>
            <a:ext cx="37303075" cy="4419600"/>
          </a:xfrm>
        </p:spPr>
        <p:txBody>
          <a:bodyPr/>
          <a:lstStyle/>
          <a:p>
            <a:r>
              <a:rPr lang="en-US" sz="13800" dirty="0">
                <a:solidFill>
                  <a:srgbClr val="235078"/>
                </a:solidFill>
                <a:latin typeface="Libre Baskerville" panose="02000000000000000000" pitchFamily="2" charset="0"/>
              </a:rPr>
              <a:t>Recommendations</a:t>
            </a:r>
            <a:endParaRPr lang="en-IN" sz="42500" dirty="0"/>
          </a:p>
        </p:txBody>
      </p:sp>
      <p:sp>
        <p:nvSpPr>
          <p:cNvPr id="3" name="Content Placeholder 2">
            <a:extLst>
              <a:ext uri="{FF2B5EF4-FFF2-40B4-BE49-F238E27FC236}">
                <a16:creationId xmlns:a16="http://schemas.microsoft.com/office/drawing/2014/main" id="{26078214-E5E3-46F0-9357-D9E130992451}"/>
              </a:ext>
            </a:extLst>
          </p:cNvPr>
          <p:cNvSpPr>
            <a:spLocks noGrp="1"/>
          </p:cNvSpPr>
          <p:nvPr>
            <p:ph idx="1"/>
          </p:nvPr>
        </p:nvSpPr>
        <p:spPr>
          <a:xfrm>
            <a:off x="3962400" y="6576391"/>
            <a:ext cx="37303075" cy="21412201"/>
          </a:xfrm>
        </p:spPr>
        <p:txBody>
          <a:bodyPr/>
          <a:lstStyle/>
          <a:p>
            <a:pPr algn="just"/>
            <a:endParaRPr lang="en-US" sz="8000" dirty="0">
              <a:solidFill>
                <a:srgbClr val="1482A5"/>
              </a:solidFill>
              <a:effectLst/>
              <a:ea typeface="Calibri" panose="020F0502020204030204" pitchFamily="34" charset="0"/>
              <a:cs typeface="Times New Roman" panose="02020603050405020304" pitchFamily="18" charset="0"/>
            </a:endParaRPr>
          </a:p>
          <a:p>
            <a:pPr marL="0" indent="0" algn="just">
              <a:buNone/>
            </a:pPr>
            <a:r>
              <a:rPr lang="en-US" sz="8800" dirty="0">
                <a:solidFill>
                  <a:srgbClr val="1482A5"/>
                </a:solidFill>
                <a:latin typeface="+mn-lt"/>
                <a:ea typeface="Open Sans" panose="020B0606030504020204" pitchFamily="34" charset="0"/>
                <a:cs typeface="Open Sans" panose="020B0606030504020204" pitchFamily="34" charset="0"/>
              </a:rPr>
              <a:t>There is a larger scope for the primary study to be conducted regarding this subject, to understand the real-time perspective of tribal women and to give a clearer viewpoint to the government to improve their services and to the society as well to make them more inclusive. The government should approach more towards the public-private partnership (PPP), as it helps to achieve more sound result towards development </a:t>
            </a:r>
          </a:p>
          <a:p>
            <a:endParaRPr lang="en-IN" sz="4000" dirty="0"/>
          </a:p>
        </p:txBody>
      </p:sp>
    </p:spTree>
    <p:extLst>
      <p:ext uri="{BB962C8B-B14F-4D97-AF65-F5344CB8AC3E}">
        <p14:creationId xmlns:p14="http://schemas.microsoft.com/office/powerpoint/2010/main" val="142167002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4120</TotalTime>
  <Words>3235</Words>
  <Application>Microsoft Office PowerPoint</Application>
  <PresentationFormat>Custom</PresentationFormat>
  <Paragraphs>221</Paragraphs>
  <Slides>13</Slides>
  <Notes>1</Notes>
  <HiddenSlides>12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Montserrat Light</vt:lpstr>
      <vt:lpstr>Times New Roman</vt:lpstr>
      <vt:lpstr>Libre Baskerville</vt:lpstr>
      <vt:lpstr>Arial</vt:lpstr>
      <vt:lpstr>Blank Presentation</vt:lpstr>
      <vt:lpstr>PowerPoint Presentation</vt:lpstr>
      <vt:lpstr>Introduction</vt:lpstr>
      <vt:lpstr>Introduction</vt:lpstr>
      <vt:lpstr>Objective </vt:lpstr>
      <vt:lpstr>Methodology</vt:lpstr>
      <vt:lpstr>Methodology</vt:lpstr>
      <vt:lpstr>Results</vt:lpstr>
      <vt:lpstr>Results</vt:lpstr>
      <vt:lpstr>Recommendations</vt:lpstr>
      <vt:lpstr>Limitations</vt:lpstr>
      <vt:lpstr>Conclusion</vt:lpstr>
      <vt:lpstr>Bibliography</vt:lpstr>
      <vt:lpstr>Thank you.</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Disha</cp:lastModifiedBy>
  <cp:revision>338</cp:revision>
  <cp:lastPrinted>2006-11-15T16:04:57Z</cp:lastPrinted>
  <dcterms:modified xsi:type="dcterms:W3CDTF">2020-07-01T06:32:41Z</dcterms:modified>
  <cp:category>templates for scientific poster</cp:category>
</cp:coreProperties>
</file>