
<file path=[Content_Types].xml><?xml version="1.0" encoding="utf-8"?>
<Types xmlns="http://schemas.openxmlformats.org/package/2006/content-types">
  <Default Extension="bin" ContentType="application/vnd.openxmlformats-officedocument.oleObject"/>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vml" ContentType="application/vnd.openxmlformats-officedocument.vmlDrawing"/>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715125" cy="9239250"/>
  <p:defaultTextStyle>
    <a:defPPr>
      <a:defRPr lang="en-US"/>
    </a:defPPr>
    <a:lvl1pPr algn="ctr" rtl="0" fontAlgn="base">
      <a:spcBef>
        <a:spcPct val="0"/>
      </a:spcBef>
      <a:spcAft>
        <a:spcPct val="0"/>
      </a:spcAft>
      <a:defRPr sz="8600" kern="1200">
        <a:solidFill>
          <a:schemeClr val="tx1"/>
        </a:solidFill>
        <a:latin typeface="Arial" charset="0"/>
        <a:ea typeface="+mn-ea"/>
        <a:cs typeface="+mn-cs"/>
      </a:defRPr>
    </a:lvl1pPr>
    <a:lvl2pPr marL="457200" algn="ctr" rtl="0" fontAlgn="base">
      <a:spcBef>
        <a:spcPct val="0"/>
      </a:spcBef>
      <a:spcAft>
        <a:spcPct val="0"/>
      </a:spcAft>
      <a:defRPr sz="8600" kern="1200">
        <a:solidFill>
          <a:schemeClr val="tx1"/>
        </a:solidFill>
        <a:latin typeface="Arial" charset="0"/>
        <a:ea typeface="+mn-ea"/>
        <a:cs typeface="+mn-cs"/>
      </a:defRPr>
    </a:lvl2pPr>
    <a:lvl3pPr marL="914400" algn="ctr" rtl="0" fontAlgn="base">
      <a:spcBef>
        <a:spcPct val="0"/>
      </a:spcBef>
      <a:spcAft>
        <a:spcPct val="0"/>
      </a:spcAft>
      <a:defRPr sz="8600" kern="1200">
        <a:solidFill>
          <a:schemeClr val="tx1"/>
        </a:solidFill>
        <a:latin typeface="Arial" charset="0"/>
        <a:ea typeface="+mn-ea"/>
        <a:cs typeface="+mn-cs"/>
      </a:defRPr>
    </a:lvl3pPr>
    <a:lvl4pPr marL="1371600" algn="ctr" rtl="0" fontAlgn="base">
      <a:spcBef>
        <a:spcPct val="0"/>
      </a:spcBef>
      <a:spcAft>
        <a:spcPct val="0"/>
      </a:spcAft>
      <a:defRPr sz="8600" kern="1200">
        <a:solidFill>
          <a:schemeClr val="tx1"/>
        </a:solidFill>
        <a:latin typeface="Arial" charset="0"/>
        <a:ea typeface="+mn-ea"/>
        <a:cs typeface="+mn-cs"/>
      </a:defRPr>
    </a:lvl4pPr>
    <a:lvl5pPr marL="1828800" algn="ctr"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521415D9-36F7-43E2-AB2F-B90AF26B5E84}">
      <p14:sectionLst xmlns="" xmlns:p14="http://schemas.microsoft.com/office/powerpoint/2010/main">
        <p14:section name="Untitled Section" id="{D6C236CF-3289-4584-BED0-3E6239897C5A}">
          <p14:sldIdLst>
            <p14:sldId id="256"/>
          </p14:sldIdLst>
        </p14:section>
      </p14:sectionLst>
    </p:ext>
    <p:ext uri="{EFAFB233-063F-42B5-8137-9DF3F51BA10A}">
      <p15:sldGuideLst xmlns="" xmlns:p15="http://schemas.microsoft.com/office/powerpoint/2012/main">
        <p15:guide id="1" orient="horz" pos="5034">
          <p15:clr>
            <a:srgbClr val="A4A3A4"/>
          </p15:clr>
        </p15:guide>
        <p15:guide id="2" orient="horz" pos="20196">
          <p15:clr>
            <a:srgbClr val="A4A3A4"/>
          </p15:clr>
        </p15:guide>
        <p15:guide id="3" orient="horz" pos="2148">
          <p15:clr>
            <a:srgbClr val="A4A3A4"/>
          </p15:clr>
        </p15:guide>
        <p15:guide id="4"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66"/>
    <a:srgbClr val="003064"/>
    <a:srgbClr val="C0C0C0"/>
    <a:srgbClr val="EAEAEA"/>
    <a:srgbClr val="A7C4FF"/>
    <a:srgbClr val="698ED9"/>
    <a:srgbClr val="003399"/>
    <a:srgbClr val="0046D2"/>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0502" autoAdjust="0"/>
  </p:normalViewPr>
  <p:slideViewPr>
    <p:cSldViewPr snapToGrid="0" showGuides="1">
      <p:cViewPr>
        <p:scale>
          <a:sx n="62" d="100"/>
          <a:sy n="62" d="100"/>
        </p:scale>
        <p:origin x="6762" y="9000"/>
      </p:cViewPr>
      <p:guideLst>
        <p:guide orient="horz" pos="5034"/>
        <p:guide orient="horz" pos="20196"/>
        <p:guide orient="horz" pos="214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ID\Desktop\Varsha\Poster%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ID\Desktop\Varsha\Poster%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pPr>
            <a:r>
              <a:rPr lang="en-US" sz="2400" dirty="0">
                <a:solidFill>
                  <a:schemeClr val="bg1"/>
                </a:solidFill>
              </a:rPr>
              <a:t>Sensitivity Of Different AI Algorithms Based Models  In Screening Of DR In India</a:t>
            </a:r>
          </a:p>
        </c:rich>
      </c:tx>
      <c:layout/>
      <c:spPr>
        <a:solidFill>
          <a:srgbClr val="000066"/>
        </a:solidFill>
      </c:spPr>
    </c:title>
    <c:plotArea>
      <c:layout>
        <c:manualLayout>
          <c:layoutTarget val="inner"/>
          <c:xMode val="edge"/>
          <c:yMode val="edge"/>
          <c:x val="0.11474223571882866"/>
          <c:y val="0.19705874227021933"/>
          <c:w val="0.87274354357582551"/>
          <c:h val="0.60890259460601481"/>
        </c:manualLayout>
      </c:layout>
      <c:barChart>
        <c:barDir val="col"/>
        <c:grouping val="clustered"/>
        <c:ser>
          <c:idx val="0"/>
          <c:order val="0"/>
          <c:tx>
            <c:strRef>
              <c:f>Sheet1!$C$31</c:f>
              <c:strCache>
                <c:ptCount val="1"/>
                <c:pt idx="0">
                  <c:v>Sensitivity</c:v>
                </c:pt>
              </c:strCache>
            </c:strRef>
          </c:tx>
          <c:cat>
            <c:strRef>
              <c:f>Sheet1!$B$32:$B$35</c:f>
              <c:strCache>
                <c:ptCount val="4"/>
                <c:pt idx="0">
                  <c:v>Fundus Photography</c:v>
                </c:pt>
                <c:pt idx="1">
                  <c:v>Offline mobile based</c:v>
                </c:pt>
                <c:pt idx="2">
                  <c:v>Deep Learning Algorithms</c:v>
                </c:pt>
                <c:pt idx="3">
                  <c:v>Mobile based online algorithms</c:v>
                </c:pt>
              </c:strCache>
            </c:strRef>
          </c:cat>
          <c:val>
            <c:numRef>
              <c:f>Sheet1!$C$32:$C$35</c:f>
              <c:numCache>
                <c:formatCode>General</c:formatCode>
                <c:ptCount val="4"/>
                <c:pt idx="0">
                  <c:v>91.1</c:v>
                </c:pt>
                <c:pt idx="1">
                  <c:v>93.3</c:v>
                </c:pt>
                <c:pt idx="2">
                  <c:v>93.8</c:v>
                </c:pt>
                <c:pt idx="3">
                  <c:v>94.3</c:v>
                </c:pt>
              </c:numCache>
            </c:numRef>
          </c:val>
        </c:ser>
        <c:axId val="69561344"/>
        <c:axId val="69588480"/>
      </c:barChart>
      <c:catAx>
        <c:axId val="69561344"/>
        <c:scaling>
          <c:orientation val="minMax"/>
        </c:scaling>
        <c:axPos val="b"/>
        <c:title>
          <c:tx>
            <c:rich>
              <a:bodyPr/>
              <a:lstStyle/>
              <a:p>
                <a:pPr>
                  <a:defRPr/>
                </a:pPr>
                <a:r>
                  <a:rPr lang="en-US" sz="2000" dirty="0"/>
                  <a:t>AI  Based Models  </a:t>
                </a:r>
              </a:p>
            </c:rich>
          </c:tx>
          <c:layout/>
        </c:title>
        <c:tickLblPos val="nextTo"/>
        <c:crossAx val="69588480"/>
        <c:crosses val="autoZero"/>
        <c:auto val="1"/>
        <c:lblAlgn val="ctr"/>
        <c:lblOffset val="100"/>
      </c:catAx>
      <c:valAx>
        <c:axId val="69588480"/>
        <c:scaling>
          <c:orientation val="minMax"/>
        </c:scaling>
        <c:axPos val="l"/>
        <c:majorGridlines/>
        <c:title>
          <c:tx>
            <c:rich>
              <a:bodyPr rot="-5400000" vert="horz"/>
              <a:lstStyle/>
              <a:p>
                <a:pPr>
                  <a:defRPr/>
                </a:pPr>
                <a:r>
                  <a:rPr lang="en-US" sz="2000" dirty="0"/>
                  <a:t>Sensitivity </a:t>
                </a:r>
              </a:p>
            </c:rich>
          </c:tx>
          <c:layout>
            <c:manualLayout>
              <c:xMode val="edge"/>
              <c:yMode val="edge"/>
              <c:x val="3.1738079766308598E-3"/>
              <c:y val="0.39616184619079475"/>
            </c:manualLayout>
          </c:layout>
        </c:title>
        <c:numFmt formatCode="General" sourceLinked="1"/>
        <c:tickLblPos val="nextTo"/>
        <c:crossAx val="69561344"/>
        <c:crosses val="autoZero"/>
        <c:crossBetween val="between"/>
      </c:valAx>
    </c:plotArea>
    <c:plotVisOnly val="1"/>
  </c:chart>
  <c:txPr>
    <a:bodyPr/>
    <a:lstStyle/>
    <a:p>
      <a:pPr>
        <a:defRPr sz="1800">
          <a:latin typeface="Times New Roman" pitchFamily="18"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pPr>
            <a:r>
              <a:rPr lang="en-US" sz="2400" dirty="0">
                <a:solidFill>
                  <a:schemeClr val="bg1"/>
                </a:solidFill>
                <a:latin typeface="Times New Roman" pitchFamily="18" charset="0"/>
                <a:cs typeface="Times New Roman" pitchFamily="18" charset="0"/>
              </a:rPr>
              <a:t>Specificity Of Different AI Algorithms Based Models  In Screening Of DR In India</a:t>
            </a:r>
          </a:p>
        </c:rich>
      </c:tx>
      <c:layout/>
      <c:spPr>
        <a:solidFill>
          <a:srgbClr val="000066"/>
        </a:solidFill>
      </c:spPr>
    </c:title>
    <c:plotArea>
      <c:layout/>
      <c:barChart>
        <c:barDir val="col"/>
        <c:grouping val="clustered"/>
        <c:ser>
          <c:idx val="0"/>
          <c:order val="0"/>
          <c:tx>
            <c:strRef>
              <c:f>Sheet1!$B$1</c:f>
              <c:strCache>
                <c:ptCount val="1"/>
                <c:pt idx="0">
                  <c:v>Specificity</c:v>
                </c:pt>
              </c:strCache>
            </c:strRef>
          </c:tx>
          <c:cat>
            <c:strRef>
              <c:f>Sheet1!$A$2:$A$5</c:f>
              <c:strCache>
                <c:ptCount val="4"/>
                <c:pt idx="0">
                  <c:v>Offline mobile based </c:v>
                </c:pt>
                <c:pt idx="1">
                  <c:v>Mobile based online algorithms</c:v>
                </c:pt>
                <c:pt idx="2">
                  <c:v>Deep Learning Algorithms</c:v>
                </c:pt>
                <c:pt idx="3">
                  <c:v>Fundus Photography</c:v>
                </c:pt>
              </c:strCache>
            </c:strRef>
          </c:cat>
          <c:val>
            <c:numRef>
              <c:f>Sheet1!$B$2:$B$5</c:f>
              <c:numCache>
                <c:formatCode>General</c:formatCode>
                <c:ptCount val="4"/>
                <c:pt idx="0">
                  <c:v>89.1</c:v>
                </c:pt>
                <c:pt idx="1">
                  <c:v>89.3</c:v>
                </c:pt>
                <c:pt idx="2">
                  <c:v>95.3</c:v>
                </c:pt>
                <c:pt idx="3">
                  <c:v>96.8</c:v>
                </c:pt>
              </c:numCache>
            </c:numRef>
          </c:val>
        </c:ser>
        <c:axId val="34448512"/>
        <c:axId val="34450432"/>
      </c:barChart>
      <c:catAx>
        <c:axId val="34448512"/>
        <c:scaling>
          <c:orientation val="minMax"/>
        </c:scaling>
        <c:axPos val="b"/>
        <c:title>
          <c:tx>
            <c:rich>
              <a:bodyPr/>
              <a:lstStyle/>
              <a:p>
                <a:pPr>
                  <a:defRPr sz="2000">
                    <a:latin typeface="Times New Roman" pitchFamily="18" charset="0"/>
                    <a:cs typeface="Times New Roman" pitchFamily="18" charset="0"/>
                  </a:defRPr>
                </a:pPr>
                <a:r>
                  <a:rPr lang="en-US" sz="2000">
                    <a:latin typeface="Times New Roman" pitchFamily="18" charset="0"/>
                    <a:cs typeface="Times New Roman" pitchFamily="18" charset="0"/>
                  </a:rPr>
                  <a:t>AI Based Models</a:t>
                </a:r>
              </a:p>
            </c:rich>
          </c:tx>
          <c:layout/>
        </c:title>
        <c:tickLblPos val="nextTo"/>
        <c:txPr>
          <a:bodyPr/>
          <a:lstStyle/>
          <a:p>
            <a:pPr>
              <a:defRPr>
                <a:latin typeface="Times New Roman" pitchFamily="18" charset="0"/>
                <a:cs typeface="Times New Roman" pitchFamily="18" charset="0"/>
              </a:defRPr>
            </a:pPr>
            <a:endParaRPr lang="en-US"/>
          </a:p>
        </c:txPr>
        <c:crossAx val="34450432"/>
        <c:crosses val="autoZero"/>
        <c:auto val="1"/>
        <c:lblAlgn val="ctr"/>
        <c:lblOffset val="100"/>
      </c:catAx>
      <c:valAx>
        <c:axId val="34450432"/>
        <c:scaling>
          <c:orientation val="minMax"/>
        </c:scaling>
        <c:axPos val="l"/>
        <c:majorGridlines/>
        <c:title>
          <c:tx>
            <c:rich>
              <a:bodyPr rot="-5400000" vert="horz"/>
              <a:lstStyle/>
              <a:p>
                <a:pPr>
                  <a:defRPr sz="2000">
                    <a:latin typeface="Times New Roman" pitchFamily="18" charset="0"/>
                    <a:cs typeface="Times New Roman" pitchFamily="18" charset="0"/>
                  </a:defRPr>
                </a:pPr>
                <a:r>
                  <a:rPr lang="en-US" sz="2000">
                    <a:latin typeface="Times New Roman" pitchFamily="18" charset="0"/>
                    <a:cs typeface="Times New Roman" pitchFamily="18" charset="0"/>
                  </a:rPr>
                  <a:t>Specificity</a:t>
                </a:r>
              </a:p>
            </c:rich>
          </c:tx>
          <c:layout>
            <c:manualLayout>
              <c:xMode val="edge"/>
              <c:yMode val="edge"/>
              <c:x val="5.936479667557143E-3"/>
              <c:y val="0.30027760216104382"/>
            </c:manualLayout>
          </c:layout>
        </c:title>
        <c:numFmt formatCode="General" sourceLinked="1"/>
        <c:tickLblPos val="nextTo"/>
        <c:txPr>
          <a:bodyPr/>
          <a:lstStyle/>
          <a:p>
            <a:pPr>
              <a:defRPr>
                <a:latin typeface="Times New Roman" pitchFamily="18" charset="0"/>
                <a:cs typeface="Times New Roman" pitchFamily="18" charset="0"/>
              </a:defRPr>
            </a:pPr>
            <a:endParaRPr lang="en-US"/>
          </a:p>
        </c:txPr>
        <c:crossAx val="34448512"/>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049338" y="692150"/>
            <a:ext cx="4618037" cy="3465513"/>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AF988C1-CF1B-4760-98E2-A0BA1B5019B0}" type="slidenum">
              <a:rPr lang="en-US" altLang="en-US"/>
              <a:pPr/>
              <a:t>‹#›</a:t>
            </a:fld>
            <a:endParaRPr lang="en-US" altLang="en-US"/>
          </a:p>
        </p:txBody>
      </p:sp>
    </p:spTree>
    <p:extLst>
      <p:ext uri="{BB962C8B-B14F-4D97-AF65-F5344CB8AC3E}">
        <p14:creationId xmlns="" xmlns:p14="http://schemas.microsoft.com/office/powerpoint/2010/main" val="26010087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21684-0133-42C8-B98A-0C650264A543}" type="slidenum">
              <a:rPr lang="en-US" altLang="en-US"/>
              <a:pPr/>
              <a:t>1</a:t>
            </a:fld>
            <a:endParaRPr lang="en-US" altLang="en-US"/>
          </a:p>
        </p:txBody>
      </p:sp>
      <p:sp>
        <p:nvSpPr>
          <p:cNvPr id="4098" name="Rectangle 2"/>
          <p:cNvSpPr>
            <a:spLocks noGrp="1" noRot="1" noChangeAspect="1" noChangeArrowheads="1" noTextEdit="1"/>
          </p:cNvSpPr>
          <p:nvPr>
            <p:ph type="sldImg"/>
          </p:nvPr>
        </p:nvSpPr>
        <p:spPr>
          <a:xfrm>
            <a:off x="1049338" y="692150"/>
            <a:ext cx="4618037" cy="3465513"/>
          </a:xfrm>
          <a:ln/>
        </p:spPr>
      </p:sp>
      <p:sp>
        <p:nvSpPr>
          <p:cNvPr id="4099"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84747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6" name="Object 12"/>
          <p:cNvGraphicFramePr>
            <a:graphicFrameLocks noChangeAspect="1"/>
          </p:cNvGraphicFramePr>
          <p:nvPr userDrawn="1"/>
        </p:nvGraphicFramePr>
        <p:xfrm>
          <a:off x="35814000" y="32385002"/>
          <a:ext cx="6760029" cy="212725"/>
        </p:xfrm>
        <a:graphic>
          <a:graphicData uri="http://schemas.openxmlformats.org/presentationml/2006/ole">
            <p:oleObj spid="_x0000_s1142" name="CorelDRAW" r:id="rId4" imgW="27603450" imgH="971550" progId="">
              <p:embed/>
            </p:oleObj>
          </a:graphicData>
        </a:graphic>
      </p:graphicFrame>
      <p:sp>
        <p:nvSpPr>
          <p:cNvPr id="1037" name="AutoShape 13"/>
          <p:cNvSpPr>
            <a:spLocks noChangeArrowheads="1"/>
          </p:cNvSpPr>
          <p:nvPr userDrawn="1"/>
        </p:nvSpPr>
        <p:spPr bwMode="auto">
          <a:xfrm>
            <a:off x="32842200" y="6096000"/>
            <a:ext cx="10363200" cy="2598420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AutoShape 14"/>
          <p:cNvSpPr>
            <a:spLocks noChangeArrowheads="1"/>
          </p:cNvSpPr>
          <p:nvPr userDrawn="1"/>
        </p:nvSpPr>
        <p:spPr bwMode="auto">
          <a:xfrm>
            <a:off x="11353800" y="6096000"/>
            <a:ext cx="10363200" cy="2598420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AutoShape 15"/>
          <p:cNvSpPr>
            <a:spLocks noChangeArrowheads="1"/>
          </p:cNvSpPr>
          <p:nvPr userDrawn="1"/>
        </p:nvSpPr>
        <p:spPr bwMode="auto">
          <a:xfrm>
            <a:off x="22098000" y="6096000"/>
            <a:ext cx="10363200" cy="2598420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AutoShape 16"/>
          <p:cNvSpPr>
            <a:spLocks noChangeArrowheads="1"/>
          </p:cNvSpPr>
          <p:nvPr userDrawn="1"/>
        </p:nvSpPr>
        <p:spPr bwMode="auto">
          <a:xfrm>
            <a:off x="609600" y="6096000"/>
            <a:ext cx="10363200" cy="2598420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chart" Target="../charts/chart1.xml"/><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2100" name="Text Box 52"/>
          <p:cNvSpPr txBox="1">
            <a:spLocks noChangeArrowheads="1"/>
          </p:cNvSpPr>
          <p:nvPr/>
        </p:nvSpPr>
        <p:spPr bwMode="auto">
          <a:xfrm>
            <a:off x="33067187" y="14567590"/>
            <a:ext cx="10025743" cy="646331"/>
          </a:xfrm>
          <a:prstGeom prst="rect">
            <a:avLst/>
          </a:prstGeom>
          <a:solidFill>
            <a:srgbClr val="000066"/>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lgn="l" defTabSz="4389438">
              <a:defRPr>
                <a:solidFill>
                  <a:schemeClr val="tx1"/>
                </a:solidFill>
                <a:latin typeface="Arial" charset="0"/>
              </a:defRPr>
            </a:lvl1pPr>
            <a:lvl2pPr algn="l" defTabSz="4389438">
              <a:defRPr>
                <a:solidFill>
                  <a:schemeClr val="tx1"/>
                </a:solidFill>
                <a:latin typeface="Arial" charset="0"/>
              </a:defRPr>
            </a:lvl2pPr>
            <a:lvl3pPr algn="l" defTabSz="4389438">
              <a:defRPr>
                <a:solidFill>
                  <a:schemeClr val="tx1"/>
                </a:solidFill>
                <a:latin typeface="Arial" charset="0"/>
              </a:defRPr>
            </a:lvl3pPr>
            <a:lvl4pPr algn="l" defTabSz="4389438">
              <a:defRPr>
                <a:solidFill>
                  <a:schemeClr val="tx1"/>
                </a:solidFill>
                <a:latin typeface="Arial" charset="0"/>
              </a:defRPr>
            </a:lvl4pPr>
            <a:lvl5pPr algn="l"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spcBef>
                <a:spcPct val="50000"/>
              </a:spcBef>
            </a:pPr>
            <a:r>
              <a:rPr lang="en-US" altLang="en-US" sz="3600" b="1" dirty="0">
                <a:solidFill>
                  <a:schemeClr val="bg1"/>
                </a:solidFill>
                <a:latin typeface="Times New Roman" panose="02020603050405020304" pitchFamily="18" charset="0"/>
                <a:cs typeface="Times New Roman" panose="02020603050405020304" pitchFamily="18" charset="0"/>
              </a:rPr>
              <a:t>Conclusion</a:t>
            </a:r>
          </a:p>
        </p:txBody>
      </p:sp>
      <p:sp>
        <p:nvSpPr>
          <p:cNvPr id="2101" name="AutoShape 53"/>
          <p:cNvSpPr>
            <a:spLocks noChangeArrowheads="1"/>
          </p:cNvSpPr>
          <p:nvPr/>
        </p:nvSpPr>
        <p:spPr bwMode="auto">
          <a:xfrm>
            <a:off x="5230367" y="512064"/>
            <a:ext cx="32406337" cy="4705946"/>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lgn="l" defTabSz="4389438">
              <a:defRPr>
                <a:solidFill>
                  <a:schemeClr val="tx1"/>
                </a:solidFill>
                <a:latin typeface="Arial" charset="0"/>
              </a:defRPr>
            </a:lvl1pPr>
            <a:lvl2pPr algn="l" defTabSz="4389438">
              <a:defRPr>
                <a:solidFill>
                  <a:schemeClr val="tx1"/>
                </a:solidFill>
                <a:latin typeface="Arial" charset="0"/>
              </a:defRPr>
            </a:lvl2pPr>
            <a:lvl3pPr algn="l" defTabSz="4389438">
              <a:defRPr>
                <a:solidFill>
                  <a:schemeClr val="tx1"/>
                </a:solidFill>
                <a:latin typeface="Arial" charset="0"/>
              </a:defRPr>
            </a:lvl3pPr>
            <a:lvl4pPr algn="l" defTabSz="4389438">
              <a:defRPr>
                <a:solidFill>
                  <a:schemeClr val="tx1"/>
                </a:solidFill>
                <a:latin typeface="Arial" charset="0"/>
              </a:defRPr>
            </a:lvl4pPr>
            <a:lvl5pPr algn="l"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endParaRPr lang="en-GB" sz="4800" b="1" dirty="0" smtClean="0">
              <a:latin typeface="Times New Roman" pitchFamily="18" charset="0"/>
              <a:cs typeface="Times New Roman" pitchFamily="18" charset="0"/>
            </a:endParaRPr>
          </a:p>
          <a:p>
            <a:pPr algn="ctr"/>
            <a:endParaRPr lang="en-GB" sz="4800" b="1" dirty="0" smtClean="0">
              <a:latin typeface="Times New Roman" pitchFamily="18" charset="0"/>
              <a:cs typeface="Times New Roman" pitchFamily="18" charset="0"/>
            </a:endParaRPr>
          </a:p>
          <a:p>
            <a:pPr algn="ctr"/>
            <a:r>
              <a:rPr lang="en-GB" sz="4800" b="1" dirty="0" smtClean="0">
                <a:latin typeface="Times New Roman" pitchFamily="18" charset="0"/>
                <a:cs typeface="Times New Roman" pitchFamily="18" charset="0"/>
              </a:rPr>
              <a:t>Role Of Artificial Intelligence In Screening Of Diabetes Retinopathy In India</a:t>
            </a:r>
            <a:endParaRPr lang="en-GB" sz="4800" dirty="0" smtClean="0">
              <a:latin typeface="Times New Roman" pitchFamily="18" charset="0"/>
              <a:cs typeface="Times New Roman" pitchFamily="18" charset="0"/>
            </a:endParaRPr>
          </a:p>
          <a:p>
            <a:pPr algn="ctr"/>
            <a:r>
              <a:rPr lang="en-GB" sz="4000" dirty="0" smtClean="0"/>
              <a:t>Presented By— Varsha Prasad </a:t>
            </a:r>
          </a:p>
          <a:p>
            <a:pPr algn="ctr"/>
            <a:r>
              <a:rPr lang="en-GB" sz="4000" dirty="0" smtClean="0"/>
              <a:t>Guidance By -  Dr. </a:t>
            </a:r>
            <a:r>
              <a:rPr lang="en-GB" sz="4000" dirty="0" err="1" smtClean="0"/>
              <a:t>Pradeep</a:t>
            </a:r>
            <a:r>
              <a:rPr lang="en-GB" sz="4000" dirty="0" smtClean="0"/>
              <a:t> </a:t>
            </a:r>
            <a:r>
              <a:rPr lang="en-GB" sz="4000" smtClean="0"/>
              <a:t>Panda,</a:t>
            </a:r>
            <a:endParaRPr lang="en-GB" sz="4000" dirty="0" smtClean="0"/>
          </a:p>
          <a:p>
            <a:pPr algn="ctr"/>
            <a:r>
              <a:rPr lang="en-GB" sz="4000" dirty="0" smtClean="0"/>
              <a:t>Keywords  -  Artificial Intelligence,  Diabetes Retinopathy Screening, Fundus Imaging</a:t>
            </a:r>
          </a:p>
          <a:p>
            <a:pPr algn="ctr"/>
            <a:endParaRPr lang="en-GB" sz="4000" dirty="0" smtClean="0"/>
          </a:p>
          <a:p>
            <a:pPr algn="ctr"/>
            <a:r>
              <a:rPr lang="en-US" sz="4000" b="1" dirty="0" smtClean="0"/>
              <a:t>International Institute of Health Management Research, Delhi</a:t>
            </a:r>
            <a:endParaRPr lang="en-US" sz="4000" dirty="0" smtClean="0"/>
          </a:p>
          <a:p>
            <a:endParaRPr lang="en-GB" sz="4000" dirty="0" smtClean="0"/>
          </a:p>
          <a:p>
            <a:pPr algn="ctr"/>
            <a:r>
              <a:rPr lang="en-GB" sz="4000" dirty="0" smtClean="0"/>
              <a:t> </a:t>
            </a:r>
          </a:p>
          <a:p>
            <a:pPr algn="ctr"/>
            <a:endParaRPr lang="en-US" altLang="en-US" sz="4000" b="1" u="sng" dirty="0">
              <a:latin typeface="Times New Roman" pitchFamily="18" charset="0"/>
              <a:cs typeface="Times New Roman" pitchFamily="18" charset="0"/>
            </a:endParaRPr>
          </a:p>
        </p:txBody>
      </p:sp>
      <p:sp>
        <p:nvSpPr>
          <p:cNvPr id="2112" name="Text Box 64"/>
          <p:cNvSpPr txBox="1">
            <a:spLocks noChangeArrowheads="1"/>
          </p:cNvSpPr>
          <p:nvPr/>
        </p:nvSpPr>
        <p:spPr bwMode="auto">
          <a:xfrm>
            <a:off x="33037975" y="15624517"/>
            <a:ext cx="9894277" cy="59710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cmpd="thinThick">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1170" tIns="30584" rIns="61170" bIns="30584">
            <a:spAutoFit/>
          </a:bodyPr>
          <a:lstStyle>
            <a:lvl1pPr algn="l" defTabSz="612775">
              <a:defRPr>
                <a:solidFill>
                  <a:schemeClr val="tx1"/>
                </a:solidFill>
                <a:latin typeface="Arial" charset="0"/>
              </a:defRPr>
            </a:lvl1pPr>
            <a:lvl2pPr marL="306388" algn="l" defTabSz="612775">
              <a:defRPr>
                <a:solidFill>
                  <a:schemeClr val="tx1"/>
                </a:solidFill>
                <a:latin typeface="Arial" charset="0"/>
              </a:defRPr>
            </a:lvl2pPr>
            <a:lvl3pPr marL="612775" algn="l" defTabSz="612775">
              <a:defRPr>
                <a:solidFill>
                  <a:schemeClr val="tx1"/>
                </a:solidFill>
                <a:latin typeface="Arial" charset="0"/>
              </a:defRPr>
            </a:lvl3pPr>
            <a:lvl4pPr marL="915988" algn="l" defTabSz="612775">
              <a:defRPr>
                <a:solidFill>
                  <a:schemeClr val="tx1"/>
                </a:solidFill>
                <a:latin typeface="Arial" charset="0"/>
              </a:defRPr>
            </a:lvl4pPr>
            <a:lvl5pPr marL="1222375" algn="l" defTabSz="612775">
              <a:defRPr>
                <a:solidFill>
                  <a:schemeClr val="tx1"/>
                </a:solidFill>
                <a:latin typeface="Arial" charset="0"/>
              </a:defRPr>
            </a:lvl5pPr>
            <a:lvl6pPr marL="1679575" defTabSz="612775" fontAlgn="base">
              <a:spcBef>
                <a:spcPct val="0"/>
              </a:spcBef>
              <a:spcAft>
                <a:spcPct val="0"/>
              </a:spcAft>
              <a:defRPr>
                <a:solidFill>
                  <a:schemeClr val="tx1"/>
                </a:solidFill>
                <a:latin typeface="Arial" charset="0"/>
              </a:defRPr>
            </a:lvl6pPr>
            <a:lvl7pPr marL="2136775" defTabSz="612775" fontAlgn="base">
              <a:spcBef>
                <a:spcPct val="0"/>
              </a:spcBef>
              <a:spcAft>
                <a:spcPct val="0"/>
              </a:spcAft>
              <a:defRPr>
                <a:solidFill>
                  <a:schemeClr val="tx1"/>
                </a:solidFill>
                <a:latin typeface="Arial" charset="0"/>
              </a:defRPr>
            </a:lvl7pPr>
            <a:lvl8pPr marL="2593975" defTabSz="612775" fontAlgn="base">
              <a:spcBef>
                <a:spcPct val="0"/>
              </a:spcBef>
              <a:spcAft>
                <a:spcPct val="0"/>
              </a:spcAft>
              <a:defRPr>
                <a:solidFill>
                  <a:schemeClr val="tx1"/>
                </a:solidFill>
                <a:latin typeface="Arial" charset="0"/>
              </a:defRPr>
            </a:lvl8pPr>
            <a:lvl9pPr marL="3051175" defTabSz="612775" fontAlgn="base">
              <a:spcBef>
                <a:spcPct val="0"/>
              </a:spcBef>
              <a:spcAft>
                <a:spcPct val="0"/>
              </a:spcAft>
              <a:defRPr>
                <a:solidFill>
                  <a:schemeClr val="tx1"/>
                </a:solidFill>
                <a:latin typeface="Arial" charset="0"/>
              </a:defRPr>
            </a:lvl9pPr>
          </a:lstStyle>
          <a:p>
            <a:pPr algn="just">
              <a:buFont typeface="Arial" pitchFamily="34" charset="0"/>
              <a:buChar char="•"/>
            </a:pPr>
            <a:r>
              <a:rPr lang="en-US" sz="2400" dirty="0" smtClean="0"/>
              <a:t>   The </a:t>
            </a:r>
            <a:r>
              <a:rPr lang="en-US" sz="2400" b="1" dirty="0" smtClean="0"/>
              <a:t>AI based algorithms which are implemented in screening of   DR in India shows considerable  sensitivity and specificity </a:t>
            </a:r>
            <a:r>
              <a:rPr lang="en-US" sz="2400" dirty="0" smtClean="0"/>
              <a:t>which would be successful in screening of DR . </a:t>
            </a:r>
          </a:p>
          <a:p>
            <a:pPr algn="just">
              <a:buFont typeface="Arial" pitchFamily="34" charset="0"/>
              <a:buChar char="•"/>
            </a:pPr>
            <a:r>
              <a:rPr lang="en-US" sz="2400" dirty="0" smtClean="0"/>
              <a:t>   These AI based algorithms carry </a:t>
            </a:r>
            <a:r>
              <a:rPr lang="en-US" sz="2400" b="1" dirty="0" smtClean="0"/>
              <a:t>certain limitations such as if the quality of images </a:t>
            </a:r>
            <a:r>
              <a:rPr lang="en-US" sz="2400" dirty="0" smtClean="0"/>
              <a:t>are not clear then there is hindrance in the screening process .</a:t>
            </a:r>
          </a:p>
          <a:p>
            <a:pPr algn="just">
              <a:buFont typeface="Arial" pitchFamily="34" charset="0"/>
              <a:buChar char="•"/>
            </a:pPr>
            <a:r>
              <a:rPr lang="en-US" sz="2400" dirty="0" smtClean="0"/>
              <a:t>  Also except the offline based algorithms , other AI based  algorithms require the internet.</a:t>
            </a:r>
          </a:p>
          <a:p>
            <a:pPr algn="just">
              <a:buFont typeface="Arial" pitchFamily="34" charset="0"/>
              <a:buChar char="•"/>
            </a:pPr>
            <a:r>
              <a:rPr lang="en-US" sz="2400" dirty="0" smtClean="0"/>
              <a:t>  Presently , </a:t>
            </a:r>
            <a:r>
              <a:rPr lang="en-US" sz="2400" b="1" dirty="0" smtClean="0"/>
              <a:t>due to the association of challenges which are discussed AI can not be implemented fully for the screening purpose.</a:t>
            </a:r>
          </a:p>
          <a:p>
            <a:pPr algn="just">
              <a:buFont typeface="Arial" pitchFamily="34" charset="0"/>
              <a:buChar char="•"/>
            </a:pPr>
            <a:r>
              <a:rPr lang="en-US" sz="2400" dirty="0" smtClean="0"/>
              <a:t>  AI can help the health care professional in accomplishing the goal. Though it </a:t>
            </a:r>
            <a:r>
              <a:rPr lang="en-US" sz="2400" b="1" dirty="0" smtClean="0"/>
              <a:t>assists in health care zone but should no longer alternative a clinician at its modern level</a:t>
            </a:r>
            <a:r>
              <a:rPr lang="en-US" sz="2400" dirty="0" smtClean="0"/>
              <a:t>.</a:t>
            </a:r>
          </a:p>
          <a:p>
            <a:pPr algn="just">
              <a:buFont typeface="Arial" pitchFamily="34" charset="0"/>
              <a:buChar char="•"/>
            </a:pPr>
            <a:r>
              <a:rPr lang="en-US" sz="2400" dirty="0" smtClean="0"/>
              <a:t>  </a:t>
            </a:r>
            <a:r>
              <a:rPr lang="en-US" sz="2400" b="1" dirty="0" smtClean="0"/>
              <a:t>Further, by doing advancements in current AI algorithms , they can even be incorporated as an integral technology </a:t>
            </a:r>
            <a:r>
              <a:rPr lang="en-US" sz="2400" dirty="0" smtClean="0"/>
              <a:t>.</a:t>
            </a:r>
            <a:endParaRPr lang="en-US" altLang="en-US" sz="2400" dirty="0">
              <a:latin typeface="Times New Roman" pitchFamily="18" charset="0"/>
            </a:endParaRPr>
          </a:p>
        </p:txBody>
      </p:sp>
      <p:sp>
        <p:nvSpPr>
          <p:cNvPr id="2113" name="Text Box 65"/>
          <p:cNvSpPr txBox="1">
            <a:spLocks noChangeArrowheads="1"/>
          </p:cNvSpPr>
          <p:nvPr/>
        </p:nvSpPr>
        <p:spPr bwMode="auto">
          <a:xfrm>
            <a:off x="1013267" y="6647627"/>
            <a:ext cx="9442698" cy="646331"/>
          </a:xfrm>
          <a:prstGeom prst="rect">
            <a:avLst/>
          </a:prstGeom>
          <a:solidFill>
            <a:srgbClr val="000066"/>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lgn="l" defTabSz="4389438">
              <a:defRPr>
                <a:solidFill>
                  <a:schemeClr val="tx1"/>
                </a:solidFill>
                <a:latin typeface="Arial" charset="0"/>
              </a:defRPr>
            </a:lvl1pPr>
            <a:lvl2pPr algn="l" defTabSz="4389438">
              <a:defRPr>
                <a:solidFill>
                  <a:schemeClr val="tx1"/>
                </a:solidFill>
                <a:latin typeface="Arial" charset="0"/>
              </a:defRPr>
            </a:lvl2pPr>
            <a:lvl3pPr algn="l" defTabSz="4389438">
              <a:defRPr>
                <a:solidFill>
                  <a:schemeClr val="tx1"/>
                </a:solidFill>
                <a:latin typeface="Arial" charset="0"/>
              </a:defRPr>
            </a:lvl3pPr>
            <a:lvl4pPr algn="l" defTabSz="4389438">
              <a:defRPr>
                <a:solidFill>
                  <a:schemeClr val="tx1"/>
                </a:solidFill>
                <a:latin typeface="Arial" charset="0"/>
              </a:defRPr>
            </a:lvl4pPr>
            <a:lvl5pPr algn="l"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spcBef>
                <a:spcPct val="50000"/>
              </a:spcBef>
            </a:pPr>
            <a:r>
              <a:rPr lang="en-US" altLang="en-US" sz="3600" b="1" dirty="0">
                <a:solidFill>
                  <a:schemeClr val="bg1"/>
                </a:solidFill>
                <a:latin typeface="Times New Roman" panose="02020603050405020304" pitchFamily="18" charset="0"/>
                <a:cs typeface="Times New Roman" panose="02020603050405020304" pitchFamily="18" charset="0"/>
              </a:rPr>
              <a:t>Introduction</a:t>
            </a:r>
          </a:p>
        </p:txBody>
      </p:sp>
      <p:pic>
        <p:nvPicPr>
          <p:cNvPr id="6" name="Picture 5">
            <a:extLst>
              <a:ext uri="{FF2B5EF4-FFF2-40B4-BE49-F238E27FC236}">
                <a16:creationId xmlns="" xmlns:a16="http://schemas.microsoft.com/office/drawing/2014/main" id="{AD7C643A-A149-4F8C-B610-C646D9DBE1A0}"/>
              </a:ext>
            </a:extLst>
          </p:cNvPr>
          <p:cNvPicPr>
            <a:picLocks noChangeAspect="1"/>
          </p:cNvPicPr>
          <p:nvPr/>
        </p:nvPicPr>
        <p:blipFill>
          <a:blip r:embed="rId3" cstate="print"/>
          <a:stretch>
            <a:fillRect/>
          </a:stretch>
        </p:blipFill>
        <p:spPr>
          <a:xfrm>
            <a:off x="305326" y="777044"/>
            <a:ext cx="4618366" cy="4281735"/>
          </a:xfrm>
          <a:prstGeom prst="rect">
            <a:avLst/>
          </a:prstGeom>
        </p:spPr>
      </p:pic>
      <p:pic>
        <p:nvPicPr>
          <p:cNvPr id="34" name="Picture 33">
            <a:extLst>
              <a:ext uri="{FF2B5EF4-FFF2-40B4-BE49-F238E27FC236}">
                <a16:creationId xmlns="" xmlns:a16="http://schemas.microsoft.com/office/drawing/2014/main" id="{5DE27002-835B-4033-B0D1-BDFFE5C3ED6D}"/>
              </a:ext>
            </a:extLst>
          </p:cNvPr>
          <p:cNvPicPr>
            <a:picLocks noChangeAspect="1"/>
          </p:cNvPicPr>
          <p:nvPr/>
        </p:nvPicPr>
        <p:blipFill>
          <a:blip r:embed="rId3" cstate="print"/>
          <a:stretch>
            <a:fillRect/>
          </a:stretch>
        </p:blipFill>
        <p:spPr>
          <a:xfrm>
            <a:off x="38217230" y="702750"/>
            <a:ext cx="4759569" cy="4430016"/>
          </a:xfrm>
          <a:prstGeom prst="rect">
            <a:avLst/>
          </a:prstGeom>
        </p:spPr>
      </p:pic>
      <p:sp>
        <p:nvSpPr>
          <p:cNvPr id="4" name="TextBox 3">
            <a:extLst>
              <a:ext uri="{FF2B5EF4-FFF2-40B4-BE49-F238E27FC236}">
                <a16:creationId xmlns="" xmlns:a16="http://schemas.microsoft.com/office/drawing/2014/main" id="{46AFBE90-DDBC-429B-92B2-30A2A7545400}"/>
              </a:ext>
            </a:extLst>
          </p:cNvPr>
          <p:cNvSpPr txBox="1"/>
          <p:nvPr/>
        </p:nvSpPr>
        <p:spPr>
          <a:xfrm>
            <a:off x="1280160" y="7534655"/>
            <a:ext cx="9253729" cy="7109639"/>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Artificial Intelligence (AI) is defined as the simulation of intelligence of human brain into machines. </a:t>
            </a:r>
            <a:r>
              <a:rPr lang="en-US" sz="2400" dirty="0" smtClean="0">
                <a:latin typeface="Times New Roman" pitchFamily="18" charset="0"/>
                <a:cs typeface="Times New Roman" pitchFamily="18" charset="0"/>
              </a:rPr>
              <a:t>In today’s era AI has emerged a revolutionary frontier in field of healthcare also. India, which had recently given title of “Diabetes capital of world’’ with more than 50 million people who are affected with diabetes. Diabetes which is one of the biggest challenge for India , it becomes even more risky as it is associated with a lot of other complications such as nerve damaged , kidney damage , eye damage (retinopathy) , hearing impairment, and many others severe complications also .One of the major complication which is associated with diabetes is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Diabetes Retinopathy (DR).</a:t>
            </a:r>
            <a:r>
              <a:rPr lang="en-US" sz="2400" b="1" dirty="0" smtClean="0">
                <a:latin typeface="Times New Roman" pitchFamily="18" charset="0"/>
                <a:cs typeface="Times New Roman" pitchFamily="18" charset="0"/>
              </a:rPr>
              <a:t> DR is defined as the damage of blood vessels in eyes which are situated at the light sensitive tissue behind the retina which give rise to spots in your vision or blurred vision initially but if the condition worsens it may lead to complete vision loss also</a:t>
            </a:r>
            <a:r>
              <a:rPr lang="en-US" sz="2400" dirty="0" smtClean="0">
                <a:latin typeface="Times New Roman" pitchFamily="18" charset="0"/>
                <a:cs typeface="Times New Roman" pitchFamily="18" charset="0"/>
              </a:rPr>
              <a:t>. DR is a complication which progresses in the later years of diabetes. Now a days different </a:t>
            </a:r>
            <a:r>
              <a:rPr lang="en-US" sz="2400" b="1" dirty="0" smtClean="0">
                <a:latin typeface="Times New Roman" pitchFamily="18" charset="0"/>
                <a:cs typeface="Times New Roman" pitchFamily="18" charset="0"/>
              </a:rPr>
              <a:t>AI algorithm are being developed and implemented for the screening of Diabetes Retinopathy in India. If DR is screened at its earlier stages or during the development of initial lesions then the vision loss and other complications associated with it can be  prevented to a great  extend.</a:t>
            </a:r>
            <a:endParaRPr lang="en-IN" sz="2400" dirty="0">
              <a:latin typeface="Times New Roman" pitchFamily="18" charset="0"/>
              <a:cs typeface="Times New Roman" pitchFamily="18" charset="0"/>
            </a:endParaRPr>
          </a:p>
        </p:txBody>
      </p:sp>
      <p:cxnSp>
        <p:nvCxnSpPr>
          <p:cNvPr id="62" name="Straight Connector 61">
            <a:extLst>
              <a:ext uri="{FF2B5EF4-FFF2-40B4-BE49-F238E27FC236}">
                <a16:creationId xmlns="" xmlns:a16="http://schemas.microsoft.com/office/drawing/2014/main" id="{4D0ECC72-E1DB-4EF2-ABA1-ED795135304E}"/>
              </a:ext>
            </a:extLst>
          </p:cNvPr>
          <p:cNvCxnSpPr>
            <a:endCxn id="10" idx="2"/>
          </p:cNvCxnSpPr>
          <p:nvPr/>
        </p:nvCxnSpPr>
        <p:spPr bwMode="auto">
          <a:xfrm>
            <a:off x="18481505" y="23574546"/>
            <a:ext cx="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 xmlns:a16="http://schemas.microsoft.com/office/drawing/2014/main" id="{6A7DF598-0B5B-432E-9B8D-FE9E3D80FF1C}"/>
              </a:ext>
            </a:extLst>
          </p:cNvPr>
          <p:cNvSpPr txBox="1"/>
          <p:nvPr/>
        </p:nvSpPr>
        <p:spPr>
          <a:xfrm>
            <a:off x="11614537" y="17736544"/>
            <a:ext cx="9578339" cy="646331"/>
          </a:xfrm>
          <a:prstGeom prst="rect">
            <a:avLst/>
          </a:prstGeom>
          <a:solidFill>
            <a:srgbClr val="000066"/>
          </a:solid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Results</a:t>
            </a:r>
            <a:endParaRPr lang="en-IN" sz="3600" b="1" dirty="0">
              <a:solidFill>
                <a:schemeClr val="bg1"/>
              </a:solidFill>
              <a:latin typeface="Times New Roman" panose="02020603050405020304" pitchFamily="18" charset="0"/>
              <a:cs typeface="Times New Roman" panose="02020603050405020304" pitchFamily="18" charset="0"/>
            </a:endParaRPr>
          </a:p>
        </p:txBody>
      </p:sp>
      <p:sp>
        <p:nvSpPr>
          <p:cNvPr id="89" name="TextBox 88">
            <a:extLst>
              <a:ext uri="{FF2B5EF4-FFF2-40B4-BE49-F238E27FC236}">
                <a16:creationId xmlns="" xmlns:a16="http://schemas.microsoft.com/office/drawing/2014/main" id="{17BA934C-EDCE-4A85-B677-5C68CE914974}"/>
              </a:ext>
            </a:extLst>
          </p:cNvPr>
          <p:cNvSpPr txBox="1"/>
          <p:nvPr/>
        </p:nvSpPr>
        <p:spPr>
          <a:xfrm>
            <a:off x="885576" y="20322736"/>
            <a:ext cx="9784079" cy="646331"/>
          </a:xfrm>
          <a:prstGeom prst="rect">
            <a:avLst/>
          </a:prstGeom>
          <a:solidFill>
            <a:srgbClr val="000066"/>
          </a:solidFill>
        </p:spPr>
        <p:txBody>
          <a:bodyPr wrap="square" rtlCol="0">
            <a:spAutoFit/>
          </a:bodyPr>
          <a:lstStyle/>
          <a:p>
            <a:r>
              <a:rPr lang="en-IN" sz="3600" b="1" dirty="0" smtClean="0">
                <a:solidFill>
                  <a:schemeClr val="bg1"/>
                </a:solidFill>
                <a:latin typeface="Times New Roman" panose="02020603050405020304" pitchFamily="18" charset="0"/>
                <a:cs typeface="Times New Roman" panose="02020603050405020304" pitchFamily="18" charset="0"/>
              </a:rPr>
              <a:t>Objectives</a:t>
            </a:r>
            <a:endParaRPr lang="en-IN" sz="3600" b="1" dirty="0">
              <a:solidFill>
                <a:schemeClr val="bg1"/>
              </a:solidFill>
              <a:latin typeface="Times New Roman" panose="02020603050405020304" pitchFamily="18" charset="0"/>
              <a:cs typeface="Times New Roman" panose="02020603050405020304" pitchFamily="18" charset="0"/>
            </a:endParaRPr>
          </a:p>
        </p:txBody>
      </p:sp>
      <p:sp>
        <p:nvSpPr>
          <p:cNvPr id="90" name="TextBox 89">
            <a:extLst>
              <a:ext uri="{FF2B5EF4-FFF2-40B4-BE49-F238E27FC236}">
                <a16:creationId xmlns="" xmlns:a16="http://schemas.microsoft.com/office/drawing/2014/main" id="{E9FCEC3E-43FD-4E68-9515-F5F995AC9AB8}"/>
              </a:ext>
            </a:extLst>
          </p:cNvPr>
          <p:cNvSpPr txBox="1"/>
          <p:nvPr/>
        </p:nvSpPr>
        <p:spPr>
          <a:xfrm>
            <a:off x="1659041" y="21284461"/>
            <a:ext cx="8370083" cy="2308324"/>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The Objectives of the study are-</a:t>
            </a:r>
          </a:p>
          <a:p>
            <a:pPr algn="just">
              <a:buFont typeface="Arial" pitchFamily="34" charset="0"/>
              <a:buChar char="•"/>
            </a:pPr>
            <a:r>
              <a:rPr lang="en-US" sz="2400" dirty="0" smtClean="0">
                <a:latin typeface="Times New Roman" pitchFamily="18" charset="0"/>
                <a:cs typeface="Times New Roman" pitchFamily="18" charset="0"/>
              </a:rPr>
              <a:t> To understand various AI based algorithm which are                    currently utilized for the screening of DR in India.</a:t>
            </a:r>
          </a:p>
          <a:p>
            <a:pPr algn="just">
              <a:buFont typeface="Arial" pitchFamily="34" charset="0"/>
              <a:buChar char="•"/>
            </a:pPr>
            <a:r>
              <a:rPr lang="en-US" sz="2400" dirty="0" smtClean="0">
                <a:latin typeface="Times New Roman" pitchFamily="18" charset="0"/>
                <a:cs typeface="Times New Roman" pitchFamily="18" charset="0"/>
              </a:rPr>
              <a:t>    To know the extent of reliability of these AI based algorithm.</a:t>
            </a:r>
          </a:p>
          <a:p>
            <a:pPr algn="just"/>
            <a:r>
              <a:rPr lang="en-US" sz="2400" dirty="0" smtClean="0"/>
              <a:t> </a:t>
            </a:r>
          </a:p>
          <a:p>
            <a:pPr algn="just"/>
            <a:endParaRPr lang="en-IN" sz="2400" dirty="0">
              <a:latin typeface="Times New Roman" panose="02020603050405020304" pitchFamily="18" charset="0"/>
              <a:cs typeface="Times New Roman" panose="02020603050405020304" pitchFamily="18" charset="0"/>
            </a:endParaRPr>
          </a:p>
        </p:txBody>
      </p:sp>
      <p:sp>
        <p:nvSpPr>
          <p:cNvPr id="101" name="TextBox 100">
            <a:extLst>
              <a:ext uri="{FF2B5EF4-FFF2-40B4-BE49-F238E27FC236}">
                <a16:creationId xmlns="" xmlns:a16="http://schemas.microsoft.com/office/drawing/2014/main" id="{B47B2F53-EC61-4B16-911A-8E8A91B1B593}"/>
              </a:ext>
            </a:extLst>
          </p:cNvPr>
          <p:cNvSpPr txBox="1"/>
          <p:nvPr/>
        </p:nvSpPr>
        <p:spPr>
          <a:xfrm>
            <a:off x="22694033" y="11878108"/>
            <a:ext cx="9127539" cy="8032968"/>
          </a:xfrm>
          <a:prstGeom prst="rect">
            <a:avLst/>
          </a:prstGeom>
          <a:noFill/>
        </p:spPr>
        <p:txBody>
          <a:bodyPr wrap="square" rtlCol="0">
            <a:spAutoFit/>
          </a:bodyPr>
          <a:lstStyle/>
          <a:p>
            <a:endParaRPr lang="en-IN" dirty="0"/>
          </a:p>
          <a:p>
            <a:endParaRPr lang="en-IN" dirty="0"/>
          </a:p>
          <a:p>
            <a:endParaRPr lang="en-IN" dirty="0"/>
          </a:p>
          <a:p>
            <a:endParaRPr lang="en-IN" dirty="0"/>
          </a:p>
          <a:p>
            <a:endParaRPr lang="en-IN" dirty="0"/>
          </a:p>
          <a:p>
            <a:endParaRPr lang="en-IN" dirty="0"/>
          </a:p>
        </p:txBody>
      </p:sp>
      <p:sp>
        <p:nvSpPr>
          <p:cNvPr id="107" name="TextBox 106">
            <a:extLst>
              <a:ext uri="{FF2B5EF4-FFF2-40B4-BE49-F238E27FC236}">
                <a16:creationId xmlns="" xmlns:a16="http://schemas.microsoft.com/office/drawing/2014/main" id="{5EA9FE17-E397-4D7D-9A27-965C5DA5A454}"/>
              </a:ext>
            </a:extLst>
          </p:cNvPr>
          <p:cNvSpPr txBox="1"/>
          <p:nvPr/>
        </p:nvSpPr>
        <p:spPr>
          <a:xfrm>
            <a:off x="33246646" y="6697558"/>
            <a:ext cx="9636369" cy="646331"/>
          </a:xfrm>
          <a:prstGeom prst="rect">
            <a:avLst/>
          </a:prstGeom>
          <a:solidFill>
            <a:srgbClr val="003064"/>
          </a:solidFill>
        </p:spPr>
        <p:txBody>
          <a:bodyPr wrap="square" rtlCol="0">
            <a:spAutoFit/>
          </a:bodyPr>
          <a:lstStyle/>
          <a:p>
            <a:r>
              <a:rPr lang="en-IN" sz="3600" b="1" dirty="0">
                <a:solidFill>
                  <a:schemeClr val="bg1"/>
                </a:solidFill>
                <a:latin typeface="Times New Roman" panose="02020603050405020304" pitchFamily="18" charset="0"/>
                <a:cs typeface="Times New Roman" panose="02020603050405020304" pitchFamily="18" charset="0"/>
              </a:rPr>
              <a:t>Discussion</a:t>
            </a:r>
          </a:p>
        </p:txBody>
      </p:sp>
      <p:sp>
        <p:nvSpPr>
          <p:cNvPr id="111" name="TextBox 110">
            <a:extLst>
              <a:ext uri="{FF2B5EF4-FFF2-40B4-BE49-F238E27FC236}">
                <a16:creationId xmlns="" xmlns:a16="http://schemas.microsoft.com/office/drawing/2014/main" id="{76B169B5-C7FC-4E02-B066-FDF81BCB9706}"/>
              </a:ext>
            </a:extLst>
          </p:cNvPr>
          <p:cNvSpPr txBox="1"/>
          <p:nvPr/>
        </p:nvSpPr>
        <p:spPr>
          <a:xfrm>
            <a:off x="33270752" y="7604630"/>
            <a:ext cx="9669560" cy="6740307"/>
          </a:xfrm>
          <a:prstGeom prst="rect">
            <a:avLst/>
          </a:prstGeom>
          <a:noFill/>
        </p:spPr>
        <p:txBody>
          <a:bodyPr wrap="square" rtlCol="0">
            <a:spAutoFit/>
          </a:bodyPr>
          <a:lstStyle/>
          <a:p>
            <a:pPr lvl="0" algn="just">
              <a:spcBef>
                <a:spcPts val="0"/>
              </a:spcBef>
              <a:spcAft>
                <a:spcPts val="0"/>
              </a:spcAft>
              <a:buClr>
                <a:srgbClr val="000000"/>
              </a:buClr>
              <a:buSzPts val="2400"/>
            </a:pPr>
            <a:r>
              <a:rPr lang="en-US" sz="2400" dirty="0" smtClean="0">
                <a:solidFill>
                  <a:schemeClr val="dk1"/>
                </a:solidFill>
                <a:latin typeface="Arial"/>
                <a:ea typeface="Arial"/>
                <a:cs typeface="Arial"/>
                <a:sym typeface="Arial"/>
              </a:rPr>
              <a:t>From other existing studies, the observe </a:t>
            </a:r>
            <a:endParaRPr lang="en-US" sz="1400" dirty="0" smtClean="0">
              <a:solidFill>
                <a:srgbClr val="000000"/>
              </a:solidFill>
              <a:latin typeface="Arial"/>
              <a:ea typeface="Arial"/>
              <a:cs typeface="Arial"/>
              <a:sym typeface="Arial"/>
            </a:endParaRPr>
          </a:p>
          <a:p>
            <a:pPr lvl="0" algn="just">
              <a:spcBef>
                <a:spcPts val="0"/>
              </a:spcBef>
              <a:spcAft>
                <a:spcPts val="0"/>
              </a:spcAft>
              <a:buClr>
                <a:srgbClr val="000000"/>
              </a:buClr>
              <a:buSzPts val="2400"/>
            </a:pPr>
            <a:r>
              <a:rPr lang="en-US" sz="2400" dirty="0" smtClean="0">
                <a:solidFill>
                  <a:schemeClr val="dk1"/>
                </a:solidFill>
                <a:latin typeface="Arial"/>
                <a:ea typeface="Arial"/>
                <a:cs typeface="Arial"/>
                <a:sym typeface="Arial"/>
              </a:rPr>
              <a:t>that these  </a:t>
            </a:r>
            <a:r>
              <a:rPr lang="en-US" sz="2400" b="1" dirty="0" smtClean="0">
                <a:solidFill>
                  <a:schemeClr val="dk1"/>
                </a:solidFill>
                <a:latin typeface="Arial"/>
                <a:ea typeface="Arial"/>
                <a:cs typeface="Arial"/>
                <a:sym typeface="Arial"/>
              </a:rPr>
              <a:t>AI algorithms  confirmed   a</a:t>
            </a:r>
            <a:endParaRPr lang="en-US" sz="1400" dirty="0" smtClean="0">
              <a:solidFill>
                <a:srgbClr val="000000"/>
              </a:solidFill>
              <a:latin typeface="Arial"/>
              <a:ea typeface="Arial"/>
              <a:cs typeface="Arial"/>
              <a:sym typeface="Arial"/>
            </a:endParaRPr>
          </a:p>
          <a:p>
            <a:pPr lvl="0" algn="just">
              <a:spcBef>
                <a:spcPts val="0"/>
              </a:spcBef>
              <a:spcAft>
                <a:spcPts val="0"/>
              </a:spcAft>
              <a:buClr>
                <a:srgbClr val="000000"/>
              </a:buClr>
              <a:buSzPts val="2400"/>
            </a:pPr>
            <a:r>
              <a:rPr lang="en-US" sz="2400" b="1" dirty="0" smtClean="0">
                <a:solidFill>
                  <a:schemeClr val="dk1"/>
                </a:solidFill>
                <a:latin typeface="Arial"/>
                <a:ea typeface="Arial"/>
                <a:cs typeface="Arial"/>
                <a:sym typeface="Arial"/>
              </a:rPr>
              <a:t> very good  sensitivity   and   specificity</a:t>
            </a:r>
            <a:endParaRPr lang="en-US" sz="1400" dirty="0" smtClean="0">
              <a:solidFill>
                <a:srgbClr val="000000"/>
              </a:solidFill>
              <a:latin typeface="Arial"/>
              <a:ea typeface="Arial"/>
              <a:cs typeface="Arial"/>
              <a:sym typeface="Arial"/>
            </a:endParaRPr>
          </a:p>
          <a:p>
            <a:pPr lvl="0" algn="just">
              <a:spcBef>
                <a:spcPts val="0"/>
              </a:spcBef>
              <a:spcAft>
                <a:spcPts val="0"/>
              </a:spcAft>
              <a:buClr>
                <a:srgbClr val="000000"/>
              </a:buClr>
              <a:buSzPts val="2400"/>
            </a:pPr>
            <a:r>
              <a:rPr lang="en-US" sz="2400" b="1" dirty="0" smtClean="0">
                <a:solidFill>
                  <a:schemeClr val="dk1"/>
                </a:solidFill>
                <a:latin typeface="Arial"/>
                <a:ea typeface="Arial"/>
                <a:cs typeface="Arial"/>
                <a:sym typeface="Arial"/>
              </a:rPr>
              <a:t> for    the detection  of   DR,</a:t>
            </a:r>
            <a:r>
              <a:rPr lang="en-US" sz="2400" dirty="0" smtClean="0">
                <a:solidFill>
                  <a:schemeClr val="dk1"/>
                </a:solidFill>
                <a:latin typeface="Arial"/>
                <a:ea typeface="Arial"/>
                <a:cs typeface="Arial"/>
                <a:sym typeface="Arial"/>
              </a:rPr>
              <a:t>  thus  </a:t>
            </a:r>
            <a:r>
              <a:rPr lang="en-US" sz="2400" b="1" dirty="0" smtClean="0">
                <a:solidFill>
                  <a:schemeClr val="dk1"/>
                </a:solidFill>
                <a:latin typeface="Arial"/>
                <a:ea typeface="Arial"/>
                <a:cs typeface="Arial"/>
                <a:sym typeface="Arial"/>
              </a:rPr>
              <a:t>suit-</a:t>
            </a:r>
            <a:endParaRPr lang="en-US" sz="1400" dirty="0" smtClean="0">
              <a:solidFill>
                <a:srgbClr val="000000"/>
              </a:solidFill>
              <a:latin typeface="Arial"/>
              <a:ea typeface="Arial"/>
              <a:cs typeface="Arial"/>
              <a:sym typeface="Arial"/>
            </a:endParaRPr>
          </a:p>
          <a:p>
            <a:pPr lvl="0" algn="just">
              <a:spcBef>
                <a:spcPts val="0"/>
              </a:spcBef>
              <a:spcAft>
                <a:spcPts val="0"/>
              </a:spcAft>
              <a:buClr>
                <a:srgbClr val="000000"/>
              </a:buClr>
              <a:buSzPts val="2400"/>
            </a:pPr>
            <a:r>
              <a:rPr lang="en-US" sz="2400" b="1" dirty="0" smtClean="0">
                <a:solidFill>
                  <a:schemeClr val="dk1"/>
                </a:solidFill>
                <a:latin typeface="Arial"/>
                <a:ea typeface="Arial"/>
                <a:cs typeface="Arial"/>
                <a:sym typeface="Arial"/>
              </a:rPr>
              <a:t>able as a    excellent  screening  tool. AI</a:t>
            </a:r>
            <a:endParaRPr lang="en-US" sz="1400" dirty="0" smtClean="0">
              <a:solidFill>
                <a:srgbClr val="000000"/>
              </a:solidFill>
              <a:latin typeface="Arial"/>
              <a:ea typeface="Arial"/>
              <a:cs typeface="Arial"/>
              <a:sym typeface="Arial"/>
            </a:endParaRPr>
          </a:p>
          <a:p>
            <a:pPr lvl="0" algn="just">
              <a:spcBef>
                <a:spcPts val="0"/>
              </a:spcBef>
              <a:spcAft>
                <a:spcPts val="0"/>
              </a:spcAft>
              <a:buClr>
                <a:srgbClr val="000000"/>
              </a:buClr>
              <a:buSzPts val="2400"/>
            </a:pPr>
            <a:r>
              <a:rPr lang="en-US" sz="2400" b="1" dirty="0" smtClean="0">
                <a:solidFill>
                  <a:schemeClr val="dk1"/>
                </a:solidFill>
                <a:latin typeface="Arial"/>
                <a:ea typeface="Arial"/>
                <a:cs typeface="Arial"/>
                <a:sym typeface="Arial"/>
              </a:rPr>
              <a:t> had been  proven to  have   a  sensitivity </a:t>
            </a:r>
            <a:endParaRPr lang="en-US" sz="1400" dirty="0" smtClean="0">
              <a:solidFill>
                <a:srgbClr val="000000"/>
              </a:solidFill>
              <a:latin typeface="Arial"/>
              <a:ea typeface="Arial"/>
              <a:cs typeface="Arial"/>
              <a:sym typeface="Arial"/>
            </a:endParaRPr>
          </a:p>
          <a:p>
            <a:pPr lvl="0" algn="just">
              <a:spcBef>
                <a:spcPts val="0"/>
              </a:spcBef>
              <a:spcAft>
                <a:spcPts val="0"/>
              </a:spcAft>
              <a:buClr>
                <a:srgbClr val="000000"/>
              </a:buClr>
              <a:buSzPts val="2400"/>
            </a:pPr>
            <a:r>
              <a:rPr lang="en-US" sz="2400" b="1" dirty="0" smtClean="0">
                <a:solidFill>
                  <a:schemeClr val="dk1"/>
                </a:solidFill>
                <a:latin typeface="Arial"/>
                <a:ea typeface="Arial"/>
                <a:cs typeface="Arial"/>
                <a:sym typeface="Arial"/>
              </a:rPr>
              <a:t>close  to  90%  to hit  upon referable DR </a:t>
            </a:r>
            <a:endParaRPr lang="en-US" sz="1400" dirty="0" smtClean="0">
              <a:solidFill>
                <a:srgbClr val="000000"/>
              </a:solidFill>
              <a:latin typeface="Arial"/>
              <a:ea typeface="Arial"/>
              <a:cs typeface="Arial"/>
              <a:sym typeface="Arial"/>
            </a:endParaRPr>
          </a:p>
          <a:p>
            <a:pPr lvl="0" algn="just">
              <a:spcBef>
                <a:spcPts val="0"/>
              </a:spcBef>
              <a:spcAft>
                <a:spcPts val="0"/>
              </a:spcAft>
              <a:buClr>
                <a:srgbClr val="000000"/>
              </a:buClr>
              <a:buSzPts val="2400"/>
            </a:pPr>
            <a:r>
              <a:rPr lang="en-US" sz="2400" b="1" dirty="0" smtClean="0">
                <a:solidFill>
                  <a:schemeClr val="dk1"/>
                </a:solidFill>
                <a:latin typeface="Arial"/>
                <a:ea typeface="Arial"/>
                <a:cs typeface="Arial"/>
                <a:sym typeface="Arial"/>
              </a:rPr>
              <a:t>in the research so far performed</a:t>
            </a:r>
            <a:r>
              <a:rPr lang="en-US" sz="2400" dirty="0" smtClean="0">
                <a:solidFill>
                  <a:schemeClr val="dk1"/>
                </a:solidFill>
                <a:latin typeface="Arial"/>
                <a:ea typeface="Arial"/>
                <a:cs typeface="Arial"/>
                <a:sym typeface="Arial"/>
              </a:rPr>
              <a:t>. The sensitivity and specificity  of AI improves as   the  gadget sees more and more images  . In a developing country inclusive of India, almost 70% of    the populace resides in rural areas, and a ratio of most effective 1 ophthalmologist per 100 000  humans is to  be  had  for  the  care  of</a:t>
            </a:r>
            <a:endParaRPr lang="en-US" sz="1400" dirty="0" smtClean="0">
              <a:solidFill>
                <a:srgbClr val="000000"/>
              </a:solidFill>
              <a:latin typeface="Arial"/>
              <a:ea typeface="Arial"/>
              <a:cs typeface="Arial"/>
              <a:sym typeface="Arial"/>
            </a:endParaRPr>
          </a:p>
          <a:p>
            <a:pPr lvl="0" algn="just">
              <a:spcBef>
                <a:spcPts val="0"/>
              </a:spcBef>
              <a:spcAft>
                <a:spcPts val="0"/>
              </a:spcAft>
              <a:buClr>
                <a:srgbClr val="000000"/>
              </a:buClr>
              <a:buSzPts val="2400"/>
            </a:pPr>
            <a:r>
              <a:rPr lang="en-US" sz="2400" dirty="0" smtClean="0">
                <a:solidFill>
                  <a:schemeClr val="dk1"/>
                </a:solidFill>
                <a:latin typeface="Arial"/>
                <a:ea typeface="Arial"/>
                <a:cs typeface="Arial"/>
                <a:sym typeface="Arial"/>
              </a:rPr>
              <a:t> the entire population. Various </a:t>
            </a:r>
            <a:r>
              <a:rPr lang="en-US" sz="2400" b="1" dirty="0" smtClean="0">
                <a:solidFill>
                  <a:schemeClr val="dk1"/>
                </a:solidFill>
                <a:latin typeface="Arial"/>
                <a:ea typeface="Arial"/>
                <a:cs typeface="Arial"/>
                <a:sym typeface="Arial"/>
              </a:rPr>
              <a:t>software had been     used   previously for   computerized  detection  of   DR</a:t>
            </a:r>
            <a:r>
              <a:rPr lang="en-US" sz="2400" dirty="0" smtClean="0">
                <a:solidFill>
                  <a:schemeClr val="dk1"/>
                </a:solidFill>
                <a:latin typeface="Arial"/>
                <a:ea typeface="Arial"/>
                <a:cs typeface="Arial"/>
                <a:sym typeface="Arial"/>
              </a:rPr>
              <a:t>.  If </a:t>
            </a:r>
            <a:endParaRPr lang="en-US" sz="1400" dirty="0" smtClean="0">
              <a:solidFill>
                <a:srgbClr val="000000"/>
              </a:solidFill>
              <a:latin typeface="Arial"/>
              <a:ea typeface="Arial"/>
              <a:cs typeface="Arial"/>
              <a:sym typeface="Arial"/>
            </a:endParaRPr>
          </a:p>
          <a:p>
            <a:pPr lvl="0" algn="just">
              <a:spcBef>
                <a:spcPts val="0"/>
              </a:spcBef>
              <a:spcAft>
                <a:spcPts val="0"/>
              </a:spcAft>
              <a:buClr>
                <a:srgbClr val="000000"/>
              </a:buClr>
              <a:buSzPts val="2400"/>
            </a:pPr>
            <a:r>
              <a:rPr lang="en-US" sz="2400" dirty="0" smtClean="0">
                <a:solidFill>
                  <a:schemeClr val="dk1"/>
                </a:solidFill>
                <a:latin typeface="Arial"/>
                <a:ea typeface="Arial"/>
                <a:cs typeface="Arial"/>
                <a:sym typeface="Arial"/>
              </a:rPr>
              <a:t>Verified to be sensitive and specific sufficient this generation can totally trade the way we look at screening applications and community-based totally ophthalmology  applications.</a:t>
            </a:r>
            <a:endParaRPr lang="en-IN" sz="2400" dirty="0">
              <a:latin typeface="Times New Roman" panose="02020603050405020304" pitchFamily="18" charset="0"/>
              <a:cs typeface="Times New Roman" panose="02020603050405020304" pitchFamily="18" charset="0"/>
            </a:endParaRPr>
          </a:p>
        </p:txBody>
      </p:sp>
      <p:sp>
        <p:nvSpPr>
          <p:cNvPr id="112" name="TextBox 111">
            <a:extLst>
              <a:ext uri="{FF2B5EF4-FFF2-40B4-BE49-F238E27FC236}">
                <a16:creationId xmlns="" xmlns:a16="http://schemas.microsoft.com/office/drawing/2014/main" id="{FECC9AC6-0617-4123-ADE1-C5DA69474E07}"/>
              </a:ext>
            </a:extLst>
          </p:cNvPr>
          <p:cNvSpPr txBox="1"/>
          <p:nvPr/>
        </p:nvSpPr>
        <p:spPr>
          <a:xfrm>
            <a:off x="33270092" y="26330030"/>
            <a:ext cx="9566031" cy="5632311"/>
          </a:xfrm>
          <a:prstGeom prst="rect">
            <a:avLst/>
          </a:prstGeom>
          <a:noFill/>
        </p:spPr>
        <p:txBody>
          <a:bodyPr wrap="square" rtlCol="0">
            <a:spAutoFit/>
          </a:bodyPr>
          <a:lstStyle/>
          <a:p>
            <a:pPr lvl="0" algn="just">
              <a:spcBef>
                <a:spcPts val="0"/>
              </a:spcBef>
              <a:spcAft>
                <a:spcPts val="0"/>
              </a:spcAft>
              <a:buClr>
                <a:schemeClr val="dk1"/>
              </a:buClr>
              <a:buSzPts val="2400"/>
              <a:buFont typeface="Arial"/>
              <a:buChar char="•"/>
            </a:pPr>
            <a:r>
              <a:rPr lang="en-US" sz="2400" dirty="0" err="1" smtClean="0">
                <a:solidFill>
                  <a:schemeClr val="dk1"/>
                </a:solidFill>
                <a:latin typeface="Times New Roman"/>
                <a:ea typeface="Times New Roman"/>
                <a:cs typeface="Times New Roman"/>
                <a:sym typeface="Times New Roman"/>
              </a:rPr>
              <a:t>Bhavana</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Sosale</a:t>
            </a:r>
            <a:r>
              <a:rPr lang="en-US" sz="2400" dirty="0" smtClean="0">
                <a:solidFill>
                  <a:schemeClr val="dk1"/>
                </a:solidFill>
                <a:latin typeface="Times New Roman"/>
                <a:ea typeface="Times New Roman"/>
                <a:cs typeface="Times New Roman"/>
                <a:sym typeface="Times New Roman"/>
              </a:rPr>
              <a:t>, A. R. (2020, February). </a:t>
            </a:r>
            <a:r>
              <a:rPr lang="en-US" sz="2400" dirty="0" err="1" smtClean="0">
                <a:solidFill>
                  <a:schemeClr val="dk1"/>
                </a:solidFill>
                <a:latin typeface="Times New Roman"/>
                <a:ea typeface="Times New Roman"/>
                <a:cs typeface="Times New Roman"/>
                <a:sym typeface="Times New Roman"/>
              </a:rPr>
              <a:t>Medios</a:t>
            </a:r>
            <a:r>
              <a:rPr lang="en-US" sz="2400" dirty="0" smtClean="0">
                <a:solidFill>
                  <a:schemeClr val="dk1"/>
                </a:solidFill>
                <a:latin typeface="Times New Roman"/>
                <a:ea typeface="Times New Roman"/>
                <a:cs typeface="Times New Roman"/>
                <a:sym typeface="Times New Roman"/>
              </a:rPr>
              <a:t>– An offline, smartphone-based artificial intelligence algorithm for the diagnosis of diabetic retinopathy. Indian Journal Of </a:t>
            </a:r>
            <a:r>
              <a:rPr lang="en-US" sz="2400" dirty="0" err="1" smtClean="0">
                <a:solidFill>
                  <a:schemeClr val="dk1"/>
                </a:solidFill>
                <a:latin typeface="Times New Roman"/>
                <a:ea typeface="Times New Roman"/>
                <a:cs typeface="Times New Roman"/>
                <a:sym typeface="Times New Roman"/>
              </a:rPr>
              <a:t>Opthalmology</a:t>
            </a:r>
            <a:r>
              <a:rPr lang="en-US" sz="2400" dirty="0" smtClean="0">
                <a:solidFill>
                  <a:schemeClr val="dk1"/>
                </a:solidFill>
                <a:latin typeface="Times New Roman"/>
                <a:ea typeface="Times New Roman"/>
                <a:cs typeface="Times New Roman"/>
                <a:sym typeface="Times New Roman"/>
              </a:rPr>
              <a:t>, 68, 391-395.</a:t>
            </a:r>
          </a:p>
          <a:p>
            <a:pPr lvl="0" algn="just">
              <a:spcBef>
                <a:spcPts val="0"/>
              </a:spcBef>
              <a:spcAft>
                <a:spcPts val="0"/>
              </a:spcAft>
              <a:buClr>
                <a:schemeClr val="dk1"/>
              </a:buClr>
              <a:buSzPts val="2400"/>
              <a:buFont typeface="Arial"/>
              <a:buChar char="•"/>
            </a:pPr>
            <a:r>
              <a:rPr lang="en-US" sz="2400" dirty="0" err="1" smtClean="0">
                <a:solidFill>
                  <a:schemeClr val="dk1"/>
                </a:solidFill>
                <a:latin typeface="Times New Roman"/>
                <a:ea typeface="Times New Roman"/>
                <a:cs typeface="Times New Roman"/>
                <a:sym typeface="Times New Roman"/>
              </a:rPr>
              <a:t>Gulshan</a:t>
            </a:r>
            <a:r>
              <a:rPr lang="en-US" sz="2400" dirty="0" smtClean="0">
                <a:solidFill>
                  <a:schemeClr val="dk1"/>
                </a:solidFill>
                <a:latin typeface="Times New Roman"/>
                <a:ea typeface="Times New Roman"/>
                <a:cs typeface="Times New Roman"/>
                <a:sym typeface="Times New Roman"/>
              </a:rPr>
              <a:t>, V., </a:t>
            </a:r>
            <a:r>
              <a:rPr lang="en-US" sz="2400" dirty="0" err="1" smtClean="0">
                <a:solidFill>
                  <a:schemeClr val="dk1"/>
                </a:solidFill>
                <a:latin typeface="Times New Roman"/>
                <a:ea typeface="Times New Roman"/>
                <a:cs typeface="Times New Roman"/>
                <a:sym typeface="Times New Roman"/>
              </a:rPr>
              <a:t>Rajan</a:t>
            </a:r>
            <a:r>
              <a:rPr lang="en-US" sz="2400" dirty="0" smtClean="0">
                <a:solidFill>
                  <a:schemeClr val="dk1"/>
                </a:solidFill>
                <a:latin typeface="Times New Roman"/>
                <a:ea typeface="Times New Roman"/>
                <a:cs typeface="Times New Roman"/>
                <a:sym typeface="Times New Roman"/>
              </a:rPr>
              <a:t>, R. P., </a:t>
            </a:r>
            <a:r>
              <a:rPr lang="en-US" sz="2400" dirty="0" err="1" smtClean="0">
                <a:solidFill>
                  <a:schemeClr val="dk1"/>
                </a:solidFill>
                <a:latin typeface="Times New Roman"/>
                <a:ea typeface="Times New Roman"/>
                <a:cs typeface="Times New Roman"/>
                <a:sym typeface="Times New Roman"/>
              </a:rPr>
              <a:t>Widner</a:t>
            </a:r>
            <a:r>
              <a:rPr lang="en-US" sz="2400" dirty="0" smtClean="0">
                <a:solidFill>
                  <a:schemeClr val="dk1"/>
                </a:solidFill>
                <a:latin typeface="Times New Roman"/>
                <a:ea typeface="Times New Roman"/>
                <a:cs typeface="Times New Roman"/>
                <a:sym typeface="Times New Roman"/>
              </a:rPr>
              <a:t>, K., Wu, D., </a:t>
            </a:r>
            <a:r>
              <a:rPr lang="en-US" sz="2400" dirty="0" err="1" smtClean="0">
                <a:solidFill>
                  <a:schemeClr val="dk1"/>
                </a:solidFill>
                <a:latin typeface="Times New Roman"/>
                <a:ea typeface="Times New Roman"/>
                <a:cs typeface="Times New Roman"/>
                <a:sym typeface="Times New Roman"/>
              </a:rPr>
              <a:t>Wubbels</a:t>
            </a:r>
            <a:r>
              <a:rPr lang="en-US" sz="2400" dirty="0" smtClean="0">
                <a:solidFill>
                  <a:schemeClr val="dk1"/>
                </a:solidFill>
                <a:latin typeface="Times New Roman"/>
                <a:ea typeface="Times New Roman"/>
                <a:cs typeface="Times New Roman"/>
                <a:sym typeface="Times New Roman"/>
              </a:rPr>
              <a:t>, P., Rhodes, </a:t>
            </a:r>
            <a:r>
              <a:rPr lang="en-US" sz="2400" dirty="0" err="1" smtClean="0">
                <a:solidFill>
                  <a:schemeClr val="dk1"/>
                </a:solidFill>
                <a:latin typeface="Times New Roman"/>
                <a:ea typeface="Times New Roman"/>
                <a:cs typeface="Times New Roman"/>
                <a:sym typeface="Times New Roman"/>
              </a:rPr>
              <a:t>T.,Whitehouse</a:t>
            </a:r>
            <a:r>
              <a:rPr lang="en-US" sz="2400" dirty="0" smtClean="0">
                <a:solidFill>
                  <a:schemeClr val="dk1"/>
                </a:solidFill>
                <a:latin typeface="Times New Roman"/>
                <a:ea typeface="Times New Roman"/>
                <a:cs typeface="Times New Roman"/>
                <a:sym typeface="Times New Roman"/>
              </a:rPr>
              <a:t>, K., Coram, M., </a:t>
            </a:r>
            <a:r>
              <a:rPr lang="en-US" sz="2400" dirty="0" err="1" smtClean="0">
                <a:solidFill>
                  <a:schemeClr val="dk1"/>
                </a:solidFill>
                <a:latin typeface="Times New Roman"/>
                <a:ea typeface="Times New Roman"/>
                <a:cs typeface="Times New Roman"/>
                <a:sym typeface="Times New Roman"/>
              </a:rPr>
              <a:t>Corrado</a:t>
            </a:r>
            <a:r>
              <a:rPr lang="en-US" sz="2400" dirty="0" smtClean="0">
                <a:solidFill>
                  <a:schemeClr val="dk1"/>
                </a:solidFill>
                <a:latin typeface="Times New Roman"/>
                <a:ea typeface="Times New Roman"/>
                <a:cs typeface="Times New Roman"/>
                <a:sym typeface="Times New Roman"/>
              </a:rPr>
              <a:t>, G., </a:t>
            </a:r>
            <a:r>
              <a:rPr lang="en-US" sz="2400" dirty="0" err="1" smtClean="0">
                <a:solidFill>
                  <a:schemeClr val="dk1"/>
                </a:solidFill>
                <a:latin typeface="Times New Roman"/>
                <a:ea typeface="Times New Roman"/>
                <a:cs typeface="Times New Roman"/>
                <a:sym typeface="Times New Roman"/>
              </a:rPr>
              <a:t>Ramasamy</a:t>
            </a:r>
            <a:r>
              <a:rPr lang="en-US" sz="2400" dirty="0" smtClean="0">
                <a:solidFill>
                  <a:schemeClr val="dk1"/>
                </a:solidFill>
                <a:latin typeface="Times New Roman"/>
                <a:ea typeface="Times New Roman"/>
                <a:cs typeface="Times New Roman"/>
                <a:sym typeface="Times New Roman"/>
              </a:rPr>
              <a:t>, K., Raman, </a:t>
            </a:r>
            <a:r>
              <a:rPr lang="en-US" sz="2400" dirty="0" err="1" smtClean="0">
                <a:solidFill>
                  <a:schemeClr val="dk1"/>
                </a:solidFill>
                <a:latin typeface="Times New Roman"/>
                <a:ea typeface="Times New Roman"/>
                <a:cs typeface="Times New Roman"/>
                <a:sym typeface="Times New Roman"/>
              </a:rPr>
              <a:t>R.,Peng</a:t>
            </a:r>
            <a:r>
              <a:rPr lang="en-US" sz="2400" dirty="0" smtClean="0">
                <a:solidFill>
                  <a:schemeClr val="dk1"/>
                </a:solidFill>
                <a:latin typeface="Times New Roman"/>
                <a:ea typeface="Times New Roman"/>
                <a:cs typeface="Times New Roman"/>
                <a:sym typeface="Times New Roman"/>
              </a:rPr>
              <a:t>,    L., &amp; Webster, D. R. (2019). Performance of a Deep-Learning Algorithm </a:t>
            </a:r>
            <a:r>
              <a:rPr lang="en-US" sz="2400" dirty="0" err="1" smtClean="0">
                <a:solidFill>
                  <a:schemeClr val="dk1"/>
                </a:solidFill>
                <a:latin typeface="Times New Roman"/>
                <a:ea typeface="Times New Roman"/>
                <a:cs typeface="Times New Roman"/>
                <a:sym typeface="Times New Roman"/>
              </a:rPr>
              <a:t>vs</a:t>
            </a:r>
            <a:r>
              <a:rPr lang="en-US" sz="2400" dirty="0" smtClean="0">
                <a:solidFill>
                  <a:schemeClr val="dk1"/>
                </a:solidFill>
                <a:latin typeface="Times New Roman"/>
                <a:ea typeface="Times New Roman"/>
                <a:cs typeface="Times New Roman"/>
                <a:sym typeface="Times New Roman"/>
              </a:rPr>
              <a:t> Manual Grading for Detecting Diabetic Retinopathy in India. JAMA ophthalmology, 137(9), 987–993.</a:t>
            </a:r>
            <a:endParaRPr lang="en-US" sz="1400" dirty="0" smtClean="0">
              <a:solidFill>
                <a:srgbClr val="000000"/>
              </a:solidFill>
              <a:latin typeface="Arial"/>
              <a:ea typeface="Arial"/>
              <a:cs typeface="Arial"/>
              <a:sym typeface="Arial"/>
            </a:endParaRPr>
          </a:p>
          <a:p>
            <a:pPr lvl="0" algn="just">
              <a:spcBef>
                <a:spcPts val="0"/>
              </a:spcBef>
              <a:spcAft>
                <a:spcPts val="0"/>
              </a:spcAft>
              <a:buClr>
                <a:schemeClr val="dk1"/>
              </a:buClr>
              <a:buSzPts val="2400"/>
              <a:buFont typeface="Arial"/>
              <a:buChar char="•"/>
            </a:pPr>
            <a:r>
              <a:rPr lang="en-US" sz="2400" dirty="0" err="1" smtClean="0">
                <a:solidFill>
                  <a:schemeClr val="dk1"/>
                </a:solidFill>
                <a:latin typeface="Times New Roman"/>
                <a:ea typeface="Times New Roman"/>
                <a:cs typeface="Times New Roman"/>
                <a:sym typeface="Times New Roman"/>
              </a:rPr>
              <a:t>Rajalakshmi</a:t>
            </a:r>
            <a:r>
              <a:rPr lang="en-US" sz="2400" dirty="0" smtClean="0">
                <a:solidFill>
                  <a:schemeClr val="dk1"/>
                </a:solidFill>
                <a:latin typeface="Times New Roman"/>
                <a:ea typeface="Times New Roman"/>
                <a:cs typeface="Times New Roman"/>
                <a:sym typeface="Times New Roman"/>
              </a:rPr>
              <a:t>, R., </a:t>
            </a:r>
            <a:r>
              <a:rPr lang="en-US" sz="2400" dirty="0" err="1" smtClean="0">
                <a:solidFill>
                  <a:schemeClr val="dk1"/>
                </a:solidFill>
                <a:latin typeface="Times New Roman"/>
                <a:ea typeface="Times New Roman"/>
                <a:cs typeface="Times New Roman"/>
                <a:sym typeface="Times New Roman"/>
              </a:rPr>
              <a:t>Subashini</a:t>
            </a:r>
            <a:r>
              <a:rPr lang="en-US" sz="2400" dirty="0" smtClean="0">
                <a:solidFill>
                  <a:schemeClr val="dk1"/>
                </a:solidFill>
                <a:latin typeface="Times New Roman"/>
                <a:ea typeface="Times New Roman"/>
                <a:cs typeface="Times New Roman"/>
                <a:sym typeface="Times New Roman"/>
              </a:rPr>
              <a:t>, R., </a:t>
            </a:r>
            <a:r>
              <a:rPr lang="en-US" sz="2400" dirty="0" err="1" smtClean="0">
                <a:solidFill>
                  <a:schemeClr val="dk1"/>
                </a:solidFill>
                <a:latin typeface="Times New Roman"/>
                <a:ea typeface="Times New Roman"/>
                <a:cs typeface="Times New Roman"/>
                <a:sym typeface="Times New Roman"/>
              </a:rPr>
              <a:t>Anjana</a:t>
            </a:r>
            <a:r>
              <a:rPr lang="en-US" sz="2400" dirty="0" smtClean="0">
                <a:solidFill>
                  <a:schemeClr val="dk1"/>
                </a:solidFill>
                <a:latin typeface="Times New Roman"/>
                <a:ea typeface="Times New Roman"/>
                <a:cs typeface="Times New Roman"/>
                <a:sym typeface="Times New Roman"/>
              </a:rPr>
              <a:t>, R. M., &amp; Mohan, V. (2018). Automated diabetic retinopathy detection in smartphone-based fundus Photography using artificial intelligence. Eye (London, England), 32(6), 1138–1144.</a:t>
            </a:r>
            <a:endParaRPr lang="en-US" sz="1400" dirty="0" smtClean="0">
              <a:solidFill>
                <a:srgbClr val="000000"/>
              </a:solidFill>
              <a:latin typeface="Arial"/>
              <a:ea typeface="Arial"/>
              <a:cs typeface="Arial"/>
              <a:sym typeface="Arial"/>
            </a:endParaRPr>
          </a:p>
          <a:p>
            <a:pPr lvl="0" algn="just">
              <a:spcBef>
                <a:spcPts val="0"/>
              </a:spcBef>
              <a:spcAft>
                <a:spcPts val="0"/>
              </a:spcAft>
              <a:buClr>
                <a:schemeClr val="dk1"/>
              </a:buClr>
              <a:buSzPts val="3000"/>
              <a:buFont typeface="Times New Roman"/>
              <a:buChar char="•"/>
            </a:pPr>
            <a:r>
              <a:rPr lang="en-US" sz="2400" dirty="0" err="1" smtClean="0">
                <a:solidFill>
                  <a:schemeClr val="dk1"/>
                </a:solidFill>
                <a:latin typeface="Times New Roman"/>
                <a:ea typeface="Times New Roman"/>
                <a:cs typeface="Times New Roman"/>
                <a:sym typeface="Times New Roman"/>
              </a:rPr>
              <a:t>Ramachandran</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Rajalakshmi</a:t>
            </a:r>
            <a:r>
              <a:rPr lang="en-US" sz="2400" dirty="0" smtClean="0">
                <a:solidFill>
                  <a:schemeClr val="dk1"/>
                </a:solidFill>
                <a:latin typeface="Times New Roman"/>
                <a:ea typeface="Times New Roman"/>
                <a:cs typeface="Times New Roman"/>
                <a:sym typeface="Times New Roman"/>
              </a:rPr>
              <a:t>, S. A. (2015, September). Validation of Smartphone Based Retinal Photography for Diabetic Retinopathy Screening. </a:t>
            </a:r>
            <a:r>
              <a:rPr lang="en-US" sz="2400" dirty="0" err="1" smtClean="0">
                <a:solidFill>
                  <a:schemeClr val="dk1"/>
                </a:solidFill>
                <a:latin typeface="Times New Roman"/>
                <a:ea typeface="Times New Roman"/>
                <a:cs typeface="Times New Roman"/>
                <a:sym typeface="Times New Roman"/>
              </a:rPr>
              <a:t>PLoS</a:t>
            </a:r>
            <a:r>
              <a:rPr lang="en-US" sz="2400" dirty="0" smtClean="0">
                <a:solidFill>
                  <a:schemeClr val="dk1"/>
                </a:solidFill>
                <a:latin typeface="Times New Roman"/>
                <a:ea typeface="Times New Roman"/>
                <a:cs typeface="Times New Roman"/>
                <a:sym typeface="Times New Roman"/>
              </a:rPr>
              <a:t>, 10(9): e0138285</a:t>
            </a:r>
            <a:endParaRPr lang="en-IN" sz="2400" dirty="0">
              <a:latin typeface="Times New Roman" pitchFamily="18" charset="0"/>
              <a:cs typeface="Times New Roman" pitchFamily="18" charset="0"/>
            </a:endParaRPr>
          </a:p>
        </p:txBody>
      </p:sp>
      <p:pic>
        <p:nvPicPr>
          <p:cNvPr id="3074" name="Picture 2" descr="F4"/>
          <p:cNvPicPr>
            <a:picLocks noChangeAspect="1" noChangeArrowheads="1"/>
          </p:cNvPicPr>
          <p:nvPr/>
        </p:nvPicPr>
        <p:blipFill>
          <a:blip r:embed="rId4" cstate="print"/>
          <a:srcRect/>
          <a:stretch>
            <a:fillRect/>
          </a:stretch>
        </p:blipFill>
        <p:spPr bwMode="auto">
          <a:xfrm>
            <a:off x="1024128" y="14795246"/>
            <a:ext cx="9560787" cy="4919218"/>
          </a:xfrm>
          <a:prstGeom prst="rect">
            <a:avLst/>
          </a:prstGeom>
          <a:solidFill>
            <a:srgbClr val="333399"/>
          </a:solidFill>
          <a:ln w="9525" algn="in">
            <a:solidFill>
              <a:schemeClr val="tx1"/>
            </a:solidFill>
            <a:miter lim="800000"/>
            <a:headEnd/>
            <a:tailEnd/>
          </a:ln>
          <a:effectLst/>
        </p:spPr>
      </p:pic>
      <p:sp>
        <p:nvSpPr>
          <p:cNvPr id="51" name="TextBox 50">
            <a:extLst>
              <a:ext uri="{FF2B5EF4-FFF2-40B4-BE49-F238E27FC236}">
                <a16:creationId xmlns="" xmlns:a16="http://schemas.microsoft.com/office/drawing/2014/main" id="{61ABF428-370F-4CB6-AEFA-E862962BCF17}"/>
              </a:ext>
            </a:extLst>
          </p:cNvPr>
          <p:cNvSpPr txBox="1"/>
          <p:nvPr/>
        </p:nvSpPr>
        <p:spPr>
          <a:xfrm>
            <a:off x="948193" y="23694234"/>
            <a:ext cx="9669780" cy="646331"/>
          </a:xfrm>
          <a:prstGeom prst="rect">
            <a:avLst/>
          </a:prstGeom>
          <a:solidFill>
            <a:srgbClr val="000066"/>
          </a:solid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Methodology</a:t>
            </a:r>
            <a:endParaRPr lang="en-IN" sz="3600" b="1" dirty="0">
              <a:solidFill>
                <a:schemeClr val="bg1"/>
              </a:solidFill>
              <a:latin typeface="Times New Roman" panose="02020603050405020304" pitchFamily="18" charset="0"/>
              <a:cs typeface="Times New Roman" panose="02020603050405020304" pitchFamily="18" charset="0"/>
            </a:endParaRPr>
          </a:p>
        </p:txBody>
      </p:sp>
      <p:sp>
        <p:nvSpPr>
          <p:cNvPr id="3075" name="Text Box 3"/>
          <p:cNvSpPr txBox="1">
            <a:spLocks noChangeArrowheads="1"/>
          </p:cNvSpPr>
          <p:nvPr/>
        </p:nvSpPr>
        <p:spPr bwMode="auto">
          <a:xfrm>
            <a:off x="886968" y="24711660"/>
            <a:ext cx="9756648" cy="7072884"/>
          </a:xfrm>
          <a:prstGeom prst="rect">
            <a:avLst/>
          </a:prstGeom>
          <a:noFill/>
          <a:ln w="9525" algn="in">
            <a:solidFill>
              <a:schemeClr val="bg1"/>
            </a:solidFill>
            <a:miter lim="800000"/>
            <a:headEnd/>
            <a:tailEnd/>
          </a:ln>
          <a:effectLst/>
        </p:spPr>
        <p:txBody>
          <a:bodyPr vert="horz" wrap="square" lIns="36576" tIns="36576" rIns="36576" bIns="36576" numCol="1" anchor="t" anchorCtr="0" compatLnSpc="1">
            <a:prstTxWarp prst="textNoShape">
              <a:avLst/>
            </a:prstTxWarp>
          </a:bodyPr>
          <a:lstStyle/>
          <a:p>
            <a:pPr marR="471488" lvl="0" algn="just"/>
            <a:r>
              <a:rPr kumimoji="0" lang="en-IN" sz="2400" b="0" i="0" u="none" strike="noStrike" cap="none" normalizeH="0" baseline="0" dirty="0" smtClean="0">
                <a:ln>
                  <a:noFill/>
                </a:ln>
                <a:solidFill>
                  <a:srgbClr val="000000"/>
                </a:solidFill>
                <a:effectLst/>
                <a:latin typeface="Times New Roman" pitchFamily="18" charset="0"/>
                <a:cs typeface="Arial" pitchFamily="34" charset="0"/>
              </a:rPr>
              <a:t>This </a:t>
            </a:r>
            <a:r>
              <a:rPr kumimoji="0" lang="en-IN" sz="2400" b="1" i="0" u="none" strike="noStrike" cap="none" normalizeH="0" baseline="0" dirty="0" smtClean="0">
                <a:ln>
                  <a:noFill/>
                </a:ln>
                <a:solidFill>
                  <a:srgbClr val="000000"/>
                </a:solidFill>
                <a:effectLst/>
                <a:latin typeface="Times New Roman" pitchFamily="18" charset="0"/>
                <a:cs typeface="Arial" pitchFamily="34" charset="0"/>
              </a:rPr>
              <a:t>literature review </a:t>
            </a:r>
            <a:r>
              <a:rPr kumimoji="0" lang="en-IN" sz="2400" b="0" i="0" u="none" strike="noStrike" cap="none" normalizeH="0" baseline="0" dirty="0" smtClean="0">
                <a:ln>
                  <a:noFill/>
                </a:ln>
                <a:solidFill>
                  <a:srgbClr val="000000"/>
                </a:solidFill>
                <a:effectLst/>
                <a:latin typeface="Times New Roman" pitchFamily="18" charset="0"/>
                <a:cs typeface="Arial" pitchFamily="34" charset="0"/>
              </a:rPr>
              <a:t>was carried out </a:t>
            </a:r>
            <a:r>
              <a:rPr lang="en-IN" sz="2400" dirty="0" smtClean="0">
                <a:solidFill>
                  <a:srgbClr val="000000"/>
                </a:solidFill>
                <a:latin typeface="Times New Roman" pitchFamily="18" charset="0"/>
                <a:cs typeface="Arial" pitchFamily="34" charset="0"/>
              </a:rPr>
              <a:t>by </a:t>
            </a:r>
            <a:r>
              <a:rPr kumimoji="0" lang="en-IN" sz="2400" b="1" i="0" u="none" strike="noStrike" cap="none" normalizeH="0" baseline="0" dirty="0" smtClean="0">
                <a:ln>
                  <a:noFill/>
                </a:ln>
                <a:solidFill>
                  <a:srgbClr val="000000"/>
                </a:solidFill>
                <a:effectLst/>
                <a:latin typeface="Times New Roman" pitchFamily="18" charset="0"/>
                <a:cs typeface="Arial" pitchFamily="34" charset="0"/>
              </a:rPr>
              <a:t>using   research papers, journals which were retrieved through databases such as </a:t>
            </a:r>
            <a:r>
              <a:rPr lang="en-IN" sz="2400" b="1" dirty="0" smtClean="0">
                <a:solidFill>
                  <a:srgbClr val="000000"/>
                </a:solidFill>
                <a:latin typeface="Times New Roman" pitchFamily="18" charset="0"/>
                <a:cs typeface="Arial" pitchFamily="34" charset="0"/>
              </a:rPr>
              <a:t>Academia , Pubmed , Research </a:t>
            </a:r>
            <a:r>
              <a:rPr kumimoji="0" lang="en-IN" sz="2400" b="1" i="0" u="none" strike="noStrike" cap="none" normalizeH="0" baseline="0" dirty="0" smtClean="0">
                <a:ln>
                  <a:noFill/>
                </a:ln>
                <a:solidFill>
                  <a:srgbClr val="000000"/>
                </a:solidFill>
                <a:effectLst/>
                <a:latin typeface="Times New Roman" pitchFamily="18" charset="0"/>
                <a:cs typeface="Arial" pitchFamily="34" charset="0"/>
              </a:rPr>
              <a:t>Gate and Science direct </a:t>
            </a:r>
            <a:r>
              <a:rPr kumimoji="0" lang="en-IN" sz="2400" b="0" i="0" u="none" strike="noStrike" cap="none" normalizeH="0" baseline="0" dirty="0" smtClean="0">
                <a:ln>
                  <a:noFill/>
                </a:ln>
                <a:solidFill>
                  <a:srgbClr val="000000"/>
                </a:solidFill>
                <a:effectLst/>
                <a:latin typeface="Times New Roman" pitchFamily="18" charset="0"/>
                <a:cs typeface="Arial" pitchFamily="34" charset="0"/>
              </a:rPr>
              <a:t>.</a:t>
            </a:r>
          </a:p>
          <a:p>
            <a:pPr marL="0" marR="471488"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Preferred Reporting Items for Systematic Reviews and Meta Analyses     (PRISMA)   guidelines was implemented during the examination and reporting    phases.</a:t>
            </a:r>
          </a:p>
          <a:p>
            <a:pPr marL="0" marR="471488" lvl="0" indent="0" algn="just" defTabSz="914400" rtl="0" eaLnBrk="1" fontAlgn="base" latinLnBrk="0" hangingPunct="1">
              <a:lnSpc>
                <a:spcPct val="100000"/>
              </a:lnSpc>
              <a:spcBef>
                <a:spcPct val="0"/>
              </a:spcBef>
              <a:spcAft>
                <a:spcPts val="800"/>
              </a:spcAft>
              <a:buClrTx/>
              <a:buSzTx/>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The studies which were included for study satisfied the following criteria's-</a:t>
            </a:r>
          </a:p>
          <a:p>
            <a:pPr marL="0" marR="471488" lvl="0" indent="0" algn="just" defTabSz="914400" rtl="0" eaLnBrk="1" fontAlgn="base" latinLnBrk="0" hangingPunct="1">
              <a:lnSpc>
                <a:spcPct val="100000"/>
              </a:lnSpc>
              <a:spcBef>
                <a:spcPct val="0"/>
              </a:spcBef>
              <a:spcAft>
                <a:spcPts val="800"/>
              </a:spcAft>
              <a:buClrTx/>
              <a:buSzTx/>
              <a:buFont typeface="Arial" pitchFamily="34" charset="0"/>
              <a:buChar char="•"/>
              <a:tabLst/>
            </a:pPr>
            <a:r>
              <a:rPr kumimoji="0" lang="en-IN" sz="2400" b="1" i="0" u="none" strike="noStrike" cap="none" normalizeH="0" baseline="0" dirty="0" smtClean="0">
                <a:ln>
                  <a:noFill/>
                </a:ln>
                <a:solidFill>
                  <a:schemeClr val="tx1"/>
                </a:solidFill>
                <a:effectLst/>
                <a:latin typeface="Times New Roman" pitchFamily="18" charset="0"/>
                <a:cs typeface="Arial" pitchFamily="34" charset="0"/>
              </a:rPr>
              <a:t>Time</a:t>
            </a:r>
            <a:r>
              <a:rPr kumimoji="0" lang="en-IN" sz="2400" b="0" i="0" u="none" strike="noStrike" cap="none" normalizeH="0" baseline="0" dirty="0" smtClean="0">
                <a:ln>
                  <a:noFill/>
                </a:ln>
                <a:solidFill>
                  <a:schemeClr val="tx1"/>
                </a:solidFill>
                <a:effectLst/>
                <a:latin typeface="Times New Roman" pitchFamily="18" charset="0"/>
                <a:cs typeface="Arial" pitchFamily="34" charset="0"/>
              </a:rPr>
              <a:t> – Only </a:t>
            </a:r>
            <a:r>
              <a:rPr kumimoji="0" lang="en-IN" sz="2400" b="1" i="0" u="none" strike="noStrike" cap="none" normalizeH="0" baseline="0" dirty="0" smtClean="0">
                <a:ln>
                  <a:noFill/>
                </a:ln>
                <a:solidFill>
                  <a:schemeClr val="tx1"/>
                </a:solidFill>
                <a:effectLst/>
                <a:latin typeface="Times New Roman" pitchFamily="18" charset="0"/>
                <a:cs typeface="Arial" pitchFamily="34" charset="0"/>
              </a:rPr>
              <a:t>research papers / journals which were published after 2015 </a:t>
            </a:r>
            <a:r>
              <a:rPr kumimoji="0" lang="en-IN" sz="2400" b="0" i="0" u="none" strike="noStrike" cap="none" normalizeH="0" baseline="0" dirty="0" smtClean="0">
                <a:ln>
                  <a:noFill/>
                </a:ln>
                <a:solidFill>
                  <a:schemeClr val="tx1"/>
                </a:solidFill>
                <a:effectLst/>
                <a:latin typeface="Times New Roman" pitchFamily="18" charset="0"/>
                <a:cs typeface="Arial" pitchFamily="34" charset="0"/>
              </a:rPr>
              <a:t>had been considered for study purpose.</a:t>
            </a:r>
          </a:p>
          <a:p>
            <a:pPr marL="0" marR="471488" lvl="0" indent="0" algn="just" defTabSz="914400" rtl="0" eaLnBrk="1" fontAlgn="base" latinLnBrk="0" hangingPunct="1">
              <a:lnSpc>
                <a:spcPct val="100000"/>
              </a:lnSpc>
              <a:spcBef>
                <a:spcPct val="0"/>
              </a:spcBef>
              <a:spcAft>
                <a:spcPts val="800"/>
              </a:spcAft>
              <a:buClrTx/>
              <a:buSzTx/>
              <a:buFont typeface="Arial" pitchFamily="34" charset="0"/>
              <a:buChar char="•"/>
              <a:tabLst/>
            </a:pPr>
            <a:r>
              <a:rPr kumimoji="0" lang="en-IN" sz="2400" b="1" i="0" u="none" strike="noStrike" cap="none" normalizeH="0" baseline="0" dirty="0" smtClean="0">
                <a:ln>
                  <a:noFill/>
                </a:ln>
                <a:solidFill>
                  <a:schemeClr val="tx1"/>
                </a:solidFill>
                <a:effectLst/>
                <a:latin typeface="Times New Roman" pitchFamily="18" charset="0"/>
                <a:cs typeface="Arial" pitchFamily="34" charset="0"/>
              </a:rPr>
              <a:t>Geographic Location – India </a:t>
            </a:r>
            <a:r>
              <a:rPr kumimoji="0" lang="en-IN" sz="2400" b="0" i="0" u="none" strike="noStrike" cap="none" normalizeH="0" baseline="0" dirty="0" smtClean="0">
                <a:ln>
                  <a:noFill/>
                </a:ln>
                <a:solidFill>
                  <a:schemeClr val="tx1"/>
                </a:solidFill>
                <a:effectLst/>
                <a:latin typeface="Times New Roman" pitchFamily="18" charset="0"/>
                <a:cs typeface="Arial" pitchFamily="34" charset="0"/>
              </a:rPr>
              <a:t>, The studies which were carried out only in India were considered .</a:t>
            </a:r>
          </a:p>
          <a:p>
            <a:pPr marL="0" marR="471488" lvl="0" indent="0" algn="just" defTabSz="914400" rtl="0" eaLnBrk="1" fontAlgn="base" latinLnBrk="0" hangingPunct="1">
              <a:lnSpc>
                <a:spcPct val="100000"/>
              </a:lnSpc>
              <a:spcBef>
                <a:spcPct val="0"/>
              </a:spcBef>
              <a:spcAft>
                <a:spcPts val="800"/>
              </a:spcAft>
              <a:buClrTx/>
              <a:buSzTx/>
              <a:buFont typeface="Arial" pitchFamily="34" charset="0"/>
              <a:buChar char="•"/>
              <a:tabLst/>
            </a:pPr>
            <a:r>
              <a:rPr kumimoji="0" lang="en-IN" sz="2400" b="0" i="0" u="none" strike="noStrike" cap="none" normalizeH="0" baseline="0" dirty="0" smtClean="0">
                <a:ln>
                  <a:noFill/>
                </a:ln>
                <a:solidFill>
                  <a:schemeClr val="tx1"/>
                </a:solidFill>
                <a:effectLst/>
                <a:latin typeface="Times New Roman" pitchFamily="18" charset="0"/>
                <a:cs typeface="Arial" pitchFamily="34" charset="0"/>
              </a:rPr>
              <a:t>The research papers / journals must comprises of  information about both Artificial intelligence  and DR screening.</a:t>
            </a:r>
          </a:p>
          <a:p>
            <a:pPr marL="0" marR="471488" lvl="0" indent="0" algn="just" defTabSz="914400" rtl="0" eaLnBrk="1" fontAlgn="base" latinLnBrk="0" hangingPunct="1">
              <a:lnSpc>
                <a:spcPct val="100000"/>
              </a:lnSpc>
              <a:spcBef>
                <a:spcPct val="0"/>
              </a:spcBef>
              <a:spcAft>
                <a:spcPts val="800"/>
              </a:spcAft>
              <a:buClrTx/>
              <a:buSzTx/>
              <a:buFont typeface="Arial" pitchFamily="34" charset="0"/>
              <a:buChar char="•"/>
              <a:tabLst/>
            </a:pPr>
            <a:r>
              <a:rPr kumimoji="0" lang="en-IN" sz="2400" b="1" i="0" u="none" strike="noStrike" cap="none" normalizeH="0" baseline="0" dirty="0" smtClean="0">
                <a:ln>
                  <a:noFill/>
                </a:ln>
                <a:solidFill>
                  <a:schemeClr val="tx1"/>
                </a:solidFill>
                <a:effectLst/>
                <a:latin typeface="Times New Roman" pitchFamily="18" charset="0"/>
                <a:cs typeface="Arial" pitchFamily="34" charset="0"/>
              </a:rPr>
              <a:t>Language- English</a:t>
            </a:r>
            <a:r>
              <a:rPr kumimoji="0" lang="en-IN" sz="2400" b="0" i="0" u="none" strike="noStrike" cap="none" normalizeH="0" baseline="0" dirty="0" smtClean="0">
                <a:ln>
                  <a:noFill/>
                </a:ln>
                <a:solidFill>
                  <a:schemeClr val="tx1"/>
                </a:solidFill>
                <a:effectLst/>
                <a:latin typeface="Times New Roman" pitchFamily="18" charset="0"/>
                <a:cs typeface="Arial" pitchFamily="34" charset="0"/>
              </a:rPr>
              <a:t>, The studies of any other language except English were excluded from study.</a:t>
            </a:r>
          </a:p>
          <a:p>
            <a:pPr marL="0" marR="471488" lvl="0" indent="0" algn="just" defTabSz="914400" rtl="0" eaLnBrk="1" fontAlgn="base" latinLnBrk="0" hangingPunct="1">
              <a:lnSpc>
                <a:spcPct val="100000"/>
              </a:lnSpc>
              <a:spcBef>
                <a:spcPct val="0"/>
              </a:spcBef>
              <a:spcAft>
                <a:spcPts val="800"/>
              </a:spcAft>
              <a:buClrTx/>
              <a:buSzTx/>
              <a:buFont typeface="Arial" pitchFamily="34" charset="0"/>
              <a:buChar char="•"/>
              <a:tabLst/>
            </a:pPr>
            <a:r>
              <a:rPr kumimoji="0" lang="en-IN" sz="2400" b="0" i="0" u="none" strike="noStrike" cap="none" normalizeH="0" baseline="0" dirty="0" smtClean="0">
                <a:ln>
                  <a:noFill/>
                </a:ln>
                <a:solidFill>
                  <a:schemeClr val="tx1"/>
                </a:solidFill>
                <a:effectLst/>
                <a:latin typeface="Times New Roman" pitchFamily="18" charset="0"/>
                <a:cs typeface="Arial" pitchFamily="34" charset="0"/>
              </a:rPr>
              <a:t>Only </a:t>
            </a:r>
            <a:r>
              <a:rPr kumimoji="0" lang="en-IN" sz="2400" b="1" i="0" u="none" strike="noStrike" cap="none" normalizeH="0" baseline="0" dirty="0" smtClean="0">
                <a:ln>
                  <a:noFill/>
                </a:ln>
                <a:solidFill>
                  <a:schemeClr val="tx1"/>
                </a:solidFill>
                <a:effectLst/>
                <a:latin typeface="Times New Roman" pitchFamily="18" charset="0"/>
                <a:cs typeface="Arial" pitchFamily="34" charset="0"/>
              </a:rPr>
              <a:t>full text articles </a:t>
            </a:r>
            <a:r>
              <a:rPr kumimoji="0" lang="en-IN" sz="2400" b="0" i="0" u="none" strike="noStrike" cap="none" normalizeH="0" baseline="0" dirty="0" smtClean="0">
                <a:ln>
                  <a:noFill/>
                </a:ln>
                <a:solidFill>
                  <a:schemeClr val="tx1"/>
                </a:solidFill>
                <a:effectLst/>
                <a:latin typeface="Times New Roman" pitchFamily="18" charset="0"/>
                <a:cs typeface="Arial" pitchFamily="34" charset="0"/>
              </a:rPr>
              <a:t>were considered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55"/>
          <p:cNvSpPr/>
          <p:nvPr/>
        </p:nvSpPr>
        <p:spPr bwMode="auto">
          <a:xfrm>
            <a:off x="11657126" y="6707761"/>
            <a:ext cx="9601200" cy="10626671"/>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57" name="Text Box 4"/>
          <p:cNvSpPr txBox="1">
            <a:spLocks noChangeArrowheads="1"/>
          </p:cNvSpPr>
          <p:nvPr/>
        </p:nvSpPr>
        <p:spPr bwMode="auto">
          <a:xfrm>
            <a:off x="12296775" y="7429500"/>
            <a:ext cx="3943350" cy="1066800"/>
          </a:xfrm>
          <a:prstGeom prst="rect">
            <a:avLst/>
          </a:prstGeom>
          <a:solidFill>
            <a:srgbClr val="FFFFFF"/>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Records identified through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database searching (n = 798)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16802100" y="7410450"/>
            <a:ext cx="3943350" cy="104775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Additional records identified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through other sources (n =0 )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14100874" y="8877300"/>
            <a:ext cx="4572000" cy="12573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Records after duplicates removed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(n = 608)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14382427" y="10507851"/>
            <a:ext cx="3682882" cy="976393"/>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Records screened (n = 120)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14428921" y="11856203"/>
            <a:ext cx="3719593" cy="105388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  Full-text articles assessed for eligibility (n = 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14459918" y="13328540"/>
            <a:ext cx="3704095" cy="9144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4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Studies included in qualitative synthesis (n = 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 Box 2"/>
          <p:cNvSpPr txBox="1">
            <a:spLocks noChangeArrowheads="1"/>
          </p:cNvSpPr>
          <p:nvPr/>
        </p:nvSpPr>
        <p:spPr bwMode="auto">
          <a:xfrm>
            <a:off x="14460888" y="14614903"/>
            <a:ext cx="3765120" cy="1022888"/>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Studies included in quantitative synthesis (n = 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3"/>
          <p:cNvSpPr txBox="1">
            <a:spLocks noChangeArrowheads="1"/>
          </p:cNvSpPr>
          <p:nvPr/>
        </p:nvSpPr>
        <p:spPr bwMode="auto">
          <a:xfrm>
            <a:off x="14476383" y="16025249"/>
            <a:ext cx="3780619" cy="9144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400" b="0"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Final number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studies considered (n =8 )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18443336" y="10190487"/>
            <a:ext cx="2670991" cy="1447331"/>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Records excluded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 (n = 95)</a:t>
            </a:r>
          </a:p>
          <a:p>
            <a:r>
              <a:rPr lang="en-US" sz="1800" dirty="0" smtClean="0">
                <a:latin typeface="Times New Roman"/>
                <a:ea typeface="Times New Roman"/>
                <a:cs typeface="Times New Roman"/>
                <a:sym typeface="Times New Roman"/>
              </a:rPr>
              <a:t>Reason-</a:t>
            </a:r>
            <a:r>
              <a:rPr lang="en-US" sz="1800" dirty="0" smtClean="0">
                <a:solidFill>
                  <a:schemeClr val="dk1"/>
                </a:solidFill>
                <a:latin typeface="Times New Roman"/>
                <a:ea typeface="Times New Roman"/>
                <a:cs typeface="Times New Roman"/>
                <a:sym typeface="Times New Roman"/>
              </a:rPr>
              <a:t>Full text articles were not accessible</a:t>
            </a:r>
            <a:endParaRPr lang="en-US" sz="1800" dirty="0" smtClean="0">
              <a:latin typeface="Times New Roman"/>
              <a:ea typeface="Times New Roman"/>
              <a:cs typeface="Times New Roman"/>
              <a:sym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5"/>
          <p:cNvSpPr txBox="1">
            <a:spLocks noChangeArrowheads="1"/>
          </p:cNvSpPr>
          <p:nvPr/>
        </p:nvSpPr>
        <p:spPr bwMode="auto">
          <a:xfrm>
            <a:off x="18469048" y="11976668"/>
            <a:ext cx="2645279" cy="1822459"/>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Times New Roman" pitchFamily="18" charset="0"/>
                <a:cs typeface="Arial" pitchFamily="34" charset="0"/>
              </a:rPr>
              <a:t>Full-text articles excluded, with reasons (n = 17)</a:t>
            </a:r>
          </a:p>
          <a:p>
            <a:pPr lvl="0"/>
            <a:r>
              <a:rPr lang="en-US" sz="1800" b="1" dirty="0" smtClean="0">
                <a:solidFill>
                  <a:schemeClr val="dk1"/>
                </a:solidFill>
                <a:latin typeface="Times New Roman"/>
                <a:ea typeface="Times New Roman"/>
                <a:cs typeface="Times New Roman"/>
                <a:sym typeface="Times New Roman"/>
              </a:rPr>
              <a:t>Reason</a:t>
            </a:r>
            <a:r>
              <a:rPr lang="en-US" sz="1800" dirty="0" smtClean="0">
                <a:solidFill>
                  <a:schemeClr val="dk1"/>
                </a:solidFill>
                <a:latin typeface="Times New Roman"/>
                <a:ea typeface="Times New Roman"/>
                <a:cs typeface="Times New Roman"/>
                <a:sym typeface="Times New Roman"/>
              </a:rPr>
              <a:t> – The articles were not relevant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Down Arrow 44"/>
          <p:cNvSpPr/>
          <p:nvPr/>
        </p:nvSpPr>
        <p:spPr bwMode="auto">
          <a:xfrm>
            <a:off x="15110847" y="8524068"/>
            <a:ext cx="371960" cy="309966"/>
          </a:xfrm>
          <a:prstGeom prst="down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solidFill>
                  <a:schemeClr val="tx1"/>
                </a:solidFill>
              </a:ln>
              <a:solidFill>
                <a:schemeClr val="tx1"/>
              </a:solidFill>
              <a:effectLst/>
              <a:latin typeface="Arial" charset="0"/>
            </a:endParaRPr>
          </a:p>
        </p:txBody>
      </p:sp>
      <p:sp>
        <p:nvSpPr>
          <p:cNvPr id="52" name="Down Arrow 51"/>
          <p:cNvSpPr/>
          <p:nvPr/>
        </p:nvSpPr>
        <p:spPr bwMode="auto">
          <a:xfrm>
            <a:off x="16226725" y="10166888"/>
            <a:ext cx="371960" cy="309966"/>
          </a:xfrm>
          <a:prstGeom prst="down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solidFill>
                  <a:schemeClr val="tx1"/>
                </a:solidFill>
              </a:ln>
              <a:solidFill>
                <a:schemeClr val="tx1"/>
              </a:solidFill>
              <a:effectLst/>
              <a:latin typeface="Arial" charset="0"/>
            </a:endParaRPr>
          </a:p>
        </p:txBody>
      </p:sp>
      <p:sp>
        <p:nvSpPr>
          <p:cNvPr id="54" name="Down Arrow 53"/>
          <p:cNvSpPr/>
          <p:nvPr/>
        </p:nvSpPr>
        <p:spPr bwMode="auto">
          <a:xfrm>
            <a:off x="16208644" y="11481661"/>
            <a:ext cx="371960" cy="309966"/>
          </a:xfrm>
          <a:prstGeom prst="down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solidFill>
                  <a:schemeClr val="tx1"/>
                </a:solidFill>
              </a:ln>
              <a:solidFill>
                <a:schemeClr val="tx1"/>
              </a:solidFill>
              <a:effectLst/>
              <a:latin typeface="Arial" charset="0"/>
            </a:endParaRPr>
          </a:p>
        </p:txBody>
      </p:sp>
      <p:sp>
        <p:nvSpPr>
          <p:cNvPr id="55" name="Down Arrow 54"/>
          <p:cNvSpPr/>
          <p:nvPr/>
        </p:nvSpPr>
        <p:spPr bwMode="auto">
          <a:xfrm>
            <a:off x="16345544" y="15663621"/>
            <a:ext cx="371960" cy="309966"/>
          </a:xfrm>
          <a:prstGeom prst="down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solidFill>
                  <a:schemeClr val="tx1"/>
                </a:solidFill>
              </a:ln>
              <a:solidFill>
                <a:schemeClr val="tx1"/>
              </a:solidFill>
              <a:effectLst/>
              <a:latin typeface="Arial" charset="0"/>
            </a:endParaRPr>
          </a:p>
        </p:txBody>
      </p:sp>
      <p:sp>
        <p:nvSpPr>
          <p:cNvPr id="58" name="Down Arrow 57"/>
          <p:cNvSpPr/>
          <p:nvPr/>
        </p:nvSpPr>
        <p:spPr bwMode="auto">
          <a:xfrm>
            <a:off x="16296466" y="14219695"/>
            <a:ext cx="371960" cy="309966"/>
          </a:xfrm>
          <a:prstGeom prst="down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solidFill>
                  <a:schemeClr val="tx1"/>
                </a:solidFill>
              </a:ln>
              <a:solidFill>
                <a:schemeClr val="tx1"/>
              </a:solidFill>
              <a:effectLst/>
              <a:latin typeface="Arial" charset="0"/>
            </a:endParaRPr>
          </a:p>
        </p:txBody>
      </p:sp>
      <p:sp>
        <p:nvSpPr>
          <p:cNvPr id="59" name="Down Arrow 58"/>
          <p:cNvSpPr/>
          <p:nvPr/>
        </p:nvSpPr>
        <p:spPr bwMode="auto">
          <a:xfrm>
            <a:off x="16278385" y="12946252"/>
            <a:ext cx="371960" cy="309966"/>
          </a:xfrm>
          <a:prstGeom prst="down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solidFill>
                  <a:schemeClr val="tx1"/>
                </a:solidFill>
              </a:ln>
              <a:solidFill>
                <a:schemeClr val="tx1"/>
              </a:solidFill>
              <a:effectLst/>
              <a:latin typeface="Arial" charset="0"/>
            </a:endParaRPr>
          </a:p>
        </p:txBody>
      </p:sp>
      <p:sp>
        <p:nvSpPr>
          <p:cNvPr id="60" name="Down Arrow 59"/>
          <p:cNvSpPr/>
          <p:nvPr/>
        </p:nvSpPr>
        <p:spPr bwMode="auto">
          <a:xfrm>
            <a:off x="17779139" y="8511153"/>
            <a:ext cx="371960" cy="309966"/>
          </a:xfrm>
          <a:prstGeom prst="down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solidFill>
                  <a:schemeClr val="tx1"/>
                </a:solidFill>
              </a:ln>
              <a:solidFill>
                <a:schemeClr val="tx1"/>
              </a:solidFill>
              <a:effectLst/>
              <a:latin typeface="Arial" charset="0"/>
            </a:endParaRPr>
          </a:p>
        </p:txBody>
      </p:sp>
      <p:sp>
        <p:nvSpPr>
          <p:cNvPr id="61" name="Right Arrow 60"/>
          <p:cNvSpPr/>
          <p:nvPr/>
        </p:nvSpPr>
        <p:spPr bwMode="auto">
          <a:xfrm>
            <a:off x="18086522" y="10879810"/>
            <a:ext cx="278970" cy="309966"/>
          </a:xfrm>
          <a:prstGeom prst="right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64" name="Right Arrow 63"/>
          <p:cNvSpPr/>
          <p:nvPr/>
        </p:nvSpPr>
        <p:spPr bwMode="auto">
          <a:xfrm>
            <a:off x="18148514" y="12135172"/>
            <a:ext cx="325465" cy="325465"/>
          </a:xfrm>
          <a:prstGeom prst="right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9" name="Text Box 6"/>
          <p:cNvSpPr txBox="1">
            <a:spLocks noChangeArrowheads="1"/>
          </p:cNvSpPr>
          <p:nvPr/>
        </p:nvSpPr>
        <p:spPr bwMode="auto">
          <a:xfrm rot="16200000">
            <a:off x="10422997" y="11697733"/>
            <a:ext cx="4000500" cy="571500"/>
          </a:xfrm>
          <a:prstGeom prst="rect">
            <a:avLst/>
          </a:prstGeom>
          <a:solidFill>
            <a:srgbClr val="FFFFFF"/>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baseline="0" dirty="0" smtClean="0">
                <a:ln>
                  <a:noFill/>
                </a:ln>
                <a:solidFill>
                  <a:srgbClr val="000000"/>
                </a:solidFill>
                <a:effectLst/>
                <a:latin typeface="Times New Roman" pitchFamily="18" charset="0"/>
                <a:cs typeface="Arial" pitchFamily="34" charset="0"/>
              </a:rPr>
              <a:t>PRISMA FLOW</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TextBox 65"/>
          <p:cNvSpPr txBox="1"/>
          <p:nvPr/>
        </p:nvSpPr>
        <p:spPr>
          <a:xfrm>
            <a:off x="11567160" y="18653760"/>
            <a:ext cx="9966960" cy="13365480"/>
          </a:xfrm>
          <a:prstGeom prst="rect">
            <a:avLst/>
          </a:prstGeom>
          <a:noFill/>
        </p:spPr>
        <p:txBody>
          <a:bodyPr wrap="square" rtlCol="0">
            <a:spAutoFit/>
          </a:bodyPr>
          <a:lstStyle/>
          <a:p>
            <a:pPr algn="just"/>
            <a:r>
              <a:rPr lang="en-US" sz="2400" b="1" dirty="0" smtClean="0">
                <a:solidFill>
                  <a:srgbClr val="003064"/>
                </a:solidFill>
                <a:latin typeface="Times New Roman" pitchFamily="18" charset="0"/>
                <a:cs typeface="Times New Roman" pitchFamily="18" charset="0"/>
              </a:rPr>
              <a:t>Objective 1 : To understand various AI based algorithm which are currently utilized for the screening of DR in India.</a:t>
            </a:r>
            <a:endParaRPr lang="en-US" sz="2400" dirty="0" smtClean="0">
              <a:solidFill>
                <a:srgbClr val="003064"/>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There are many AI based algorithms which are implemented in India for screening of Diabetes Retinopathy, the principle on which these algorithms function Deep convolutional neural network which arises from deep learning component of AI .</a:t>
            </a:r>
          </a:p>
          <a:p>
            <a:pPr algn="just"/>
            <a:r>
              <a:rPr lang="en-US" sz="2400"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Deep convolutional neural network (CNN) based algorithms </a:t>
            </a:r>
            <a:endParaRPr lang="en-US" sz="2400" b="1" dirty="0" smtClean="0">
              <a:latin typeface="Times New Roman" pitchFamily="18" charset="0"/>
              <a:cs typeface="Times New Roman" pitchFamily="18" charset="0"/>
            </a:endParaRPr>
          </a:p>
          <a:p>
            <a:pPr marL="457200" lvl="0" indent="-381000" algn="just">
              <a:spcBef>
                <a:spcPts val="0"/>
              </a:spcBef>
              <a:spcAft>
                <a:spcPts val="0"/>
              </a:spcAft>
              <a:buClr>
                <a:schemeClr val="dk1"/>
              </a:buClr>
              <a:buSzPts val="2400"/>
              <a:buFont typeface="Times New Roman"/>
              <a:buChar char="●"/>
            </a:pPr>
            <a:r>
              <a:rPr lang="en-US" sz="2400" dirty="0" smtClean="0">
                <a:latin typeface="Times New Roman" pitchFamily="18" charset="0"/>
                <a:cs typeface="Times New Roman" pitchFamily="18" charset="0"/>
              </a:rPr>
              <a:t>.</a:t>
            </a:r>
            <a:r>
              <a:rPr lang="en-US" sz="2400" dirty="0" smtClean="0">
                <a:solidFill>
                  <a:schemeClr val="dk1"/>
                </a:solidFill>
                <a:latin typeface="Times New Roman"/>
                <a:ea typeface="Times New Roman"/>
                <a:cs typeface="Times New Roman"/>
                <a:sym typeface="Times New Roman"/>
              </a:rPr>
              <a:t> Input images are fed into convolutional layers to be analyzed. </a:t>
            </a:r>
          </a:p>
          <a:p>
            <a:pPr marL="457200" lvl="0" indent="-381000" algn="just">
              <a:spcBef>
                <a:spcPts val="0"/>
              </a:spcBef>
              <a:spcAft>
                <a:spcPts val="0"/>
              </a:spcAft>
              <a:buClr>
                <a:schemeClr val="dk1"/>
              </a:buClr>
              <a:buSzPts val="2400"/>
              <a:buFont typeface="Times New Roman"/>
              <a:buChar char="●"/>
            </a:pPr>
            <a:r>
              <a:rPr lang="en-US" sz="2400" dirty="0" smtClean="0">
                <a:solidFill>
                  <a:schemeClr val="dk1"/>
                </a:solidFill>
                <a:latin typeface="Times New Roman"/>
                <a:ea typeface="Times New Roman"/>
                <a:cs typeface="Times New Roman"/>
                <a:sym typeface="Times New Roman"/>
              </a:rPr>
              <a:t>A unit in a convolutional layer connects to a small region called receptive field in an input image.</a:t>
            </a:r>
          </a:p>
          <a:p>
            <a:pPr marL="457200" lvl="0" indent="-381000" algn="just">
              <a:spcBef>
                <a:spcPts val="0"/>
              </a:spcBef>
              <a:spcAft>
                <a:spcPts val="0"/>
              </a:spcAft>
              <a:buClr>
                <a:schemeClr val="dk1"/>
              </a:buClr>
              <a:buSzPts val="2400"/>
              <a:buFont typeface="Times New Roman"/>
              <a:buChar char="●"/>
            </a:pPr>
            <a:r>
              <a:rPr lang="en-US" sz="2400" dirty="0" smtClean="0">
                <a:solidFill>
                  <a:schemeClr val="dk1"/>
                </a:solidFill>
                <a:latin typeface="Times New Roman"/>
                <a:ea typeface="Times New Roman"/>
                <a:cs typeface="Times New Roman"/>
                <a:sym typeface="Times New Roman"/>
              </a:rPr>
              <a:t>Units in a convolutional layer are arranged in feature maps. </a:t>
            </a:r>
          </a:p>
          <a:p>
            <a:pPr marL="457200" lvl="0" indent="-381000" algn="just">
              <a:spcBef>
                <a:spcPts val="0"/>
              </a:spcBef>
              <a:spcAft>
                <a:spcPts val="0"/>
              </a:spcAft>
              <a:buClr>
                <a:schemeClr val="dk1"/>
              </a:buClr>
              <a:buSzPts val="2400"/>
              <a:buFont typeface="Times New Roman"/>
              <a:buChar char="●"/>
            </a:pPr>
            <a:r>
              <a:rPr lang="en-US" sz="2400" dirty="0" smtClean="0">
                <a:solidFill>
                  <a:schemeClr val="dk1"/>
                </a:solidFill>
                <a:latin typeface="Times New Roman"/>
                <a:ea typeface="Times New Roman"/>
                <a:cs typeface="Times New Roman"/>
                <a:sym typeface="Times New Roman"/>
              </a:rPr>
              <a:t>The output of the last normal dual module, designed to be a 336-dimensional feature vector , it is flattened and analyzed by a fully connected layer which contains neurons of the number of the classes. </a:t>
            </a:r>
          </a:p>
          <a:p>
            <a:pPr marL="457200" lvl="0" indent="-381000" algn="just">
              <a:spcBef>
                <a:spcPts val="0"/>
              </a:spcBef>
              <a:spcAft>
                <a:spcPts val="0"/>
              </a:spcAft>
              <a:buClr>
                <a:schemeClr val="dk1"/>
              </a:buClr>
              <a:buSzPts val="2400"/>
              <a:buFont typeface="Times New Roman"/>
              <a:buChar char="●"/>
            </a:pPr>
            <a:r>
              <a:rPr lang="en-US" sz="2400" dirty="0" smtClean="0">
                <a:solidFill>
                  <a:schemeClr val="dk1"/>
                </a:solidFill>
                <a:latin typeface="Times New Roman"/>
                <a:ea typeface="Times New Roman"/>
                <a:cs typeface="Times New Roman"/>
                <a:sym typeface="Times New Roman"/>
              </a:rPr>
              <a:t>The output of the fully connected layer is eventually converted by a </a:t>
            </a:r>
            <a:r>
              <a:rPr lang="en-US" sz="2400" dirty="0" err="1" smtClean="0">
                <a:solidFill>
                  <a:schemeClr val="dk1"/>
                </a:solidFill>
                <a:latin typeface="Times New Roman"/>
                <a:ea typeface="Times New Roman"/>
                <a:cs typeface="Times New Roman"/>
                <a:sym typeface="Times New Roman"/>
              </a:rPr>
              <a:t>Softmax</a:t>
            </a:r>
            <a:r>
              <a:rPr lang="en-US" sz="2400" dirty="0" smtClean="0">
                <a:solidFill>
                  <a:schemeClr val="dk1"/>
                </a:solidFill>
                <a:latin typeface="Times New Roman"/>
                <a:ea typeface="Times New Roman"/>
                <a:cs typeface="Times New Roman"/>
                <a:sym typeface="Times New Roman"/>
              </a:rPr>
              <a:t> function to probabilities being every classes. </a:t>
            </a:r>
            <a:endParaRPr lang="en-US" sz="1400" dirty="0" smtClean="0">
              <a:solidFill>
                <a:srgbClr val="000000"/>
              </a:solidFill>
              <a:latin typeface="Arial"/>
              <a:ea typeface="Arial"/>
              <a:cs typeface="Arial"/>
              <a:sym typeface="Arial"/>
            </a:endParaRPr>
          </a:p>
          <a:p>
            <a:pPr algn="just"/>
            <a:endParaRPr lang="en-US" sz="2400" dirty="0" smtClean="0">
              <a:latin typeface="Times New Roman" pitchFamily="18" charset="0"/>
              <a:cs typeface="Times New Roman" pitchFamily="18" charset="0"/>
            </a:endParaRP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lgn="just"/>
            <a:r>
              <a:rPr lang="en-US" sz="2400" dirty="0" smtClean="0">
                <a:latin typeface="Times New Roman" pitchFamily="18" charset="0"/>
                <a:cs typeface="Times New Roman" pitchFamily="18" charset="0"/>
              </a:rPr>
              <a:t>These CNN based algorithms are then utilized further in different AI based models. The two models which are most prevalent in India for screening of DR are as follows-</a:t>
            </a:r>
          </a:p>
          <a:p>
            <a:pPr algn="just"/>
            <a:r>
              <a:rPr lang="en-US" sz="2400" b="1" dirty="0" smtClean="0">
                <a:latin typeface="Times New Roman" pitchFamily="18" charset="0"/>
                <a:cs typeface="Times New Roman" pitchFamily="18" charset="0"/>
              </a:rPr>
              <a:t>1. </a:t>
            </a:r>
            <a:r>
              <a:rPr lang="en-US" sz="2400" b="1" u="sng" dirty="0" smtClean="0">
                <a:latin typeface="Times New Roman" pitchFamily="18" charset="0"/>
                <a:cs typeface="Times New Roman" pitchFamily="18" charset="0"/>
              </a:rPr>
              <a:t>AI based fundus photography</a:t>
            </a:r>
            <a:endParaRPr lang="en-US" sz="2400" b="1"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 this </a:t>
            </a:r>
            <a:r>
              <a:rPr lang="en-US" sz="2400" b="1" dirty="0" smtClean="0">
                <a:latin typeface="Times New Roman" pitchFamily="18" charset="0"/>
                <a:cs typeface="Times New Roman" pitchFamily="18" charset="0"/>
              </a:rPr>
              <a:t>the image of eye is captured by a trainer, these images are then uploaded on a AI based software where they are analyzed by pre trained and tested AI algorithms  for the presence of DR.</a:t>
            </a:r>
          </a:p>
          <a:p>
            <a:pPr algn="just">
              <a:buFont typeface="Times New Roman" pitchFamily="18" charset="0"/>
              <a:buChar char="*"/>
            </a:pPr>
            <a:r>
              <a:rPr lang="en-GB" sz="2400" dirty="0" smtClean="0">
                <a:latin typeface="Times New Roman" pitchFamily="18" charset="0"/>
                <a:cs typeface="Times New Roman" pitchFamily="18" charset="0"/>
              </a:rPr>
              <a:t>Similar principle is followed in </a:t>
            </a:r>
            <a:r>
              <a:rPr lang="en-US" sz="2400" u="sng" dirty="0" smtClean="0">
                <a:latin typeface="Times New Roman" pitchFamily="18" charset="0"/>
                <a:cs typeface="Times New Roman" pitchFamily="18" charset="0"/>
              </a:rPr>
              <a:t>Smartphone based online  AI algorithms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2059" name="Picture 11" descr="sensors-19-03584-g001 (1)"/>
          <p:cNvPicPr>
            <a:picLocks noChangeAspect="1" noChangeArrowheads="1"/>
          </p:cNvPicPr>
          <p:nvPr/>
        </p:nvPicPr>
        <p:blipFill>
          <a:blip r:embed="rId5" cstate="print"/>
          <a:srcRect/>
          <a:stretch>
            <a:fillRect/>
          </a:stretch>
        </p:blipFill>
        <p:spPr bwMode="auto">
          <a:xfrm>
            <a:off x="11787447" y="25200696"/>
            <a:ext cx="9601200" cy="3386773"/>
          </a:xfrm>
          <a:prstGeom prst="rect">
            <a:avLst/>
          </a:prstGeom>
          <a:noFill/>
          <a:ln w="9525" algn="in">
            <a:solidFill>
              <a:srgbClr val="000000"/>
            </a:solidFill>
            <a:miter lim="800000"/>
            <a:headEnd/>
            <a:tailEnd/>
          </a:ln>
          <a:effectLst/>
        </p:spPr>
      </p:pic>
      <p:sp>
        <p:nvSpPr>
          <p:cNvPr id="72" name="Rectangle 71"/>
          <p:cNvSpPr/>
          <p:nvPr/>
        </p:nvSpPr>
        <p:spPr bwMode="auto">
          <a:xfrm>
            <a:off x="22334220" y="7109460"/>
            <a:ext cx="9921240" cy="2994660"/>
          </a:xfrm>
          <a:prstGeom prst="rect">
            <a:avLst/>
          </a:prstGeom>
          <a:solidFill>
            <a:schemeClr val="bg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pic>
        <p:nvPicPr>
          <p:cNvPr id="2060" name="Picture 12" descr="download (1)"/>
          <p:cNvPicPr>
            <a:picLocks noChangeAspect="1" noChangeArrowheads="1"/>
          </p:cNvPicPr>
          <p:nvPr/>
        </p:nvPicPr>
        <p:blipFill>
          <a:blip r:embed="rId6" cstate="print"/>
          <a:srcRect/>
          <a:stretch>
            <a:fillRect/>
          </a:stretch>
        </p:blipFill>
        <p:spPr bwMode="auto">
          <a:xfrm>
            <a:off x="22539960" y="7406640"/>
            <a:ext cx="1577340" cy="1577340"/>
          </a:xfrm>
          <a:prstGeom prst="rect">
            <a:avLst/>
          </a:prstGeom>
          <a:noFill/>
          <a:ln w="9525" algn="in">
            <a:solidFill>
              <a:srgbClr val="FFFFFF"/>
            </a:solidFill>
            <a:miter lim="800000"/>
            <a:headEnd/>
            <a:tailEnd/>
          </a:ln>
          <a:effectLst/>
        </p:spPr>
      </p:pic>
      <p:pic>
        <p:nvPicPr>
          <p:cNvPr id="2061" name="Picture 13" descr="NetraScreenProcess"/>
          <p:cNvPicPr>
            <a:picLocks noChangeAspect="1" noChangeArrowheads="1"/>
          </p:cNvPicPr>
          <p:nvPr/>
        </p:nvPicPr>
        <p:blipFill>
          <a:blip r:embed="rId7" cstate="print"/>
          <a:srcRect l="23053" r="56688" b="33339"/>
          <a:stretch>
            <a:fillRect/>
          </a:stretch>
        </p:blipFill>
        <p:spPr bwMode="auto">
          <a:xfrm>
            <a:off x="24825960" y="7377748"/>
            <a:ext cx="2057400" cy="1560512"/>
          </a:xfrm>
          <a:prstGeom prst="rect">
            <a:avLst/>
          </a:prstGeom>
          <a:noFill/>
          <a:ln w="9525" algn="in">
            <a:solidFill>
              <a:srgbClr val="FFFFFF"/>
            </a:solidFill>
            <a:miter lim="800000"/>
            <a:headEnd/>
            <a:tailEnd/>
          </a:ln>
          <a:effectLst/>
        </p:spPr>
      </p:pic>
      <p:pic>
        <p:nvPicPr>
          <p:cNvPr id="2062" name="Picture 14" descr="download (2)"/>
          <p:cNvPicPr>
            <a:picLocks noChangeAspect="1" noChangeArrowheads="1"/>
          </p:cNvPicPr>
          <p:nvPr/>
        </p:nvPicPr>
        <p:blipFill>
          <a:blip r:embed="rId8" cstate="print"/>
          <a:srcRect l="12129" r="13689"/>
          <a:stretch>
            <a:fillRect/>
          </a:stretch>
        </p:blipFill>
        <p:spPr bwMode="auto">
          <a:xfrm>
            <a:off x="27477720" y="7383780"/>
            <a:ext cx="1809784" cy="1623060"/>
          </a:xfrm>
          <a:prstGeom prst="rect">
            <a:avLst/>
          </a:prstGeom>
          <a:noFill/>
          <a:ln w="9525" algn="in">
            <a:solidFill>
              <a:srgbClr val="FFFFFF"/>
            </a:solidFill>
            <a:miter lim="800000"/>
            <a:headEnd/>
            <a:tailEnd/>
          </a:ln>
          <a:effectLst/>
        </p:spPr>
      </p:pic>
      <p:pic>
        <p:nvPicPr>
          <p:cNvPr id="2063" name="Picture 15" descr="NetraScreenProcess"/>
          <p:cNvPicPr>
            <a:picLocks noChangeAspect="1" noChangeArrowheads="1"/>
          </p:cNvPicPr>
          <p:nvPr/>
        </p:nvPicPr>
        <p:blipFill>
          <a:blip r:embed="rId7" cstate="print"/>
          <a:srcRect l="75447" t="3030" r="1498" b="24249"/>
          <a:stretch>
            <a:fillRect/>
          </a:stretch>
        </p:blipFill>
        <p:spPr bwMode="auto">
          <a:xfrm>
            <a:off x="29832300" y="7578408"/>
            <a:ext cx="2057400" cy="1497012"/>
          </a:xfrm>
          <a:prstGeom prst="rect">
            <a:avLst/>
          </a:prstGeom>
          <a:noFill/>
          <a:ln w="9525" algn="in">
            <a:solidFill>
              <a:srgbClr val="FFFFFF"/>
            </a:solidFill>
            <a:miter lim="800000"/>
            <a:headEnd/>
            <a:tailEnd/>
          </a:ln>
          <a:effectLst/>
        </p:spPr>
      </p:pic>
      <p:sp>
        <p:nvSpPr>
          <p:cNvPr id="2064" name="Text Box 16"/>
          <p:cNvSpPr txBox="1">
            <a:spLocks noChangeArrowheads="1"/>
          </p:cNvSpPr>
          <p:nvPr/>
        </p:nvSpPr>
        <p:spPr bwMode="auto">
          <a:xfrm>
            <a:off x="22791420" y="9212580"/>
            <a:ext cx="3771900" cy="457200"/>
          </a:xfrm>
          <a:prstGeom prst="rect">
            <a:avLst/>
          </a:prstGeom>
          <a:noFill/>
          <a:ln w="9525"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Times New Roman" pitchFamily="18" charset="0"/>
                <a:cs typeface="Arial" pitchFamily="34" charset="0"/>
              </a:rPr>
              <a:t>Image capture by trainer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5" name="Text Box 17"/>
          <p:cNvSpPr txBox="1">
            <a:spLocks noChangeArrowheads="1"/>
          </p:cNvSpPr>
          <p:nvPr/>
        </p:nvSpPr>
        <p:spPr bwMode="auto">
          <a:xfrm>
            <a:off x="26814780" y="9304020"/>
            <a:ext cx="2743200" cy="685800"/>
          </a:xfrm>
          <a:prstGeom prst="rect">
            <a:avLst/>
          </a:prstGeom>
          <a:noFill/>
          <a:ln w="9525"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Times New Roman" pitchFamily="18" charset="0"/>
                <a:cs typeface="Arial" pitchFamily="34" charset="0"/>
              </a:rPr>
              <a:t>Automated image analysis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Times New Roman" pitchFamily="18" charset="0"/>
                <a:cs typeface="Arial" pitchFamily="34" charset="0"/>
              </a:rPr>
              <a:t>by AI algorithm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2066" name="Text Box 18"/>
          <p:cNvSpPr txBox="1">
            <a:spLocks noChangeArrowheads="1"/>
          </p:cNvSpPr>
          <p:nvPr/>
        </p:nvSpPr>
        <p:spPr bwMode="auto">
          <a:xfrm>
            <a:off x="29992320" y="9372600"/>
            <a:ext cx="1485900" cy="457200"/>
          </a:xfrm>
          <a:prstGeom prst="rect">
            <a:avLst/>
          </a:prstGeom>
          <a:noFill/>
          <a:ln w="9525"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Times New Roman" pitchFamily="18" charset="0"/>
                <a:cs typeface="Arial" pitchFamily="34" charset="0"/>
              </a:rPr>
              <a:t>Result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Right Arrow 79"/>
          <p:cNvSpPr/>
          <p:nvPr/>
        </p:nvSpPr>
        <p:spPr bwMode="auto">
          <a:xfrm>
            <a:off x="24254460" y="8138160"/>
            <a:ext cx="502920" cy="457200"/>
          </a:xfrm>
          <a:prstGeom prst="rightArrow">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81" name="Right Arrow 80"/>
          <p:cNvSpPr/>
          <p:nvPr/>
        </p:nvSpPr>
        <p:spPr bwMode="auto">
          <a:xfrm>
            <a:off x="29207460" y="8107680"/>
            <a:ext cx="502920" cy="457200"/>
          </a:xfrm>
          <a:prstGeom prst="rightArrow">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82" name="Right Arrow 81"/>
          <p:cNvSpPr/>
          <p:nvPr/>
        </p:nvSpPr>
        <p:spPr bwMode="auto">
          <a:xfrm>
            <a:off x="26959560" y="8122920"/>
            <a:ext cx="502920" cy="457200"/>
          </a:xfrm>
          <a:prstGeom prst="rightArrow">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87" name="TextBox 86"/>
          <p:cNvSpPr txBox="1"/>
          <p:nvPr/>
        </p:nvSpPr>
        <p:spPr>
          <a:xfrm>
            <a:off x="22425659" y="10236005"/>
            <a:ext cx="9806940" cy="3785652"/>
          </a:xfrm>
          <a:prstGeom prst="rect">
            <a:avLst/>
          </a:prstGeom>
          <a:noFill/>
        </p:spPr>
        <p:txBody>
          <a:bodyPr wrap="square" rtlCol="0">
            <a:spAutoFit/>
          </a:bodyPr>
          <a:lstStyle/>
          <a:p>
            <a:pPr algn="just"/>
            <a:r>
              <a:rPr lang="en-US" sz="2400" b="1" dirty="0" smtClean="0"/>
              <a:t>2. </a:t>
            </a:r>
            <a:r>
              <a:rPr lang="en-US" sz="2400" b="1" u="sng" dirty="0" smtClean="0"/>
              <a:t>Smartphone based offline  AI algorithms </a:t>
            </a:r>
            <a:endParaRPr lang="en-US" sz="2400" b="1" dirty="0" smtClean="0"/>
          </a:p>
          <a:p>
            <a:pPr marL="457200" lvl="0" indent="-381000" algn="just">
              <a:spcBef>
                <a:spcPts val="0"/>
              </a:spcBef>
              <a:spcAft>
                <a:spcPts val="0"/>
              </a:spcAft>
              <a:buClr>
                <a:schemeClr val="dk1"/>
              </a:buClr>
              <a:buSzPts val="2400"/>
              <a:buFont typeface="Arial"/>
              <a:buChar char="●"/>
            </a:pPr>
            <a:r>
              <a:rPr lang="en-US" sz="2400" b="1" dirty="0" smtClean="0"/>
              <a:t> </a:t>
            </a:r>
            <a:r>
              <a:rPr lang="en-US" sz="2400" b="1" dirty="0" smtClean="0">
                <a:solidFill>
                  <a:schemeClr val="dk1"/>
                </a:solidFill>
                <a:latin typeface="Arial"/>
                <a:ea typeface="Arial"/>
                <a:cs typeface="Arial"/>
                <a:sym typeface="Arial"/>
              </a:rPr>
              <a:t>Firstly, the images of dilated eyes of  subjects</a:t>
            </a:r>
            <a:endParaRPr lang="en-US" sz="1400" dirty="0" smtClean="0">
              <a:solidFill>
                <a:srgbClr val="000000"/>
              </a:solidFill>
              <a:latin typeface="Arial"/>
              <a:ea typeface="Arial"/>
              <a:cs typeface="Arial"/>
              <a:sym typeface="Arial"/>
            </a:endParaRPr>
          </a:p>
          <a:p>
            <a:pPr lvl="0" algn="just">
              <a:spcBef>
                <a:spcPts val="0"/>
              </a:spcBef>
              <a:spcAft>
                <a:spcPts val="0"/>
              </a:spcAft>
              <a:buClr>
                <a:srgbClr val="000000"/>
              </a:buClr>
              <a:buSzPts val="2400"/>
            </a:pPr>
            <a:r>
              <a:rPr lang="en-US" sz="2400" b="1" dirty="0" smtClean="0">
                <a:solidFill>
                  <a:schemeClr val="dk1"/>
                </a:solidFill>
                <a:latin typeface="Arial"/>
                <a:ea typeface="Arial"/>
                <a:cs typeface="Arial"/>
                <a:sym typeface="Arial"/>
              </a:rPr>
              <a:t>are captured</a:t>
            </a:r>
            <a:r>
              <a:rPr lang="en-US" sz="2400" dirty="0" smtClean="0">
                <a:solidFill>
                  <a:schemeClr val="dk1"/>
                </a:solidFill>
              </a:rPr>
              <a:t>.</a:t>
            </a:r>
          </a:p>
          <a:p>
            <a:pPr marL="457200" lvl="0" indent="-381000" algn="just">
              <a:spcBef>
                <a:spcPts val="0"/>
              </a:spcBef>
              <a:spcAft>
                <a:spcPts val="0"/>
              </a:spcAft>
              <a:buClr>
                <a:schemeClr val="dk1"/>
              </a:buClr>
              <a:buSzPts val="2400"/>
              <a:buFont typeface="Arial"/>
              <a:buChar char="●"/>
            </a:pPr>
            <a:r>
              <a:rPr lang="en-US" sz="2400" dirty="0" smtClean="0">
                <a:solidFill>
                  <a:schemeClr val="dk1"/>
                </a:solidFill>
                <a:latin typeface="Arial"/>
                <a:ea typeface="Arial"/>
                <a:cs typeface="Arial"/>
                <a:sym typeface="Arial"/>
              </a:rPr>
              <a:t>These images</a:t>
            </a:r>
            <a:r>
              <a:rPr lang="en-US" sz="2400" dirty="0" smtClean="0">
                <a:solidFill>
                  <a:schemeClr val="dk1"/>
                </a:solidFill>
              </a:rPr>
              <a:t> </a:t>
            </a:r>
            <a:r>
              <a:rPr lang="en-US" sz="2400" dirty="0" smtClean="0">
                <a:solidFill>
                  <a:schemeClr val="dk1"/>
                </a:solidFill>
                <a:latin typeface="Arial"/>
                <a:ea typeface="Arial"/>
                <a:cs typeface="Arial"/>
                <a:sym typeface="Arial"/>
              </a:rPr>
              <a:t>are</a:t>
            </a:r>
            <a:r>
              <a:rPr lang="en-US" sz="2400" dirty="0" smtClean="0">
                <a:solidFill>
                  <a:schemeClr val="dk1"/>
                </a:solidFill>
              </a:rPr>
              <a:t> </a:t>
            </a:r>
            <a:r>
              <a:rPr lang="en-US" sz="2400" b="1" dirty="0" smtClean="0">
                <a:solidFill>
                  <a:schemeClr val="dk1"/>
                </a:solidFill>
                <a:latin typeface="Arial"/>
                <a:ea typeface="Arial"/>
                <a:cs typeface="Arial"/>
                <a:sym typeface="Arial"/>
              </a:rPr>
              <a:t>then subjected for their</a:t>
            </a:r>
          </a:p>
          <a:p>
            <a:pPr lvl="0" algn="just">
              <a:spcBef>
                <a:spcPts val="0"/>
              </a:spcBef>
              <a:spcAft>
                <a:spcPts val="0"/>
              </a:spcAft>
            </a:pPr>
            <a:r>
              <a:rPr lang="en-US" sz="2400" b="1" dirty="0" smtClean="0">
                <a:solidFill>
                  <a:schemeClr val="dk1"/>
                </a:solidFill>
                <a:latin typeface="Arial"/>
                <a:ea typeface="Arial"/>
                <a:cs typeface="Arial"/>
                <a:sym typeface="Arial"/>
              </a:rPr>
              <a:t> automated  analysis  by an</a:t>
            </a:r>
            <a:r>
              <a:rPr lang="en-US" sz="2400" dirty="0" smtClean="0"/>
              <a:t>  </a:t>
            </a:r>
            <a:r>
              <a:rPr lang="en-US" sz="2400" b="1" dirty="0" smtClean="0">
                <a:solidFill>
                  <a:schemeClr val="dk1"/>
                </a:solidFill>
                <a:latin typeface="Arial"/>
                <a:ea typeface="Arial"/>
                <a:cs typeface="Arial"/>
                <a:sym typeface="Arial"/>
              </a:rPr>
              <a:t>offline AI  based </a:t>
            </a:r>
          </a:p>
          <a:p>
            <a:pPr lvl="0" algn="just">
              <a:spcBef>
                <a:spcPts val="0"/>
              </a:spcBef>
              <a:spcAft>
                <a:spcPts val="0"/>
              </a:spcAft>
            </a:pPr>
            <a:r>
              <a:rPr lang="en-US" sz="2400" b="1" dirty="0" smtClean="0">
                <a:solidFill>
                  <a:schemeClr val="dk1"/>
                </a:solidFill>
                <a:latin typeface="Arial"/>
                <a:ea typeface="Arial"/>
                <a:cs typeface="Arial"/>
                <a:sym typeface="Arial"/>
              </a:rPr>
              <a:t>software </a:t>
            </a:r>
          </a:p>
          <a:p>
            <a:pPr marL="457200" lvl="0" indent="-381000" algn="just">
              <a:spcBef>
                <a:spcPts val="0"/>
              </a:spcBef>
              <a:spcAft>
                <a:spcPts val="0"/>
              </a:spcAft>
              <a:buClr>
                <a:schemeClr val="dk1"/>
              </a:buClr>
              <a:buSzPts val="2400"/>
              <a:buFont typeface="Arial"/>
              <a:buChar char="●"/>
            </a:pPr>
            <a:r>
              <a:rPr lang="en-US" sz="2400" dirty="0" smtClean="0">
                <a:solidFill>
                  <a:schemeClr val="dk1"/>
                </a:solidFill>
                <a:latin typeface="Arial"/>
                <a:ea typeface="Arial"/>
                <a:cs typeface="Arial"/>
                <a:sym typeface="Arial"/>
              </a:rPr>
              <a:t>The  AI  calculation</a:t>
            </a:r>
            <a:r>
              <a:rPr lang="en-US" sz="2400" dirty="0" smtClean="0"/>
              <a:t> </a:t>
            </a:r>
            <a:r>
              <a:rPr lang="en-US" sz="2400" dirty="0" smtClean="0">
                <a:solidFill>
                  <a:schemeClr val="dk1"/>
                </a:solidFill>
                <a:latin typeface="Arial"/>
                <a:ea typeface="Arial"/>
                <a:cs typeface="Arial"/>
                <a:sym typeface="Arial"/>
              </a:rPr>
              <a:t>depends on convolutional </a:t>
            </a:r>
          </a:p>
          <a:p>
            <a:pPr lvl="0" algn="just">
              <a:spcBef>
                <a:spcPts val="0"/>
              </a:spcBef>
              <a:spcAft>
                <a:spcPts val="0"/>
              </a:spcAft>
            </a:pPr>
            <a:r>
              <a:rPr lang="en-US" sz="2400" dirty="0" smtClean="0">
                <a:solidFill>
                  <a:schemeClr val="dk1"/>
                </a:solidFill>
                <a:latin typeface="Arial"/>
                <a:ea typeface="Arial"/>
                <a:cs typeface="Arial"/>
                <a:sym typeface="Arial"/>
              </a:rPr>
              <a:t>neural systems (CNN). </a:t>
            </a:r>
            <a:endParaRPr lang="en-US" sz="1400" dirty="0" smtClean="0">
              <a:solidFill>
                <a:srgbClr val="000000"/>
              </a:solidFill>
              <a:latin typeface="Arial"/>
              <a:ea typeface="Arial"/>
              <a:cs typeface="Arial"/>
              <a:sym typeface="Arial"/>
            </a:endParaRPr>
          </a:p>
          <a:p>
            <a:pPr lvl="0" algn="just">
              <a:spcBef>
                <a:spcPts val="0"/>
              </a:spcBef>
              <a:spcAft>
                <a:spcPts val="0"/>
              </a:spcAft>
              <a:buClr>
                <a:srgbClr val="000000"/>
              </a:buClr>
              <a:buSzPts val="2400"/>
            </a:pPr>
            <a:r>
              <a:rPr lang="en-US" sz="2400" dirty="0" smtClean="0">
                <a:solidFill>
                  <a:schemeClr val="dk1"/>
                </a:solidFill>
                <a:latin typeface="Arial"/>
                <a:ea typeface="Arial"/>
                <a:cs typeface="Arial"/>
                <a:sym typeface="Arial"/>
              </a:rPr>
              <a:t>The AI comprises of a First neural system for picture quality evaluation and two other neural     systems that identify DR injuries. </a:t>
            </a:r>
          </a:p>
        </p:txBody>
      </p:sp>
      <p:pic>
        <p:nvPicPr>
          <p:cNvPr id="2069" name="Picture 21" descr="images (2)"/>
          <p:cNvPicPr>
            <a:picLocks noChangeAspect="1" noChangeArrowheads="1"/>
          </p:cNvPicPr>
          <p:nvPr/>
        </p:nvPicPr>
        <p:blipFill>
          <a:blip r:embed="rId9" cstate="print"/>
          <a:srcRect/>
          <a:stretch>
            <a:fillRect/>
          </a:stretch>
        </p:blipFill>
        <p:spPr bwMode="auto">
          <a:xfrm>
            <a:off x="29706277" y="10509690"/>
            <a:ext cx="2295378" cy="2066420"/>
          </a:xfrm>
          <a:prstGeom prst="rect">
            <a:avLst/>
          </a:prstGeom>
          <a:noFill/>
          <a:ln w="9525" algn="in">
            <a:solidFill>
              <a:srgbClr val="FFFFFF"/>
            </a:solidFill>
            <a:miter lim="800000"/>
            <a:headEnd/>
            <a:tailEnd/>
          </a:ln>
          <a:effectLst/>
        </p:spPr>
      </p:pic>
      <p:sp>
        <p:nvSpPr>
          <p:cNvPr id="92" name="TextBox 91"/>
          <p:cNvSpPr txBox="1"/>
          <p:nvPr/>
        </p:nvSpPr>
        <p:spPr>
          <a:xfrm>
            <a:off x="22480988" y="14397824"/>
            <a:ext cx="9700592" cy="5262979"/>
          </a:xfrm>
          <a:prstGeom prst="rect">
            <a:avLst/>
          </a:prstGeom>
          <a:noFill/>
        </p:spPr>
        <p:txBody>
          <a:bodyPr wrap="square" rtlCol="0">
            <a:spAutoFit/>
          </a:bodyPr>
          <a:lstStyle/>
          <a:p>
            <a:pPr algn="just"/>
            <a:r>
              <a:rPr lang="en-US" sz="2400" b="1" dirty="0" smtClean="0">
                <a:solidFill>
                  <a:srgbClr val="003064"/>
                </a:solidFill>
              </a:rPr>
              <a:t> Objective 2  : To know the extent of reliability of these AI based algorithm. </a:t>
            </a:r>
            <a:endParaRPr lang="en-US" sz="2400" dirty="0" smtClean="0">
              <a:solidFill>
                <a:srgbClr val="003064"/>
              </a:solidFill>
            </a:endParaRPr>
          </a:p>
          <a:p>
            <a:pPr algn="just"/>
            <a:r>
              <a:rPr lang="en-US" sz="2400" dirty="0" smtClean="0"/>
              <a:t> </a:t>
            </a:r>
          </a:p>
          <a:p>
            <a:pPr algn="just">
              <a:buFont typeface="Arial" pitchFamily="34" charset="0"/>
              <a:buChar char="•"/>
            </a:pPr>
            <a:r>
              <a:rPr lang="en-US" sz="2400" b="1" dirty="0" smtClean="0"/>
              <a:t>The reliability and efficiency of these algorithms is determined by calculating the sensitivity and specificity </a:t>
            </a:r>
            <a:r>
              <a:rPr lang="en-US" sz="2400" dirty="0" smtClean="0"/>
              <a:t>of AI based algorithms for the detection of DR . </a:t>
            </a:r>
          </a:p>
          <a:p>
            <a:pPr algn="just">
              <a:buFont typeface="Arial" pitchFamily="34" charset="0"/>
              <a:buChar char="•"/>
            </a:pPr>
            <a:r>
              <a:rPr lang="en-US" sz="2400" dirty="0" smtClean="0"/>
              <a:t>The </a:t>
            </a:r>
            <a:r>
              <a:rPr lang="en-US" sz="2400" b="1" dirty="0" smtClean="0"/>
              <a:t>study comprises of articles related to mobile based online  algorithms, deep learning algorithms, offline mobile based algorithms and fundus photography based algorithms.</a:t>
            </a:r>
          </a:p>
          <a:p>
            <a:pPr algn="just">
              <a:buFont typeface="Arial" pitchFamily="34" charset="0"/>
              <a:buChar char="•"/>
            </a:pPr>
            <a:endParaRPr lang="en-US" sz="2400" dirty="0" smtClean="0"/>
          </a:p>
          <a:p>
            <a:pPr algn="just"/>
            <a:r>
              <a:rPr lang="en-US" sz="2400" b="1" u="sng" dirty="0" smtClean="0"/>
              <a:t>Sensitivity of AI based </a:t>
            </a:r>
            <a:r>
              <a:rPr lang="en-US" sz="2400" b="1" u="sng" dirty="0" smtClean="0"/>
              <a:t>algorithms-</a:t>
            </a:r>
          </a:p>
          <a:p>
            <a:pPr algn="just"/>
            <a:endParaRPr lang="en-GB" sz="2400" b="1" u="sng" dirty="0" smtClean="0"/>
          </a:p>
          <a:p>
            <a:pPr algn="just"/>
            <a:endParaRPr lang="en-US" sz="2400" b="1" u="sng" dirty="0" smtClean="0"/>
          </a:p>
          <a:p>
            <a:pPr algn="just"/>
            <a:endParaRPr lang="en-US" sz="2400" dirty="0" smtClean="0"/>
          </a:p>
        </p:txBody>
      </p:sp>
      <p:sp>
        <p:nvSpPr>
          <p:cNvPr id="93" name="TextBox 92"/>
          <p:cNvSpPr txBox="1"/>
          <p:nvPr/>
        </p:nvSpPr>
        <p:spPr>
          <a:xfrm>
            <a:off x="22624773" y="24046732"/>
            <a:ext cx="9263270" cy="461665"/>
          </a:xfrm>
          <a:prstGeom prst="rect">
            <a:avLst/>
          </a:prstGeom>
          <a:noFill/>
        </p:spPr>
        <p:txBody>
          <a:bodyPr wrap="square" rtlCol="0">
            <a:spAutoFit/>
          </a:bodyPr>
          <a:lstStyle/>
          <a:p>
            <a:pPr algn="l"/>
            <a:r>
              <a:rPr lang="en-US" sz="2400" b="1" u="sng" dirty="0" smtClean="0"/>
              <a:t>Specificity of AI based algorithms-</a:t>
            </a:r>
          </a:p>
        </p:txBody>
      </p:sp>
      <p:pic>
        <p:nvPicPr>
          <p:cNvPr id="2074" name="Picture 26" descr="ai-personality-traits-basic-artificial-intelligence-eye-recognition"/>
          <p:cNvPicPr>
            <a:picLocks noChangeAspect="1" noChangeArrowheads="1"/>
          </p:cNvPicPr>
          <p:nvPr/>
        </p:nvPicPr>
        <p:blipFill>
          <a:blip r:embed="rId10" cstate="print"/>
          <a:srcRect/>
          <a:stretch>
            <a:fillRect/>
          </a:stretch>
        </p:blipFill>
        <p:spPr bwMode="auto">
          <a:xfrm>
            <a:off x="39386188" y="7737230"/>
            <a:ext cx="3602880" cy="2180493"/>
          </a:xfrm>
          <a:prstGeom prst="rect">
            <a:avLst/>
          </a:prstGeom>
          <a:noFill/>
          <a:ln w="9525" algn="in">
            <a:solidFill>
              <a:srgbClr val="FFFFFF"/>
            </a:solidFill>
            <a:miter lim="800000"/>
            <a:headEnd/>
            <a:tailEnd/>
          </a:ln>
          <a:effectLst/>
        </p:spPr>
      </p:pic>
      <p:sp>
        <p:nvSpPr>
          <p:cNvPr id="108" name="TextBox 107"/>
          <p:cNvSpPr txBox="1"/>
          <p:nvPr/>
        </p:nvSpPr>
        <p:spPr>
          <a:xfrm>
            <a:off x="33035632" y="25415633"/>
            <a:ext cx="10011508" cy="646331"/>
          </a:xfrm>
          <a:prstGeom prst="rect">
            <a:avLst/>
          </a:prstGeom>
          <a:solidFill>
            <a:srgbClr val="003064"/>
          </a:solidFill>
        </p:spPr>
        <p:txBody>
          <a:bodyPr wrap="square" rtlCol="0">
            <a:spAutoFit/>
          </a:bodyPr>
          <a:lstStyle/>
          <a:p>
            <a:r>
              <a:rPr lang="en-GB" sz="3600" dirty="0" smtClean="0">
                <a:solidFill>
                  <a:schemeClr val="bg1"/>
                </a:solidFill>
                <a:latin typeface="Times New Roman" pitchFamily="18" charset="0"/>
                <a:cs typeface="Times New Roman" pitchFamily="18" charset="0"/>
              </a:rPr>
              <a:t>References</a:t>
            </a:r>
            <a:endParaRPr lang="en-US" sz="3600" dirty="0">
              <a:solidFill>
                <a:schemeClr val="bg1"/>
              </a:solidFill>
              <a:latin typeface="Times New Roman" pitchFamily="18" charset="0"/>
              <a:cs typeface="Times New Roman" pitchFamily="18" charset="0"/>
            </a:endParaRPr>
          </a:p>
        </p:txBody>
      </p:sp>
      <p:sp>
        <p:nvSpPr>
          <p:cNvPr id="63" name="TextBox 62"/>
          <p:cNvSpPr txBox="1"/>
          <p:nvPr/>
        </p:nvSpPr>
        <p:spPr>
          <a:xfrm>
            <a:off x="32988738" y="21992493"/>
            <a:ext cx="10058400" cy="646331"/>
          </a:xfrm>
          <a:prstGeom prst="rect">
            <a:avLst/>
          </a:prstGeom>
          <a:solidFill>
            <a:srgbClr val="000066"/>
          </a:solidFill>
        </p:spPr>
        <p:txBody>
          <a:bodyPr wrap="square" rtlCol="0">
            <a:spAutoFit/>
          </a:bodyPr>
          <a:lstStyle/>
          <a:p>
            <a:r>
              <a:rPr lang="en-GB" sz="3600" dirty="0" smtClean="0">
                <a:solidFill>
                  <a:schemeClr val="bg1"/>
                </a:solidFill>
                <a:latin typeface="Times New Roman" pitchFamily="18" charset="0"/>
                <a:cs typeface="Times New Roman" pitchFamily="18" charset="0"/>
              </a:rPr>
              <a:t>Recommendations</a:t>
            </a:r>
            <a:endParaRPr lang="en-US" sz="3600" dirty="0">
              <a:solidFill>
                <a:schemeClr val="bg1"/>
              </a:solidFill>
              <a:latin typeface="Times New Roman" pitchFamily="18" charset="0"/>
              <a:cs typeface="Times New Roman" pitchFamily="18" charset="0"/>
            </a:endParaRPr>
          </a:p>
        </p:txBody>
      </p:sp>
      <p:sp>
        <p:nvSpPr>
          <p:cNvPr id="65" name="TextBox 64"/>
          <p:cNvSpPr txBox="1"/>
          <p:nvPr/>
        </p:nvSpPr>
        <p:spPr>
          <a:xfrm>
            <a:off x="33105968" y="22836554"/>
            <a:ext cx="9847385" cy="2308324"/>
          </a:xfrm>
          <a:prstGeom prst="rect">
            <a:avLst/>
          </a:prstGeom>
          <a:noFill/>
        </p:spPr>
        <p:txBody>
          <a:bodyPr wrap="square" rtlCol="0">
            <a:spAutoFit/>
          </a:bodyPr>
          <a:lstStyle/>
          <a:p>
            <a:pPr algn="just">
              <a:buFont typeface="Arial" pitchFamily="34" charset="0"/>
              <a:buChar char="•"/>
            </a:pPr>
            <a:r>
              <a:rPr lang="en-US" sz="2400" dirty="0" smtClean="0"/>
              <a:t>These specific </a:t>
            </a:r>
            <a:r>
              <a:rPr lang="en-US" sz="2400" b="1" dirty="0" smtClean="0"/>
              <a:t>AI algorithms can help address the lack of expert access </a:t>
            </a:r>
            <a:r>
              <a:rPr lang="en-US" sz="2400" dirty="0" smtClean="0"/>
              <a:t>through automatic, instantaneous grading of the retinal images, highlighting a possible solution for implementation of large-scale models for screening for DR. So, </a:t>
            </a:r>
            <a:r>
              <a:rPr lang="en-US" sz="2400" b="1" dirty="0" smtClean="0"/>
              <a:t>the implementation of these algorithms is recommended at primary level of healthcare system.</a:t>
            </a:r>
          </a:p>
        </p:txBody>
      </p:sp>
      <p:sp>
        <p:nvSpPr>
          <p:cNvPr id="70" name="TextBox 69"/>
          <p:cNvSpPr txBox="1"/>
          <p:nvPr/>
        </p:nvSpPr>
        <p:spPr>
          <a:xfrm>
            <a:off x="22570440" y="30099000"/>
            <a:ext cx="9418320" cy="830997"/>
          </a:xfrm>
          <a:prstGeom prst="rect">
            <a:avLst/>
          </a:prstGeom>
          <a:noFill/>
        </p:spPr>
        <p:txBody>
          <a:bodyPr wrap="square" rtlCol="0">
            <a:spAutoFit/>
          </a:bodyPr>
          <a:lstStyle/>
          <a:p>
            <a:pPr algn="just"/>
            <a:r>
              <a:rPr lang="en-GB" sz="2400" dirty="0" smtClean="0">
                <a:latin typeface="Times New Roman" pitchFamily="18" charset="0"/>
                <a:cs typeface="Times New Roman" pitchFamily="18" charset="0"/>
              </a:rPr>
              <a:t>The sensitivity and specificity were highest for mobile based online algorithms  and </a:t>
            </a:r>
            <a:r>
              <a:rPr lang="en-GB" sz="2400" dirty="0" smtClean="0">
                <a:latin typeface="Times New Roman" pitchFamily="18" charset="0"/>
                <a:cs typeface="Times New Roman" pitchFamily="18" charset="0"/>
              </a:rPr>
              <a:t>fundus photography </a:t>
            </a:r>
            <a:r>
              <a:rPr lang="en-GB" sz="2400" dirty="0" smtClean="0">
                <a:latin typeface="Times New Roman" pitchFamily="18" charset="0"/>
                <a:cs typeface="Times New Roman" pitchFamily="18" charset="0"/>
              </a:rPr>
              <a:t>respectively.</a:t>
            </a:r>
            <a:endParaRPr lang="en-US" dirty="0"/>
          </a:p>
        </p:txBody>
      </p:sp>
      <p:graphicFrame>
        <p:nvGraphicFramePr>
          <p:cNvPr id="69" name="Chart 68"/>
          <p:cNvGraphicFramePr/>
          <p:nvPr/>
        </p:nvGraphicFramePr>
        <p:xfrm>
          <a:off x="22616160" y="18943320"/>
          <a:ext cx="9357360" cy="466344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1" name="Chart 70"/>
          <p:cNvGraphicFramePr/>
          <p:nvPr/>
        </p:nvGraphicFramePr>
        <p:xfrm>
          <a:off x="22746251" y="24595689"/>
          <a:ext cx="9349189" cy="4802271"/>
        </p:xfrm>
        <a:graphic>
          <a:graphicData uri="http://schemas.openxmlformats.org/drawingml/2006/chart">
            <c:chart xmlns:c="http://schemas.openxmlformats.org/drawingml/2006/chart" xmlns:r="http://schemas.openxmlformats.org/officeDocument/2006/relationships" r:id="rId1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alt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alt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2219</TotalTime>
  <Words>911</Words>
  <Application>Microsoft Office PowerPoint</Application>
  <PresentationFormat>Custom</PresentationFormat>
  <Paragraphs>135</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CorelDRAW</vt:lpstr>
      <vt:lpstr>Slide 1</vt:lpstr>
    </vt:vector>
  </TitlesOfParts>
  <Company>MegaPrint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Horizontal Poster</dc:title>
  <dc:creator>Ethan Shulda</dc:creator>
  <dc:description>©MegaPrint Inc. 2009</dc:description>
  <cp:lastModifiedBy>SID</cp:lastModifiedBy>
  <cp:revision>282</cp:revision>
  <dcterms:created xsi:type="dcterms:W3CDTF">2008-12-04T00:20:37Z</dcterms:created>
  <dcterms:modified xsi:type="dcterms:W3CDTF">2020-07-03T01:15:28Z</dcterms:modified>
  <cp:category>Research Poster</cp:category>
</cp:coreProperties>
</file>