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69" r:id="rId5"/>
    <p:sldId id="268" r:id="rId6"/>
    <p:sldId id="260" r:id="rId7"/>
    <p:sldId id="275" r:id="rId8"/>
    <p:sldId id="276" r:id="rId9"/>
    <p:sldId id="277" r:id="rId10"/>
    <p:sldId id="278" r:id="rId11"/>
    <p:sldId id="279"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77539A-21CC-4DC3-8B08-F46F0EB1A2D0}" type="doc">
      <dgm:prSet loTypeId="urn:microsoft.com/office/officeart/2005/8/layout/hList3" loCatId="list" qsTypeId="urn:microsoft.com/office/officeart/2005/8/quickstyle/simple1" qsCatId="simple" csTypeId="urn:microsoft.com/office/officeart/2005/8/colors/colorful5" csCatId="colorful" phldr="1"/>
      <dgm:spPr/>
      <dgm:t>
        <a:bodyPr/>
        <a:lstStyle/>
        <a:p>
          <a:endParaRPr lang="en-US"/>
        </a:p>
      </dgm:t>
    </dgm:pt>
    <dgm:pt modelId="{929B5E76-5CDD-45C9-ABE0-5695F1D8437D}">
      <dgm:prSet phldrT="[Text]" custT="1"/>
      <dgm:spPr/>
      <dgm:t>
        <a:bodyPr/>
        <a:lstStyle/>
        <a:p>
          <a:r>
            <a:rPr lang="en-US" sz="2000" b="1">
              <a:latin typeface="Times New Roman" pitchFamily="18" charset="0"/>
              <a:cs typeface="Times New Roman" pitchFamily="18" charset="0"/>
            </a:rPr>
            <a:t>Program Outcomes</a:t>
          </a:r>
          <a:endParaRPr lang="en-US" sz="2000" b="1" dirty="0">
            <a:latin typeface="Times New Roman" pitchFamily="18" charset="0"/>
            <a:cs typeface="Times New Roman" pitchFamily="18" charset="0"/>
          </a:endParaRPr>
        </a:p>
      </dgm:t>
    </dgm:pt>
    <dgm:pt modelId="{FE885F7E-A92D-4675-A23A-A3AAE7ADBA68}" type="parTrans" cxnId="{E53BB3D3-E657-44AD-A7CC-1C3E8A745A09}">
      <dgm:prSet/>
      <dgm:spPr/>
      <dgm:t>
        <a:bodyPr/>
        <a:lstStyle/>
        <a:p>
          <a:endParaRPr lang="en-US"/>
        </a:p>
      </dgm:t>
    </dgm:pt>
    <dgm:pt modelId="{D78ABD29-F81C-4383-8CA9-A9A6C730901B}" type="sibTrans" cxnId="{E53BB3D3-E657-44AD-A7CC-1C3E8A745A09}">
      <dgm:prSet/>
      <dgm:spPr/>
      <dgm:t>
        <a:bodyPr/>
        <a:lstStyle/>
        <a:p>
          <a:endParaRPr lang="en-US"/>
        </a:p>
      </dgm:t>
    </dgm:pt>
    <dgm:pt modelId="{4E84BE6C-55F2-4317-B29E-8CF6135BE539}">
      <dgm:prSet phldrT="[Text]" custT="1"/>
      <dgm:spPr/>
      <dgm:t>
        <a:bodyPr/>
        <a:lstStyle/>
        <a:p>
          <a:pPr algn="ctr"/>
          <a:r>
            <a:rPr lang="en-US" sz="1800" dirty="0">
              <a:latin typeface="Times New Roman" pitchFamily="18" charset="0"/>
              <a:cs typeface="Times New Roman" pitchFamily="18" charset="0"/>
            </a:rPr>
            <a:t>Internalize the concepts of management such as healthcare delivery system, strategic planning, HR, marketing, finance and operation. </a:t>
          </a:r>
        </a:p>
        <a:p>
          <a:pPr algn="ctr"/>
          <a:r>
            <a:rPr lang="en-US" sz="1800" dirty="0">
              <a:latin typeface="Times New Roman" pitchFamily="18" charset="0"/>
              <a:cs typeface="Times New Roman" pitchFamily="18" charset="0"/>
            </a:rPr>
            <a:t>SCORE- 3 </a:t>
          </a:r>
        </a:p>
      </dgm:t>
    </dgm:pt>
    <dgm:pt modelId="{9104674C-9D2F-4CCB-AFC1-66815084B508}" type="parTrans" cxnId="{E0DE67F9-587D-43B7-B5FA-9844B5B782EB}">
      <dgm:prSet/>
      <dgm:spPr/>
      <dgm:t>
        <a:bodyPr/>
        <a:lstStyle/>
        <a:p>
          <a:endParaRPr lang="en-US"/>
        </a:p>
      </dgm:t>
    </dgm:pt>
    <dgm:pt modelId="{C247D692-6D49-4F49-B75B-BD1DE09801D3}" type="sibTrans" cxnId="{E0DE67F9-587D-43B7-B5FA-9844B5B782EB}">
      <dgm:prSet/>
      <dgm:spPr/>
      <dgm:t>
        <a:bodyPr/>
        <a:lstStyle/>
        <a:p>
          <a:endParaRPr lang="en-US"/>
        </a:p>
      </dgm:t>
    </dgm:pt>
    <dgm:pt modelId="{4BB24D28-3340-439D-B7B2-4329114EDE5F}">
      <dgm:prSet phldrT="[Text]" custT="1"/>
      <dgm:spPr/>
      <dgm:t>
        <a:bodyPr/>
        <a:lstStyle/>
        <a:p>
          <a:r>
            <a:rPr lang="en-US" sz="1800" dirty="0">
              <a:latin typeface="Times New Roman" pitchFamily="18" charset="0"/>
              <a:cs typeface="Times New Roman" pitchFamily="18" charset="0"/>
            </a:rPr>
            <a:t>Apply knowledge of research and management techniques and functions in an integrated manner in healthcare setup. </a:t>
          </a:r>
        </a:p>
        <a:p>
          <a:r>
            <a:rPr lang="en-US" sz="1800" dirty="0">
              <a:latin typeface="Times New Roman" pitchFamily="18" charset="0"/>
              <a:cs typeface="Times New Roman" pitchFamily="18" charset="0"/>
            </a:rPr>
            <a:t>SCORE-3 </a:t>
          </a:r>
        </a:p>
      </dgm:t>
    </dgm:pt>
    <dgm:pt modelId="{B42FECB6-9538-41AD-B828-BD52F978B4CB}" type="parTrans" cxnId="{EE24411A-B882-4F2D-9E8E-C9147C54A23A}">
      <dgm:prSet/>
      <dgm:spPr/>
      <dgm:t>
        <a:bodyPr/>
        <a:lstStyle/>
        <a:p>
          <a:endParaRPr lang="en-US"/>
        </a:p>
      </dgm:t>
    </dgm:pt>
    <dgm:pt modelId="{BE39B56A-3826-4B63-AF69-16EB53F64BFE}" type="sibTrans" cxnId="{EE24411A-B882-4F2D-9E8E-C9147C54A23A}">
      <dgm:prSet/>
      <dgm:spPr/>
      <dgm:t>
        <a:bodyPr/>
        <a:lstStyle/>
        <a:p>
          <a:endParaRPr lang="en-US"/>
        </a:p>
      </dgm:t>
    </dgm:pt>
    <dgm:pt modelId="{FBA6DBC7-E775-46B4-A5C3-957F03325D0C}">
      <dgm:prSet phldrT="[Text]" custT="1"/>
      <dgm:spPr/>
      <dgm:t>
        <a:bodyPr/>
        <a:lstStyle/>
        <a:p>
          <a:r>
            <a:rPr lang="en-US" sz="1800" dirty="0">
              <a:latin typeface="Times New Roman" pitchFamily="18" charset="0"/>
              <a:cs typeface="Times New Roman" pitchFamily="18" charset="0"/>
            </a:rPr>
            <a:t>Use appropriate skills to support healthcare organizations to take informed decision in planning, building and managing healthcare organization.</a:t>
          </a:r>
        </a:p>
        <a:p>
          <a:r>
            <a:rPr lang="en-US" sz="1800" dirty="0">
              <a:latin typeface="Times New Roman" pitchFamily="18" charset="0"/>
              <a:cs typeface="Times New Roman" pitchFamily="18" charset="0"/>
            </a:rPr>
            <a:t>SCORE-3 </a:t>
          </a:r>
        </a:p>
      </dgm:t>
    </dgm:pt>
    <dgm:pt modelId="{9A2300D4-0C06-4637-8F37-5362F476B642}" type="parTrans" cxnId="{4A60DE96-6886-4EE7-A6DC-B60504DBCB82}">
      <dgm:prSet/>
      <dgm:spPr/>
      <dgm:t>
        <a:bodyPr/>
        <a:lstStyle/>
        <a:p>
          <a:endParaRPr lang="en-US"/>
        </a:p>
      </dgm:t>
    </dgm:pt>
    <dgm:pt modelId="{AA47FE0A-0429-491B-B058-DC0AF096DF1E}" type="sibTrans" cxnId="{4A60DE96-6886-4EE7-A6DC-B60504DBCB82}">
      <dgm:prSet/>
      <dgm:spPr/>
      <dgm:t>
        <a:bodyPr/>
        <a:lstStyle/>
        <a:p>
          <a:endParaRPr lang="en-US"/>
        </a:p>
      </dgm:t>
    </dgm:pt>
    <dgm:pt modelId="{09F15250-4A49-483B-8E85-A5B50D7A6922}">
      <dgm:prSet custT="1"/>
      <dgm:spPr/>
      <dgm:t>
        <a:bodyPr/>
        <a:lstStyle/>
        <a:p>
          <a:r>
            <a:rPr lang="en-US" sz="1800" dirty="0">
              <a:latin typeface="Times New Roman" pitchFamily="18" charset="0"/>
              <a:cs typeface="Times New Roman" pitchFamily="18" charset="0"/>
            </a:rPr>
            <a:t>Utilize learning acquired from trainings and practical exposures in real time situations. </a:t>
          </a:r>
        </a:p>
        <a:p>
          <a:r>
            <a:rPr lang="en-US" sz="1800" dirty="0">
              <a:latin typeface="Times New Roman" pitchFamily="18" charset="0"/>
              <a:cs typeface="Times New Roman" pitchFamily="18" charset="0"/>
            </a:rPr>
            <a:t>SCORE-3 </a:t>
          </a:r>
        </a:p>
      </dgm:t>
    </dgm:pt>
    <dgm:pt modelId="{61D8848E-DCB9-4BA7-9ED5-19D9D3335A65}" type="parTrans" cxnId="{619B7F41-3B7A-49AA-853C-679368224E06}">
      <dgm:prSet/>
      <dgm:spPr/>
      <dgm:t>
        <a:bodyPr/>
        <a:lstStyle/>
        <a:p>
          <a:endParaRPr lang="en-US"/>
        </a:p>
      </dgm:t>
    </dgm:pt>
    <dgm:pt modelId="{7A59C9E8-F781-4713-8CFE-830BB1209A8D}" type="sibTrans" cxnId="{619B7F41-3B7A-49AA-853C-679368224E06}">
      <dgm:prSet/>
      <dgm:spPr/>
      <dgm:t>
        <a:bodyPr/>
        <a:lstStyle/>
        <a:p>
          <a:endParaRPr lang="en-US"/>
        </a:p>
      </dgm:t>
    </dgm:pt>
    <dgm:pt modelId="{3FF1BE2B-8E8D-49BD-9316-4E386F2E4DB8}" type="pres">
      <dgm:prSet presAssocID="{5577539A-21CC-4DC3-8B08-F46F0EB1A2D0}" presName="composite" presStyleCnt="0">
        <dgm:presLayoutVars>
          <dgm:chMax val="1"/>
          <dgm:dir/>
          <dgm:resizeHandles val="exact"/>
        </dgm:presLayoutVars>
      </dgm:prSet>
      <dgm:spPr/>
      <dgm:t>
        <a:bodyPr/>
        <a:lstStyle/>
        <a:p>
          <a:endParaRPr lang="en-US"/>
        </a:p>
      </dgm:t>
    </dgm:pt>
    <dgm:pt modelId="{5501686E-C1DF-4E65-97CE-9A4D4F579911}" type="pres">
      <dgm:prSet presAssocID="{929B5E76-5CDD-45C9-ABE0-5695F1D8437D}" presName="roof" presStyleLbl="dkBgShp" presStyleIdx="0" presStyleCnt="2" custScaleY="45891"/>
      <dgm:spPr/>
      <dgm:t>
        <a:bodyPr/>
        <a:lstStyle/>
        <a:p>
          <a:endParaRPr lang="en-US"/>
        </a:p>
      </dgm:t>
    </dgm:pt>
    <dgm:pt modelId="{88610A30-34BC-44EB-8EAD-9DE04149ACC2}" type="pres">
      <dgm:prSet presAssocID="{929B5E76-5CDD-45C9-ABE0-5695F1D8437D}" presName="pillars" presStyleCnt="0"/>
      <dgm:spPr/>
    </dgm:pt>
    <dgm:pt modelId="{9E0A13FC-0D3F-4EE5-B7CC-8CCC5B8E1C9C}" type="pres">
      <dgm:prSet presAssocID="{929B5E76-5CDD-45C9-ABE0-5695F1D8437D}" presName="pillar1" presStyleLbl="node1" presStyleIdx="0" presStyleCnt="4" custScaleY="121906" custLinFactNeighborY="217">
        <dgm:presLayoutVars>
          <dgm:bulletEnabled val="1"/>
        </dgm:presLayoutVars>
      </dgm:prSet>
      <dgm:spPr/>
      <dgm:t>
        <a:bodyPr/>
        <a:lstStyle/>
        <a:p>
          <a:endParaRPr lang="en-US"/>
        </a:p>
      </dgm:t>
    </dgm:pt>
    <dgm:pt modelId="{8B084F1C-9869-4709-8974-82897E5903A2}" type="pres">
      <dgm:prSet presAssocID="{4BB24D28-3340-439D-B7B2-4329114EDE5F}" presName="pillarX" presStyleLbl="node1" presStyleIdx="1" presStyleCnt="4" custScaleY="117276" custLinFactNeighborX="-1818" custLinFactNeighborY="-2098">
        <dgm:presLayoutVars>
          <dgm:bulletEnabled val="1"/>
        </dgm:presLayoutVars>
      </dgm:prSet>
      <dgm:spPr/>
      <dgm:t>
        <a:bodyPr/>
        <a:lstStyle/>
        <a:p>
          <a:endParaRPr lang="en-US"/>
        </a:p>
      </dgm:t>
    </dgm:pt>
    <dgm:pt modelId="{1B66A4DE-0BE0-49C3-B834-F0E288648518}" type="pres">
      <dgm:prSet presAssocID="{FBA6DBC7-E775-46B4-A5C3-957F03325D0C}" presName="pillarX" presStyleLbl="node1" presStyleIdx="2" presStyleCnt="4" custScaleY="121787" custLinFactNeighborX="-3636" custLinFactNeighborY="157">
        <dgm:presLayoutVars>
          <dgm:bulletEnabled val="1"/>
        </dgm:presLayoutVars>
      </dgm:prSet>
      <dgm:spPr/>
      <dgm:t>
        <a:bodyPr/>
        <a:lstStyle/>
        <a:p>
          <a:endParaRPr lang="en-US"/>
        </a:p>
      </dgm:t>
    </dgm:pt>
    <dgm:pt modelId="{6F4D7F6D-8DC1-4E6E-9B6F-BCA9C6B9B6C9}" type="pres">
      <dgm:prSet presAssocID="{09F15250-4A49-483B-8E85-A5B50D7A6922}" presName="pillarX" presStyleLbl="node1" presStyleIdx="3" presStyleCnt="4" custScaleY="121787" custLinFactNeighborX="-1818" custLinFactNeighborY="157">
        <dgm:presLayoutVars>
          <dgm:bulletEnabled val="1"/>
        </dgm:presLayoutVars>
      </dgm:prSet>
      <dgm:spPr/>
      <dgm:t>
        <a:bodyPr/>
        <a:lstStyle/>
        <a:p>
          <a:endParaRPr lang="en-US"/>
        </a:p>
      </dgm:t>
    </dgm:pt>
    <dgm:pt modelId="{BE4AED4A-F06E-42DB-AB3E-C93E54525A51}" type="pres">
      <dgm:prSet presAssocID="{929B5E76-5CDD-45C9-ABE0-5695F1D8437D}" presName="base" presStyleLbl="dkBgShp" presStyleIdx="1" presStyleCnt="2"/>
      <dgm:spPr/>
    </dgm:pt>
  </dgm:ptLst>
  <dgm:cxnLst>
    <dgm:cxn modelId="{EE24411A-B882-4F2D-9E8E-C9147C54A23A}" srcId="{929B5E76-5CDD-45C9-ABE0-5695F1D8437D}" destId="{4BB24D28-3340-439D-B7B2-4329114EDE5F}" srcOrd="1" destOrd="0" parTransId="{B42FECB6-9538-41AD-B828-BD52F978B4CB}" sibTransId="{BE39B56A-3826-4B63-AF69-16EB53F64BFE}"/>
    <dgm:cxn modelId="{E0DE67F9-587D-43B7-B5FA-9844B5B782EB}" srcId="{929B5E76-5CDD-45C9-ABE0-5695F1D8437D}" destId="{4E84BE6C-55F2-4317-B29E-8CF6135BE539}" srcOrd="0" destOrd="0" parTransId="{9104674C-9D2F-4CCB-AFC1-66815084B508}" sibTransId="{C247D692-6D49-4F49-B75B-BD1DE09801D3}"/>
    <dgm:cxn modelId="{07C47B48-AEE1-45AD-A921-C98EC073BCF0}" type="presOf" srcId="{FBA6DBC7-E775-46B4-A5C3-957F03325D0C}" destId="{1B66A4DE-0BE0-49C3-B834-F0E288648518}" srcOrd="0" destOrd="0" presId="urn:microsoft.com/office/officeart/2005/8/layout/hList3"/>
    <dgm:cxn modelId="{E53BB3D3-E657-44AD-A7CC-1C3E8A745A09}" srcId="{5577539A-21CC-4DC3-8B08-F46F0EB1A2D0}" destId="{929B5E76-5CDD-45C9-ABE0-5695F1D8437D}" srcOrd="0" destOrd="0" parTransId="{FE885F7E-A92D-4675-A23A-A3AAE7ADBA68}" sibTransId="{D78ABD29-F81C-4383-8CA9-A9A6C730901B}"/>
    <dgm:cxn modelId="{85EA67F3-FB2F-420F-B3B7-84920DFED995}" type="presOf" srcId="{5577539A-21CC-4DC3-8B08-F46F0EB1A2D0}" destId="{3FF1BE2B-8E8D-49BD-9316-4E386F2E4DB8}" srcOrd="0" destOrd="0" presId="urn:microsoft.com/office/officeart/2005/8/layout/hList3"/>
    <dgm:cxn modelId="{BF8F9F12-2ED1-4E54-A0A3-195A23A1759A}" type="presOf" srcId="{09F15250-4A49-483B-8E85-A5B50D7A6922}" destId="{6F4D7F6D-8DC1-4E6E-9B6F-BCA9C6B9B6C9}" srcOrd="0" destOrd="0" presId="urn:microsoft.com/office/officeart/2005/8/layout/hList3"/>
    <dgm:cxn modelId="{4099A2E0-F1FC-4A71-BD3F-D02AAD07EF48}" type="presOf" srcId="{4E84BE6C-55F2-4317-B29E-8CF6135BE539}" destId="{9E0A13FC-0D3F-4EE5-B7CC-8CCC5B8E1C9C}" srcOrd="0" destOrd="0" presId="urn:microsoft.com/office/officeart/2005/8/layout/hList3"/>
    <dgm:cxn modelId="{619B7F41-3B7A-49AA-853C-679368224E06}" srcId="{929B5E76-5CDD-45C9-ABE0-5695F1D8437D}" destId="{09F15250-4A49-483B-8E85-A5B50D7A6922}" srcOrd="3" destOrd="0" parTransId="{61D8848E-DCB9-4BA7-9ED5-19D9D3335A65}" sibTransId="{7A59C9E8-F781-4713-8CFE-830BB1209A8D}"/>
    <dgm:cxn modelId="{4A60DE96-6886-4EE7-A6DC-B60504DBCB82}" srcId="{929B5E76-5CDD-45C9-ABE0-5695F1D8437D}" destId="{FBA6DBC7-E775-46B4-A5C3-957F03325D0C}" srcOrd="2" destOrd="0" parTransId="{9A2300D4-0C06-4637-8F37-5362F476B642}" sibTransId="{AA47FE0A-0429-491B-B058-DC0AF096DF1E}"/>
    <dgm:cxn modelId="{5826058C-E0BC-4C15-9DA9-02AC36C98DAA}" type="presOf" srcId="{929B5E76-5CDD-45C9-ABE0-5695F1D8437D}" destId="{5501686E-C1DF-4E65-97CE-9A4D4F579911}" srcOrd="0" destOrd="0" presId="urn:microsoft.com/office/officeart/2005/8/layout/hList3"/>
    <dgm:cxn modelId="{956F747D-B9BD-462A-AFC5-5C2DBB1AD338}" type="presOf" srcId="{4BB24D28-3340-439D-B7B2-4329114EDE5F}" destId="{8B084F1C-9869-4709-8974-82897E5903A2}" srcOrd="0" destOrd="0" presId="urn:microsoft.com/office/officeart/2005/8/layout/hList3"/>
    <dgm:cxn modelId="{C1FE5B76-E8DC-4623-8E92-2C6B92825CEA}" type="presParOf" srcId="{3FF1BE2B-8E8D-49BD-9316-4E386F2E4DB8}" destId="{5501686E-C1DF-4E65-97CE-9A4D4F579911}" srcOrd="0" destOrd="0" presId="urn:microsoft.com/office/officeart/2005/8/layout/hList3"/>
    <dgm:cxn modelId="{1F1ABEEB-D768-4995-9E06-F8CC159E313F}" type="presParOf" srcId="{3FF1BE2B-8E8D-49BD-9316-4E386F2E4DB8}" destId="{88610A30-34BC-44EB-8EAD-9DE04149ACC2}" srcOrd="1" destOrd="0" presId="urn:microsoft.com/office/officeart/2005/8/layout/hList3"/>
    <dgm:cxn modelId="{CD66417A-9A28-400A-ABD2-67946C665545}" type="presParOf" srcId="{88610A30-34BC-44EB-8EAD-9DE04149ACC2}" destId="{9E0A13FC-0D3F-4EE5-B7CC-8CCC5B8E1C9C}" srcOrd="0" destOrd="0" presId="urn:microsoft.com/office/officeart/2005/8/layout/hList3"/>
    <dgm:cxn modelId="{42BF334E-B53C-400A-8C71-5BC4C3DC1B63}" type="presParOf" srcId="{88610A30-34BC-44EB-8EAD-9DE04149ACC2}" destId="{8B084F1C-9869-4709-8974-82897E5903A2}" srcOrd="1" destOrd="0" presId="urn:microsoft.com/office/officeart/2005/8/layout/hList3"/>
    <dgm:cxn modelId="{FEAB91C4-4135-43B9-AC64-5F75913969D3}" type="presParOf" srcId="{88610A30-34BC-44EB-8EAD-9DE04149ACC2}" destId="{1B66A4DE-0BE0-49C3-B834-F0E288648518}" srcOrd="2" destOrd="0" presId="urn:microsoft.com/office/officeart/2005/8/layout/hList3"/>
    <dgm:cxn modelId="{0935009C-5105-4E35-939A-AB160A73A369}" type="presParOf" srcId="{88610A30-34BC-44EB-8EAD-9DE04149ACC2}" destId="{6F4D7F6D-8DC1-4E6E-9B6F-BCA9C6B9B6C9}" srcOrd="3" destOrd="0" presId="urn:microsoft.com/office/officeart/2005/8/layout/hList3"/>
    <dgm:cxn modelId="{67319C83-F352-4600-8391-C0C6AF9A1438}" type="presParOf" srcId="{3FF1BE2B-8E8D-49BD-9316-4E386F2E4DB8}" destId="{BE4AED4A-F06E-42DB-AB3E-C93E54525A51}"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01686E-C1DF-4E65-97CE-9A4D4F579911}">
      <dsp:nvSpPr>
        <dsp:cNvPr id="0" name=""/>
        <dsp:cNvSpPr/>
      </dsp:nvSpPr>
      <dsp:spPr>
        <a:xfrm>
          <a:off x="0" y="225740"/>
          <a:ext cx="8382000" cy="765819"/>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latin typeface="Times New Roman" pitchFamily="18" charset="0"/>
              <a:cs typeface="Times New Roman" pitchFamily="18" charset="0"/>
            </a:rPr>
            <a:t>Program Outcomes</a:t>
          </a:r>
          <a:endParaRPr lang="en-US" sz="2000" b="1" kern="1200" dirty="0">
            <a:latin typeface="Times New Roman" pitchFamily="18" charset="0"/>
            <a:cs typeface="Times New Roman" pitchFamily="18" charset="0"/>
          </a:endParaRPr>
        </a:p>
      </dsp:txBody>
      <dsp:txXfrm>
        <a:off x="0" y="225740"/>
        <a:ext cx="8382000" cy="765819"/>
      </dsp:txXfrm>
    </dsp:sp>
    <dsp:sp modelId="{9E0A13FC-0D3F-4EE5-B7CC-8CCC5B8E1C9C}">
      <dsp:nvSpPr>
        <dsp:cNvPr id="0" name=""/>
        <dsp:cNvSpPr/>
      </dsp:nvSpPr>
      <dsp:spPr>
        <a:xfrm>
          <a:off x="0" y="1066803"/>
          <a:ext cx="2095500" cy="4272120"/>
        </a:xfrm>
        <a:prstGeom prst="rect">
          <a:avLst/>
        </a:prstGeom>
        <a:solidFill>
          <a:schemeClr val="accent5">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Internalize the concepts of management such as healthcare delivery system, strategic planning, HR, marketing, finance and operation. </a:t>
          </a:r>
        </a:p>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SCORE- 3 </a:t>
          </a:r>
        </a:p>
      </dsp:txBody>
      <dsp:txXfrm>
        <a:off x="0" y="1066803"/>
        <a:ext cx="2095500" cy="4272120"/>
      </dsp:txXfrm>
    </dsp:sp>
    <dsp:sp modelId="{8B084F1C-9869-4709-8974-82897E5903A2}">
      <dsp:nvSpPr>
        <dsp:cNvPr id="0" name=""/>
        <dsp:cNvSpPr/>
      </dsp:nvSpPr>
      <dsp:spPr>
        <a:xfrm>
          <a:off x="2057403" y="1066803"/>
          <a:ext cx="2095500" cy="4109864"/>
        </a:xfrm>
        <a:prstGeom prst="rect">
          <a:avLst/>
        </a:prstGeom>
        <a:solidFill>
          <a:schemeClr val="accent5">
            <a:hueOff val="2239519"/>
            <a:satOff val="3160"/>
            <a:lumOff val="-392"/>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Apply knowledge of research and management techniques and functions in an integrated manner in healthcare setup. </a:t>
          </a:r>
        </a:p>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SCORE-3 </a:t>
          </a:r>
        </a:p>
      </dsp:txBody>
      <dsp:txXfrm>
        <a:off x="2057403" y="1066803"/>
        <a:ext cx="2095500" cy="4109864"/>
      </dsp:txXfrm>
    </dsp:sp>
    <dsp:sp modelId="{1B66A4DE-0BE0-49C3-B834-F0E288648518}">
      <dsp:nvSpPr>
        <dsp:cNvPr id="0" name=""/>
        <dsp:cNvSpPr/>
      </dsp:nvSpPr>
      <dsp:spPr>
        <a:xfrm>
          <a:off x="4114807" y="1066785"/>
          <a:ext cx="2095500" cy="4267949"/>
        </a:xfrm>
        <a:prstGeom prst="rect">
          <a:avLst/>
        </a:prstGeom>
        <a:solidFill>
          <a:schemeClr val="accent5">
            <a:hueOff val="4479037"/>
            <a:satOff val="6319"/>
            <a:lumOff val="-784"/>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Use appropriate skills to support healthcare organizations to take informed decision in planning, building and managing healthcare organization.</a:t>
          </a:r>
        </a:p>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SCORE-3 </a:t>
          </a:r>
        </a:p>
      </dsp:txBody>
      <dsp:txXfrm>
        <a:off x="4114807" y="1066785"/>
        <a:ext cx="2095500" cy="4267949"/>
      </dsp:txXfrm>
    </dsp:sp>
    <dsp:sp modelId="{6F4D7F6D-8DC1-4E6E-9B6F-BCA9C6B9B6C9}">
      <dsp:nvSpPr>
        <dsp:cNvPr id="0" name=""/>
        <dsp:cNvSpPr/>
      </dsp:nvSpPr>
      <dsp:spPr>
        <a:xfrm>
          <a:off x="6248403" y="1066785"/>
          <a:ext cx="2095500" cy="4267949"/>
        </a:xfrm>
        <a:prstGeom prst="rect">
          <a:avLst/>
        </a:prstGeom>
        <a:solidFill>
          <a:schemeClr val="accent5">
            <a:hueOff val="6718555"/>
            <a:satOff val="9479"/>
            <a:lumOff val="-117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Utilize learning acquired from trainings and practical exposures in real time situations. </a:t>
          </a:r>
        </a:p>
        <a:p>
          <a:pPr marL="0" lvl="0" indent="0" algn="ctr" defTabSz="800100">
            <a:lnSpc>
              <a:spcPct val="90000"/>
            </a:lnSpc>
            <a:spcBef>
              <a:spcPct val="0"/>
            </a:spcBef>
            <a:spcAft>
              <a:spcPct val="35000"/>
            </a:spcAft>
            <a:buNone/>
          </a:pPr>
          <a:r>
            <a:rPr lang="en-US" sz="1800" kern="1200" dirty="0">
              <a:latin typeface="Times New Roman" pitchFamily="18" charset="0"/>
              <a:cs typeface="Times New Roman" pitchFamily="18" charset="0"/>
            </a:rPr>
            <a:t>SCORE-3 </a:t>
          </a:r>
        </a:p>
      </dsp:txBody>
      <dsp:txXfrm>
        <a:off x="6248403" y="1066785"/>
        <a:ext cx="2095500" cy="4267949"/>
      </dsp:txXfrm>
    </dsp:sp>
    <dsp:sp modelId="{BE4AED4A-F06E-42DB-AB3E-C93E54525A51}">
      <dsp:nvSpPr>
        <dsp:cNvPr id="0" name=""/>
        <dsp:cNvSpPr/>
      </dsp:nvSpPr>
      <dsp:spPr>
        <a:xfrm>
          <a:off x="0" y="4947477"/>
          <a:ext cx="8382000" cy="389382"/>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6/17/2021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6/17/2021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6/17/2021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6/17/2021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2819399"/>
          </a:xfrm>
        </p:spPr>
        <p:txBody>
          <a:bodyPr>
            <a:normAutofit/>
          </a:bodyPr>
          <a:lstStyle/>
          <a:p>
            <a:pPr algn="ctr"/>
            <a:r>
              <a:rPr lang="en-US" sz="3200" b="1" u="sng" dirty="0">
                <a:latin typeface="Times New Roman" pitchFamily="18" charset="0"/>
                <a:cs typeface="Times New Roman" pitchFamily="18" charset="0"/>
              </a:rPr>
              <a:t>KNOWLEDGE, ATTITUDE &amp; PERCEPTION OF COVID-19 VACCINATION AMONG SENIOR CITIZENS </a:t>
            </a:r>
            <a:r>
              <a:rPr lang="en-US" sz="3200" b="1" u="sng" dirty="0" smtClean="0">
                <a:latin typeface="Times New Roman" pitchFamily="18" charset="0"/>
                <a:cs typeface="Times New Roman" pitchFamily="18" charset="0"/>
              </a:rPr>
              <a:t>IN INDIA</a:t>
            </a:r>
            <a:r>
              <a:rPr lang="en-US" sz="3200" dirty="0"/>
              <a:t/>
            </a:r>
            <a:br>
              <a:rPr lang="en-US" sz="3200" dirty="0"/>
            </a:br>
            <a:endParaRPr lang="en-US" sz="3200" dirty="0"/>
          </a:p>
        </p:txBody>
      </p:sp>
      <p:sp>
        <p:nvSpPr>
          <p:cNvPr id="3" name="Subtitle 2"/>
          <p:cNvSpPr>
            <a:spLocks noGrp="1"/>
          </p:cNvSpPr>
          <p:nvPr>
            <p:ph type="subTitle" idx="1"/>
          </p:nvPr>
        </p:nvSpPr>
        <p:spPr>
          <a:xfrm>
            <a:off x="4572000" y="3352800"/>
            <a:ext cx="4267200" cy="2514600"/>
          </a:xfrm>
        </p:spPr>
        <p:txBody>
          <a:bodyPr>
            <a:normAutofit/>
          </a:bodyPr>
          <a:lstStyle/>
          <a:p>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p:txBody>
      </p:sp>
      <p:sp>
        <p:nvSpPr>
          <p:cNvPr id="4" name="TextBox 3"/>
          <p:cNvSpPr txBox="1"/>
          <p:nvPr/>
        </p:nvSpPr>
        <p:spPr>
          <a:xfrm>
            <a:off x="304800" y="3429000"/>
            <a:ext cx="4114800" cy="2800767"/>
          </a:xfrm>
          <a:prstGeom prst="rect">
            <a:avLst/>
          </a:prstGeom>
          <a:noFill/>
        </p:spPr>
        <p:txBody>
          <a:bodyPr wrap="square" rtlCol="0">
            <a:spAutoFit/>
          </a:bodyPr>
          <a:lstStyle/>
          <a:p>
            <a:r>
              <a:rPr lang="en-US" sz="2200" b="1" dirty="0">
                <a:latin typeface="Times New Roman" pitchFamily="18" charset="0"/>
                <a:cs typeface="Times New Roman" pitchFamily="18" charset="0"/>
              </a:rPr>
              <a:t>Supervised by- Dr. </a:t>
            </a:r>
            <a:r>
              <a:rPr lang="en-US" sz="2200" b="1" dirty="0" err="1">
                <a:latin typeface="Times New Roman" pitchFamily="18" charset="0"/>
                <a:cs typeface="Times New Roman" pitchFamily="18" charset="0"/>
              </a:rPr>
              <a:t>Sumant</a:t>
            </a:r>
            <a:r>
              <a:rPr lang="en-US" sz="2200" b="1" dirty="0">
                <a:latin typeface="Times New Roman" pitchFamily="18" charset="0"/>
                <a:cs typeface="Times New Roman" pitchFamily="18" charset="0"/>
              </a:rPr>
              <a:t> Swain</a:t>
            </a:r>
          </a:p>
          <a:p>
            <a:r>
              <a:rPr lang="en-US" sz="2200" b="1" dirty="0">
                <a:latin typeface="Times New Roman" pitchFamily="18" charset="0"/>
                <a:cs typeface="Times New Roman" pitchFamily="18" charset="0"/>
              </a:rPr>
              <a:t>Associate Professor </a:t>
            </a:r>
          </a:p>
          <a:p>
            <a:r>
              <a:rPr lang="en-US" sz="2200" b="1" dirty="0">
                <a:latin typeface="Times New Roman" pitchFamily="18" charset="0"/>
                <a:cs typeface="Times New Roman" pitchFamily="18" charset="0"/>
              </a:rPr>
              <a:t>IIHMR, </a:t>
            </a:r>
            <a:r>
              <a:rPr lang="en-US" sz="2200" b="1" dirty="0" smtClean="0">
                <a:latin typeface="Times New Roman" pitchFamily="18" charset="0"/>
                <a:cs typeface="Times New Roman" pitchFamily="18" charset="0"/>
              </a:rPr>
              <a:t>Delhi</a:t>
            </a:r>
          </a:p>
          <a:p>
            <a:r>
              <a:rPr lang="en-US" sz="2200" b="1" dirty="0" smtClean="0">
                <a:latin typeface="Times New Roman" pitchFamily="18" charset="0"/>
                <a:cs typeface="Times New Roman" pitchFamily="18" charset="0"/>
              </a:rPr>
              <a:t>Presented by – Dr. Tavleen Kaur Malik</a:t>
            </a:r>
          </a:p>
          <a:p>
            <a:r>
              <a:rPr lang="en-US" sz="2200" b="1" dirty="0" smtClean="0">
                <a:latin typeface="Times New Roman" pitchFamily="18" charset="0"/>
                <a:cs typeface="Times New Roman" pitchFamily="18" charset="0"/>
              </a:rPr>
              <a:t>PG/19/095</a:t>
            </a:r>
            <a:endParaRPr lang="en-US" sz="2200" b="1" dirty="0" smtClean="0">
              <a:latin typeface="Times New Roman" pitchFamily="18" charset="0"/>
              <a:cs typeface="Times New Roman" pitchFamily="18" charset="0"/>
            </a:endParaRPr>
          </a:p>
          <a:p>
            <a:endParaRPr lang="en-US" sz="2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4724402" cy="5486400"/>
          </a:xfrm>
        </p:spPr>
        <p:txBody>
          <a:bodyPr>
            <a:normAutofit fontScale="92500" lnSpcReduction="20000"/>
          </a:bodyPr>
          <a:lstStyle/>
          <a:p>
            <a:pPr lvl="0" algn="just"/>
            <a:r>
              <a:rPr lang="en-US" sz="2400" b="1" dirty="0">
                <a:latin typeface="Times New Roman" pitchFamily="18" charset="0"/>
                <a:cs typeface="Times New Roman" pitchFamily="18" charset="0"/>
              </a:rPr>
              <a:t>Motivating Factors</a:t>
            </a:r>
            <a:r>
              <a:rPr lang="en-US" sz="2400" dirty="0">
                <a:latin typeface="Times New Roman" pitchFamily="18" charset="0"/>
                <a:cs typeface="Times New Roman" pitchFamily="18" charset="0"/>
              </a:rPr>
              <a:t>:</a:t>
            </a:r>
          </a:p>
          <a:p>
            <a:pPr lvl="0" algn="just"/>
            <a:endParaRPr lang="en-US" sz="1700" dirty="0">
              <a:latin typeface="Times New Roman" pitchFamily="18" charset="0"/>
              <a:cs typeface="Times New Roman" pitchFamily="18" charset="0"/>
            </a:endParaRPr>
          </a:p>
          <a:p>
            <a:pPr lvl="0" algn="just">
              <a:buFont typeface="Wingdings" pitchFamily="2" charset="2"/>
              <a:buChar char="Ø"/>
            </a:pPr>
            <a:r>
              <a:rPr lang="en-US" sz="1800" u="sng" dirty="0">
                <a:latin typeface="Times New Roman" pitchFamily="18" charset="0"/>
                <a:cs typeface="Times New Roman" pitchFamily="18" charset="0"/>
              </a:rPr>
              <a:t>Intrinsic Factors:</a:t>
            </a:r>
            <a:r>
              <a:rPr lang="en-US" sz="1800" dirty="0">
                <a:latin typeface="Times New Roman" pitchFamily="18" charset="0"/>
                <a:cs typeface="Times New Roman" pitchFamily="18" charset="0"/>
              </a:rPr>
              <a:t> This included participants who were self-motivated to take the vaccination. They believed that being a responsible citizen they must vaccinate themselves in order to break the chain, stop the spread of the virus and the concern about one’s own co-morbidities.</a:t>
            </a:r>
          </a:p>
          <a:p>
            <a:pPr lvl="0" algn="just">
              <a:buFont typeface="Wingdings" pitchFamily="2" charset="2"/>
              <a:buChar char="Ø"/>
            </a:pPr>
            <a:endParaRPr lang="en-US" sz="1800" dirty="0">
              <a:latin typeface="Times New Roman" pitchFamily="18" charset="0"/>
              <a:cs typeface="Times New Roman" pitchFamily="18" charset="0"/>
            </a:endParaRPr>
          </a:p>
          <a:p>
            <a:pPr lvl="0" algn="just">
              <a:buFont typeface="Wingdings" pitchFamily="2" charset="2"/>
              <a:buChar char="Ø"/>
            </a:pPr>
            <a:r>
              <a:rPr lang="en-US" sz="1800" u="sng" dirty="0">
                <a:latin typeface="Times New Roman" pitchFamily="18" charset="0"/>
                <a:cs typeface="Times New Roman" pitchFamily="18" charset="0"/>
              </a:rPr>
              <a:t>Extrinsic Factors:</a:t>
            </a:r>
            <a:r>
              <a:rPr lang="en-US" sz="1800" dirty="0">
                <a:latin typeface="Times New Roman" pitchFamily="18" charset="0"/>
                <a:cs typeface="Times New Roman" pitchFamily="18" charset="0"/>
              </a:rPr>
              <a:t> Pressure from the family members, the rising COVID-19 horror, inspiration from friends who have been vaccinated or public figures and from the information that was broadcasted on the news channel. It was also found that 37.5% of the participants were motivated by their children, 20% were self-motivated, 12.5% were motivated by Friends/Neighbors, 5% were motivated by Healthcare Professional and News Channel (TV), the other 5% were motivated by their relatives and the rest 10% were motivated by all the factors.</a:t>
            </a:r>
          </a:p>
          <a:p>
            <a:pPr>
              <a:buNone/>
            </a:pPr>
            <a:endParaRPr lang="en-US" dirty="0"/>
          </a:p>
        </p:txBody>
      </p:sp>
      <p:pic>
        <p:nvPicPr>
          <p:cNvPr id="4" name="Picture 3"/>
          <p:cNvPicPr/>
          <p:nvPr/>
        </p:nvPicPr>
        <p:blipFill>
          <a:blip r:embed="rId2"/>
          <a:srcRect/>
          <a:stretch>
            <a:fillRect/>
          </a:stretch>
        </p:blipFill>
        <p:spPr bwMode="auto">
          <a:xfrm>
            <a:off x="4800600" y="1762760"/>
            <a:ext cx="4343400" cy="3190240"/>
          </a:xfrm>
          <a:prstGeom prst="rect">
            <a:avLst/>
          </a:prstGeom>
          <a:noFill/>
          <a:ln w="9525">
            <a:noFill/>
            <a:miter lim="800000"/>
            <a:headEnd/>
            <a:tailEnd/>
          </a:ln>
        </p:spPr>
      </p:pic>
      <p:sp>
        <p:nvSpPr>
          <p:cNvPr id="5" name="Title 2">
            <a:extLst>
              <a:ext uri="{FF2B5EF4-FFF2-40B4-BE49-F238E27FC236}">
                <a16:creationId xmlns:a16="http://schemas.microsoft.com/office/drawing/2014/main" xmlns="" id="{930F4D89-5CCC-4F53-A53B-FF7F1319F6B8}"/>
              </a:ext>
            </a:extLst>
          </p:cNvPr>
          <p:cNvSpPr>
            <a:spLocks noGrp="1"/>
          </p:cNvSpPr>
          <p:nvPr>
            <p:ph type="title"/>
          </p:nvPr>
        </p:nvSpPr>
        <p:spPr>
          <a:xfrm>
            <a:off x="304800" y="-50403"/>
            <a:ext cx="8229600" cy="533400"/>
          </a:xfrm>
        </p:spPr>
        <p:txBody>
          <a:bodyPr>
            <a:normAutofit/>
          </a:bodyPr>
          <a:lstStyle/>
          <a:p>
            <a:r>
              <a:rPr lang="en-US" sz="2200" dirty="0">
                <a:latin typeface="Times New Roman" pitchFamily="18" charset="0"/>
                <a:cs typeface="Times New Roman" pitchFamily="18" charset="0"/>
              </a:rPr>
              <a:t>FINDINGS CONTD.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13080"/>
            <a:ext cx="8763000" cy="5979160"/>
          </a:xfrm>
        </p:spPr>
        <p:txBody>
          <a:bodyPr>
            <a:normAutofit/>
          </a:bodyPr>
          <a:lstStyle/>
          <a:p>
            <a:pPr lvl="0" algn="just"/>
            <a:endParaRPr lang="en-US" sz="500" b="1" dirty="0">
              <a:latin typeface="Times New Roman" pitchFamily="18" charset="0"/>
              <a:cs typeface="Times New Roman" pitchFamily="18" charset="0"/>
            </a:endParaRPr>
          </a:p>
          <a:p>
            <a:pPr lvl="0" algn="just"/>
            <a:r>
              <a:rPr lang="en-US" sz="2000" b="1" dirty="0">
                <a:latin typeface="Times New Roman" pitchFamily="18" charset="0"/>
                <a:cs typeface="Times New Roman" pitchFamily="18" charset="0"/>
              </a:rPr>
              <a:t>Post- Vaccination Behavior</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The study found that all of the participants were taking the core preventive measures even after taking the vaccination as stated in the Government guidelines. The broad measures are: </a:t>
            </a:r>
          </a:p>
          <a:p>
            <a:pPr lvl="0" algn="just"/>
            <a:endParaRPr lang="en-US" sz="500" dirty="0">
              <a:latin typeface="Times New Roman" pitchFamily="18" charset="0"/>
              <a:cs typeface="Times New Roman" pitchFamily="18" charset="0"/>
            </a:endParaRPr>
          </a:p>
          <a:p>
            <a:pPr lvl="0" algn="just">
              <a:buFont typeface="Wingdings" pitchFamily="2" charset="2"/>
              <a:buChar char="q"/>
            </a:pPr>
            <a:r>
              <a:rPr lang="en-US" sz="1600" u="sng" dirty="0">
                <a:latin typeface="Times New Roman" pitchFamily="18" charset="0"/>
                <a:cs typeface="Times New Roman" pitchFamily="18" charset="0"/>
              </a:rPr>
              <a:t>Wearing Mask</a:t>
            </a:r>
            <a:r>
              <a:rPr lang="en-US" sz="1600" dirty="0">
                <a:latin typeface="Times New Roman" pitchFamily="18" charset="0"/>
                <a:cs typeface="Times New Roman" pitchFamily="18" charset="0"/>
              </a:rPr>
              <a:t> either being inside or outside the house. Also, participants were wearing double-mask whenever necessary.</a:t>
            </a:r>
          </a:p>
          <a:p>
            <a:pPr lvl="0" algn="just">
              <a:buFont typeface="Wingdings" pitchFamily="2" charset="2"/>
              <a:buChar char="q"/>
            </a:pPr>
            <a:r>
              <a:rPr lang="en-US" sz="1600" u="sng" dirty="0">
                <a:latin typeface="Times New Roman" pitchFamily="18" charset="0"/>
                <a:cs typeface="Times New Roman" pitchFamily="18" charset="0"/>
              </a:rPr>
              <a:t>Not going outside unnecessarily</a:t>
            </a:r>
            <a:r>
              <a:rPr lang="en-US" sz="1600" dirty="0">
                <a:latin typeface="Times New Roman" pitchFamily="18" charset="0"/>
                <a:cs typeface="Times New Roman" pitchFamily="18" charset="0"/>
              </a:rPr>
              <a:t> </a:t>
            </a:r>
          </a:p>
          <a:p>
            <a:pPr lvl="0" algn="just">
              <a:buFont typeface="Wingdings" pitchFamily="2" charset="2"/>
              <a:buChar char="q"/>
            </a:pPr>
            <a:r>
              <a:rPr lang="en-US" sz="1600" u="sng" dirty="0">
                <a:latin typeface="Times New Roman" pitchFamily="18" charset="0"/>
                <a:cs typeface="Times New Roman" pitchFamily="18" charset="0"/>
              </a:rPr>
              <a:t>Diet:</a:t>
            </a:r>
            <a:r>
              <a:rPr lang="en-US" sz="1600" dirty="0">
                <a:latin typeface="Times New Roman" pitchFamily="18" charset="0"/>
                <a:cs typeface="Times New Roman" pitchFamily="18" charset="0"/>
              </a:rPr>
              <a:t> This includes following healthy diet, taking lemon juice &amp; turmeric milk, </a:t>
            </a:r>
            <a:r>
              <a:rPr lang="en-US" sz="1600" dirty="0" err="1">
                <a:latin typeface="Times New Roman" pitchFamily="18" charset="0"/>
                <a:cs typeface="Times New Roman" pitchFamily="18" charset="0"/>
              </a:rPr>
              <a:t>giloy</a:t>
            </a:r>
            <a:r>
              <a:rPr lang="en-US" sz="1600" dirty="0">
                <a:latin typeface="Times New Roman" pitchFamily="18" charset="0"/>
                <a:cs typeface="Times New Roman" pitchFamily="18" charset="0"/>
              </a:rPr>
              <a:t> tablets and much more.</a:t>
            </a:r>
          </a:p>
          <a:p>
            <a:pPr algn="just">
              <a:buNone/>
            </a:pPr>
            <a:endParaRPr lang="en-US" sz="1600" dirty="0">
              <a:latin typeface="Times New Roman" pitchFamily="18" charset="0"/>
              <a:cs typeface="Times New Roman" pitchFamily="18" charset="0"/>
            </a:endParaRPr>
          </a:p>
          <a:p>
            <a:pPr algn="just">
              <a:buNone/>
            </a:pPr>
            <a:endParaRPr lang="en-US" sz="1600" dirty="0">
              <a:latin typeface="Times New Roman" pitchFamily="18" charset="0"/>
              <a:cs typeface="Times New Roman" pitchFamily="18" charset="0"/>
            </a:endParaRPr>
          </a:p>
          <a:p>
            <a:pPr lvl="0" algn="just"/>
            <a:endParaRPr lang="en-US" sz="1600" u="sng" dirty="0">
              <a:latin typeface="Times New Roman" pitchFamily="18" charset="0"/>
              <a:cs typeface="Times New Roman" pitchFamily="18" charset="0"/>
            </a:endParaRPr>
          </a:p>
          <a:p>
            <a:pPr lvl="0" algn="just"/>
            <a:endParaRPr lang="en-US" sz="1600" u="sng" dirty="0">
              <a:latin typeface="Times New Roman" pitchFamily="18" charset="0"/>
              <a:cs typeface="Times New Roman" pitchFamily="18" charset="0"/>
            </a:endParaRPr>
          </a:p>
          <a:p>
            <a:pPr lvl="0" algn="just"/>
            <a:endParaRPr lang="en-US" sz="600" u="sng" dirty="0">
              <a:latin typeface="Times New Roman" pitchFamily="18" charset="0"/>
              <a:cs typeface="Times New Roman" pitchFamily="18" charset="0"/>
            </a:endParaRPr>
          </a:p>
          <a:p>
            <a:pPr algn="just">
              <a:buFont typeface="Wingdings" pitchFamily="2" charset="2"/>
              <a:buChar char="q"/>
            </a:pPr>
            <a:r>
              <a:rPr lang="en-US" sz="1600" u="sng" dirty="0">
                <a:latin typeface="Times New Roman" pitchFamily="18" charset="0"/>
                <a:cs typeface="Times New Roman" pitchFamily="18" charset="0"/>
              </a:rPr>
              <a:t>Physical Distancing:</a:t>
            </a:r>
            <a:r>
              <a:rPr lang="en-US" sz="1600" dirty="0">
                <a:latin typeface="Times New Roman" pitchFamily="18" charset="0"/>
                <a:cs typeface="Times New Roman" pitchFamily="18" charset="0"/>
              </a:rPr>
              <a:t> Participants were avoiding crowded places where physical distancing couldn’t be followed.</a:t>
            </a:r>
          </a:p>
          <a:p>
            <a:pPr algn="just">
              <a:buFont typeface="Wingdings" pitchFamily="2" charset="2"/>
              <a:buChar char="q"/>
            </a:pPr>
            <a:r>
              <a:rPr lang="en-US" sz="1600" u="sng" dirty="0">
                <a:latin typeface="Times New Roman" pitchFamily="18" charset="0"/>
                <a:cs typeface="Times New Roman" pitchFamily="18" charset="0"/>
              </a:rPr>
              <a:t>Washing:</a:t>
            </a:r>
            <a:r>
              <a:rPr lang="en-US" sz="1600" dirty="0">
                <a:latin typeface="Times New Roman" pitchFamily="18" charset="0"/>
                <a:cs typeface="Times New Roman" pitchFamily="18" charset="0"/>
              </a:rPr>
              <a:t> Participants were regularly washing and sanitizing the hands and bathing twice if possible.</a:t>
            </a:r>
          </a:p>
          <a:p>
            <a:pPr algn="just">
              <a:buFont typeface="Wingdings" pitchFamily="2" charset="2"/>
              <a:buChar char="q"/>
            </a:pPr>
            <a:r>
              <a:rPr lang="en-US" sz="1600" u="sng" dirty="0">
                <a:latin typeface="Times New Roman" pitchFamily="18" charset="0"/>
                <a:cs typeface="Times New Roman" pitchFamily="18" charset="0"/>
              </a:rPr>
              <a:t>Medicines:</a:t>
            </a:r>
            <a:r>
              <a:rPr lang="en-US" sz="1600" dirty="0">
                <a:latin typeface="Times New Roman" pitchFamily="18" charset="0"/>
                <a:cs typeface="Times New Roman" pitchFamily="18" charset="0"/>
              </a:rPr>
              <a:t> It was also found that participants were taking homoeopathic medicine as preventive medicine.</a:t>
            </a:r>
          </a:p>
          <a:p>
            <a:pPr>
              <a:buNone/>
            </a:pPr>
            <a:endParaRPr lang="en-US" sz="1800" b="1" dirty="0">
              <a:latin typeface="Times New Roman" pitchFamily="18" charset="0"/>
              <a:cs typeface="Times New Roman" pitchFamily="18" charset="0"/>
            </a:endParaRPr>
          </a:p>
        </p:txBody>
      </p:sp>
      <p:sp>
        <p:nvSpPr>
          <p:cNvPr id="4" name="Rectangle 3"/>
          <p:cNvSpPr/>
          <p:nvPr/>
        </p:nvSpPr>
        <p:spPr>
          <a:xfrm>
            <a:off x="685800" y="3124200"/>
            <a:ext cx="8001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‘I am staying at home । Eating vegetables just from farm and washing fruits and another washable item before it placing with others and using’</a:t>
            </a:r>
          </a:p>
          <a:p>
            <a:r>
              <a:rPr lang="en-US" sz="1600" u="sng" dirty="0">
                <a:latin typeface="Times New Roman" pitchFamily="18" charset="0"/>
                <a:cs typeface="Times New Roman" pitchFamily="18" charset="0"/>
              </a:rPr>
              <a:t>F, 70, Illiterate, Haryana</a:t>
            </a:r>
          </a:p>
          <a:p>
            <a:pPr algn="ctr"/>
            <a:endParaRPr lang="en-US" dirty="0"/>
          </a:p>
        </p:txBody>
      </p:sp>
      <p:sp>
        <p:nvSpPr>
          <p:cNvPr id="5" name="Rectangle 4"/>
          <p:cNvSpPr/>
          <p:nvPr/>
        </p:nvSpPr>
        <p:spPr>
          <a:xfrm>
            <a:off x="685800" y="5760323"/>
            <a:ext cx="7924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 ‘Staying inside, put mask , sanitize , doesn’t allow anyone to enter into his room’</a:t>
            </a:r>
          </a:p>
          <a:p>
            <a:r>
              <a:rPr lang="en-US" sz="1600" u="sng" dirty="0">
                <a:latin typeface="Times New Roman" pitchFamily="18" charset="0"/>
                <a:cs typeface="Times New Roman" pitchFamily="18" charset="0"/>
              </a:rPr>
              <a:t>M, 100, Senior Secondary School, Delhi</a:t>
            </a:r>
          </a:p>
          <a:p>
            <a:pPr algn="ctr"/>
            <a:endParaRPr lang="en-US" dirty="0"/>
          </a:p>
        </p:txBody>
      </p:sp>
      <p:sp>
        <p:nvSpPr>
          <p:cNvPr id="6" name="Title 2">
            <a:extLst>
              <a:ext uri="{FF2B5EF4-FFF2-40B4-BE49-F238E27FC236}">
                <a16:creationId xmlns:a16="http://schemas.microsoft.com/office/drawing/2014/main" xmlns="" id="{BA5A5AA1-851E-4DD2-8C0A-95AD73546D0F}"/>
              </a:ext>
            </a:extLst>
          </p:cNvPr>
          <p:cNvSpPr>
            <a:spLocks noGrp="1"/>
          </p:cNvSpPr>
          <p:nvPr>
            <p:ph type="title"/>
          </p:nvPr>
        </p:nvSpPr>
        <p:spPr>
          <a:xfrm>
            <a:off x="304800" y="-50403"/>
            <a:ext cx="8229600" cy="533400"/>
          </a:xfrm>
        </p:spPr>
        <p:txBody>
          <a:bodyPr>
            <a:normAutofit/>
          </a:bodyPr>
          <a:lstStyle/>
          <a:p>
            <a:r>
              <a:rPr lang="en-US" sz="2200" dirty="0">
                <a:latin typeface="Times New Roman" pitchFamily="18" charset="0"/>
                <a:cs typeface="Times New Roman" pitchFamily="18" charset="0"/>
              </a:rPr>
              <a:t>FINDINGS CONTD.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4041"/>
            <a:ext cx="8382000" cy="5562600"/>
          </a:xfrm>
        </p:spPr>
        <p:txBody>
          <a:bodyPr>
            <a:normAutofit/>
          </a:bodyPr>
          <a:lstStyle/>
          <a:p>
            <a:pPr algn="just"/>
            <a:r>
              <a:rPr lang="en-US" sz="1700" dirty="0">
                <a:latin typeface="Times New Roman" pitchFamily="18" charset="0"/>
                <a:cs typeface="Times New Roman" pitchFamily="18" charset="0"/>
              </a:rPr>
              <a:t>The occurrence of cases is unpredictable and a complete lockdown following rise of cases is not the solution, there has to be complete adherence to preventive measures such as wearing masks, maintaining physical distancing, restricted unnecessary travels, quarantine for the international travelers, closure of shops, colleges, schools, restaurants, place of worship depending upon the zones</a:t>
            </a:r>
          </a:p>
          <a:p>
            <a:pPr algn="just"/>
            <a:endParaRPr lang="en-US" sz="1700" dirty="0">
              <a:latin typeface="Times New Roman" pitchFamily="18" charset="0"/>
              <a:cs typeface="Times New Roman" pitchFamily="18" charset="0"/>
            </a:endParaRPr>
          </a:p>
          <a:p>
            <a:pPr algn="just"/>
            <a:r>
              <a:rPr lang="en-US" sz="1700" dirty="0">
                <a:latin typeface="Times New Roman" pitchFamily="18" charset="0"/>
                <a:cs typeface="Times New Roman" pitchFamily="18" charset="0"/>
              </a:rPr>
              <a:t>To increase the COVID-19 vaccine uptake, it is vital that Public Health Campaigns must be held at all district and block levels. People who have been vaccinated must motivate others to get vaccinated. </a:t>
            </a:r>
          </a:p>
          <a:p>
            <a:pPr algn="just"/>
            <a:endParaRPr lang="en-US" sz="1700" dirty="0">
              <a:latin typeface="Times New Roman" pitchFamily="18" charset="0"/>
              <a:cs typeface="Times New Roman" pitchFamily="18" charset="0"/>
            </a:endParaRPr>
          </a:p>
          <a:p>
            <a:pPr algn="just"/>
            <a:r>
              <a:rPr lang="en-US" sz="1700" dirty="0">
                <a:latin typeface="Times New Roman" pitchFamily="18" charset="0"/>
                <a:cs typeface="Times New Roman" pitchFamily="18" charset="0"/>
              </a:rPr>
              <a:t>Trust of the people unwilling to vaccinate must be increased by educating them on safety, efficacy and side effects of the vaccine.</a:t>
            </a:r>
          </a:p>
          <a:p>
            <a:pPr algn="just"/>
            <a:endParaRPr lang="en-US" sz="1700" dirty="0">
              <a:latin typeface="Times New Roman" pitchFamily="18" charset="0"/>
              <a:cs typeface="Times New Roman" pitchFamily="18" charset="0"/>
            </a:endParaRPr>
          </a:p>
          <a:p>
            <a:pPr algn="just"/>
            <a:r>
              <a:rPr lang="en-US" sz="1700" dirty="0">
                <a:latin typeface="Times New Roman" pitchFamily="18" charset="0"/>
                <a:cs typeface="Times New Roman" pitchFamily="18" charset="0"/>
              </a:rPr>
              <a:t> Interventions must be taken at community level such as involving the social media platform to disseminate correct and factual information on the vaccine. </a:t>
            </a:r>
          </a:p>
          <a:p>
            <a:pPr algn="just"/>
            <a:endParaRPr lang="en-US" sz="1700" dirty="0">
              <a:latin typeface="Times New Roman" pitchFamily="18" charset="0"/>
              <a:cs typeface="Times New Roman" pitchFamily="18" charset="0"/>
            </a:endParaRPr>
          </a:p>
          <a:p>
            <a:pPr algn="just"/>
            <a:r>
              <a:rPr lang="en-US" sz="1700" dirty="0">
                <a:latin typeface="Times New Roman" pitchFamily="18" charset="0"/>
                <a:cs typeface="Times New Roman" pitchFamily="18" charset="0"/>
              </a:rPr>
              <a:t>The operations of vaccination must also be hastened, provisions must be made to prioritize the vulnerable segment of population such as teachers and school staffs and identify the eligible population. </a:t>
            </a:r>
          </a:p>
          <a:p>
            <a:endParaRPr lang="en-US" dirty="0"/>
          </a:p>
        </p:txBody>
      </p:sp>
      <p:sp>
        <p:nvSpPr>
          <p:cNvPr id="2" name="Title 1"/>
          <p:cNvSpPr>
            <a:spLocks noGrp="1"/>
          </p:cNvSpPr>
          <p:nvPr>
            <p:ph type="title"/>
          </p:nvPr>
        </p:nvSpPr>
        <p:spPr>
          <a:xfrm>
            <a:off x="457200" y="61119"/>
            <a:ext cx="8229600" cy="487362"/>
          </a:xfrm>
        </p:spPr>
        <p:txBody>
          <a:bodyPr>
            <a:normAutofit/>
          </a:bodyPr>
          <a:lstStyle/>
          <a:p>
            <a:r>
              <a:rPr lang="en-US" sz="2400" b="1" dirty="0">
                <a:latin typeface="Times New Roman" pitchFamily="18" charset="0"/>
                <a:cs typeface="Times New Roman" pitchFamily="18" charset="0"/>
              </a:rPr>
              <a:t>DISCUSSION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609600"/>
            <a:ext cx="8153400" cy="5638800"/>
          </a:xfrm>
        </p:spPr>
        <p:txBody>
          <a:bodyPr>
            <a:normAutofit fontScale="25000" lnSpcReduction="20000"/>
          </a:bodyPr>
          <a:lstStyle/>
          <a:p>
            <a:pPr algn="just"/>
            <a:r>
              <a:rPr lang="en-US" sz="7200" dirty="0">
                <a:latin typeface="Times New Roman" pitchFamily="18" charset="0"/>
                <a:cs typeface="Times New Roman" pitchFamily="18" charset="0"/>
              </a:rPr>
              <a:t>The study suggests that senior citizens were willing to administer COVID-19 vaccination. However, a few participants accepted but were hesitant about vaccination. </a:t>
            </a:r>
          </a:p>
          <a:p>
            <a:pPr algn="just"/>
            <a:endParaRPr lang="en-US" sz="7200" dirty="0">
              <a:latin typeface="Times New Roman" pitchFamily="18" charset="0"/>
              <a:cs typeface="Times New Roman" pitchFamily="18" charset="0"/>
            </a:endParaRPr>
          </a:p>
          <a:p>
            <a:pPr algn="just"/>
            <a:r>
              <a:rPr lang="en-US" sz="7200" dirty="0">
                <a:latin typeface="Times New Roman" pitchFamily="18" charset="0"/>
                <a:cs typeface="Times New Roman" pitchFamily="18" charset="0"/>
              </a:rPr>
              <a:t>The knowledge of the senior citizens was appreciable, as they were aware about the existing vaccine’s names and their difference. They trusted the information provided by the healthcare professional and trusted the vaccine science. </a:t>
            </a:r>
          </a:p>
          <a:p>
            <a:pPr algn="just"/>
            <a:endParaRPr lang="en-US" sz="7200" dirty="0">
              <a:latin typeface="Times New Roman" pitchFamily="18" charset="0"/>
              <a:cs typeface="Times New Roman" pitchFamily="18" charset="0"/>
            </a:endParaRPr>
          </a:p>
          <a:p>
            <a:pPr algn="just"/>
            <a:r>
              <a:rPr lang="en-US" sz="7200" dirty="0">
                <a:latin typeface="Times New Roman" pitchFamily="18" charset="0"/>
                <a:cs typeface="Times New Roman" pitchFamily="18" charset="0"/>
              </a:rPr>
              <a:t>Participants’ perception about COVID-19 vaccination was significant, despite belonging to different educational background. Participants were cautious before taking the vaccine and were following the given government guidelines.</a:t>
            </a:r>
          </a:p>
          <a:p>
            <a:pPr algn="just"/>
            <a:endParaRPr lang="en-US" sz="7200" dirty="0">
              <a:latin typeface="Times New Roman" pitchFamily="18" charset="0"/>
              <a:cs typeface="Times New Roman" pitchFamily="18" charset="0"/>
            </a:endParaRPr>
          </a:p>
          <a:p>
            <a:pPr algn="just"/>
            <a:r>
              <a:rPr lang="en-US" sz="7200" dirty="0">
                <a:latin typeface="Times New Roman" pitchFamily="18" charset="0"/>
                <a:cs typeface="Times New Roman" pitchFamily="18" charset="0"/>
              </a:rPr>
              <a:t> Participants were self-motivated and optimistic about vaccination. Some participants were also scared due to the COVID-19 horror which motivated them to get vaccinated. </a:t>
            </a:r>
          </a:p>
          <a:p>
            <a:pPr algn="just"/>
            <a:endParaRPr lang="en-US" sz="7200" dirty="0">
              <a:latin typeface="Times New Roman" pitchFamily="18" charset="0"/>
              <a:cs typeface="Times New Roman" pitchFamily="18" charset="0"/>
            </a:endParaRPr>
          </a:p>
          <a:p>
            <a:pPr algn="just"/>
            <a:r>
              <a:rPr lang="en-US" sz="7200" dirty="0">
                <a:latin typeface="Times New Roman" pitchFamily="18" charset="0"/>
                <a:cs typeface="Times New Roman" pitchFamily="18" charset="0"/>
              </a:rPr>
              <a:t>Thus, the extrinsic factors in motivating the participants played a major role.</a:t>
            </a:r>
          </a:p>
          <a:p>
            <a:pPr algn="just"/>
            <a:endParaRPr lang="en-US" sz="7200" dirty="0">
              <a:latin typeface="Times New Roman" pitchFamily="18" charset="0"/>
              <a:cs typeface="Times New Roman" pitchFamily="18" charset="0"/>
            </a:endParaRPr>
          </a:p>
          <a:p>
            <a:pPr algn="just"/>
            <a:r>
              <a:rPr lang="en-US" sz="7200" dirty="0">
                <a:latin typeface="Times New Roman" pitchFamily="18" charset="0"/>
                <a:cs typeface="Times New Roman" pitchFamily="18" charset="0"/>
              </a:rPr>
              <a:t> The study also found that participants were not only following preventive guidelines before the vaccination but even after taking the vaccine, the participants were diligently following the preventive guidelines, this ensured that participants were extremely cautious about their health. </a:t>
            </a:r>
          </a:p>
          <a:p>
            <a:endParaRPr lang="en-US" dirty="0"/>
          </a:p>
        </p:txBody>
      </p:sp>
      <p:sp>
        <p:nvSpPr>
          <p:cNvPr id="2" name="Title 1"/>
          <p:cNvSpPr>
            <a:spLocks noGrp="1"/>
          </p:cNvSpPr>
          <p:nvPr>
            <p:ph type="title"/>
          </p:nvPr>
        </p:nvSpPr>
        <p:spPr>
          <a:xfrm>
            <a:off x="457200" y="10160"/>
            <a:ext cx="8229600" cy="563562"/>
          </a:xfrm>
        </p:spPr>
        <p:txBody>
          <a:bodyPr>
            <a:normAutofit fontScale="90000"/>
          </a:bodyPr>
          <a:lstStyle/>
          <a:p>
            <a:r>
              <a:rPr lang="en-US" sz="2700" dirty="0">
                <a:latin typeface="Times New Roman" pitchFamily="18" charset="0"/>
                <a:cs typeface="Times New Roman" pitchFamily="18" charset="0"/>
              </a:rPr>
              <a:t>CONCLUSION</a:t>
            </a:r>
            <a:r>
              <a:rPr lang="en-US"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xmlns="" val="385689429"/>
              </p:ext>
            </p:extLst>
          </p:nvPr>
        </p:nvGraphicFramePr>
        <p:xfrm>
          <a:off x="457200" y="381000"/>
          <a:ext cx="8382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82000" cy="5638800"/>
          </a:xfrm>
        </p:spPr>
        <p:txBody>
          <a:bodyPr>
            <a:normAutofit/>
          </a:bodyPr>
          <a:lstStyle/>
          <a:p>
            <a:pPr algn="just"/>
            <a:r>
              <a:rPr lang="en-US" sz="1900" dirty="0">
                <a:latin typeface="Times New Roman" pitchFamily="18" charset="0"/>
                <a:cs typeface="Times New Roman" pitchFamily="18" charset="0"/>
              </a:rPr>
              <a:t>Knowledge, Attitude &amp; Perception regarding COVID-19 vaccination among the citizens of any country consists of a plethora myths, confusion, mistrust, misinformation, trust, willingness, concerns such as side-effects, safety &amp; efficacy and much more. </a:t>
            </a:r>
          </a:p>
          <a:p>
            <a:pPr algn="just"/>
            <a:endParaRPr lang="en-US" sz="1000" dirty="0">
              <a:latin typeface="Times New Roman" pitchFamily="18" charset="0"/>
              <a:cs typeface="Times New Roman" pitchFamily="18" charset="0"/>
            </a:endParaRPr>
          </a:p>
          <a:p>
            <a:pPr algn="just"/>
            <a:r>
              <a:rPr lang="en-US" sz="1900" dirty="0">
                <a:latin typeface="Times New Roman" pitchFamily="18" charset="0"/>
                <a:cs typeface="Times New Roman" pitchFamily="18" charset="0"/>
              </a:rPr>
              <a:t>According to World Health Organization Vaccine Hesitancy is one of the top ten global health threats.</a:t>
            </a:r>
          </a:p>
          <a:p>
            <a:pPr algn="just"/>
            <a:endParaRPr lang="en-US" sz="1000" dirty="0">
              <a:latin typeface="Times New Roman" pitchFamily="18" charset="0"/>
              <a:cs typeface="Times New Roman" pitchFamily="18" charset="0"/>
            </a:endParaRPr>
          </a:p>
          <a:p>
            <a:pPr algn="just"/>
            <a:r>
              <a:rPr lang="en-US" sz="1900" dirty="0">
                <a:latin typeface="Times New Roman" pitchFamily="18" charset="0"/>
                <a:cs typeface="Times New Roman" pitchFamily="18" charset="0"/>
              </a:rPr>
              <a:t> In India, about </a:t>
            </a:r>
            <a:r>
              <a:rPr lang="en-US" sz="1900" dirty="0" smtClean="0">
                <a:latin typeface="Times New Roman" pitchFamily="18" charset="0"/>
                <a:cs typeface="Times New Roman" pitchFamily="18" charset="0"/>
              </a:rPr>
              <a:t>6,28,67,396 people above </a:t>
            </a:r>
            <a:r>
              <a:rPr lang="en-US" sz="1900" dirty="0">
                <a:latin typeface="Times New Roman" pitchFamily="18" charset="0"/>
                <a:cs typeface="Times New Roman" pitchFamily="18" charset="0"/>
              </a:rPr>
              <a:t>the age of 60 years have been vaccinated</a:t>
            </a:r>
            <a:r>
              <a:rPr lang="en-US" sz="1900" dirty="0" smtClean="0">
                <a:latin typeface="Times New Roman" pitchFamily="18" charset="0"/>
                <a:cs typeface="Times New Roman" pitchFamily="18" charset="0"/>
              </a:rPr>
              <a:t>. (as June 11</a:t>
            </a:r>
            <a:r>
              <a:rPr lang="en-US" sz="1900" baseline="30000" dirty="0" smtClean="0">
                <a:latin typeface="Times New Roman" pitchFamily="18" charset="0"/>
                <a:cs typeface="Times New Roman" pitchFamily="18" charset="0"/>
              </a:rPr>
              <a:t>th</a:t>
            </a:r>
            <a:r>
              <a:rPr lang="en-US" sz="1900" dirty="0" smtClean="0">
                <a:latin typeface="Times New Roman" pitchFamily="18" charset="0"/>
                <a:cs typeface="Times New Roman" pitchFamily="18" charset="0"/>
              </a:rPr>
              <a:t> 2021) </a:t>
            </a:r>
            <a:endParaRPr lang="en-US" sz="1900" dirty="0">
              <a:latin typeface="Times New Roman" pitchFamily="18" charset="0"/>
              <a:cs typeface="Times New Roman" pitchFamily="18" charset="0"/>
            </a:endParaRPr>
          </a:p>
          <a:p>
            <a:pPr algn="just"/>
            <a:endParaRPr lang="en-US" sz="1000" dirty="0">
              <a:latin typeface="Times New Roman" pitchFamily="18" charset="0"/>
              <a:cs typeface="Times New Roman" pitchFamily="18" charset="0"/>
            </a:endParaRPr>
          </a:p>
          <a:p>
            <a:pPr algn="just"/>
            <a:r>
              <a:rPr lang="en-US" sz="1900" dirty="0">
                <a:latin typeface="Times New Roman" pitchFamily="18" charset="0"/>
                <a:cs typeface="Times New Roman" pitchFamily="18" charset="0"/>
              </a:rPr>
              <a:t>Vaccination is a blessing in disguise. </a:t>
            </a:r>
          </a:p>
          <a:p>
            <a:pPr algn="just"/>
            <a:endParaRPr lang="en-US" sz="1000" dirty="0">
              <a:latin typeface="Times New Roman" pitchFamily="18" charset="0"/>
              <a:cs typeface="Times New Roman" pitchFamily="18" charset="0"/>
            </a:endParaRPr>
          </a:p>
          <a:p>
            <a:pPr algn="just"/>
            <a:r>
              <a:rPr lang="en-US" sz="1900" dirty="0">
                <a:latin typeface="Times New Roman" pitchFamily="18" charset="0"/>
                <a:cs typeface="Times New Roman" pitchFamily="18" charset="0"/>
              </a:rPr>
              <a:t> This study therefore focuses on the </a:t>
            </a:r>
            <a:r>
              <a:rPr lang="en-US" sz="1900" u="sng" dirty="0">
                <a:latin typeface="Times New Roman" pitchFamily="18" charset="0"/>
                <a:cs typeface="Times New Roman" pitchFamily="18" charset="0"/>
              </a:rPr>
              <a:t>knowledge</a:t>
            </a:r>
            <a:r>
              <a:rPr lang="en-US" sz="1900" dirty="0">
                <a:latin typeface="Times New Roman" pitchFamily="18" charset="0"/>
                <a:cs typeface="Times New Roman" pitchFamily="18" charset="0"/>
              </a:rPr>
              <a:t>, </a:t>
            </a:r>
            <a:r>
              <a:rPr lang="en-US" sz="1900" u="sng" dirty="0">
                <a:latin typeface="Times New Roman" pitchFamily="18" charset="0"/>
                <a:cs typeface="Times New Roman" pitchFamily="18" charset="0"/>
              </a:rPr>
              <a:t>attitude</a:t>
            </a:r>
            <a:r>
              <a:rPr lang="en-US" sz="1900" dirty="0">
                <a:latin typeface="Times New Roman" pitchFamily="18" charset="0"/>
                <a:cs typeface="Times New Roman" pitchFamily="18" charset="0"/>
              </a:rPr>
              <a:t> and </a:t>
            </a:r>
            <a:r>
              <a:rPr lang="en-US" sz="1900" u="sng" dirty="0">
                <a:latin typeface="Times New Roman" pitchFamily="18" charset="0"/>
                <a:cs typeface="Times New Roman" pitchFamily="18" charset="0"/>
              </a:rPr>
              <a:t>perception</a:t>
            </a:r>
            <a:r>
              <a:rPr lang="en-US" sz="1900" dirty="0">
                <a:latin typeface="Times New Roman" pitchFamily="18" charset="0"/>
                <a:cs typeface="Times New Roman" pitchFamily="18" charset="0"/>
              </a:rPr>
              <a:t> as well as the </a:t>
            </a:r>
            <a:r>
              <a:rPr lang="en-US" sz="1900" u="sng" dirty="0">
                <a:latin typeface="Times New Roman" pitchFamily="18" charset="0"/>
                <a:cs typeface="Times New Roman" pitchFamily="18" charset="0"/>
              </a:rPr>
              <a:t>motivating factors </a:t>
            </a:r>
            <a:r>
              <a:rPr lang="en-US" sz="1900" dirty="0">
                <a:latin typeface="Times New Roman" pitchFamily="18" charset="0"/>
                <a:cs typeface="Times New Roman" pitchFamily="18" charset="0"/>
              </a:rPr>
              <a:t>towards the COVID-19 vaccination and </a:t>
            </a:r>
            <a:r>
              <a:rPr lang="en-US" sz="1900" u="sng" dirty="0">
                <a:latin typeface="Times New Roman" pitchFamily="18" charset="0"/>
                <a:cs typeface="Times New Roman" pitchFamily="18" charset="0"/>
              </a:rPr>
              <a:t>post COVID-19 vaccination behavior</a:t>
            </a:r>
            <a:r>
              <a:rPr lang="en-US" sz="1900" dirty="0">
                <a:latin typeface="Times New Roman" pitchFamily="18" charset="0"/>
                <a:cs typeface="Times New Roman" pitchFamily="18" charset="0"/>
              </a:rPr>
              <a:t> among </a:t>
            </a:r>
            <a:r>
              <a:rPr lang="en-US" sz="1900" u="sng" dirty="0">
                <a:latin typeface="Times New Roman" pitchFamily="18" charset="0"/>
                <a:cs typeface="Times New Roman" pitchFamily="18" charset="0"/>
              </a:rPr>
              <a:t>senior citizens of India</a:t>
            </a:r>
            <a:r>
              <a:rPr lang="en-US" sz="1900" dirty="0">
                <a:latin typeface="Times New Roman" pitchFamily="18" charset="0"/>
                <a:cs typeface="Times New Roman" pitchFamily="18" charset="0"/>
              </a:rPr>
              <a:t>.</a:t>
            </a:r>
          </a:p>
          <a:p>
            <a:pPr>
              <a:buNone/>
            </a:pPr>
            <a:endParaRPr lang="en-US" sz="2000" dirty="0">
              <a:latin typeface="Times New Roman" pitchFamily="18" charset="0"/>
              <a:cs typeface="Times New Roman" pitchFamily="18" charset="0"/>
            </a:endParaRPr>
          </a:p>
        </p:txBody>
      </p:sp>
      <p:sp>
        <p:nvSpPr>
          <p:cNvPr id="2" name="Title 1"/>
          <p:cNvSpPr>
            <a:spLocks noGrp="1"/>
          </p:cNvSpPr>
          <p:nvPr>
            <p:ph type="title"/>
          </p:nvPr>
        </p:nvSpPr>
        <p:spPr>
          <a:xfrm>
            <a:off x="441960" y="35560"/>
            <a:ext cx="8229600" cy="533400"/>
          </a:xfrm>
        </p:spPr>
        <p:txBody>
          <a:bodyPr>
            <a:normAutofit/>
          </a:bodyPr>
          <a:lstStyle/>
          <a:p>
            <a:r>
              <a:rPr lang="en-US" sz="2400" b="1" dirty="0">
                <a:latin typeface="Times New Roman" pitchFamily="18" charset="0"/>
                <a:cs typeface="Times New Roman" pitchFamily="18" charset="0"/>
              </a:rPr>
              <a:t>INTRODUCTION</a:t>
            </a:r>
            <a:r>
              <a:rPr lang="en-US" sz="2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a:bodyPr>
          <a:lstStyle/>
          <a:p>
            <a:r>
              <a:rPr lang="en-US" sz="2400" b="1" dirty="0">
                <a:latin typeface="Times New Roman" pitchFamily="18" charset="0"/>
                <a:cs typeface="Times New Roman" pitchFamily="18" charset="0"/>
              </a:rPr>
              <a:t>RATIONALE</a:t>
            </a:r>
          </a:p>
        </p:txBody>
      </p:sp>
      <p:sp>
        <p:nvSpPr>
          <p:cNvPr id="4" name="TextBox 3"/>
          <p:cNvSpPr txBox="1"/>
          <p:nvPr/>
        </p:nvSpPr>
        <p:spPr>
          <a:xfrm>
            <a:off x="228600" y="1143000"/>
            <a:ext cx="8458200" cy="3170099"/>
          </a:xfrm>
          <a:prstGeom prst="rect">
            <a:avLst/>
          </a:prstGeom>
          <a:noFill/>
        </p:spPr>
        <p:txBody>
          <a:bodyPr wrap="square" rtlCol="0">
            <a:spAutoFit/>
          </a:bodyPr>
          <a:lstStyle/>
          <a:p>
            <a:pPr marL="342900" indent="-342900" algn="just"/>
            <a:endParaRPr lang="en-US" sz="2000" dirty="0">
              <a:latin typeface="Times New Roman" pitchFamily="18" charset="0"/>
              <a:cs typeface="Times New Roman" pitchFamily="18" charset="0"/>
            </a:endParaRPr>
          </a:p>
          <a:p>
            <a:pPr marL="342900" indent="-342900" algn="just">
              <a:buFont typeface="Wingdings" pitchFamily="2" charset="2"/>
              <a:buChar char="v"/>
            </a:pPr>
            <a:r>
              <a:rPr lang="en-US" sz="2000" dirty="0">
                <a:latin typeface="Times New Roman" pitchFamily="18" charset="0"/>
                <a:cs typeface="Times New Roman" pitchFamily="18" charset="0"/>
              </a:rPr>
              <a:t>From the beginning of pandemic till now, much has changed in terms of knowledge of virus such that it’s various variants and its management. </a:t>
            </a:r>
          </a:p>
          <a:p>
            <a:pPr marL="342900" indent="-342900" algn="just">
              <a:buFont typeface="Wingdings" pitchFamily="2" charset="2"/>
              <a:buChar char="v"/>
            </a:pPr>
            <a:endParaRPr lang="en-US" sz="2000" dirty="0">
              <a:latin typeface="Times New Roman" pitchFamily="18" charset="0"/>
              <a:cs typeface="Times New Roman" pitchFamily="18" charset="0"/>
            </a:endParaRPr>
          </a:p>
          <a:p>
            <a:pPr marL="342900" indent="-342900" algn="just">
              <a:buFont typeface="Wingdings" pitchFamily="2" charset="2"/>
              <a:buChar char="v"/>
            </a:pPr>
            <a:r>
              <a:rPr lang="en-US" sz="2000" dirty="0">
                <a:latin typeface="Times New Roman" pitchFamily="18" charset="0"/>
                <a:cs typeface="Times New Roman" pitchFamily="18" charset="0"/>
              </a:rPr>
              <a:t>This study is conducted with the intent to find the knowledge, attitude and perceptions of those senior citizens who have been vaccinated. Thus, the reasons and factors so found in this study would  help readers to aware themselves, understand how important it is to get vaccinated in the current situation of rising cases of COVID-19 and at the same time get motivated as well as motivate others to get vaccinated.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63562"/>
            <a:ext cx="8686800" cy="5989638"/>
          </a:xfrm>
        </p:spPr>
        <p:txBody>
          <a:bodyPr>
            <a:normAutofit/>
          </a:bodyPr>
          <a:lstStyle/>
          <a:p>
            <a:pPr marL="109728" indent="0">
              <a:buNone/>
            </a:pPr>
            <a:r>
              <a:rPr lang="en-US" sz="1800" dirty="0">
                <a:latin typeface="Times New Roman" pitchFamily="18" charset="0"/>
                <a:cs typeface="Times New Roman" pitchFamily="18" charset="0"/>
              </a:rPr>
              <a:t>Literature review suggested that people have mixed perception regarding COVID-19 vaccination.</a:t>
            </a:r>
          </a:p>
          <a:p>
            <a:pPr marL="109728" indent="0">
              <a:buNone/>
            </a:pPr>
            <a:endParaRPr lang="en-US" sz="500" dirty="0">
              <a:latin typeface="Times New Roman" pitchFamily="18" charset="0"/>
              <a:cs typeface="Times New Roman" pitchFamily="18" charset="0"/>
            </a:endParaRPr>
          </a:p>
          <a:p>
            <a:pPr algn="just"/>
            <a:r>
              <a:rPr lang="en-US" sz="1700" dirty="0" err="1">
                <a:latin typeface="Times New Roman" pitchFamily="18" charset="0"/>
                <a:cs typeface="Times New Roman" pitchFamily="18" charset="0"/>
              </a:rPr>
              <a:t>Kumari</a:t>
            </a:r>
            <a:r>
              <a:rPr lang="en-US" sz="1700" dirty="0">
                <a:latin typeface="Times New Roman" pitchFamily="18" charset="0"/>
                <a:cs typeface="Times New Roman" pitchFamily="18" charset="0"/>
              </a:rPr>
              <a:t> et al., 2021, found themes- knowledge, attitude, perception and concerns. The study found that the elderly people obtained information from news channels and by discussing it with family and friends (Knowledge); many of them were skeptical regarding COVID-19 vaccine (Attitude); elderly found that vaccine was important but they were doubtful for its use on them (Perception) and had concerns such as safety, efficacy, authenticity and rumors about the COVID-19 vaccine. </a:t>
            </a:r>
          </a:p>
          <a:p>
            <a:pPr algn="just"/>
            <a:endParaRPr lang="en-US" sz="500" dirty="0">
              <a:latin typeface="Times New Roman" pitchFamily="18" charset="0"/>
              <a:cs typeface="Times New Roman" pitchFamily="18" charset="0"/>
            </a:endParaRPr>
          </a:p>
          <a:p>
            <a:pPr algn="just"/>
            <a:r>
              <a:rPr lang="en-US" sz="1700" dirty="0" err="1">
                <a:latin typeface="Times New Roman" pitchFamily="18" charset="0"/>
                <a:cs typeface="Times New Roman" pitchFamily="18" charset="0"/>
              </a:rPr>
              <a:t>Cordina</a:t>
            </a:r>
            <a:r>
              <a:rPr lang="en-US" sz="1700" dirty="0">
                <a:latin typeface="Times New Roman" pitchFamily="18" charset="0"/>
                <a:cs typeface="Times New Roman" pitchFamily="18" charset="0"/>
              </a:rPr>
              <a:t> et al., 2021, explored attitudes &amp; factors influencing attitudes and found reasons for the unwillingness and willingness towards the COVID-19 vaccine in 2 phases. Males were more willing to take the vaccine than women. Lack of vaccine safety was reported to be the main reason for people being unwilling to take the vaccine. People were willing to take the vaccine by opinions of others such as friends/family, health professionals.</a:t>
            </a:r>
          </a:p>
          <a:p>
            <a:pPr algn="just"/>
            <a:endParaRPr lang="en-US" sz="500" dirty="0">
              <a:latin typeface="Times New Roman" pitchFamily="18" charset="0"/>
              <a:cs typeface="Times New Roman" pitchFamily="18" charset="0"/>
            </a:endParaRPr>
          </a:p>
          <a:p>
            <a:pPr algn="just"/>
            <a:r>
              <a:rPr lang="en-US" sz="1700" dirty="0">
                <a:latin typeface="Times New Roman" pitchFamily="18" charset="0"/>
                <a:cs typeface="Times New Roman" pitchFamily="18" charset="0"/>
              </a:rPr>
              <a:t>SV et al, 2021, used Sentimental Analysis and Topic modeling on social media posts in two phases to analyze perception and concerns of people towards COVID-19 vaccination. It was found that 35% of people had positive sentiments, 47% of social media posts shared were in neutral tone and 17% of the social media posts were in negative tone towards COVID-19 vaccination.</a:t>
            </a:r>
          </a:p>
          <a:p>
            <a:endParaRPr lang="en-US" sz="1800" dirty="0">
              <a:latin typeface="Times New Roman" pitchFamily="18" charset="0"/>
              <a:cs typeface="Times New Roman" pitchFamily="18" charset="0"/>
            </a:endParaRPr>
          </a:p>
        </p:txBody>
      </p:sp>
      <p:sp>
        <p:nvSpPr>
          <p:cNvPr id="2" name="Title 1"/>
          <p:cNvSpPr>
            <a:spLocks noGrp="1"/>
          </p:cNvSpPr>
          <p:nvPr>
            <p:ph type="title"/>
          </p:nvPr>
        </p:nvSpPr>
        <p:spPr>
          <a:xfrm>
            <a:off x="304800" y="0"/>
            <a:ext cx="8229600" cy="563562"/>
          </a:xfrm>
        </p:spPr>
        <p:txBody>
          <a:bodyPr>
            <a:normAutofit/>
          </a:bodyPr>
          <a:lstStyle/>
          <a:p>
            <a:r>
              <a:rPr lang="en-US" sz="2400" b="1" dirty="0">
                <a:latin typeface="Times New Roman" pitchFamily="18" charset="0"/>
                <a:cs typeface="Times New Roman" pitchFamily="18" charset="0"/>
              </a:rPr>
              <a:t>LITERATURE REVIEW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lvl="0" algn="just"/>
            <a:r>
              <a:rPr lang="en-US" sz="2000" dirty="0">
                <a:latin typeface="Times New Roman" pitchFamily="18" charset="0"/>
                <a:cs typeface="Times New Roman" pitchFamily="18" charset="0"/>
              </a:rPr>
              <a:t>To study knowledge, attitudes and perceptions regarding COVID-19 vaccination among the senior citizens of India.</a:t>
            </a:r>
          </a:p>
          <a:p>
            <a:pPr lvl="0" algn="just"/>
            <a:endParaRPr lang="en-US" sz="600" dirty="0">
              <a:latin typeface="Times New Roman" pitchFamily="18" charset="0"/>
              <a:cs typeface="Times New Roman" pitchFamily="18" charset="0"/>
            </a:endParaRPr>
          </a:p>
          <a:p>
            <a:pPr lvl="0" algn="just"/>
            <a:r>
              <a:rPr lang="en-US" sz="2000" dirty="0">
                <a:latin typeface="Times New Roman" pitchFamily="18" charset="0"/>
                <a:cs typeface="Times New Roman" pitchFamily="18" charset="0"/>
              </a:rPr>
              <a:t>To understand various factors that motivated them to administer the vaccination.</a:t>
            </a:r>
          </a:p>
          <a:p>
            <a:pPr lvl="0" algn="just"/>
            <a:endParaRPr lang="en-US" sz="6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To understand the Post COVID-19 Vaccination Behavior among the senior citizens</a:t>
            </a:r>
          </a:p>
        </p:txBody>
      </p:sp>
      <p:sp>
        <p:nvSpPr>
          <p:cNvPr id="2" name="Title 1"/>
          <p:cNvSpPr>
            <a:spLocks noGrp="1"/>
          </p:cNvSpPr>
          <p:nvPr>
            <p:ph type="title"/>
          </p:nvPr>
        </p:nvSpPr>
        <p:spPr>
          <a:xfrm>
            <a:off x="457200" y="274638"/>
            <a:ext cx="8229600" cy="639762"/>
          </a:xfrm>
        </p:spPr>
        <p:txBody>
          <a:bodyPr>
            <a:normAutofit/>
          </a:bodyPr>
          <a:lstStyle/>
          <a:p>
            <a:r>
              <a:rPr lang="en-US" sz="2400" b="1" dirty="0">
                <a:latin typeface="Times New Roman" pitchFamily="18" charset="0"/>
                <a:cs typeface="Times New Roman" pitchFamily="18" charset="0"/>
              </a:rPr>
              <a:t>RESEARCH OBJECTIVES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400"/>
          </a:xfrm>
        </p:spPr>
        <p:txBody>
          <a:bodyPr>
            <a:normAutofit fontScale="70000" lnSpcReduction="20000"/>
          </a:bodyPr>
          <a:lstStyle/>
          <a:p>
            <a:r>
              <a:rPr lang="en-US" sz="2300" b="1" i="1" dirty="0">
                <a:latin typeface="Times New Roman" pitchFamily="18" charset="0"/>
                <a:cs typeface="Times New Roman" pitchFamily="18" charset="0"/>
              </a:rPr>
              <a:t>Study design:</a:t>
            </a:r>
            <a:r>
              <a:rPr lang="en-US" sz="2300" dirty="0">
                <a:latin typeface="Times New Roman" pitchFamily="18" charset="0"/>
                <a:cs typeface="Times New Roman" pitchFamily="18" charset="0"/>
              </a:rPr>
              <a:t> The study is a primary study and uses a Mixed-Method approach, wherein both qualitative and quantitative designs were used to explore the knowledge, attitude, </a:t>
            </a:r>
            <a:r>
              <a:rPr lang="en-US" sz="2300" dirty="0" smtClean="0">
                <a:latin typeface="Times New Roman" pitchFamily="18" charset="0"/>
                <a:cs typeface="Times New Roman" pitchFamily="18" charset="0"/>
              </a:rPr>
              <a:t>perception &amp; motivating factors </a:t>
            </a:r>
            <a:r>
              <a:rPr lang="en-US" sz="2300" dirty="0">
                <a:latin typeface="Times New Roman" pitchFamily="18" charset="0"/>
                <a:cs typeface="Times New Roman" pitchFamily="18" charset="0"/>
              </a:rPr>
              <a:t>of senior citizens regarding COVID-19 vaccination.</a:t>
            </a:r>
          </a:p>
          <a:p>
            <a:endParaRPr lang="en-US" sz="2300" dirty="0">
              <a:latin typeface="Times New Roman" pitchFamily="18" charset="0"/>
              <a:cs typeface="Times New Roman" pitchFamily="18" charset="0"/>
            </a:endParaRPr>
          </a:p>
          <a:p>
            <a:r>
              <a:rPr lang="en-US" sz="2300" b="1" i="1" dirty="0">
                <a:latin typeface="Times New Roman" pitchFamily="18" charset="0"/>
                <a:cs typeface="Times New Roman" pitchFamily="18" charset="0"/>
              </a:rPr>
              <a:t>Study Period:</a:t>
            </a:r>
            <a:r>
              <a:rPr lang="en-US" sz="2300" dirty="0">
                <a:latin typeface="Times New Roman" pitchFamily="18" charset="0"/>
                <a:cs typeface="Times New Roman" pitchFamily="18" charset="0"/>
              </a:rPr>
              <a:t> The study was conducted from 25</a:t>
            </a:r>
            <a:r>
              <a:rPr lang="en-US" sz="2300" baseline="30000" dirty="0">
                <a:latin typeface="Times New Roman" pitchFamily="18" charset="0"/>
                <a:cs typeface="Times New Roman" pitchFamily="18" charset="0"/>
              </a:rPr>
              <a:t>th</a:t>
            </a:r>
            <a:r>
              <a:rPr lang="en-US" sz="2300" dirty="0">
                <a:latin typeface="Times New Roman" pitchFamily="18" charset="0"/>
                <a:cs typeface="Times New Roman" pitchFamily="18" charset="0"/>
              </a:rPr>
              <a:t> March to 5</a:t>
            </a:r>
            <a:r>
              <a:rPr lang="en-US" sz="2300" baseline="30000" dirty="0">
                <a:latin typeface="Times New Roman" pitchFamily="18" charset="0"/>
                <a:cs typeface="Times New Roman" pitchFamily="18" charset="0"/>
              </a:rPr>
              <a:t>th</a:t>
            </a:r>
            <a:r>
              <a:rPr lang="en-US" sz="2300" dirty="0">
                <a:latin typeface="Times New Roman" pitchFamily="18" charset="0"/>
                <a:cs typeface="Times New Roman" pitchFamily="18" charset="0"/>
              </a:rPr>
              <a:t> June 2021.</a:t>
            </a:r>
          </a:p>
          <a:p>
            <a:endParaRPr lang="en-US" sz="2300" dirty="0">
              <a:latin typeface="Times New Roman" pitchFamily="18" charset="0"/>
              <a:cs typeface="Times New Roman" pitchFamily="18" charset="0"/>
            </a:endParaRPr>
          </a:p>
          <a:p>
            <a:r>
              <a:rPr lang="en-US" sz="2300" b="1" i="1" dirty="0">
                <a:latin typeface="Times New Roman" pitchFamily="18" charset="0"/>
                <a:cs typeface="Times New Roman" pitchFamily="18" charset="0"/>
              </a:rPr>
              <a:t>Study Area:</a:t>
            </a:r>
            <a:r>
              <a:rPr lang="en-US" sz="2300" dirty="0">
                <a:latin typeface="Times New Roman" pitchFamily="18" charset="0"/>
                <a:cs typeface="Times New Roman" pitchFamily="18" charset="0"/>
              </a:rPr>
              <a:t> The data was collected from the senior citizens belonging to different states and are part of </a:t>
            </a:r>
            <a:r>
              <a:rPr lang="en-US" sz="2300" dirty="0" err="1">
                <a:latin typeface="Times New Roman" pitchFamily="18" charset="0"/>
                <a:cs typeface="Times New Roman" pitchFamily="18" charset="0"/>
              </a:rPr>
              <a:t>SilverGenie</a:t>
            </a:r>
            <a:r>
              <a:rPr lang="en-US" sz="2300" dirty="0">
                <a:latin typeface="Times New Roman" pitchFamily="18" charset="0"/>
                <a:cs typeface="Times New Roman" pitchFamily="18" charset="0"/>
              </a:rPr>
              <a:t> Pvt. Ltd. community.</a:t>
            </a:r>
          </a:p>
          <a:p>
            <a:endParaRPr lang="en-US" sz="2300" dirty="0">
              <a:latin typeface="Times New Roman" pitchFamily="18" charset="0"/>
              <a:cs typeface="Times New Roman" pitchFamily="18" charset="0"/>
            </a:endParaRPr>
          </a:p>
          <a:p>
            <a:r>
              <a:rPr lang="en-US" sz="2300" b="1" i="1" dirty="0">
                <a:latin typeface="Times New Roman" pitchFamily="18" charset="0"/>
                <a:cs typeface="Times New Roman" pitchFamily="18" charset="0"/>
              </a:rPr>
              <a:t>Sampling Technique: </a:t>
            </a:r>
            <a:r>
              <a:rPr lang="en-US" sz="2300" dirty="0">
                <a:latin typeface="Times New Roman" pitchFamily="18" charset="0"/>
                <a:cs typeface="Times New Roman" pitchFamily="18" charset="0"/>
              </a:rPr>
              <a:t>Convenient and snowball sampling technique was carried out for the study on the basis of feasibility and accessibility in order to collect maximum information from the participants. </a:t>
            </a:r>
          </a:p>
          <a:p>
            <a:endParaRPr lang="en-US" sz="2300" dirty="0">
              <a:latin typeface="Times New Roman" pitchFamily="18" charset="0"/>
              <a:cs typeface="Times New Roman" pitchFamily="18" charset="0"/>
            </a:endParaRPr>
          </a:p>
          <a:p>
            <a:r>
              <a:rPr lang="en-US" sz="2300" b="1" i="1" dirty="0">
                <a:latin typeface="Times New Roman" pitchFamily="18" charset="0"/>
                <a:cs typeface="Times New Roman" pitchFamily="18" charset="0"/>
              </a:rPr>
              <a:t>Sample Size:</a:t>
            </a:r>
            <a:r>
              <a:rPr lang="en-US" sz="2300" dirty="0">
                <a:latin typeface="Times New Roman" pitchFamily="18" charset="0"/>
                <a:cs typeface="Times New Roman" pitchFamily="18" charset="0"/>
              </a:rPr>
              <a:t> For the study, a total of 40 participants who had taken either 1</a:t>
            </a:r>
            <a:r>
              <a:rPr lang="en-US" sz="2300" baseline="30000" dirty="0">
                <a:latin typeface="Times New Roman" pitchFamily="18" charset="0"/>
                <a:cs typeface="Times New Roman" pitchFamily="18" charset="0"/>
              </a:rPr>
              <a:t>st</a:t>
            </a:r>
            <a:r>
              <a:rPr lang="en-US" sz="2300" dirty="0">
                <a:latin typeface="Times New Roman" pitchFamily="18" charset="0"/>
                <a:cs typeface="Times New Roman" pitchFamily="18" charset="0"/>
              </a:rPr>
              <a:t> dose or 2</a:t>
            </a:r>
            <a:r>
              <a:rPr lang="en-US" sz="2300" baseline="30000" dirty="0">
                <a:latin typeface="Times New Roman" pitchFamily="18" charset="0"/>
                <a:cs typeface="Times New Roman" pitchFamily="18" charset="0"/>
              </a:rPr>
              <a:t>nd</a:t>
            </a:r>
            <a:r>
              <a:rPr lang="en-US" sz="2300" dirty="0">
                <a:latin typeface="Times New Roman" pitchFamily="18" charset="0"/>
                <a:cs typeface="Times New Roman" pitchFamily="18" charset="0"/>
              </a:rPr>
              <a:t> dose were surveyed through a Google form.</a:t>
            </a:r>
          </a:p>
          <a:p>
            <a:endParaRPr lang="en-US" sz="2300" dirty="0">
              <a:latin typeface="Times New Roman" pitchFamily="18" charset="0"/>
              <a:cs typeface="Times New Roman" pitchFamily="18" charset="0"/>
            </a:endParaRPr>
          </a:p>
          <a:p>
            <a:r>
              <a:rPr lang="en-US" sz="2300" b="1" i="1" dirty="0">
                <a:latin typeface="Times New Roman" pitchFamily="18" charset="0"/>
                <a:cs typeface="Times New Roman" pitchFamily="18" charset="0"/>
              </a:rPr>
              <a:t>Research Instrument:</a:t>
            </a:r>
            <a:r>
              <a:rPr lang="en-US" sz="2300" dirty="0">
                <a:latin typeface="Times New Roman" pitchFamily="18" charset="0"/>
                <a:cs typeface="Times New Roman" pitchFamily="18" charset="0"/>
              </a:rPr>
              <a:t> An interview schedule was used included close-ended and open-ended questions to conduct interviews through telephonic conversation. Where the participants could not be assessed through telephonic interviewing this schedule was adapted into a survey and was sent to participants as a Google Form through </a:t>
            </a:r>
            <a:r>
              <a:rPr lang="en-US" sz="2300" dirty="0" err="1">
                <a:latin typeface="Times New Roman" pitchFamily="18" charset="0"/>
                <a:cs typeface="Times New Roman" pitchFamily="18" charset="0"/>
              </a:rPr>
              <a:t>WhatsApp</a:t>
            </a:r>
            <a:r>
              <a:rPr lang="en-US" sz="2300" dirty="0">
                <a:latin typeface="Times New Roman" pitchFamily="18" charset="0"/>
                <a:cs typeface="Times New Roman" pitchFamily="18" charset="0"/>
              </a:rPr>
              <a:t>/ Email. Consent (Verbal and Written) was taken from each participant before beginning the survey.</a:t>
            </a:r>
          </a:p>
          <a:p>
            <a:endParaRPr lang="en-US" sz="2300" dirty="0">
              <a:latin typeface="Times New Roman" pitchFamily="18" charset="0"/>
              <a:cs typeface="Times New Roman" pitchFamily="18" charset="0"/>
            </a:endParaRPr>
          </a:p>
          <a:p>
            <a:r>
              <a:rPr lang="en-US" sz="2300" b="1" i="1" dirty="0">
                <a:latin typeface="Times New Roman" pitchFamily="18" charset="0"/>
                <a:cs typeface="Times New Roman" pitchFamily="18" charset="0"/>
              </a:rPr>
              <a:t>Data Analysis:</a:t>
            </a:r>
            <a:r>
              <a:rPr lang="en-US" sz="2300" dirty="0">
                <a:latin typeface="Times New Roman" pitchFamily="18" charset="0"/>
                <a:cs typeface="Times New Roman" pitchFamily="18" charset="0"/>
              </a:rPr>
              <a:t> Data was analyzed using IBM Statistical Package of Social Science (SPSS) Version 22 and Microsoft Excel.</a:t>
            </a:r>
          </a:p>
          <a:p>
            <a:endParaRPr lang="en-US" dirty="0"/>
          </a:p>
        </p:txBody>
      </p:sp>
      <p:sp>
        <p:nvSpPr>
          <p:cNvPr id="2" name="Title 1"/>
          <p:cNvSpPr>
            <a:spLocks noGrp="1"/>
          </p:cNvSpPr>
          <p:nvPr>
            <p:ph type="title"/>
          </p:nvPr>
        </p:nvSpPr>
        <p:spPr>
          <a:xfrm>
            <a:off x="482600" y="76200"/>
            <a:ext cx="8229600" cy="487362"/>
          </a:xfrm>
        </p:spPr>
        <p:txBody>
          <a:bodyPr>
            <a:normAutofit/>
          </a:bodyPr>
          <a:lstStyle/>
          <a:p>
            <a:r>
              <a:rPr lang="en-US" sz="2400" dirty="0">
                <a:latin typeface="Times New Roman" pitchFamily="18" charset="0"/>
                <a:cs typeface="Times New Roman" pitchFamily="18" charset="0"/>
              </a:rPr>
              <a:t>RESEARCH METHODOLOGY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533400"/>
            <a:ext cx="8991600" cy="5943600"/>
          </a:xfrm>
        </p:spPr>
        <p:txBody>
          <a:bodyPr>
            <a:normAutofit/>
          </a:bodyPr>
          <a:lstStyle/>
          <a:p>
            <a:r>
              <a:rPr lang="en-US" sz="2000" b="1" dirty="0">
                <a:latin typeface="Times New Roman" pitchFamily="18" charset="0"/>
                <a:cs typeface="Times New Roman" pitchFamily="18" charset="0"/>
              </a:rPr>
              <a:t>Knowledge:</a:t>
            </a:r>
          </a:p>
          <a:p>
            <a:pPr algn="just">
              <a:buAutoNum type="arabicPeriod"/>
            </a:pPr>
            <a:r>
              <a:rPr lang="en-US" sz="1700" dirty="0">
                <a:latin typeface="Times New Roman" pitchFamily="18" charset="0"/>
                <a:cs typeface="Times New Roman" pitchFamily="18" charset="0"/>
              </a:rPr>
              <a:t>The broad themes regarding the advice given on the day of vaccination were related to </a:t>
            </a:r>
            <a:r>
              <a:rPr lang="en-US" sz="1700" u="sng" dirty="0">
                <a:latin typeface="Times New Roman" pitchFamily="18" charset="0"/>
                <a:cs typeface="Times New Roman" pitchFamily="18" charset="0"/>
              </a:rPr>
              <a:t>Diet, Treatment Post-Vaccination, Preventive Guidelines and Information regarding next dose was given.</a:t>
            </a:r>
            <a:r>
              <a:rPr lang="en-US" sz="1700" dirty="0">
                <a:latin typeface="Times New Roman" pitchFamily="18" charset="0"/>
                <a:cs typeface="Times New Roman" pitchFamily="18" charset="0"/>
              </a:rPr>
              <a:t> The participants were told to wait for 30 minutes post vaccination, advised regarding treatment to be taken if symptoms such as fever, pain at the site of injection develops, asking them about any co-morbidities they have, measuring blood pressure and much more. The schedule of the next dose was also informed to the participants post 1</a:t>
            </a:r>
            <a:r>
              <a:rPr lang="en-US" sz="1700" baseline="30000" dirty="0">
                <a:latin typeface="Times New Roman" pitchFamily="18" charset="0"/>
                <a:cs typeface="Times New Roman" pitchFamily="18" charset="0"/>
              </a:rPr>
              <a:t>st</a:t>
            </a:r>
            <a:r>
              <a:rPr lang="en-US" sz="1700" dirty="0">
                <a:latin typeface="Times New Roman" pitchFamily="18" charset="0"/>
                <a:cs typeface="Times New Roman" pitchFamily="18" charset="0"/>
              </a:rPr>
              <a:t> dose.</a:t>
            </a:r>
          </a:p>
          <a:p>
            <a:pPr algn="just">
              <a:buAutoNum type="arabicPeriod"/>
            </a:pPr>
            <a:endParaRPr lang="en-US" sz="1000" dirty="0">
              <a:latin typeface="Times New Roman" pitchFamily="18" charset="0"/>
              <a:cs typeface="Times New Roman" pitchFamily="18" charset="0"/>
            </a:endParaRPr>
          </a:p>
          <a:p>
            <a:pPr algn="just">
              <a:buAutoNum type="arabicPeriod"/>
            </a:pPr>
            <a:r>
              <a:rPr lang="en-US" sz="1700" dirty="0">
                <a:latin typeface="Times New Roman" pitchFamily="18" charset="0"/>
                <a:cs typeface="Times New Roman" pitchFamily="18" charset="0"/>
              </a:rPr>
              <a:t>The study found that information regarding COVID-19 vaccination among the senior citizens can be broadly converted to themes as – </a:t>
            </a:r>
            <a:r>
              <a:rPr lang="en-US" sz="1700" u="sng" dirty="0">
                <a:latin typeface="Times New Roman" pitchFamily="18" charset="0"/>
                <a:cs typeface="Times New Roman" pitchFamily="18" charset="0"/>
              </a:rPr>
              <a:t>Vaccine as a Preventive Measure, Name &amp; Difference between the vaccine, Trust in science of vaccine, Efficacy and Administration of vaccine and Read nothing</a:t>
            </a:r>
          </a:p>
          <a:p>
            <a:pPr algn="just">
              <a:buAutoNum type="arabicPeriod"/>
            </a:pPr>
            <a:endParaRPr lang="en-US" sz="1700" u="sng" dirty="0">
              <a:latin typeface="Times New Roman" pitchFamily="18" charset="0"/>
              <a:cs typeface="Times New Roman" pitchFamily="18" charset="0"/>
            </a:endParaRPr>
          </a:p>
          <a:p>
            <a:pPr algn="just">
              <a:buAutoNum type="arabicPeriod"/>
            </a:pPr>
            <a:endParaRPr lang="en-US" sz="1700" u="sng" dirty="0">
              <a:latin typeface="Times New Roman" pitchFamily="18" charset="0"/>
              <a:cs typeface="Times New Roman" pitchFamily="18" charset="0"/>
            </a:endParaRPr>
          </a:p>
          <a:p>
            <a:pPr algn="just">
              <a:buAutoNum type="arabicPeriod"/>
            </a:pPr>
            <a:endParaRPr lang="en-US" sz="1700" u="sng" dirty="0">
              <a:latin typeface="Times New Roman" pitchFamily="18" charset="0"/>
              <a:cs typeface="Times New Roman" pitchFamily="18" charset="0"/>
            </a:endParaRPr>
          </a:p>
          <a:p>
            <a:pPr algn="just">
              <a:buAutoNum type="arabicPeriod"/>
            </a:pPr>
            <a:r>
              <a:rPr lang="en-US" sz="1700" dirty="0">
                <a:latin typeface="Times New Roman" pitchFamily="18" charset="0"/>
                <a:cs typeface="Times New Roman" pitchFamily="18" charset="0"/>
              </a:rPr>
              <a:t>The participants referred various sources of information such as </a:t>
            </a:r>
            <a:r>
              <a:rPr lang="en-US" sz="1700" dirty="0" err="1">
                <a:latin typeface="Times New Roman" pitchFamily="18" charset="0"/>
                <a:cs typeface="Times New Roman" pitchFamily="18" charset="0"/>
              </a:rPr>
              <a:t>WhatsApp</a:t>
            </a:r>
            <a:r>
              <a:rPr lang="en-US" sz="1700" dirty="0">
                <a:latin typeface="Times New Roman" pitchFamily="18" charset="0"/>
                <a:cs typeface="Times New Roman" pitchFamily="18" charset="0"/>
              </a:rPr>
              <a:t> (25%), </a:t>
            </a:r>
            <a:r>
              <a:rPr lang="en-US" sz="1700" dirty="0" err="1">
                <a:latin typeface="Times New Roman" pitchFamily="18" charset="0"/>
                <a:cs typeface="Times New Roman" pitchFamily="18" charset="0"/>
              </a:rPr>
              <a:t>Facebook</a:t>
            </a:r>
            <a:r>
              <a:rPr lang="en-US" sz="1700" dirty="0">
                <a:latin typeface="Times New Roman" pitchFamily="18" charset="0"/>
                <a:cs typeface="Times New Roman" pitchFamily="18" charset="0"/>
              </a:rPr>
              <a:t> (7.5%), Newspaper (10%), YouTube (7.5%), Google Chrome (10%), Journals (2.5%), Talking/ Hearing from others (15%), News Channel (on TVs) (15%) and 5% of the participants did not referred to any source of information</a:t>
            </a:r>
            <a:r>
              <a:rPr lang="en-US" sz="1800" dirty="0">
                <a:latin typeface="Times New Roman" pitchFamily="18" charset="0"/>
                <a:cs typeface="Times New Roman" pitchFamily="18" charset="0"/>
              </a:rPr>
              <a:t>.</a:t>
            </a:r>
            <a:endParaRPr lang="en-US" sz="1800" u="sng" dirty="0">
              <a:latin typeface="Times New Roman" pitchFamily="18" charset="0"/>
              <a:cs typeface="Times New Roman" pitchFamily="18" charset="0"/>
            </a:endParaRPr>
          </a:p>
          <a:p>
            <a:pPr>
              <a:buAutoNum type="arabicPeriod"/>
            </a:pPr>
            <a:endParaRPr lang="en-US" sz="1800" u="sng" dirty="0">
              <a:latin typeface="Times New Roman" pitchFamily="18" charset="0"/>
              <a:cs typeface="Times New Roman" pitchFamily="18" charset="0"/>
            </a:endParaRPr>
          </a:p>
          <a:p>
            <a:pPr>
              <a:buAutoNum type="arabicPeriod"/>
            </a:pPr>
            <a:endParaRPr lang="en-US" sz="1800" u="sng" dirty="0">
              <a:latin typeface="Times New Roman" pitchFamily="18" charset="0"/>
              <a:cs typeface="Times New Roman" pitchFamily="18" charset="0"/>
            </a:endParaRPr>
          </a:p>
          <a:p>
            <a:pPr>
              <a:buAutoNum type="arabicPeriod"/>
            </a:pPr>
            <a:endParaRPr lang="en-US" sz="1800" u="sng" dirty="0">
              <a:latin typeface="Times New Roman" pitchFamily="18" charset="0"/>
              <a:cs typeface="Times New Roman" pitchFamily="18" charset="0"/>
            </a:endParaRPr>
          </a:p>
          <a:p>
            <a:pPr>
              <a:buAutoNum type="arabicPeriod"/>
            </a:pPr>
            <a:endParaRPr lang="en-US" sz="1800" u="sng" dirty="0">
              <a:latin typeface="Times New Roman" pitchFamily="18" charset="0"/>
              <a:cs typeface="Times New Roman" pitchFamily="18" charset="0"/>
            </a:endParaRPr>
          </a:p>
        </p:txBody>
      </p:sp>
      <p:sp>
        <p:nvSpPr>
          <p:cNvPr id="3" name="Title 2"/>
          <p:cNvSpPr>
            <a:spLocks noGrp="1"/>
          </p:cNvSpPr>
          <p:nvPr>
            <p:ph type="title"/>
          </p:nvPr>
        </p:nvSpPr>
        <p:spPr>
          <a:xfrm>
            <a:off x="381000" y="0"/>
            <a:ext cx="8229600" cy="533400"/>
          </a:xfrm>
        </p:spPr>
        <p:txBody>
          <a:bodyPr>
            <a:normAutofit/>
          </a:bodyPr>
          <a:lstStyle/>
          <a:p>
            <a:r>
              <a:rPr lang="en-US" sz="2200" dirty="0">
                <a:latin typeface="Times New Roman" pitchFamily="18" charset="0"/>
                <a:cs typeface="Times New Roman" pitchFamily="18" charset="0"/>
              </a:rPr>
              <a:t>FINDINGS  </a:t>
            </a:r>
          </a:p>
        </p:txBody>
      </p:sp>
      <p:sp>
        <p:nvSpPr>
          <p:cNvPr id="4" name="Rectangle 3"/>
          <p:cNvSpPr/>
          <p:nvPr/>
        </p:nvSpPr>
        <p:spPr>
          <a:xfrm>
            <a:off x="1752600" y="3581400"/>
            <a:ext cx="6858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‘Vaccine is safe, it produces antibodies, and one should get vaccinated to break the chain and is not much deadly’</a:t>
            </a:r>
          </a:p>
          <a:p>
            <a:r>
              <a:rPr lang="en-US" sz="1600" u="sng" dirty="0">
                <a:latin typeface="Times New Roman" pitchFamily="18" charset="0"/>
                <a:cs typeface="Times New Roman" pitchFamily="18" charset="0"/>
              </a:rPr>
              <a:t>M, 61, Graduate, Delhi</a:t>
            </a:r>
          </a:p>
          <a:p>
            <a:pPr algn="ct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400050"/>
            <a:ext cx="8915400" cy="6057900"/>
          </a:xfrm>
        </p:spPr>
        <p:txBody>
          <a:bodyPr>
            <a:normAutofit/>
          </a:bodyPr>
          <a:lstStyle/>
          <a:p>
            <a:pPr lvl="0"/>
            <a:r>
              <a:rPr lang="en-US" sz="2000" b="1" dirty="0">
                <a:latin typeface="Times New Roman" pitchFamily="18" charset="0"/>
                <a:cs typeface="Times New Roman" pitchFamily="18" charset="0"/>
              </a:rPr>
              <a:t>Attitude: </a:t>
            </a:r>
          </a:p>
          <a:p>
            <a:pPr lvl="0"/>
            <a:endParaRPr lang="en-US" sz="500" b="1" dirty="0">
              <a:latin typeface="Times New Roman" pitchFamily="18" charset="0"/>
              <a:cs typeface="Times New Roman" pitchFamily="18" charset="0"/>
            </a:endParaRPr>
          </a:p>
          <a:p>
            <a:pPr lvl="0"/>
            <a:r>
              <a:rPr lang="en-US" sz="1700" dirty="0">
                <a:latin typeface="Times New Roman" pitchFamily="18" charset="0"/>
                <a:cs typeface="Times New Roman" pitchFamily="18" charset="0"/>
              </a:rPr>
              <a:t>The study found that attitudes of persons can be broadly classified into four important themes, such as-</a:t>
            </a:r>
          </a:p>
          <a:p>
            <a:pPr lvl="0">
              <a:buFont typeface="Wingdings" pitchFamily="2" charset="2"/>
              <a:buChar char="ü"/>
            </a:pPr>
            <a:r>
              <a:rPr lang="en-US" sz="1700" u="sng" dirty="0">
                <a:latin typeface="Times New Roman" pitchFamily="18" charset="0"/>
                <a:cs typeface="Times New Roman" pitchFamily="18" charset="0"/>
              </a:rPr>
              <a:t>Acceptors:</a:t>
            </a:r>
            <a:r>
              <a:rPr lang="en-US" sz="1700" dirty="0">
                <a:latin typeface="Times New Roman" pitchFamily="18" charset="0"/>
                <a:cs typeface="Times New Roman" pitchFamily="18" charset="0"/>
              </a:rPr>
              <a:t> This is described as participants showing little to no reservation in their decision to take the vaccine. Participants who were full acceptors were optimistic, felt good &amp; happy and comfortable before taking the vaccination. </a:t>
            </a:r>
          </a:p>
          <a:p>
            <a:pPr lvl="0">
              <a:buFont typeface="Wingdings" pitchFamily="2" charset="2"/>
              <a:buChar char="ü"/>
            </a:pPr>
            <a:endParaRPr lang="en-US" sz="1700" dirty="0">
              <a:latin typeface="Times New Roman" pitchFamily="18" charset="0"/>
              <a:cs typeface="Times New Roman" pitchFamily="18" charset="0"/>
            </a:endParaRPr>
          </a:p>
          <a:p>
            <a:pPr lvl="0">
              <a:buFont typeface="Wingdings" pitchFamily="2" charset="2"/>
              <a:buChar char="ü"/>
            </a:pPr>
            <a:endParaRPr lang="en-US" sz="1700" dirty="0">
              <a:latin typeface="Times New Roman" pitchFamily="18" charset="0"/>
              <a:cs typeface="Times New Roman" pitchFamily="18" charset="0"/>
            </a:endParaRPr>
          </a:p>
          <a:p>
            <a:pPr lvl="0">
              <a:buFont typeface="Wingdings" pitchFamily="2" charset="2"/>
              <a:buChar char="ü"/>
            </a:pPr>
            <a:r>
              <a:rPr lang="en-US" sz="1700" u="sng" dirty="0">
                <a:latin typeface="Times New Roman" pitchFamily="18" charset="0"/>
                <a:cs typeface="Times New Roman" pitchFamily="18" charset="0"/>
              </a:rPr>
              <a:t>Hesitant but Accepted:</a:t>
            </a:r>
            <a:r>
              <a:rPr lang="en-US" sz="1700" dirty="0">
                <a:latin typeface="Times New Roman" pitchFamily="18" charset="0"/>
                <a:cs typeface="Times New Roman" pitchFamily="18" charset="0"/>
              </a:rPr>
              <a:t> It includes those people who have accepted vaccine but still showed concerns about their decision. The participants belonging to this theme were very afraid, uncertain, anxious and confused before taking the vaccination. </a:t>
            </a:r>
          </a:p>
          <a:p>
            <a:pPr lvl="0">
              <a:buNone/>
            </a:pPr>
            <a:endParaRPr lang="en-US" sz="1700" dirty="0"/>
          </a:p>
          <a:p>
            <a:pPr>
              <a:buNone/>
            </a:pPr>
            <a:endParaRPr lang="en-US" sz="1700" b="1" dirty="0">
              <a:latin typeface="Times New Roman" pitchFamily="18" charset="0"/>
              <a:cs typeface="Times New Roman" pitchFamily="18" charset="0"/>
            </a:endParaRPr>
          </a:p>
          <a:p>
            <a:pPr>
              <a:buNone/>
            </a:pPr>
            <a:endParaRPr lang="en-US" sz="1700" b="1" dirty="0">
              <a:latin typeface="Times New Roman" pitchFamily="18" charset="0"/>
              <a:cs typeface="Times New Roman" pitchFamily="18" charset="0"/>
            </a:endParaRPr>
          </a:p>
          <a:p>
            <a:pPr>
              <a:buNone/>
            </a:pPr>
            <a:endParaRPr lang="en-US" sz="100" b="1" dirty="0">
              <a:latin typeface="Times New Roman" pitchFamily="18" charset="0"/>
              <a:cs typeface="Times New Roman" pitchFamily="18" charset="0"/>
            </a:endParaRPr>
          </a:p>
          <a:p>
            <a:pPr>
              <a:buNone/>
            </a:pPr>
            <a:endParaRPr lang="en-US" sz="100" b="1" dirty="0">
              <a:latin typeface="Times New Roman" pitchFamily="18" charset="0"/>
              <a:cs typeface="Times New Roman" pitchFamily="18" charset="0"/>
            </a:endParaRPr>
          </a:p>
          <a:p>
            <a:pPr lvl="0">
              <a:buFont typeface="Wingdings" pitchFamily="2" charset="2"/>
              <a:buChar char="ü"/>
            </a:pPr>
            <a:r>
              <a:rPr lang="en-US" sz="1700" u="sng" dirty="0">
                <a:latin typeface="Times New Roman" pitchFamily="18" charset="0"/>
                <a:cs typeface="Times New Roman" pitchFamily="18" charset="0"/>
              </a:rPr>
              <a:t>Neutral:</a:t>
            </a:r>
            <a:r>
              <a:rPr lang="en-US" sz="1700" dirty="0">
                <a:latin typeface="Times New Roman" pitchFamily="18" charset="0"/>
                <a:cs typeface="Times New Roman" pitchFamily="18" charset="0"/>
              </a:rPr>
              <a:t> 6 out of the 40 participants were neutral before taking the </a:t>
            </a:r>
            <a:r>
              <a:rPr lang="en-US" sz="1700" dirty="0" smtClean="0">
                <a:latin typeface="Times New Roman" pitchFamily="18" charset="0"/>
                <a:cs typeface="Times New Roman" pitchFamily="18" charset="0"/>
              </a:rPr>
              <a:t>vaccination..</a:t>
            </a:r>
            <a:endParaRPr lang="en-US" sz="1700" dirty="0">
              <a:latin typeface="Times New Roman" pitchFamily="18" charset="0"/>
              <a:cs typeface="Times New Roman" pitchFamily="18" charset="0"/>
            </a:endParaRPr>
          </a:p>
          <a:p>
            <a:pPr>
              <a:buFont typeface="Wingdings" pitchFamily="2" charset="2"/>
              <a:buChar char="ü"/>
            </a:pPr>
            <a:r>
              <a:rPr lang="en-US" sz="1700" u="sng" dirty="0">
                <a:latin typeface="Times New Roman" pitchFamily="18" charset="0"/>
                <a:cs typeface="Times New Roman" pitchFamily="18" charset="0"/>
              </a:rPr>
              <a:t>Motivating others</a:t>
            </a:r>
            <a:r>
              <a:rPr lang="en-US" sz="1700" dirty="0">
                <a:latin typeface="Times New Roman" pitchFamily="18" charset="0"/>
                <a:cs typeface="Times New Roman" pitchFamily="18" charset="0"/>
              </a:rPr>
              <a:t>: 95% of participants agreed to motivate others to take the vaccination whereas 5% of the participants refused to motivate others</a:t>
            </a:r>
            <a:r>
              <a:rPr lang="en-US" sz="1800" dirty="0">
                <a:latin typeface="Times New Roman" pitchFamily="18" charset="0"/>
                <a:cs typeface="Times New Roman" pitchFamily="18" charset="0"/>
              </a:rPr>
              <a:t>.</a:t>
            </a:r>
          </a:p>
          <a:p>
            <a:pPr lvl="0">
              <a:buNone/>
            </a:pPr>
            <a:endParaRPr lang="en-US" sz="1800" dirty="0">
              <a:latin typeface="Times New Roman" pitchFamily="18" charset="0"/>
              <a:cs typeface="Times New Roman" pitchFamily="18" charset="0"/>
            </a:endParaRPr>
          </a:p>
          <a:p>
            <a:pPr lvl="0">
              <a:buFont typeface="Wingdings" pitchFamily="2" charset="2"/>
              <a:buChar char="ü"/>
            </a:pPr>
            <a:endParaRPr lang="en-US" sz="1800" dirty="0">
              <a:latin typeface="Times New Roman" pitchFamily="18" charset="0"/>
              <a:cs typeface="Times New Roman" pitchFamily="18" charset="0"/>
            </a:endParaRPr>
          </a:p>
        </p:txBody>
      </p:sp>
      <p:sp>
        <p:nvSpPr>
          <p:cNvPr id="4" name="Rectangle 3"/>
          <p:cNvSpPr/>
          <p:nvPr/>
        </p:nvSpPr>
        <p:spPr>
          <a:xfrm>
            <a:off x="584200" y="2286000"/>
            <a:ext cx="7543800" cy="590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‘Felt good that to get vaccinate, instead to get die let’s get the vaccination’</a:t>
            </a:r>
          </a:p>
          <a:p>
            <a:r>
              <a:rPr lang="en-US" sz="1600" u="sng" dirty="0">
                <a:latin typeface="Times New Roman" pitchFamily="18" charset="0"/>
                <a:cs typeface="Times New Roman" pitchFamily="18" charset="0"/>
              </a:rPr>
              <a:t>F, 60, Passed Secondary School of Education, Delhi</a:t>
            </a:r>
          </a:p>
          <a:p>
            <a:pPr algn="ctr"/>
            <a:endParaRPr lang="en-US" dirty="0"/>
          </a:p>
        </p:txBody>
      </p:sp>
      <p:sp>
        <p:nvSpPr>
          <p:cNvPr id="6" name="Rectangle 5"/>
          <p:cNvSpPr/>
          <p:nvPr/>
        </p:nvSpPr>
        <p:spPr>
          <a:xfrm>
            <a:off x="533400" y="3810000"/>
            <a:ext cx="80416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t>
            </a:r>
            <a:r>
              <a:rPr lang="en-US" sz="1600" dirty="0">
                <a:latin typeface="Times New Roman" pitchFamily="18" charset="0"/>
                <a:cs typeface="Times New Roman" pitchFamily="18" charset="0"/>
              </a:rPr>
              <a:t>Confused about which vaccine to take and negative thoughts since I have diabetes also worried about my wife as she has asthma’</a:t>
            </a:r>
          </a:p>
          <a:p>
            <a:r>
              <a:rPr lang="en-US" sz="1600" u="sng" dirty="0">
                <a:latin typeface="Times New Roman" pitchFamily="18" charset="0"/>
                <a:cs typeface="Times New Roman" pitchFamily="18" charset="0"/>
              </a:rPr>
              <a:t>M, 67, Graduate, Delhi</a:t>
            </a:r>
          </a:p>
          <a:p>
            <a:r>
              <a:rPr lang="en-US" sz="1600" dirty="0"/>
              <a:t> </a:t>
            </a:r>
          </a:p>
          <a:p>
            <a:pPr algn="ctr"/>
            <a:endParaRPr lang="en-US" sz="100" dirty="0"/>
          </a:p>
        </p:txBody>
      </p:sp>
      <p:sp>
        <p:nvSpPr>
          <p:cNvPr id="5" name="Title 2">
            <a:extLst>
              <a:ext uri="{FF2B5EF4-FFF2-40B4-BE49-F238E27FC236}">
                <a16:creationId xmlns:a16="http://schemas.microsoft.com/office/drawing/2014/main" xmlns="" id="{48B94B1D-D251-458F-86D8-C8CF3B857849}"/>
              </a:ext>
            </a:extLst>
          </p:cNvPr>
          <p:cNvSpPr>
            <a:spLocks noGrp="1"/>
          </p:cNvSpPr>
          <p:nvPr>
            <p:ph type="title"/>
          </p:nvPr>
        </p:nvSpPr>
        <p:spPr>
          <a:xfrm>
            <a:off x="381000" y="-96520"/>
            <a:ext cx="8229600" cy="533400"/>
          </a:xfrm>
        </p:spPr>
        <p:txBody>
          <a:bodyPr>
            <a:normAutofit/>
          </a:bodyPr>
          <a:lstStyle/>
          <a:p>
            <a:r>
              <a:rPr lang="en-US" sz="2200" dirty="0">
                <a:latin typeface="Times New Roman" pitchFamily="18" charset="0"/>
                <a:cs typeface="Times New Roman" pitchFamily="18" charset="0"/>
              </a:rPr>
              <a:t>FINDINGS CONTD.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652145"/>
            <a:ext cx="8915400" cy="5367655"/>
          </a:xfrm>
        </p:spPr>
        <p:txBody>
          <a:bodyPr>
            <a:normAutofit fontScale="92500" lnSpcReduction="20000"/>
          </a:bodyPr>
          <a:lstStyle/>
          <a:p>
            <a:pPr lvl="0"/>
            <a:r>
              <a:rPr lang="en-US" sz="2200" b="1" dirty="0">
                <a:latin typeface="Times New Roman" pitchFamily="18" charset="0"/>
                <a:cs typeface="Times New Roman" pitchFamily="18" charset="0"/>
              </a:rPr>
              <a:t>Perception: </a:t>
            </a:r>
          </a:p>
          <a:p>
            <a:pPr lvl="0"/>
            <a:endParaRPr lang="en-US" sz="500" b="1" dirty="0">
              <a:latin typeface="Times New Roman" pitchFamily="18" charset="0"/>
              <a:cs typeface="Times New Roman" pitchFamily="18" charset="0"/>
            </a:endParaRPr>
          </a:p>
          <a:p>
            <a:pPr lvl="0" algn="just"/>
            <a:r>
              <a:rPr lang="en-US" sz="1800" dirty="0">
                <a:latin typeface="Times New Roman" pitchFamily="18" charset="0"/>
                <a:cs typeface="Times New Roman" pitchFamily="18" charset="0"/>
              </a:rPr>
              <a:t>To understand the perception element of the participants before administering the COVID-19 vaccination, they were asked about the precautions they followed before taking the vaccine. The study found six important themes in this regard, which are- </a:t>
            </a:r>
          </a:p>
          <a:p>
            <a:pPr lvl="0" algn="just"/>
            <a:endParaRPr lang="en-US" sz="500" dirty="0">
              <a:latin typeface="Times New Roman" pitchFamily="18" charset="0"/>
              <a:cs typeface="Times New Roman" pitchFamily="18" charset="0"/>
            </a:endParaRPr>
          </a:p>
          <a:p>
            <a:pPr algn="just">
              <a:buFont typeface="Wingdings" pitchFamily="2" charset="2"/>
              <a:buChar char="v"/>
            </a:pPr>
            <a:r>
              <a:rPr lang="en-US" sz="1800" u="sng" dirty="0">
                <a:latin typeface="Times New Roman" pitchFamily="18" charset="0"/>
                <a:cs typeface="Times New Roman" pitchFamily="18" charset="0"/>
              </a:rPr>
              <a:t>Diet:</a:t>
            </a:r>
            <a:r>
              <a:rPr lang="en-US" sz="1800" dirty="0">
                <a:latin typeface="Times New Roman" pitchFamily="18" charset="0"/>
                <a:cs typeface="Times New Roman" pitchFamily="18" charset="0"/>
              </a:rPr>
              <a:t> Participants took heavy and healthy breakfast and consumed high protein diet before administering the vaccine. </a:t>
            </a:r>
          </a:p>
          <a:p>
            <a:pPr algn="just">
              <a:buFont typeface="Wingdings" pitchFamily="2" charset="2"/>
              <a:buChar char="v"/>
            </a:pPr>
            <a:endParaRPr lang="en-US" sz="500" dirty="0">
              <a:latin typeface="Times New Roman" pitchFamily="18" charset="0"/>
              <a:cs typeface="Times New Roman" pitchFamily="18" charset="0"/>
            </a:endParaRPr>
          </a:p>
          <a:p>
            <a:pPr algn="just">
              <a:buFont typeface="Wingdings" pitchFamily="2" charset="2"/>
              <a:buChar char="v"/>
            </a:pPr>
            <a:r>
              <a:rPr lang="en-US" sz="1800" u="sng" dirty="0">
                <a:latin typeface="Times New Roman" pitchFamily="18" charset="0"/>
                <a:cs typeface="Times New Roman" pitchFamily="18" charset="0"/>
              </a:rPr>
              <a:t>Body Vitals:</a:t>
            </a:r>
            <a:r>
              <a:rPr lang="en-US" sz="1800" dirty="0">
                <a:latin typeface="Times New Roman" pitchFamily="18" charset="0"/>
                <a:cs typeface="Times New Roman" pitchFamily="18" charset="0"/>
              </a:rPr>
              <a:t> Participants also measured their Blood Pressure before taking the vaccine. </a:t>
            </a:r>
          </a:p>
          <a:p>
            <a:pPr algn="just">
              <a:buFont typeface="Wingdings" pitchFamily="2" charset="2"/>
              <a:buChar char="v"/>
            </a:pPr>
            <a:endParaRPr lang="en-US" sz="500" dirty="0">
              <a:latin typeface="Times New Roman" pitchFamily="18" charset="0"/>
              <a:cs typeface="Times New Roman" pitchFamily="18" charset="0"/>
            </a:endParaRPr>
          </a:p>
          <a:p>
            <a:pPr algn="just">
              <a:buFont typeface="Wingdings" pitchFamily="2" charset="2"/>
              <a:buChar char="v"/>
            </a:pPr>
            <a:r>
              <a:rPr lang="en-US" sz="1800" u="sng" dirty="0">
                <a:latin typeface="Times New Roman" pitchFamily="18" charset="0"/>
                <a:cs typeface="Times New Roman" pitchFamily="18" charset="0"/>
              </a:rPr>
              <a:t>Medications:</a:t>
            </a:r>
            <a:r>
              <a:rPr lang="en-US" sz="1800" dirty="0">
                <a:latin typeface="Times New Roman" pitchFamily="18" charset="0"/>
                <a:cs typeface="Times New Roman" pitchFamily="18" charset="0"/>
              </a:rPr>
              <a:t> Participants were also careful about their medications before taking the vaccine.</a:t>
            </a:r>
          </a:p>
          <a:p>
            <a:pPr algn="just">
              <a:buNone/>
            </a:pPr>
            <a:endParaRPr lang="en-US" sz="1800" b="1" dirty="0">
              <a:latin typeface="Times New Roman" pitchFamily="18" charset="0"/>
              <a:cs typeface="Times New Roman" pitchFamily="18" charset="0"/>
            </a:endParaRPr>
          </a:p>
          <a:p>
            <a:pPr algn="just">
              <a:buNone/>
            </a:pPr>
            <a:endParaRPr lang="en-US" sz="1800" b="1" dirty="0">
              <a:latin typeface="Times New Roman" pitchFamily="18" charset="0"/>
              <a:cs typeface="Times New Roman" pitchFamily="18" charset="0"/>
            </a:endParaRPr>
          </a:p>
          <a:p>
            <a:pPr algn="just">
              <a:buNone/>
            </a:pPr>
            <a:endParaRPr lang="en-US" sz="1800" b="1" dirty="0">
              <a:latin typeface="Times New Roman" pitchFamily="18" charset="0"/>
              <a:cs typeface="Times New Roman" pitchFamily="18" charset="0"/>
            </a:endParaRPr>
          </a:p>
          <a:p>
            <a:pPr lvl="0" algn="just">
              <a:buFont typeface="Wingdings" pitchFamily="2" charset="2"/>
              <a:buChar char="v"/>
            </a:pPr>
            <a:r>
              <a:rPr lang="en-US" sz="1800" u="sng" dirty="0">
                <a:latin typeface="Times New Roman" pitchFamily="18" charset="0"/>
                <a:cs typeface="Times New Roman" pitchFamily="18" charset="0"/>
              </a:rPr>
              <a:t>Regular Protocols:</a:t>
            </a:r>
            <a:r>
              <a:rPr lang="en-US" sz="1800" dirty="0">
                <a:latin typeface="Times New Roman" pitchFamily="18" charset="0"/>
                <a:cs typeface="Times New Roman" pitchFamily="18" charset="0"/>
              </a:rPr>
              <a:t> This includes following preventive measures such as maintain physical distancing, wear mask at the vaccination centre, hand washing, sanitizing, rest and much more. </a:t>
            </a:r>
          </a:p>
          <a:p>
            <a:pPr lvl="0" algn="just">
              <a:buFont typeface="Wingdings" pitchFamily="2" charset="2"/>
              <a:buChar char="v"/>
            </a:pPr>
            <a:endParaRPr lang="en-US" sz="500" dirty="0">
              <a:latin typeface="Times New Roman" pitchFamily="18" charset="0"/>
              <a:cs typeface="Times New Roman" pitchFamily="18" charset="0"/>
            </a:endParaRPr>
          </a:p>
          <a:p>
            <a:pPr lvl="0" algn="just">
              <a:buFont typeface="Wingdings" pitchFamily="2" charset="2"/>
              <a:buChar char="v"/>
            </a:pPr>
            <a:r>
              <a:rPr lang="en-US" sz="1800" u="sng" dirty="0">
                <a:latin typeface="Times New Roman" pitchFamily="18" charset="0"/>
                <a:cs typeface="Times New Roman" pitchFamily="18" charset="0"/>
              </a:rPr>
              <a:t>Avoiding Alcohol</a:t>
            </a:r>
          </a:p>
          <a:p>
            <a:pPr lvl="0" algn="just">
              <a:buNone/>
            </a:pPr>
            <a:endParaRPr lang="en-US" sz="1800" u="sng" dirty="0">
              <a:latin typeface="Times New Roman" pitchFamily="18" charset="0"/>
              <a:cs typeface="Times New Roman" pitchFamily="18" charset="0"/>
            </a:endParaRPr>
          </a:p>
          <a:p>
            <a:pPr algn="just">
              <a:buFont typeface="Wingdings" pitchFamily="2" charset="2"/>
              <a:buChar char="v"/>
            </a:pPr>
            <a:endParaRPr lang="en-US" sz="1800" u="sng" dirty="0">
              <a:latin typeface="Times New Roman" pitchFamily="18" charset="0"/>
              <a:cs typeface="Times New Roman" pitchFamily="18" charset="0"/>
            </a:endParaRPr>
          </a:p>
          <a:p>
            <a:pPr algn="just">
              <a:buFont typeface="Wingdings" pitchFamily="2" charset="2"/>
              <a:buChar char="v"/>
            </a:pPr>
            <a:r>
              <a:rPr lang="en-US" sz="1800" u="sng" dirty="0">
                <a:latin typeface="Times New Roman" pitchFamily="18" charset="0"/>
                <a:cs typeface="Times New Roman" pitchFamily="18" charset="0"/>
              </a:rPr>
              <a:t>Followed none:</a:t>
            </a:r>
            <a:r>
              <a:rPr lang="en-US" sz="1800" dirty="0">
                <a:latin typeface="Times New Roman" pitchFamily="18" charset="0"/>
                <a:cs typeface="Times New Roman" pitchFamily="18" charset="0"/>
              </a:rPr>
              <a:t> 12 out of 40 participants that are 30% of the participants followed no precautions.</a:t>
            </a:r>
          </a:p>
          <a:p>
            <a:pPr lvl="0">
              <a:buNone/>
            </a:pPr>
            <a:endParaRPr lang="en-US" sz="1800" b="1" dirty="0">
              <a:latin typeface="Times New Roman" pitchFamily="18" charset="0"/>
              <a:cs typeface="Times New Roman" pitchFamily="18" charset="0"/>
            </a:endParaRPr>
          </a:p>
        </p:txBody>
      </p:sp>
      <p:sp>
        <p:nvSpPr>
          <p:cNvPr id="4" name="Rectangle 3"/>
          <p:cNvSpPr/>
          <p:nvPr/>
        </p:nvSpPr>
        <p:spPr>
          <a:xfrm>
            <a:off x="2209800" y="3171349"/>
            <a:ext cx="3733800" cy="515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‘I stopped blood thinner for 5 days’</a:t>
            </a:r>
          </a:p>
          <a:p>
            <a:r>
              <a:rPr lang="en-US" sz="1600" u="sng" dirty="0">
                <a:latin typeface="Times New Roman" pitchFamily="18" charset="0"/>
                <a:cs typeface="Times New Roman" pitchFamily="18" charset="0"/>
              </a:rPr>
              <a:t>F, 68, MBBS, Kolkata</a:t>
            </a:r>
          </a:p>
          <a:p>
            <a:pPr algn="ctr"/>
            <a:endParaRPr lang="en-US" dirty="0"/>
          </a:p>
        </p:txBody>
      </p:sp>
      <p:sp>
        <p:nvSpPr>
          <p:cNvPr id="5" name="Rectangle 4"/>
          <p:cNvSpPr/>
          <p:nvPr/>
        </p:nvSpPr>
        <p:spPr>
          <a:xfrm>
            <a:off x="2438400" y="4394279"/>
            <a:ext cx="5562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Times New Roman" pitchFamily="18" charset="0"/>
                <a:cs typeface="Times New Roman" pitchFamily="18" charset="0"/>
              </a:rPr>
              <a:t>‘Not drink alcohol, diet regulation’</a:t>
            </a:r>
          </a:p>
          <a:p>
            <a:r>
              <a:rPr lang="en-US" sz="1600" u="sng" dirty="0">
                <a:latin typeface="Times New Roman" pitchFamily="18" charset="0"/>
                <a:cs typeface="Times New Roman" pitchFamily="18" charset="0"/>
              </a:rPr>
              <a:t>M, 68, Graduate, Uttar Pradesh</a:t>
            </a:r>
          </a:p>
          <a:p>
            <a:pPr algn="ctr"/>
            <a:endParaRPr lang="en-US" dirty="0"/>
          </a:p>
        </p:txBody>
      </p:sp>
      <p:sp>
        <p:nvSpPr>
          <p:cNvPr id="6" name="Title 2">
            <a:extLst>
              <a:ext uri="{FF2B5EF4-FFF2-40B4-BE49-F238E27FC236}">
                <a16:creationId xmlns:a16="http://schemas.microsoft.com/office/drawing/2014/main" xmlns="" id="{FAA0E0D4-EF6A-4184-9236-4471BA594612}"/>
              </a:ext>
            </a:extLst>
          </p:cNvPr>
          <p:cNvSpPr>
            <a:spLocks noGrp="1"/>
          </p:cNvSpPr>
          <p:nvPr>
            <p:ph type="title"/>
          </p:nvPr>
        </p:nvSpPr>
        <p:spPr>
          <a:xfrm>
            <a:off x="304800" y="-50403"/>
            <a:ext cx="8229600" cy="533400"/>
          </a:xfrm>
        </p:spPr>
        <p:txBody>
          <a:bodyPr>
            <a:normAutofit/>
          </a:bodyPr>
          <a:lstStyle/>
          <a:p>
            <a:r>
              <a:rPr lang="en-US" sz="2200" dirty="0">
                <a:latin typeface="Times New Roman" pitchFamily="18" charset="0"/>
                <a:cs typeface="Times New Roman" pitchFamily="18" charset="0"/>
              </a:rPr>
              <a:t>FINDINGS CONTD.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624</TotalTime>
  <Words>2039</Words>
  <Application>Microsoft Office PowerPoint</Application>
  <PresentationFormat>On-screen Show (4:3)</PresentationFormat>
  <Paragraphs>168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KNOWLEDGE, ATTITUDE &amp; PERCEPTION OF COVID-19 VACCINATION AMONG SENIOR CITIZENS IN INDIA </vt:lpstr>
      <vt:lpstr>INTRODUCTION </vt:lpstr>
      <vt:lpstr>RATIONALE</vt:lpstr>
      <vt:lpstr>LITERATURE REVIEW </vt:lpstr>
      <vt:lpstr>RESEARCH OBJECTIVES</vt:lpstr>
      <vt:lpstr>RESEARCH METHODOLOGY </vt:lpstr>
      <vt:lpstr>FINDINGS  </vt:lpstr>
      <vt:lpstr>FINDINGS CONTD. </vt:lpstr>
      <vt:lpstr>FINDINGS CONTD. </vt:lpstr>
      <vt:lpstr>FINDINGS CONTD. </vt:lpstr>
      <vt:lpstr>FINDINGS CONTD. </vt:lpstr>
      <vt:lpstr>DISCUSSION </vt:lpstr>
      <vt:lpstr>CONCLUSION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ATTITUDE &amp; PERCEPTION OF COVID VACCINATION AMONG SENIOR CITIZENS IN INDIA</dc:title>
  <dc:creator>Avneet</dc:creator>
  <cp:lastModifiedBy>Avneet</cp:lastModifiedBy>
  <cp:revision>22</cp:revision>
  <dcterms:created xsi:type="dcterms:W3CDTF">2006-08-16T00:00:00Z</dcterms:created>
  <dcterms:modified xsi:type="dcterms:W3CDTF">2021-06-16T18:58:15Z</dcterms:modified>
</cp:coreProperties>
</file>