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16"/>
  </p:notesMasterIdLst>
  <p:sldIdLst>
    <p:sldId id="256" r:id="rId2"/>
    <p:sldId id="257" r:id="rId3"/>
    <p:sldId id="258" r:id="rId4"/>
    <p:sldId id="269" r:id="rId5"/>
    <p:sldId id="271" r:id="rId6"/>
    <p:sldId id="267" r:id="rId7"/>
    <p:sldId id="261" r:id="rId8"/>
    <p:sldId id="262" r:id="rId9"/>
    <p:sldId id="263" r:id="rId10"/>
    <p:sldId id="264" r:id="rId11"/>
    <p:sldId id="272" r:id="rId12"/>
    <p:sldId id="265" r:id="rId13"/>
    <p:sldId id="26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3601C-469C-5902-5D37-DC01C8699C96}" v="1142" dt="2021-06-11T18:12:19.934"/>
    <p1510:client id="{D8CBEA3F-5E14-4DCE-9F80-E504F755C5E7}" v="11" dt="2021-06-11T16:02:18.082"/>
    <p1510:client id="{EACD2DC3-2F31-422B-B475-924522B647AF}" v="158" dt="2021-06-11T12:30:03.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viewProps" Target="viewProps.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presProps" Target="presProps.xml" Id="rId17" /><Relationship Type="http://schemas.openxmlformats.org/officeDocument/2006/relationships/slide" Target="slides/slide1.xml" Id="rId2" /><Relationship Type="http://schemas.openxmlformats.org/officeDocument/2006/relationships/notesMaster" Target="notesMasters/notesMaster1.xml" Id="rId16" /><Relationship Type="http://schemas.openxmlformats.org/officeDocument/2006/relationships/tableStyles" Target="tableStyle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theme" Target="theme/theme1.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microsoft.com/office/2015/10/relationships/revisionInfo" Target="revisionInfo.xml" Id="rId22" /></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DFD71-A09E-4400-850F-802D4D7D7BDE}"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201A1CEF-48EA-41FA-BCA4-87853C10A499}">
      <dgm:prSet/>
      <dgm:spPr/>
      <dgm:t>
        <a:bodyPr/>
        <a:lstStyle/>
        <a:p>
          <a:r>
            <a:rPr lang="en-US" dirty="0"/>
            <a:t>COVID‐19 is overlapping with other viruses, &amp; communicable diseases in endo‐epidemic regions across the </a:t>
          </a:r>
          <a:r>
            <a:rPr lang="en-US"/>
            <a:t>world.</a:t>
          </a:r>
          <a:endParaRPr lang="en-US" dirty="0"/>
        </a:p>
      </dgm:t>
    </dgm:pt>
    <dgm:pt modelId="{84F5ECD7-AA4E-4D14-BC59-2E231AC56B8C}" type="parTrans" cxnId="{A144C51E-4EBB-4F70-B67B-32FDA1C368B0}">
      <dgm:prSet/>
      <dgm:spPr/>
      <dgm:t>
        <a:bodyPr/>
        <a:lstStyle/>
        <a:p>
          <a:endParaRPr lang="en-US"/>
        </a:p>
      </dgm:t>
    </dgm:pt>
    <dgm:pt modelId="{BB7244CE-0D29-4442-82CB-E49CA23073D4}" type="sibTrans" cxnId="{A144C51E-4EBB-4F70-B67B-32FDA1C368B0}">
      <dgm:prSet/>
      <dgm:spPr/>
      <dgm:t>
        <a:bodyPr/>
        <a:lstStyle/>
        <a:p>
          <a:endParaRPr lang="en-US"/>
        </a:p>
      </dgm:t>
    </dgm:pt>
    <dgm:pt modelId="{26375E06-DF95-4216-B200-9D2DB0302987}">
      <dgm:prSet/>
      <dgm:spPr/>
      <dgm:t>
        <a:bodyPr/>
        <a:lstStyle/>
        <a:p>
          <a:r>
            <a:rPr lang="en-US" dirty="0"/>
            <a:t>Low &amp; middle-income countries have high burdens of TB, malaria and </a:t>
          </a:r>
          <a:r>
            <a:rPr lang="en-US"/>
            <a:t>dengue.</a:t>
          </a:r>
          <a:endParaRPr lang="en-US" dirty="0"/>
        </a:p>
      </dgm:t>
    </dgm:pt>
    <dgm:pt modelId="{87B8827C-198A-4CD0-B83B-E1CFEC44381E}" type="parTrans" cxnId="{7A19817E-1844-4D98-9C65-362A2B4065F9}">
      <dgm:prSet/>
      <dgm:spPr/>
      <dgm:t>
        <a:bodyPr/>
        <a:lstStyle/>
        <a:p>
          <a:endParaRPr lang="en-US"/>
        </a:p>
      </dgm:t>
    </dgm:pt>
    <dgm:pt modelId="{6BD5306E-D733-4F70-BEF9-C973061C9A4A}" type="sibTrans" cxnId="{7A19817E-1844-4D98-9C65-362A2B4065F9}">
      <dgm:prSet/>
      <dgm:spPr/>
      <dgm:t>
        <a:bodyPr/>
        <a:lstStyle/>
        <a:p>
          <a:endParaRPr lang="en-US"/>
        </a:p>
      </dgm:t>
    </dgm:pt>
    <dgm:pt modelId="{2D13C3D5-7490-48B1-9BF0-808DB6F6D995}">
      <dgm:prSet/>
      <dgm:spPr/>
      <dgm:t>
        <a:bodyPr/>
        <a:lstStyle/>
        <a:p>
          <a:r>
            <a:rPr lang="en-US" dirty="0"/>
            <a:t>Covid-19 leads to Interruptions to control </a:t>
          </a:r>
          <a:r>
            <a:rPr lang="en-US" dirty="0" err="1"/>
            <a:t>programmes</a:t>
          </a:r>
          <a:r>
            <a:rPr lang="en-US" dirty="0"/>
            <a:t> that results in major </a:t>
          </a:r>
          <a:r>
            <a:rPr lang="en-US"/>
            <a:t>setbacks.</a:t>
          </a:r>
          <a:endParaRPr lang="en-US" dirty="0"/>
        </a:p>
      </dgm:t>
    </dgm:pt>
    <dgm:pt modelId="{08EF8D60-4070-4DAF-862E-E363D6437B71}" type="parTrans" cxnId="{93152EE2-EA56-40DB-A276-EFDC5FDBCDAC}">
      <dgm:prSet/>
      <dgm:spPr/>
      <dgm:t>
        <a:bodyPr/>
        <a:lstStyle/>
        <a:p>
          <a:endParaRPr lang="en-US"/>
        </a:p>
      </dgm:t>
    </dgm:pt>
    <dgm:pt modelId="{E5C4DA7B-4A86-4C90-88F4-87EF7BBF12D8}" type="sibTrans" cxnId="{93152EE2-EA56-40DB-A276-EFDC5FDBCDAC}">
      <dgm:prSet/>
      <dgm:spPr/>
      <dgm:t>
        <a:bodyPr/>
        <a:lstStyle/>
        <a:p>
          <a:endParaRPr lang="en-US"/>
        </a:p>
      </dgm:t>
    </dgm:pt>
    <dgm:pt modelId="{056D58A9-369F-4CED-8A82-430992FCB777}">
      <dgm:prSet/>
      <dgm:spPr/>
      <dgm:t>
        <a:bodyPr/>
        <a:lstStyle/>
        <a:p>
          <a:r>
            <a:rPr lang="en-US" dirty="0"/>
            <a:t>Covid-19 outbreak has significant impact on the trends and prevalence of the other communicable diseases and their prevention and control program </a:t>
          </a:r>
          <a:r>
            <a:rPr lang="en-US"/>
            <a:t>worldwide</a:t>
          </a:r>
          <a:r>
            <a:rPr lang="en-US">
              <a:latin typeface="Garamond" panose="02020404030301010803"/>
            </a:rPr>
            <a:t>.</a:t>
          </a:r>
          <a:endParaRPr lang="en-US" dirty="0"/>
        </a:p>
      </dgm:t>
    </dgm:pt>
    <dgm:pt modelId="{916DAF94-D7EE-46AA-A81D-4668EEE18967}" type="parTrans" cxnId="{FE5928E7-3D00-4EB8-A995-EC071382A01D}">
      <dgm:prSet/>
      <dgm:spPr/>
      <dgm:t>
        <a:bodyPr/>
        <a:lstStyle/>
        <a:p>
          <a:endParaRPr lang="en-US"/>
        </a:p>
      </dgm:t>
    </dgm:pt>
    <dgm:pt modelId="{F08C1DF7-A27C-42A8-BAB8-492CD407273E}" type="sibTrans" cxnId="{FE5928E7-3D00-4EB8-A995-EC071382A01D}">
      <dgm:prSet/>
      <dgm:spPr/>
      <dgm:t>
        <a:bodyPr/>
        <a:lstStyle/>
        <a:p>
          <a:endParaRPr lang="en-US"/>
        </a:p>
      </dgm:t>
    </dgm:pt>
    <dgm:pt modelId="{69AF9D57-2D4E-4246-A5C3-ACD4379FA4D6}" type="pres">
      <dgm:prSet presAssocID="{D44DFD71-A09E-4400-850F-802D4D7D7BDE}" presName="linear" presStyleCnt="0">
        <dgm:presLayoutVars>
          <dgm:animLvl val="lvl"/>
          <dgm:resizeHandles val="exact"/>
        </dgm:presLayoutVars>
      </dgm:prSet>
      <dgm:spPr/>
    </dgm:pt>
    <dgm:pt modelId="{8D9A7B14-14A2-408A-B9B1-17593FE15E0D}" type="pres">
      <dgm:prSet presAssocID="{201A1CEF-48EA-41FA-BCA4-87853C10A499}" presName="parentText" presStyleLbl="node1" presStyleIdx="0" presStyleCnt="4">
        <dgm:presLayoutVars>
          <dgm:chMax val="0"/>
          <dgm:bulletEnabled val="1"/>
        </dgm:presLayoutVars>
      </dgm:prSet>
      <dgm:spPr/>
    </dgm:pt>
    <dgm:pt modelId="{6F1C2CC9-2895-407A-A87B-19827FD18824}" type="pres">
      <dgm:prSet presAssocID="{BB7244CE-0D29-4442-82CB-E49CA23073D4}" presName="spacer" presStyleCnt="0"/>
      <dgm:spPr/>
    </dgm:pt>
    <dgm:pt modelId="{02338F40-C5E7-4C99-9623-6657BF580241}" type="pres">
      <dgm:prSet presAssocID="{26375E06-DF95-4216-B200-9D2DB0302987}" presName="parentText" presStyleLbl="node1" presStyleIdx="1" presStyleCnt="4">
        <dgm:presLayoutVars>
          <dgm:chMax val="0"/>
          <dgm:bulletEnabled val="1"/>
        </dgm:presLayoutVars>
      </dgm:prSet>
      <dgm:spPr/>
    </dgm:pt>
    <dgm:pt modelId="{255F1AE5-6ABC-4F34-8DA8-EA6E2C4F39CD}" type="pres">
      <dgm:prSet presAssocID="{6BD5306E-D733-4F70-BEF9-C973061C9A4A}" presName="spacer" presStyleCnt="0"/>
      <dgm:spPr/>
    </dgm:pt>
    <dgm:pt modelId="{885A2555-1D8F-429D-99E2-D4EF14561C3F}" type="pres">
      <dgm:prSet presAssocID="{2D13C3D5-7490-48B1-9BF0-808DB6F6D995}" presName="parentText" presStyleLbl="node1" presStyleIdx="2" presStyleCnt="4">
        <dgm:presLayoutVars>
          <dgm:chMax val="0"/>
          <dgm:bulletEnabled val="1"/>
        </dgm:presLayoutVars>
      </dgm:prSet>
      <dgm:spPr/>
    </dgm:pt>
    <dgm:pt modelId="{7F99E378-5744-463A-8669-A0B753C5AFF8}" type="pres">
      <dgm:prSet presAssocID="{E5C4DA7B-4A86-4C90-88F4-87EF7BBF12D8}" presName="spacer" presStyleCnt="0"/>
      <dgm:spPr/>
    </dgm:pt>
    <dgm:pt modelId="{8FDB4A28-94DA-4AED-9843-DB44F57955E0}" type="pres">
      <dgm:prSet presAssocID="{056D58A9-369F-4CED-8A82-430992FCB777}" presName="parentText" presStyleLbl="node1" presStyleIdx="3" presStyleCnt="4">
        <dgm:presLayoutVars>
          <dgm:chMax val="0"/>
          <dgm:bulletEnabled val="1"/>
        </dgm:presLayoutVars>
      </dgm:prSet>
      <dgm:spPr/>
    </dgm:pt>
  </dgm:ptLst>
  <dgm:cxnLst>
    <dgm:cxn modelId="{A144C51E-4EBB-4F70-B67B-32FDA1C368B0}" srcId="{D44DFD71-A09E-4400-850F-802D4D7D7BDE}" destId="{201A1CEF-48EA-41FA-BCA4-87853C10A499}" srcOrd="0" destOrd="0" parTransId="{84F5ECD7-AA4E-4D14-BC59-2E231AC56B8C}" sibTransId="{BB7244CE-0D29-4442-82CB-E49CA23073D4}"/>
    <dgm:cxn modelId="{878F5132-1CE0-4F01-AE37-67077EE2621B}" type="presOf" srcId="{201A1CEF-48EA-41FA-BCA4-87853C10A499}" destId="{8D9A7B14-14A2-408A-B9B1-17593FE15E0D}" srcOrd="0" destOrd="0" presId="urn:microsoft.com/office/officeart/2005/8/layout/vList2"/>
    <dgm:cxn modelId="{AE77A971-626D-4A69-8EA0-E4D49CA4A2B9}" type="presOf" srcId="{056D58A9-369F-4CED-8A82-430992FCB777}" destId="{8FDB4A28-94DA-4AED-9843-DB44F57955E0}" srcOrd="0" destOrd="0" presId="urn:microsoft.com/office/officeart/2005/8/layout/vList2"/>
    <dgm:cxn modelId="{7A19817E-1844-4D98-9C65-362A2B4065F9}" srcId="{D44DFD71-A09E-4400-850F-802D4D7D7BDE}" destId="{26375E06-DF95-4216-B200-9D2DB0302987}" srcOrd="1" destOrd="0" parTransId="{87B8827C-198A-4CD0-B83B-E1CFEC44381E}" sibTransId="{6BD5306E-D733-4F70-BEF9-C973061C9A4A}"/>
    <dgm:cxn modelId="{00AA9B94-385A-4E7E-BDC1-FD2945707776}" type="presOf" srcId="{2D13C3D5-7490-48B1-9BF0-808DB6F6D995}" destId="{885A2555-1D8F-429D-99E2-D4EF14561C3F}" srcOrd="0" destOrd="0" presId="urn:microsoft.com/office/officeart/2005/8/layout/vList2"/>
    <dgm:cxn modelId="{290D34C4-5BDD-4DA0-8901-B302894C5E5E}" type="presOf" srcId="{26375E06-DF95-4216-B200-9D2DB0302987}" destId="{02338F40-C5E7-4C99-9623-6657BF580241}" srcOrd="0" destOrd="0" presId="urn:microsoft.com/office/officeart/2005/8/layout/vList2"/>
    <dgm:cxn modelId="{93152EE2-EA56-40DB-A276-EFDC5FDBCDAC}" srcId="{D44DFD71-A09E-4400-850F-802D4D7D7BDE}" destId="{2D13C3D5-7490-48B1-9BF0-808DB6F6D995}" srcOrd="2" destOrd="0" parTransId="{08EF8D60-4070-4DAF-862E-E363D6437B71}" sibTransId="{E5C4DA7B-4A86-4C90-88F4-87EF7BBF12D8}"/>
    <dgm:cxn modelId="{FE5928E7-3D00-4EB8-A995-EC071382A01D}" srcId="{D44DFD71-A09E-4400-850F-802D4D7D7BDE}" destId="{056D58A9-369F-4CED-8A82-430992FCB777}" srcOrd="3" destOrd="0" parTransId="{916DAF94-D7EE-46AA-A81D-4668EEE18967}" sibTransId="{F08C1DF7-A27C-42A8-BAB8-492CD407273E}"/>
    <dgm:cxn modelId="{3CBCF6EE-FD77-4628-8841-9FE60CD42B26}" type="presOf" srcId="{D44DFD71-A09E-4400-850F-802D4D7D7BDE}" destId="{69AF9D57-2D4E-4246-A5C3-ACD4379FA4D6}" srcOrd="0" destOrd="0" presId="urn:microsoft.com/office/officeart/2005/8/layout/vList2"/>
    <dgm:cxn modelId="{68DE6AA7-7714-415C-AB25-3CA2B0CFB4E6}" type="presParOf" srcId="{69AF9D57-2D4E-4246-A5C3-ACD4379FA4D6}" destId="{8D9A7B14-14A2-408A-B9B1-17593FE15E0D}" srcOrd="0" destOrd="0" presId="urn:microsoft.com/office/officeart/2005/8/layout/vList2"/>
    <dgm:cxn modelId="{9D5A1A5E-CD15-4DC5-A98B-1D99B850ABE7}" type="presParOf" srcId="{69AF9D57-2D4E-4246-A5C3-ACD4379FA4D6}" destId="{6F1C2CC9-2895-407A-A87B-19827FD18824}" srcOrd="1" destOrd="0" presId="urn:microsoft.com/office/officeart/2005/8/layout/vList2"/>
    <dgm:cxn modelId="{39E56EB6-9A39-4351-AE9D-15654ECC4888}" type="presParOf" srcId="{69AF9D57-2D4E-4246-A5C3-ACD4379FA4D6}" destId="{02338F40-C5E7-4C99-9623-6657BF580241}" srcOrd="2" destOrd="0" presId="urn:microsoft.com/office/officeart/2005/8/layout/vList2"/>
    <dgm:cxn modelId="{7320E0EB-C64C-496B-BB05-27F133AFF447}" type="presParOf" srcId="{69AF9D57-2D4E-4246-A5C3-ACD4379FA4D6}" destId="{255F1AE5-6ABC-4F34-8DA8-EA6E2C4F39CD}" srcOrd="3" destOrd="0" presId="urn:microsoft.com/office/officeart/2005/8/layout/vList2"/>
    <dgm:cxn modelId="{32415348-334E-42D9-8903-8E8177359D0F}" type="presParOf" srcId="{69AF9D57-2D4E-4246-A5C3-ACD4379FA4D6}" destId="{885A2555-1D8F-429D-99E2-D4EF14561C3F}" srcOrd="4" destOrd="0" presId="urn:microsoft.com/office/officeart/2005/8/layout/vList2"/>
    <dgm:cxn modelId="{0DF9D0F0-220B-405F-84AB-C292D8D600E9}" type="presParOf" srcId="{69AF9D57-2D4E-4246-A5C3-ACD4379FA4D6}" destId="{7F99E378-5744-463A-8669-A0B753C5AFF8}" srcOrd="5" destOrd="0" presId="urn:microsoft.com/office/officeart/2005/8/layout/vList2"/>
    <dgm:cxn modelId="{40FB43E3-67AC-4CD9-AD57-D995D1C8698A}" type="presParOf" srcId="{69AF9D57-2D4E-4246-A5C3-ACD4379FA4D6}" destId="{8FDB4A28-94DA-4AED-9843-DB44F57955E0}"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A7B14-14A2-408A-B9B1-17593FE15E0D}">
      <dsp:nvSpPr>
        <dsp:cNvPr id="0" name=""/>
        <dsp:cNvSpPr/>
      </dsp:nvSpPr>
      <dsp:spPr>
        <a:xfrm>
          <a:off x="0" y="23860"/>
          <a:ext cx="3119529" cy="874575"/>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COVID‐19 is overlapping with other viruses, &amp; communicable diseases in endo‐epidemic regions across the </a:t>
          </a:r>
          <a:r>
            <a:rPr lang="en-US" sz="1300" kern="1200"/>
            <a:t>world.</a:t>
          </a:r>
          <a:endParaRPr lang="en-US" sz="1300" kern="1200" dirty="0"/>
        </a:p>
      </dsp:txBody>
      <dsp:txXfrm>
        <a:off x="42693" y="66553"/>
        <a:ext cx="3034143" cy="789189"/>
      </dsp:txXfrm>
    </dsp:sp>
    <dsp:sp modelId="{02338F40-C5E7-4C99-9623-6657BF580241}">
      <dsp:nvSpPr>
        <dsp:cNvPr id="0" name=""/>
        <dsp:cNvSpPr/>
      </dsp:nvSpPr>
      <dsp:spPr>
        <a:xfrm>
          <a:off x="0" y="935875"/>
          <a:ext cx="3119529" cy="874575"/>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Low &amp; middle-income countries have high burdens of TB, malaria and </a:t>
          </a:r>
          <a:r>
            <a:rPr lang="en-US" sz="1300" kern="1200"/>
            <a:t>dengue.</a:t>
          </a:r>
          <a:endParaRPr lang="en-US" sz="1300" kern="1200" dirty="0"/>
        </a:p>
      </dsp:txBody>
      <dsp:txXfrm>
        <a:off x="42693" y="978568"/>
        <a:ext cx="3034143" cy="789189"/>
      </dsp:txXfrm>
    </dsp:sp>
    <dsp:sp modelId="{885A2555-1D8F-429D-99E2-D4EF14561C3F}">
      <dsp:nvSpPr>
        <dsp:cNvPr id="0" name=""/>
        <dsp:cNvSpPr/>
      </dsp:nvSpPr>
      <dsp:spPr>
        <a:xfrm>
          <a:off x="0" y="1847891"/>
          <a:ext cx="3119529" cy="874575"/>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Covid-19 leads to Interruptions to control </a:t>
          </a:r>
          <a:r>
            <a:rPr lang="en-US" sz="1300" kern="1200" dirty="0" err="1"/>
            <a:t>programmes</a:t>
          </a:r>
          <a:r>
            <a:rPr lang="en-US" sz="1300" kern="1200" dirty="0"/>
            <a:t> that results in major </a:t>
          </a:r>
          <a:r>
            <a:rPr lang="en-US" sz="1300" kern="1200"/>
            <a:t>setbacks.</a:t>
          </a:r>
          <a:endParaRPr lang="en-US" sz="1300" kern="1200" dirty="0"/>
        </a:p>
      </dsp:txBody>
      <dsp:txXfrm>
        <a:off x="42693" y="1890584"/>
        <a:ext cx="3034143" cy="789189"/>
      </dsp:txXfrm>
    </dsp:sp>
    <dsp:sp modelId="{8FDB4A28-94DA-4AED-9843-DB44F57955E0}">
      <dsp:nvSpPr>
        <dsp:cNvPr id="0" name=""/>
        <dsp:cNvSpPr/>
      </dsp:nvSpPr>
      <dsp:spPr>
        <a:xfrm>
          <a:off x="0" y="2759906"/>
          <a:ext cx="3119529" cy="874575"/>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Covid-19 outbreak has significant impact on the trends and prevalence of the other communicable diseases and their prevention and control program </a:t>
          </a:r>
          <a:r>
            <a:rPr lang="en-US" sz="1300" kern="1200"/>
            <a:t>worldwide</a:t>
          </a:r>
          <a:r>
            <a:rPr lang="en-US" sz="1300" kern="1200">
              <a:latin typeface="Garamond" panose="02020404030301010803"/>
            </a:rPr>
            <a:t>.</a:t>
          </a:r>
          <a:endParaRPr lang="en-US" sz="1300" kern="1200" dirty="0"/>
        </a:p>
      </dsp:txBody>
      <dsp:txXfrm>
        <a:off x="42693" y="2802599"/>
        <a:ext cx="3034143" cy="789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3F1B5-D5A8-4640-A849-567F52FA612D}" type="datetimeFigureOut">
              <a:rPr lang="en-US" smtClean="0"/>
              <a:t>6/11/2021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A5E24-D4FA-4F6E-99BA-2C08D791D1B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3A5E24-D4FA-4F6E-99BA-2C08D791D1BC}"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dirty="0"/>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72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503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20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97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8016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1304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dirty="0"/>
              <a:t>Click to edit Master title style</a:t>
            </a:r>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76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363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61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76670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24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dirty="0"/>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78063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0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72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940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47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dirty="0"/>
              <a:t>Click to edit Master title style</a:t>
            </a:r>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0760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6/11/2021</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533887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hyperlink" Target="https://elifesciences.org/subjects/microbiology-infectious-disease" TargetMode="External"/><Relationship Id="rId5" Type="http://schemas.openxmlformats.org/officeDocument/2006/relationships/image" Target="../media/image9.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4.png"/><Relationship Id="rId4" Type="http://schemas.openxmlformats.org/officeDocument/2006/relationships/hyperlink" Target="https://commons.wikimedia.org/wiki/File:CDC_Tuberculosis_(TB)_Transmission_and_Pathogenesis_Video.web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commons.wikimedia.org/wiki/File:CDC_Tuberculosis_(TB)_Transmission_and_Pathogenesis_Video.web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kb.rspca.org.au/knowledge-base/can-i-leave-my-home-to-care-for-animals-during-the-covid-19-pandemic/" TargetMode="External"/><Relationship Id="rId5" Type="http://schemas.openxmlformats.org/officeDocument/2006/relationships/image" Target="../media/image1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nspiringsocsci.pressbooks.com/front-matter/a-huge-thank-you/"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png"/><Relationship Id="rId7" Type="http://schemas.openxmlformats.org/officeDocument/2006/relationships/diagramData" Target="../diagrams/data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www.peoplematters.in/article/talent-management/impact-of-covid-19-on-the-indian-economy-workforce-25114?page=2" TargetMode="External"/><Relationship Id="rId11" Type="http://schemas.microsoft.com/office/2007/relationships/diagramDrawing" Target="../diagrams/drawing1.xml"/><Relationship Id="rId5" Type="http://schemas.openxmlformats.org/officeDocument/2006/relationships/image" Target="../media/image10.jpeg"/><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pngall.com/goal-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imarketingbiz.net/six-sigma-dmaic-methodology-explained-cath-lab-case-stud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62" name="Group 52">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54" name="Picture 53">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5" name="Rectangle 54">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6" name="Picture 55">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7" name="Picture 56">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64" name="Straight Connector 58">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66" name="Rectangle 60">
            <a:extLst>
              <a:ext uri="{FF2B5EF4-FFF2-40B4-BE49-F238E27FC236}">
                <a16:creationId xmlns:a16="http://schemas.microsoft.com/office/drawing/2014/main" id="{06824FB2-0837-4FB5-BD83-F32303E59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2">
            <a:extLst>
              <a:ext uri="{FF2B5EF4-FFF2-40B4-BE49-F238E27FC236}">
                <a16:creationId xmlns:a16="http://schemas.microsoft.com/office/drawing/2014/main" id="{26A90022-5417-4ECC-BC1A-3055E8A32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 name="Picture 4" descr="A picture containing room&#10;&#10;Description automatically generated">
            <a:extLst>
              <a:ext uri="{FF2B5EF4-FFF2-40B4-BE49-F238E27FC236}">
                <a16:creationId xmlns:a16="http://schemas.microsoft.com/office/drawing/2014/main" id="{8EB53E82-4836-407D-8DCB-9A46DFC64761}"/>
              </a:ext>
            </a:extLst>
          </p:cNvPr>
          <p:cNvPicPr>
            <a:picLocks noChangeAspect="1"/>
          </p:cNvPicPr>
          <p:nvPr/>
        </p:nvPicPr>
        <p:blipFill rotWithShape="1">
          <a:blip r:embed="rId5">
            <a:alphaModFix amt="25000"/>
            <a:extLst>
              <a:ext uri="{837473B0-CC2E-450A-ABE3-18F120FF3D39}">
                <a1611:picAttrSrcUrl xmlns:a1611="http://schemas.microsoft.com/office/drawing/2016/11/main" r:id="rId6"/>
              </a:ext>
            </a:extLst>
          </a:blip>
          <a:srcRect l="32281" r="24436"/>
          <a:stretch/>
        </p:blipFill>
        <p:spPr>
          <a:xfrm>
            <a:off x="364603" y="486353"/>
            <a:ext cx="8420582" cy="5885080"/>
          </a:xfrm>
          <a:prstGeom prst="rect">
            <a:avLst/>
          </a:prstGeom>
        </p:spPr>
      </p:pic>
      <p:sp>
        <p:nvSpPr>
          <p:cNvPr id="77" name="Rectangle 64">
            <a:extLst>
              <a:ext uri="{FF2B5EF4-FFF2-40B4-BE49-F238E27FC236}">
                <a16:creationId xmlns:a16="http://schemas.microsoft.com/office/drawing/2014/main" id="{E60E9E22-B18F-41BA-B265-B5EC4E88A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52809" y="802447"/>
            <a:ext cx="8608433" cy="1513500"/>
          </a:xfrm>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nSpc>
                <a:spcPct val="90000"/>
              </a:lnSpc>
            </a:pPr>
            <a:r>
              <a:rPr lang="en-US" sz="2700" b="1" u="sng" dirty="0">
                <a:solidFill>
                  <a:schemeClr val="tx1"/>
                </a:solidFill>
              </a:rPr>
              <a:t>Impact of Covid-19 Outbreak on other communicable diseases (TB, Dengue &amp; Malaria)</a:t>
            </a:r>
            <a:br>
              <a:rPr lang="en-US" sz="2700" b="1" dirty="0"/>
            </a:br>
            <a:endParaRPr lang="en-US" sz="2700" b="1">
              <a:solidFill>
                <a:schemeClr val="tx1"/>
              </a:solidFill>
            </a:endParaRPr>
          </a:p>
        </p:txBody>
      </p:sp>
      <p:cxnSp>
        <p:nvCxnSpPr>
          <p:cNvPr id="78" name="Straight Connector 66">
            <a:extLst>
              <a:ext uri="{FF2B5EF4-FFF2-40B4-BE49-F238E27FC236}">
                <a16:creationId xmlns:a16="http://schemas.microsoft.com/office/drawing/2014/main" id="{197422B7-70DC-4B4A-A29D-3FEFBC52F9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19868AB-262C-44E9-8D09-31000A1DA703}"/>
              </a:ext>
            </a:extLst>
          </p:cNvPr>
          <p:cNvSpPr txBox="1"/>
          <p:nvPr/>
        </p:nvSpPr>
        <p:spPr>
          <a:xfrm>
            <a:off x="4495384" y="4653263"/>
            <a:ext cx="4176190" cy="122260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gn="r" defTabSz="457200">
              <a:spcBef>
                <a:spcPct val="20000"/>
              </a:spcBef>
              <a:spcAft>
                <a:spcPts val="600"/>
              </a:spcAft>
              <a:buClr>
                <a:schemeClr val="accent1"/>
              </a:buClr>
              <a:buSzPct val="115000"/>
            </a:pPr>
            <a:r>
              <a:rPr lang="en-US" b="1" dirty="0"/>
              <a:t>By- Shivani Sharma </a:t>
            </a:r>
            <a:endParaRPr lang="en-US" dirty="0"/>
          </a:p>
          <a:p>
            <a:pPr algn="r" defTabSz="457200">
              <a:spcBef>
                <a:spcPct val="20000"/>
              </a:spcBef>
              <a:spcAft>
                <a:spcPts val="600"/>
              </a:spcAft>
              <a:buClr>
                <a:schemeClr val="accent1"/>
              </a:buClr>
              <a:buSzPct val="115000"/>
            </a:pPr>
            <a:r>
              <a:rPr lang="en-US" b="1" dirty="0"/>
              <a:t>(PG/19/078)</a:t>
            </a:r>
            <a:endParaRPr lang="en-US" dirty="0"/>
          </a:p>
          <a:p>
            <a:pPr algn="r" defTabSz="457200">
              <a:spcBef>
                <a:spcPct val="20000"/>
              </a:spcBef>
              <a:spcAft>
                <a:spcPts val="600"/>
              </a:spcAft>
              <a:buClr>
                <a:schemeClr val="accent1"/>
              </a:buClr>
              <a:buSzPct val="115000"/>
            </a:pPr>
            <a:r>
              <a:rPr lang="en-US" b="1" dirty="0"/>
              <a:t>Under Guidance- Dr. Sumant Swain</a:t>
            </a:r>
            <a:endParaRPr lang="en-US" dirty="0"/>
          </a:p>
          <a:p>
            <a:pPr algn="r" defTabSz="457200">
              <a:spcBef>
                <a:spcPct val="20000"/>
              </a:spcBef>
              <a:spcAft>
                <a:spcPts val="600"/>
              </a:spcAft>
              <a:buClr>
                <a:schemeClr val="accent1"/>
              </a:buClr>
              <a:buSzPct val="115000"/>
              <a:buFont typeface="Arial"/>
              <a:buChar char="•"/>
            </a:pPr>
            <a:endParaRPr lang="en-US"/>
          </a:p>
        </p:txBody>
      </p:sp>
      <p:grpSp>
        <p:nvGrpSpPr>
          <p:cNvPr id="80" name="Group 68">
            <a:extLst>
              <a:ext uri="{FF2B5EF4-FFF2-40B4-BE49-F238E27FC236}">
                <a16:creationId xmlns:a16="http://schemas.microsoft.com/office/drawing/2014/main" id="{8BB24324-5A4E-4C42-935B-753C3E59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7571" y="2"/>
            <a:ext cx="493776" cy="6856213"/>
            <a:chOff x="5756762" y="2"/>
            <a:chExt cx="658368" cy="6856213"/>
          </a:xfrm>
        </p:grpSpPr>
        <p:sp useBgFill="1">
          <p:nvSpPr>
            <p:cNvPr id="81" name="Rounded Rectangle 24">
              <a:extLst>
                <a:ext uri="{FF2B5EF4-FFF2-40B4-BE49-F238E27FC236}">
                  <a16:creationId xmlns:a16="http://schemas.microsoft.com/office/drawing/2014/main" id="{08C64383-1D43-4B64-9FEE-83A353A01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70">
              <a:extLst>
                <a:ext uri="{FF2B5EF4-FFF2-40B4-BE49-F238E27FC236}">
                  <a16:creationId xmlns:a16="http://schemas.microsoft.com/office/drawing/2014/main" id="{F3794BD8-B07A-436C-ABAE-C8332F2EEC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83" name="Rounded Rectangle 26">
              <a:extLst>
                <a:ext uri="{FF2B5EF4-FFF2-40B4-BE49-F238E27FC236}">
                  <a16:creationId xmlns:a16="http://schemas.microsoft.com/office/drawing/2014/main" id="{67CC6EE7-19BF-4297-B8A8-674EEFDB9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72">
              <a:extLst>
                <a:ext uri="{FF2B5EF4-FFF2-40B4-BE49-F238E27FC236}">
                  <a16:creationId xmlns:a16="http://schemas.microsoft.com/office/drawing/2014/main" id="{F7B947B7-61FC-4697-BB5C-F6A89C4E68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5" name="TextBox 4">
            <a:extLst>
              <a:ext uri="{FF2B5EF4-FFF2-40B4-BE49-F238E27FC236}">
                <a16:creationId xmlns:a16="http://schemas.microsoft.com/office/drawing/2014/main" id="{E89B5B28-8F3F-4231-9E33-F2A3AE066178}"/>
              </a:ext>
            </a:extLst>
          </p:cNvPr>
          <p:cNvSpPr txBox="1"/>
          <p:nvPr/>
        </p:nvSpPr>
        <p:spPr>
          <a:xfrm>
            <a:off x="3689544" y="5031259"/>
            <a:ext cx="2743200" cy="317500"/>
          </a:xfrm>
          <a:prstGeom prst="rect">
            <a:avLst/>
          </a:prstGeom>
        </p:spPr>
        <p:txBody>
          <a:bodyPr lIns="91440" tIns="45720" rIns="91440" bIns="45720" anchor="t">
            <a:normAutofit fontScale="92500" lnSpcReduction="20000"/>
          </a:bodyPr>
          <a:lstStyle/>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06824FB2-0837-4FB5-BD83-F32303E59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A90022-5417-4ECC-BC1A-3055E8A32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4">
            <a:extLst>
              <a:ext uri="{FF2B5EF4-FFF2-40B4-BE49-F238E27FC236}">
                <a16:creationId xmlns:a16="http://schemas.microsoft.com/office/drawing/2014/main" id="{8C3A6E33-ABC2-4E9A-A81C-E1FE9D85B646}"/>
              </a:ext>
            </a:extLst>
          </p:cNvPr>
          <p:cNvPicPr>
            <a:picLocks noChangeAspect="1"/>
          </p:cNvPicPr>
          <p:nvPr/>
        </p:nvPicPr>
        <p:blipFill rotWithShape="1">
          <a:blip r:embed="rId3">
            <a:alphaModFix amt="25000"/>
            <a:extLst>
              <a:ext uri="{837473B0-CC2E-450A-ABE3-18F120FF3D39}">
                <a1611:picAttrSrcUrl xmlns:a1611="http://schemas.microsoft.com/office/drawing/2016/11/main" r:id="rId4"/>
              </a:ext>
            </a:extLst>
          </a:blip>
          <a:srcRect l="8002" r="11514"/>
          <a:stretch/>
        </p:blipFill>
        <p:spPr>
          <a:xfrm>
            <a:off x="364603" y="486353"/>
            <a:ext cx="8420582" cy="5885080"/>
          </a:xfrm>
          <a:prstGeom prst="rect">
            <a:avLst/>
          </a:prstGeom>
        </p:spPr>
      </p:pic>
      <p:sp>
        <p:nvSpPr>
          <p:cNvPr id="24" name="Rectangle 23">
            <a:extLst>
              <a:ext uri="{FF2B5EF4-FFF2-40B4-BE49-F238E27FC236}">
                <a16:creationId xmlns:a16="http://schemas.microsoft.com/office/drawing/2014/main" id="{E60E9E22-B18F-41BA-B265-B5EC4E88A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71551" y="982132"/>
            <a:ext cx="7200897" cy="1303867"/>
          </a:xfrm>
        </p:spPr>
        <p:txBody>
          <a:bodyPr>
            <a:normAutofit/>
          </a:bodyPr>
          <a:lstStyle/>
          <a:p>
            <a:r>
              <a:rPr lang="en-US" b="1">
                <a:ln w="10541" cmpd="sng">
                  <a:solidFill>
                    <a:schemeClr val="accent1">
                      <a:shade val="88000"/>
                      <a:satMod val="110000"/>
                    </a:schemeClr>
                  </a:solidFill>
                  <a:prstDash val="solid"/>
                </a:ln>
                <a:solidFill>
                  <a:schemeClr val="tx1"/>
                </a:solidFill>
              </a:rPr>
              <a:t>Tuberculosis</a:t>
            </a:r>
            <a:endParaRPr lang="en-US">
              <a:solidFill>
                <a:schemeClr val="tx1"/>
              </a:solidFill>
            </a:endParaRPr>
          </a:p>
        </p:txBody>
      </p:sp>
      <p:cxnSp>
        <p:nvCxnSpPr>
          <p:cNvPr id="26" name="Straight Connector 25">
            <a:extLst>
              <a:ext uri="{FF2B5EF4-FFF2-40B4-BE49-F238E27FC236}">
                <a16:creationId xmlns:a16="http://schemas.microsoft.com/office/drawing/2014/main" id="{197422B7-70DC-4B4A-A29D-3FEFBC52F9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a:lnSpc>
                <a:spcPct val="90000"/>
              </a:lnSpc>
            </a:pPr>
            <a:r>
              <a:rPr lang="en-US" sz="1700">
                <a:solidFill>
                  <a:schemeClr val="tx1"/>
                </a:solidFill>
              </a:rPr>
              <a:t>Limited access to essential medicines leads to use substandard drugs and/or doses also increasing morbi-mortality due to TB might contribute to the emergence and spread of drug resistant pathogens.</a:t>
            </a:r>
          </a:p>
          <a:p>
            <a:pPr>
              <a:lnSpc>
                <a:spcPct val="90000"/>
              </a:lnSpc>
            </a:pPr>
            <a:r>
              <a:rPr lang="en-US" sz="1700">
                <a:solidFill>
                  <a:schemeClr val="tx1"/>
                </a:solidFill>
              </a:rPr>
              <a:t>Due to delayed diagnoses tuberculosis-related deaths can increase up to 20% in the next 5 years.</a:t>
            </a:r>
          </a:p>
          <a:p>
            <a:pPr>
              <a:lnSpc>
                <a:spcPct val="90000"/>
              </a:lnSpc>
            </a:pPr>
            <a:r>
              <a:rPr lang="en-US" sz="1700">
                <a:solidFill>
                  <a:schemeClr val="tx1"/>
                </a:solidFill>
              </a:rPr>
              <a:t>Pakistan has shown a 63.8% decrease in all immunizations and 66.8% decrease in BCG immunizations.</a:t>
            </a:r>
          </a:p>
          <a:p>
            <a:pPr>
              <a:lnSpc>
                <a:spcPct val="90000"/>
              </a:lnSpc>
            </a:pPr>
            <a:r>
              <a:rPr lang="en-US" sz="1700">
                <a:solidFill>
                  <a:schemeClr val="tx1"/>
                </a:solidFill>
              </a:rPr>
              <a:t>3-month COVID-19 lockdown followed by a 10-month recovery period in low- and middle-income countries could lead to an additional 6.3 million cases of TB between 2020 and 2025 and an additional 1.4 million deaths</a:t>
            </a:r>
          </a:p>
        </p:txBody>
      </p:sp>
      <p:grpSp>
        <p:nvGrpSpPr>
          <p:cNvPr id="18" name="Group 27">
            <a:extLst>
              <a:ext uri="{FF2B5EF4-FFF2-40B4-BE49-F238E27FC236}">
                <a16:creationId xmlns:a16="http://schemas.microsoft.com/office/drawing/2014/main" id="{8BB24324-5A4E-4C42-935B-753C3E59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7571" y="2"/>
            <a:ext cx="493776" cy="6856213"/>
            <a:chOff x="5756762" y="2"/>
            <a:chExt cx="658368" cy="6856213"/>
          </a:xfrm>
        </p:grpSpPr>
        <p:sp useBgFill="1">
          <p:nvSpPr>
            <p:cNvPr id="29" name="Rounded Rectangle 24">
              <a:extLst>
                <a:ext uri="{FF2B5EF4-FFF2-40B4-BE49-F238E27FC236}">
                  <a16:creationId xmlns:a16="http://schemas.microsoft.com/office/drawing/2014/main" id="{08C64383-1D43-4B64-9FEE-83A353A01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9">
              <a:extLst>
                <a:ext uri="{FF2B5EF4-FFF2-40B4-BE49-F238E27FC236}">
                  <a16:creationId xmlns:a16="http://schemas.microsoft.com/office/drawing/2014/main" id="{F3794BD8-B07A-436C-ABAE-C8332F2EEC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31" name="Rounded Rectangle 26">
              <a:extLst>
                <a:ext uri="{FF2B5EF4-FFF2-40B4-BE49-F238E27FC236}">
                  <a16:creationId xmlns:a16="http://schemas.microsoft.com/office/drawing/2014/main" id="{67CC6EE7-19BF-4297-B8A8-674EEFDB9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F7B947B7-61FC-4697-BB5C-F6A89C4E68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15" name="TextBox 14">
            <a:extLst>
              <a:ext uri="{FF2B5EF4-FFF2-40B4-BE49-F238E27FC236}">
                <a16:creationId xmlns:a16="http://schemas.microsoft.com/office/drawing/2014/main" id="{8971E38C-7DE2-45E4-8ED4-60891BF259A5}"/>
              </a:ext>
            </a:extLst>
          </p:cNvPr>
          <p:cNvSpPr txBox="1"/>
          <p:nvPr/>
        </p:nvSpPr>
        <p:spPr>
          <a:xfrm>
            <a:off x="8448233" y="6171378"/>
            <a:ext cx="336952" cy="200055"/>
          </a:xfrm>
          <a:prstGeom prst="rect">
            <a:avLst/>
          </a:prstGeom>
          <a:solidFill>
            <a:srgbClr val="000000"/>
          </a:solidFill>
        </p:spPr>
        <p:txBody>
          <a:bodyPr wrap="none" lIns="91440" tIns="45720" rIns="91440" bIns="45720" anchor="t">
            <a:spAutoFit/>
          </a:bodyPr>
          <a:lstStyle/>
          <a:p>
            <a:pPr algn="r">
              <a:spcAft>
                <a:spcPts val="600"/>
              </a:spcAft>
            </a:pPr>
            <a:r>
              <a:rPr lang="en-US" sz="700" dirty="0">
                <a:solidFill>
                  <a:srgbClr val="FFFFFF"/>
                </a:solidFill>
                <a:hlinkClick r:id="rId6"/>
              </a:rPr>
              <a:t>-SA</a:t>
            </a:r>
            <a:r>
              <a:rPr lang="en-US" sz="700" dirty="0">
                <a:solidFill>
                  <a:srgbClr val="FFFFFF"/>
                </a:solidFill>
              </a:rPr>
              <a:t>.</a:t>
            </a: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6824FB2-0837-4FB5-BD83-F32303E59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6A90022-5417-4ECC-BC1A-3055E8A32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6" name="Picture 14">
            <a:extLst>
              <a:ext uri="{FF2B5EF4-FFF2-40B4-BE49-F238E27FC236}">
                <a16:creationId xmlns:a16="http://schemas.microsoft.com/office/drawing/2014/main" id="{803870CE-CBD9-4567-A4A0-8944DC465B29}"/>
              </a:ext>
            </a:extLst>
          </p:cNvPr>
          <p:cNvPicPr>
            <a:picLocks noChangeAspect="1"/>
          </p:cNvPicPr>
          <p:nvPr/>
        </p:nvPicPr>
        <p:blipFill rotWithShape="1">
          <a:blip r:embed="rId3">
            <a:alphaModFix amt="25000"/>
            <a:extLst>
              <a:ext uri="{837473B0-CC2E-450A-ABE3-18F120FF3D39}">
                <a1611:picAttrSrcUrl xmlns:a1611="http://schemas.microsoft.com/office/drawing/2016/11/main" r:id="rId4"/>
              </a:ext>
            </a:extLst>
          </a:blip>
          <a:srcRect l="8002" r="11514"/>
          <a:stretch/>
        </p:blipFill>
        <p:spPr>
          <a:xfrm>
            <a:off x="364603" y="486353"/>
            <a:ext cx="8420582" cy="5885080"/>
          </a:xfrm>
          <a:prstGeom prst="rect">
            <a:avLst/>
          </a:prstGeom>
        </p:spPr>
      </p:pic>
      <p:sp>
        <p:nvSpPr>
          <p:cNvPr id="35" name="Rectangle 34">
            <a:extLst>
              <a:ext uri="{FF2B5EF4-FFF2-40B4-BE49-F238E27FC236}">
                <a16:creationId xmlns:a16="http://schemas.microsoft.com/office/drawing/2014/main" id="{E60E9E22-B18F-41BA-B265-B5EC4E88A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cxnSp>
        <p:nvCxnSpPr>
          <p:cNvPr id="37" name="Straight Connector 36">
            <a:extLst>
              <a:ext uri="{FF2B5EF4-FFF2-40B4-BE49-F238E27FC236}">
                <a16:creationId xmlns:a16="http://schemas.microsoft.com/office/drawing/2014/main" id="{197422B7-70DC-4B4A-A29D-3FEFBC52F9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r>
              <a:rPr lang="en-US">
                <a:solidFill>
                  <a:schemeClr val="tx1"/>
                </a:solidFill>
              </a:rPr>
              <a:t>An additional 1.65 million TB cases and 438,000 TB deaths in India over the next 5 years.</a:t>
            </a:r>
          </a:p>
          <a:p>
            <a:r>
              <a:rPr lang="en-US">
                <a:solidFill>
                  <a:schemeClr val="tx1"/>
                </a:solidFill>
              </a:rPr>
              <a:t>Prolonged contact at household level increased the risk of TB infection and disease among household members.</a:t>
            </a:r>
          </a:p>
          <a:p>
            <a:r>
              <a:rPr lang="en-US">
                <a:solidFill>
                  <a:schemeClr val="tx1"/>
                </a:solidFill>
              </a:rPr>
              <a:t>Impact on TB treatment and diagnostic services.</a:t>
            </a:r>
          </a:p>
          <a:p>
            <a:r>
              <a:rPr lang="en-US">
                <a:solidFill>
                  <a:schemeClr val="tx1"/>
                </a:solidFill>
              </a:rPr>
              <a:t>TB drug supply and shipments have been disrupted.</a:t>
            </a:r>
          </a:p>
          <a:p>
            <a:endParaRPr lang="en-US">
              <a:solidFill>
                <a:schemeClr val="tx1"/>
              </a:solidFill>
            </a:endParaRPr>
          </a:p>
        </p:txBody>
      </p:sp>
      <p:grpSp>
        <p:nvGrpSpPr>
          <p:cNvPr id="39" name="Group 38">
            <a:extLst>
              <a:ext uri="{FF2B5EF4-FFF2-40B4-BE49-F238E27FC236}">
                <a16:creationId xmlns:a16="http://schemas.microsoft.com/office/drawing/2014/main" id="{8BB24324-5A4E-4C42-935B-753C3E59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7571" y="2"/>
            <a:ext cx="493776" cy="6856213"/>
            <a:chOff x="5756762" y="2"/>
            <a:chExt cx="658368" cy="6856213"/>
          </a:xfrm>
        </p:grpSpPr>
        <p:sp useBgFill="1">
          <p:nvSpPr>
            <p:cNvPr id="40" name="Rounded Rectangle 24">
              <a:extLst>
                <a:ext uri="{FF2B5EF4-FFF2-40B4-BE49-F238E27FC236}">
                  <a16:creationId xmlns:a16="http://schemas.microsoft.com/office/drawing/2014/main" id="{08C64383-1D43-4B64-9FEE-83A353A01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F3794BD8-B07A-436C-ABAE-C8332F2EEC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42" name="Rounded Rectangle 26">
              <a:extLst>
                <a:ext uri="{FF2B5EF4-FFF2-40B4-BE49-F238E27FC236}">
                  <a16:creationId xmlns:a16="http://schemas.microsoft.com/office/drawing/2014/main" id="{67CC6EE7-19BF-4297-B8A8-674EEFDB9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F7B947B7-61FC-4697-BB5C-F6A89C4E68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0" name="Group 18">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41" name="Rectangle 19">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0">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21">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22">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7" name="Picture 23">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8" name="Picture 24">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title"/>
          </p:nvPr>
        </p:nvSpPr>
        <p:spPr>
          <a:xfrm>
            <a:off x="5651868" y="982132"/>
            <a:ext cx="2520579" cy="1303867"/>
          </a:xfrm>
        </p:spPr>
        <p:txBody>
          <a:bodyPr>
            <a:normAutofit/>
          </a:bodyPr>
          <a:lstStyle/>
          <a:p>
            <a:pPr>
              <a:lnSpc>
                <a:spcPct val="90000"/>
              </a:lnSpc>
            </a:pPr>
            <a:r>
              <a:rPr lang="en-US" sz="3700" b="1">
                <a:ln w="10541" cmpd="sng">
                  <a:solidFill>
                    <a:schemeClr val="accent1">
                      <a:shade val="88000"/>
                      <a:satMod val="110000"/>
                    </a:schemeClr>
                  </a:solidFill>
                  <a:prstDash val="solid"/>
                </a:ln>
              </a:rPr>
              <a:t>Conclusion</a:t>
            </a:r>
            <a:endParaRPr lang="en-US" sz="3700"/>
          </a:p>
        </p:txBody>
      </p:sp>
      <p:sp>
        <p:nvSpPr>
          <p:cNvPr id="49" name="Rectangle 26">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plant, close&#10;&#10;Description automatically generated">
            <a:extLst>
              <a:ext uri="{FF2B5EF4-FFF2-40B4-BE49-F238E27FC236}">
                <a16:creationId xmlns:a16="http://schemas.microsoft.com/office/drawing/2014/main" id="{67E44DF6-70F8-40E8-B258-2FF9B1915F4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355" r="63248" b="-1"/>
          <a:stretch/>
        </p:blipFill>
        <p:spPr>
          <a:xfrm>
            <a:off x="1059512" y="1410208"/>
            <a:ext cx="3959083" cy="3858780"/>
          </a:xfrm>
          <a:prstGeom prst="rect">
            <a:avLst/>
          </a:prstGeom>
        </p:spPr>
      </p:pic>
      <p:cxnSp>
        <p:nvCxnSpPr>
          <p:cNvPr id="50" name="Straight Connector 28">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5651868" y="2556932"/>
            <a:ext cx="2520578" cy="3318936"/>
          </a:xfrm>
        </p:spPr>
        <p:txBody>
          <a:bodyPr>
            <a:normAutofit/>
          </a:bodyPr>
          <a:lstStyle/>
          <a:p>
            <a:pPr>
              <a:lnSpc>
                <a:spcPct val="90000"/>
              </a:lnSpc>
              <a:buSzPct val="114999"/>
            </a:pPr>
            <a:r>
              <a:rPr lang="en-US" sz="1300"/>
              <a:t>COVID-19 led to massive health system disruption of routine health services, underreporting of cases has been observed.</a:t>
            </a:r>
          </a:p>
          <a:p>
            <a:pPr>
              <a:lnSpc>
                <a:spcPct val="90000"/>
              </a:lnSpc>
            </a:pPr>
            <a:r>
              <a:rPr lang="en-US" sz="1300"/>
              <a:t>60% more  deaths from TB, malaria and dengue in West African countries with 50% reduction in health services.</a:t>
            </a:r>
          </a:p>
          <a:p>
            <a:pPr>
              <a:lnSpc>
                <a:spcPct val="90000"/>
              </a:lnSpc>
            </a:pPr>
            <a:r>
              <a:rPr lang="en-US" sz="1300"/>
              <a:t>Covid-19 preventive measures leads to significantly to the decline in the outbreak of other infectious diseases </a:t>
            </a:r>
          </a:p>
        </p:txBody>
      </p:sp>
      <p:sp>
        <p:nvSpPr>
          <p:cNvPr id="6" name="TextBox 5">
            <a:extLst>
              <a:ext uri="{FF2B5EF4-FFF2-40B4-BE49-F238E27FC236}">
                <a16:creationId xmlns:a16="http://schemas.microsoft.com/office/drawing/2014/main" id="{414F45FF-AAD9-4B40-B75B-9B51CBEE870B}"/>
              </a:ext>
            </a:extLst>
          </p:cNvPr>
          <p:cNvSpPr txBox="1"/>
          <p:nvPr/>
        </p:nvSpPr>
        <p:spPr>
          <a:xfrm>
            <a:off x="5406540" y="6359366"/>
            <a:ext cx="2743200" cy="317500"/>
          </a:xfrm>
          <a:prstGeom prst="rect">
            <a:avLst/>
          </a:prstGeom>
        </p:spPr>
        <p:txBody>
          <a:bodyPr lIns="91440" tIns="45720" rIns="91440" bIns="45720" anchor="t">
            <a:normAutofit fontScale="92500" lnSpcReduction="20000"/>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2793698"/>
              </p:ext>
            </p:extLst>
          </p:nvPr>
        </p:nvGraphicFramePr>
        <p:xfrm>
          <a:off x="0" y="1"/>
          <a:ext cx="9143999" cy="6858000"/>
        </p:xfrm>
        <a:graphic>
          <a:graphicData uri="http://schemas.openxmlformats.org/drawingml/2006/table">
            <a:tbl>
              <a:tblPr/>
              <a:tblGrid>
                <a:gridCol w="2731576">
                  <a:extLst>
                    <a:ext uri="{9D8B030D-6E8A-4147-A177-3AD203B41FA5}">
                      <a16:colId xmlns:a16="http://schemas.microsoft.com/office/drawing/2014/main" val="20000"/>
                    </a:ext>
                  </a:extLst>
                </a:gridCol>
                <a:gridCol w="1956659">
                  <a:extLst>
                    <a:ext uri="{9D8B030D-6E8A-4147-A177-3AD203B41FA5}">
                      <a16:colId xmlns:a16="http://schemas.microsoft.com/office/drawing/2014/main" val="20001"/>
                    </a:ext>
                  </a:extLst>
                </a:gridCol>
                <a:gridCol w="2479730">
                  <a:extLst>
                    <a:ext uri="{9D8B030D-6E8A-4147-A177-3AD203B41FA5}">
                      <a16:colId xmlns:a16="http://schemas.microsoft.com/office/drawing/2014/main" val="20002"/>
                    </a:ext>
                  </a:extLst>
                </a:gridCol>
                <a:gridCol w="1976034">
                  <a:extLst>
                    <a:ext uri="{9D8B030D-6E8A-4147-A177-3AD203B41FA5}">
                      <a16:colId xmlns:a16="http://schemas.microsoft.com/office/drawing/2014/main" val="20003"/>
                    </a:ext>
                  </a:extLst>
                </a:gridCol>
              </a:tblGrid>
              <a:tr h="1110792">
                <a:tc gridSpan="4">
                  <a:txBody>
                    <a:bodyPr/>
                    <a:lstStyle/>
                    <a:p>
                      <a:pPr algn="ctr" fontAlgn="ctr"/>
                      <a:r>
                        <a:rPr lang="en-US" sz="1800" b="1" dirty="0">
                          <a:solidFill>
                            <a:srgbClr val="000000"/>
                          </a:solidFill>
                          <a:effectLst/>
                          <a:latin typeface="Calibri"/>
                        </a:rPr>
                        <a:t>Program Outcomes (rate how your course addresses the POs by giving a score of 1,2,3-                          </a:t>
                      </a:r>
                      <a:br>
                        <a:rPr lang="en-US" sz="1800" b="1" dirty="0">
                          <a:solidFill>
                            <a:srgbClr val="000000"/>
                          </a:solidFill>
                          <a:effectLst/>
                          <a:latin typeface="Calibri"/>
                        </a:rPr>
                      </a:br>
                      <a:r>
                        <a:rPr lang="en-US" sz="1800" b="1" dirty="0">
                          <a:solidFill>
                            <a:srgbClr val="000000"/>
                          </a:solidFill>
                          <a:effectLst/>
                          <a:latin typeface="Calibri"/>
                        </a:rPr>
                        <a:t> 1: Slight (Low) 2: Moderate (Medium) 3: Substantial (High)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73537">
                <a:tc>
                  <a:txBody>
                    <a:bodyPr/>
                    <a:lstStyle/>
                    <a:p>
                      <a:pPr algn="l" fontAlgn="ctr"/>
                      <a:r>
                        <a:rPr lang="en-US" sz="1800" b="1" dirty="0">
                          <a:solidFill>
                            <a:srgbClr val="464646"/>
                          </a:solidFill>
                          <a:effectLst/>
                          <a:latin typeface="Calibri"/>
                        </a:rPr>
                        <a:t>1. Internalize the concepts of management such as healthcare delivery system, strategic planning, HR, marketing, finance and operations</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800" b="1" dirty="0">
                          <a:solidFill>
                            <a:srgbClr val="464646"/>
                          </a:solidFill>
                          <a:effectLst/>
                          <a:latin typeface="Calibri"/>
                        </a:rPr>
                        <a:t>2. Apply knowledge of research and management techniques and functions in an integrated manner in healthcare set up</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800" b="1" dirty="0">
                          <a:solidFill>
                            <a:srgbClr val="464646"/>
                          </a:solidFill>
                          <a:effectLst/>
                          <a:latin typeface="Calibri"/>
                        </a:rPr>
                        <a:t>3. Use appropriate skills to support healthcare organizations to take informed decision in planning, building and managing healthcare organizations</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800" b="1" dirty="0">
                          <a:solidFill>
                            <a:srgbClr val="464646"/>
                          </a:solidFill>
                          <a:effectLst/>
                          <a:latin typeface="Calibri"/>
                        </a:rPr>
                        <a:t>4. Utilize learning acquired from trainings and practical exposures in real time situations.</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273671">
                <a:tc>
                  <a:txBody>
                    <a:bodyPr/>
                    <a:lstStyle/>
                    <a:p>
                      <a:pPr algn="ctr" fontAlgn="ctr"/>
                      <a:r>
                        <a:rPr lang="en-US" sz="1800" b="1" dirty="0">
                          <a:solidFill>
                            <a:srgbClr val="464646"/>
                          </a:solidFill>
                          <a:effectLst/>
                          <a:latin typeface="Calibri"/>
                        </a:rPr>
                        <a:t>3</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800" b="1" dirty="0">
                          <a:solidFill>
                            <a:srgbClr val="464646"/>
                          </a:solidFill>
                          <a:effectLst/>
                          <a:latin typeface="Calibri"/>
                        </a:rPr>
                        <a:t>2</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800" b="1" dirty="0">
                          <a:solidFill>
                            <a:srgbClr val="464646"/>
                          </a:solidFill>
                          <a:effectLst/>
                          <a:latin typeface="Calibri"/>
                        </a:rPr>
                        <a:t>3</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800" b="1" dirty="0">
                          <a:solidFill>
                            <a:srgbClr val="464646"/>
                          </a:solidFill>
                          <a:effectLst/>
                          <a:latin typeface="Calibri"/>
                        </a:rPr>
                        <a:t>3</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1574800" y="325913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br>
              <a:rPr kumimoji="0" lang="en-US" sz="1200" b="0" i="0" u="none" strike="noStrike" cap="none" normalizeH="0" baseline="0">
                <a:ln>
                  <a:noFill/>
                </a:ln>
                <a:solidFill>
                  <a:srgbClr val="000000"/>
                </a:solidFill>
                <a:effectLst/>
                <a:latin typeface="Calibri" pitchFamily="34" charset="0"/>
                <a:cs typeface="Arial" pitchFamily="34" charset="0"/>
              </a:rPr>
            </a:b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222222"/>
                </a:solidFill>
                <a:effectLst/>
                <a:latin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9332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BEDDD215-4F83-4B8B-89B4-1097CDA7D9EF}"/>
              </a:ext>
            </a:extLst>
          </p:cNvPr>
          <p:cNvSpPr txBox="1"/>
          <p:nvPr/>
        </p:nvSpPr>
        <p:spPr>
          <a:xfrm>
            <a:off x="2255838" y="5935663"/>
            <a:ext cx="4640262" cy="317500"/>
          </a:xfrm>
          <a:prstGeom prst="rect">
            <a:avLst/>
          </a:prstGeom>
        </p:spPr>
        <p:txBody>
          <a:bodyPr lIns="91440" tIns="45720" rIns="91440" bIns="45720" anchor="t">
            <a:normAutofit fontScale="92500" lnSpcReduction="20000"/>
          </a:bodyPr>
          <a:lstStyle/>
          <a:p>
            <a:r>
              <a:rPr lang="en-US" dirty="0"/>
              <a:t>.</a:t>
            </a:r>
          </a:p>
        </p:txBody>
      </p:sp>
      <p:sp>
        <p:nvSpPr>
          <p:cNvPr id="8" name="TextBox 7">
            <a:extLst>
              <a:ext uri="{FF2B5EF4-FFF2-40B4-BE49-F238E27FC236}">
                <a16:creationId xmlns:a16="http://schemas.microsoft.com/office/drawing/2014/main" id="{DDF8825F-45C3-4C8E-8BBF-B9B714D75D97}"/>
              </a:ext>
            </a:extLst>
          </p:cNvPr>
          <p:cNvSpPr txBox="1"/>
          <p:nvPr/>
        </p:nvSpPr>
        <p:spPr>
          <a:xfrm>
            <a:off x="3524250" y="4378651"/>
            <a:ext cx="2095500" cy="317500"/>
          </a:xfrm>
          <a:prstGeom prst="rect">
            <a:avLst/>
          </a:prstGeom>
        </p:spPr>
        <p:txBody>
          <a:bodyPr lIns="91440" tIns="45720" rIns="91440" bIns="45720" anchor="t">
            <a:normAutofit fontScale="92500" lnSpcReduction="20000"/>
          </a:bodyPr>
          <a:lstStyle/>
          <a:p>
            <a:endParaRPr lang="en-US" dirty="0"/>
          </a:p>
        </p:txBody>
      </p:sp>
      <p:pic>
        <p:nvPicPr>
          <p:cNvPr id="10" name="Picture 10" descr="Logo, company name&#10;&#10;Description automatically generated">
            <a:extLst>
              <a:ext uri="{FF2B5EF4-FFF2-40B4-BE49-F238E27FC236}">
                <a16:creationId xmlns:a16="http://schemas.microsoft.com/office/drawing/2014/main" id="{D7158448-4839-41B0-B0E2-ED5D649EB84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5030" y="530757"/>
            <a:ext cx="8033941" cy="58164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75" name="Group 274">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276" name="Rectangle 275">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276">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78" name="Picture 277">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9" name="Rectangle 278">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80" name="Picture 279">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81" name="Picture 280">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title"/>
          </p:nvPr>
        </p:nvSpPr>
        <p:spPr>
          <a:xfrm>
            <a:off x="5651868" y="982132"/>
            <a:ext cx="2520579" cy="130386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a:ln w="10541" cmpd="sng">
                  <a:solidFill>
                    <a:schemeClr val="accent1">
                      <a:shade val="88000"/>
                      <a:satMod val="110000"/>
                    </a:schemeClr>
                  </a:solidFill>
                  <a:prstDash val="solid"/>
                </a:ln>
              </a:rPr>
              <a:t>Rationale</a:t>
            </a:r>
            <a:endParaRPr lang="en-US" b="1" cap="all">
              <a:ln w="0"/>
              <a:effectLst>
                <a:reflection blurRad="12700" stA="50000" endPos="50000" dist="5000" dir="5400000" sy="-100000" rotWithShape="0"/>
              </a:effectLst>
            </a:endParaRPr>
          </a:p>
        </p:txBody>
      </p:sp>
      <p:sp>
        <p:nvSpPr>
          <p:cNvPr id="283" name="Rectangle 282">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0" name="Picture 230" descr="A picture containing text&#10;&#10;Description automatically generated">
            <a:extLst>
              <a:ext uri="{FF2B5EF4-FFF2-40B4-BE49-F238E27FC236}">
                <a16:creationId xmlns:a16="http://schemas.microsoft.com/office/drawing/2014/main" id="{A81DA643-D0C1-47AC-9084-081AC81FF7B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9965" r="32323" b="-1"/>
          <a:stretch/>
        </p:blipFill>
        <p:spPr>
          <a:xfrm>
            <a:off x="1059512" y="1410208"/>
            <a:ext cx="3959083" cy="3858780"/>
          </a:xfrm>
          <a:prstGeom prst="rect">
            <a:avLst/>
          </a:prstGeom>
        </p:spPr>
      </p:pic>
      <p:cxnSp>
        <p:nvCxnSpPr>
          <p:cNvPr id="285" name="Straight Connector 284">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7" name="Content Placeholder 2">
            <a:extLst>
              <a:ext uri="{FF2B5EF4-FFF2-40B4-BE49-F238E27FC236}">
                <a16:creationId xmlns:a16="http://schemas.microsoft.com/office/drawing/2014/main" id="{1B411231-F3C2-43A0-A8AF-0E83BD98FF8D}"/>
              </a:ext>
            </a:extLst>
          </p:cNvPr>
          <p:cNvGraphicFramePr>
            <a:graphicFrameLocks noGrp="1"/>
          </p:cNvGraphicFramePr>
          <p:nvPr>
            <p:ph idx="1"/>
            <p:extLst>
              <p:ext uri="{D42A27DB-BD31-4B8C-83A1-F6EECF244321}">
                <p14:modId xmlns:p14="http://schemas.microsoft.com/office/powerpoint/2010/main" val="3577000329"/>
              </p:ext>
            </p:extLst>
          </p:nvPr>
        </p:nvGraphicFramePr>
        <p:xfrm>
          <a:off x="5452218" y="2217526"/>
          <a:ext cx="3119529" cy="36583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100" b="1">
                <a:ln w="10541" cmpd="sng">
                  <a:solidFill>
                    <a:schemeClr val="accent1">
                      <a:shade val="88000"/>
                      <a:satMod val="110000"/>
                    </a:schemeClr>
                  </a:solidFill>
                  <a:prstDash val="solid"/>
                </a:ln>
                <a:solidFill>
                  <a:srgbClr val="FFFFFF"/>
                </a:solidFill>
              </a:rPr>
              <a:t>Objectives</a:t>
            </a:r>
            <a:endParaRPr lang="en-US" sz="3100" b="1" cap="all">
              <a:ln w="0"/>
              <a:solidFill>
                <a:srgbClr val="FFFFFF"/>
              </a:solidFill>
              <a:effectLst>
                <a:reflection blurRad="12700" stA="50000" endPos="50000" dist="5000" dir="5400000" sy="-100000" rotWithShape="0"/>
              </a:effectLst>
            </a:endParaRPr>
          </a:p>
        </p:txBody>
      </p:sp>
      <p:sp>
        <p:nvSpPr>
          <p:cNvPr id="15"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55700" y="469900"/>
            <a:ext cx="4465223" cy="5405968"/>
          </a:xfrm>
        </p:spPr>
        <p:txBody>
          <a:bodyPr anchor="ctr">
            <a:normAutofit/>
          </a:bodyPr>
          <a:lstStyle/>
          <a:p>
            <a:pPr lvl="0"/>
            <a:r>
              <a:rPr lang="en-US">
                <a:solidFill>
                  <a:srgbClr val="212121"/>
                </a:solidFill>
              </a:rPr>
              <a:t>To analyze the trends and burden of other infectious and communicable diseases at the same time of covid-19 outbreak. </a:t>
            </a:r>
          </a:p>
          <a:p>
            <a:r>
              <a:rPr lang="en-US">
                <a:solidFill>
                  <a:srgbClr val="212121"/>
                </a:solidFill>
              </a:rPr>
              <a:t>To analyze the impact of prevention and control program of other communicable diseases in covid-19 pandemic areas</a:t>
            </a:r>
          </a:p>
        </p:txBody>
      </p:sp>
      <p:pic>
        <p:nvPicPr>
          <p:cNvPr id="4" name="Picture 4" descr="Icon&#10;&#10;Description automatically generated">
            <a:extLst>
              <a:ext uri="{FF2B5EF4-FFF2-40B4-BE49-F238E27FC236}">
                <a16:creationId xmlns:a16="http://schemas.microsoft.com/office/drawing/2014/main" id="{28904A75-D218-479B-BD57-F13A211C0A5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5535" y="4078750"/>
            <a:ext cx="2743199" cy="2094561"/>
          </a:xfrm>
          <a:prstGeom prst="rect">
            <a:avLst/>
          </a:prstGeom>
        </p:spPr>
      </p:pic>
      <p:sp>
        <p:nvSpPr>
          <p:cNvPr id="5" name="TextBox 4">
            <a:extLst>
              <a:ext uri="{FF2B5EF4-FFF2-40B4-BE49-F238E27FC236}">
                <a16:creationId xmlns:a16="http://schemas.microsoft.com/office/drawing/2014/main" id="{E813F227-6F13-4968-B4F3-B99FC73847BE}"/>
              </a:ext>
            </a:extLst>
          </p:cNvPr>
          <p:cNvSpPr txBox="1"/>
          <p:nvPr/>
        </p:nvSpPr>
        <p:spPr>
          <a:xfrm>
            <a:off x="3200400" y="4476750"/>
            <a:ext cx="2743200" cy="317500"/>
          </a:xfrm>
          <a:prstGeom prst="rect">
            <a:avLst/>
          </a:prstGeom>
        </p:spPr>
        <p:txBody>
          <a:bodyPr lIns="91440" tIns="45720" rIns="91440" bIns="45720" anchor="t">
            <a:normAutofit fontScale="92500" lnSpcReduction="20000"/>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1" name="Group 160">
            <a:extLst>
              <a:ext uri="{FF2B5EF4-FFF2-40B4-BE49-F238E27FC236}">
                <a16:creationId xmlns:a16="http://schemas.microsoft.com/office/drawing/2014/main" id="{8166578C-4316-4C10-89C0-CBAD8BCB6B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62" name="Rectangle 161">
              <a:extLst>
                <a:ext uri="{FF2B5EF4-FFF2-40B4-BE49-F238E27FC236}">
                  <a16:creationId xmlns:a16="http://schemas.microsoft.com/office/drawing/2014/main" id="{67EAD6BE-6743-4E5D-B371-D6D422290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B5A21397-70AD-4B22-B332-41C5E2CA895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64" name="Picture 163">
                <a:extLst>
                  <a:ext uri="{FF2B5EF4-FFF2-40B4-BE49-F238E27FC236}">
                    <a16:creationId xmlns:a16="http://schemas.microsoft.com/office/drawing/2014/main" id="{576B637C-5B6A-4B3F-951A-42C0E88B520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5" name="Rectangle 164">
                <a:extLst>
                  <a:ext uri="{FF2B5EF4-FFF2-40B4-BE49-F238E27FC236}">
                    <a16:creationId xmlns:a16="http://schemas.microsoft.com/office/drawing/2014/main" id="{BACFCE98-3E90-4230-9F34-423CD9A73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6" name="Picture 165">
                <a:extLst>
                  <a:ext uri="{FF2B5EF4-FFF2-40B4-BE49-F238E27FC236}">
                    <a16:creationId xmlns:a16="http://schemas.microsoft.com/office/drawing/2014/main" id="{9B6E6422-6AEA-47B7-9770-5516483C42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7" name="Picture 166">
                <a:extLst>
                  <a:ext uri="{FF2B5EF4-FFF2-40B4-BE49-F238E27FC236}">
                    <a16:creationId xmlns:a16="http://schemas.microsoft.com/office/drawing/2014/main" id="{7432F8A4-33D0-4CE5-ACBF-F9BDA7C0A9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title"/>
          </p:nvPr>
        </p:nvSpPr>
        <p:spPr>
          <a:xfrm>
            <a:off x="3469881" y="982132"/>
            <a:ext cx="4702567" cy="1303867"/>
          </a:xfrm>
        </p:spPr>
        <p:txBody>
          <a:bodyPr vert="horz" lIns="91440" tIns="45720" rIns="91440" bIns="45720" rtlCol="0">
            <a:normAutofit/>
          </a:bodyPr>
          <a:lstStyle/>
          <a:p>
            <a:r>
              <a:rPr lang="en-US" b="1"/>
              <a:t>Methodology</a:t>
            </a:r>
          </a:p>
        </p:txBody>
      </p:sp>
      <p:sp>
        <p:nvSpPr>
          <p:cNvPr id="169" name="Rectangle 168">
            <a:extLst>
              <a:ext uri="{FF2B5EF4-FFF2-40B4-BE49-F238E27FC236}">
                <a16:creationId xmlns:a16="http://schemas.microsoft.com/office/drawing/2014/main" id="{BC940E9A-BC73-4828-82AC-C6F5C9784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229440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stationary, envelope, vector graphics, businesscard&#10;&#10;Description automatically generated">
            <a:extLst>
              <a:ext uri="{FF2B5EF4-FFF2-40B4-BE49-F238E27FC236}">
                <a16:creationId xmlns:a16="http://schemas.microsoft.com/office/drawing/2014/main" id="{BF1F000B-C696-4A95-A7E4-4F62789FDD18}"/>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50947" r="26466"/>
          <a:stretch/>
        </p:blipFill>
        <p:spPr>
          <a:xfrm>
            <a:off x="1059512" y="1410208"/>
            <a:ext cx="1825345" cy="3858780"/>
          </a:xfrm>
          <a:prstGeom prst="rect">
            <a:avLst/>
          </a:prstGeom>
        </p:spPr>
      </p:pic>
      <p:cxnSp>
        <p:nvCxnSpPr>
          <p:cNvPr id="171" name="Straight Connector 170">
            <a:extLst>
              <a:ext uri="{FF2B5EF4-FFF2-40B4-BE49-F238E27FC236}">
                <a16:creationId xmlns:a16="http://schemas.microsoft.com/office/drawing/2014/main" id="{62EBB388-E9A7-4AEA-BCD7-0922DECAF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69881" y="2400639"/>
            <a:ext cx="4702566" cy="0"/>
          </a:xfrm>
          <a:prstGeom prst="line">
            <a:avLst/>
          </a:prstGeom>
        </p:spPr>
        <p:style>
          <a:lnRef idx="2">
            <a:schemeClr val="accent1"/>
          </a:lnRef>
          <a:fillRef idx="0">
            <a:schemeClr val="accent1"/>
          </a:fillRef>
          <a:effectRef idx="1">
            <a:schemeClr val="accent1"/>
          </a:effectRef>
          <a:fontRef idx="minor">
            <a:schemeClr val="tx1"/>
          </a:fontRef>
        </p:style>
      </p:cxnSp>
      <p:sp>
        <p:nvSpPr>
          <p:cNvPr id="249" name="Content Placeholder 248">
            <a:extLst>
              <a:ext uri="{FF2B5EF4-FFF2-40B4-BE49-F238E27FC236}">
                <a16:creationId xmlns:a16="http://schemas.microsoft.com/office/drawing/2014/main" id="{1ECBC4B0-C26D-4B15-BEC4-B0CA11F62FDD}"/>
              </a:ext>
            </a:extLst>
          </p:cNvPr>
          <p:cNvSpPr>
            <a:spLocks noGrp="1"/>
          </p:cNvSpPr>
          <p:nvPr>
            <p:ph idx="1"/>
          </p:nvPr>
        </p:nvSpPr>
        <p:spPr>
          <a:xfrm>
            <a:off x="3477361" y="2556932"/>
            <a:ext cx="4695086" cy="3318936"/>
          </a:xfrm>
        </p:spPr>
        <p:txBody>
          <a:bodyPr vert="horz" lIns="91440" tIns="45720" rIns="91440" bIns="45720" rtlCol="0">
            <a:normAutofit/>
          </a:bodyPr>
          <a:lstStyle/>
          <a:p>
            <a:pPr>
              <a:lnSpc>
                <a:spcPct val="90000"/>
              </a:lnSpc>
              <a:spcBef>
                <a:spcPts val="0"/>
              </a:spcBef>
              <a:spcAft>
                <a:spcPts val="0"/>
              </a:spcAft>
            </a:pPr>
            <a:r>
              <a:rPr lang="en-US" sz="1300" b="1">
                <a:latin typeface="Calibri"/>
                <a:ea typeface="+mn-lt"/>
                <a:cs typeface="+mn-lt"/>
              </a:rPr>
              <a:t>Study Type </a:t>
            </a:r>
            <a:r>
              <a:rPr lang="en-US" sz="1300">
                <a:latin typeface="Calibri"/>
                <a:ea typeface="+mn-lt"/>
                <a:cs typeface="+mn-lt"/>
              </a:rPr>
              <a:t>– Descriptive  study based on literature review </a:t>
            </a:r>
            <a:endParaRPr lang="en-US" sz="1300">
              <a:latin typeface="Calibri"/>
              <a:cs typeface="Calibri"/>
            </a:endParaRPr>
          </a:p>
          <a:p>
            <a:pPr>
              <a:lnSpc>
                <a:spcPct val="90000"/>
              </a:lnSpc>
              <a:spcBef>
                <a:spcPts val="0"/>
              </a:spcBef>
              <a:spcAft>
                <a:spcPts val="0"/>
              </a:spcAft>
              <a:buSzPct val="114999"/>
            </a:pPr>
            <a:r>
              <a:rPr lang="en-US" sz="1300" b="1">
                <a:latin typeface="Calibri"/>
                <a:ea typeface="+mn-lt"/>
                <a:cs typeface="+mn-lt"/>
              </a:rPr>
              <a:t>Search Strategy</a:t>
            </a:r>
            <a:r>
              <a:rPr lang="en-US" sz="1300">
                <a:latin typeface="Calibri"/>
                <a:ea typeface="+mn-lt"/>
                <a:cs typeface="+mn-lt"/>
              </a:rPr>
              <a:t>- Electronic Databases Like Google Scholar, Pro Quest Advanced Search, PubMed Advanced Search, Wiley, J Gate  using Keywords:- Covid-19 &amp; Communicable Diseases &amp; Tuberculosis &amp; Dengue &amp; Malaria &amp; Infectious disease  </a:t>
            </a:r>
            <a:endParaRPr lang="en-US" sz="1300">
              <a:latin typeface="Calibri"/>
              <a:cs typeface="Calibri"/>
            </a:endParaRPr>
          </a:p>
          <a:p>
            <a:pPr>
              <a:lnSpc>
                <a:spcPct val="90000"/>
              </a:lnSpc>
              <a:spcBef>
                <a:spcPts val="0"/>
              </a:spcBef>
              <a:spcAft>
                <a:spcPts val="0"/>
              </a:spcAft>
              <a:buSzPct val="114999"/>
            </a:pPr>
            <a:r>
              <a:rPr lang="en-US" sz="1300" b="1">
                <a:latin typeface="Calibri"/>
                <a:cs typeface="Calibri"/>
              </a:rPr>
              <a:t>Inclusion Criteria</a:t>
            </a:r>
            <a:r>
              <a:rPr lang="en-US" sz="1300">
                <a:latin typeface="Calibri"/>
                <a:cs typeface="Calibri"/>
              </a:rPr>
              <a:t>- Mainly those studies are selected which describe about the trends and prevention programs of communicable diseases namely: HIV, TB, Dengue, Malaria and some seasonal flus in covid-19 pandemic areas.</a:t>
            </a:r>
          </a:p>
          <a:p>
            <a:pPr>
              <a:lnSpc>
                <a:spcPct val="90000"/>
              </a:lnSpc>
              <a:spcBef>
                <a:spcPts val="0"/>
              </a:spcBef>
              <a:spcAft>
                <a:spcPts val="0"/>
              </a:spcAft>
              <a:buSzPct val="114999"/>
            </a:pPr>
            <a:r>
              <a:rPr lang="en-US" sz="1300" b="1">
                <a:latin typeface="Calibri"/>
                <a:ea typeface="+mn-lt"/>
                <a:cs typeface="+mn-lt"/>
              </a:rPr>
              <a:t>Exclusion Criteria</a:t>
            </a:r>
            <a:r>
              <a:rPr lang="en-US" sz="1300">
                <a:latin typeface="Calibri"/>
                <a:ea typeface="+mn-lt"/>
                <a:cs typeface="+mn-lt"/>
              </a:rPr>
              <a:t>- Articles of any language other than English, Grey literature like unpublished data, dissertations, and papers that talk about Coinfection conditions with covid-19, clinical characteristics of communicable and any non communicable diseases are excluded.</a:t>
            </a:r>
          </a:p>
          <a:p>
            <a:pPr>
              <a:lnSpc>
                <a:spcPct val="90000"/>
              </a:lnSpc>
              <a:spcBef>
                <a:spcPts val="0"/>
              </a:spcBef>
              <a:spcAft>
                <a:spcPts val="0"/>
              </a:spcAft>
              <a:buSzPct val="114999"/>
            </a:pPr>
            <a:r>
              <a:rPr lang="en-US" sz="1300" b="1">
                <a:latin typeface="Calibri"/>
                <a:ea typeface="+mn-lt"/>
                <a:cs typeface="+mn-lt"/>
              </a:rPr>
              <a:t> Data Analysis</a:t>
            </a:r>
            <a:r>
              <a:rPr lang="en-US" sz="1300">
                <a:latin typeface="Calibri"/>
                <a:ea typeface="+mn-lt"/>
                <a:cs typeface="+mn-lt"/>
              </a:rPr>
              <a:t> -19 Published Literatures</a:t>
            </a:r>
            <a:endParaRPr lang="en-US" sz="1300">
              <a:latin typeface="Calibri"/>
              <a:cs typeface="Calibri"/>
            </a:endParaRPr>
          </a:p>
          <a:p>
            <a:pPr>
              <a:lnSpc>
                <a:spcPct val="90000"/>
              </a:lnSpc>
              <a:spcBef>
                <a:spcPts val="0"/>
              </a:spcBef>
              <a:spcAft>
                <a:spcPts val="0"/>
              </a:spcAft>
              <a:buSzPct val="114999"/>
            </a:pPr>
            <a:r>
              <a:rPr lang="en-US" sz="1300" b="1">
                <a:latin typeface="Calibri"/>
                <a:ea typeface="+mn-lt"/>
                <a:cs typeface="+mn-lt"/>
              </a:rPr>
              <a:t>Time Frame</a:t>
            </a:r>
            <a:r>
              <a:rPr lang="en-US" sz="1300">
                <a:latin typeface="Calibri"/>
                <a:ea typeface="+mn-lt"/>
                <a:cs typeface="+mn-lt"/>
              </a:rPr>
              <a:t> -  Last one year (from march 2020 to May 2021)  </a:t>
            </a:r>
          </a:p>
          <a:p>
            <a:pPr>
              <a:lnSpc>
                <a:spcPct val="90000"/>
              </a:lnSpc>
              <a:spcBef>
                <a:spcPts val="0"/>
              </a:spcBef>
              <a:spcAft>
                <a:spcPts val="0"/>
              </a:spcAft>
              <a:buSzPct val="114999"/>
            </a:pPr>
            <a:endParaRPr lang="en-US" sz="1300">
              <a:latin typeface="Calibri"/>
              <a:ea typeface="+mn-lt"/>
              <a:cs typeface="+mn-lt"/>
            </a:endParaRPr>
          </a:p>
          <a:p>
            <a:pPr>
              <a:lnSpc>
                <a:spcPct val="90000"/>
              </a:lnSpc>
              <a:buSzPct val="114999"/>
            </a:pPr>
            <a:endParaRPr lang="en-US" sz="1300">
              <a:latin typeface="Calibri"/>
              <a:cs typeface="Calibri"/>
            </a:endParaRPr>
          </a:p>
        </p:txBody>
      </p:sp>
    </p:spTree>
    <p:extLst>
      <p:ext uri="{BB962C8B-B14F-4D97-AF65-F5344CB8AC3E}">
        <p14:creationId xmlns:p14="http://schemas.microsoft.com/office/powerpoint/2010/main" val="63966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8" name="Picture 11">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r>
              <a:rPr lang="en-US" b="1">
                <a:ln w="10541" cmpd="sng">
                  <a:solidFill>
                    <a:schemeClr val="accent1">
                      <a:shade val="88000"/>
                      <a:satMod val="110000"/>
                    </a:schemeClr>
                  </a:solidFill>
                  <a:prstDash val="solid"/>
                </a:ln>
                <a:solidFill>
                  <a:srgbClr val="262626"/>
                </a:solidFill>
              </a:rPr>
              <a:t>Study location</a:t>
            </a:r>
          </a:p>
        </p:txBody>
      </p:sp>
      <p:graphicFrame>
        <p:nvGraphicFramePr>
          <p:cNvPr id="4" name="Content Placeholder 3"/>
          <p:cNvGraphicFramePr>
            <a:graphicFrameLocks noGrp="1"/>
          </p:cNvGraphicFramePr>
          <p:nvPr>
            <p:ph idx="1"/>
          </p:nvPr>
        </p:nvGraphicFramePr>
        <p:xfrm>
          <a:off x="1012975" y="2675822"/>
          <a:ext cx="7118048" cy="2985675"/>
        </p:xfrm>
        <a:graphic>
          <a:graphicData uri="http://schemas.openxmlformats.org/drawingml/2006/table">
            <a:tbl>
              <a:tblPr firstRow="1" bandRow="1">
                <a:tableStyleId>{5C22544A-7EE6-4342-B048-85BDC9FD1C3A}</a:tableStyleId>
              </a:tblPr>
              <a:tblGrid>
                <a:gridCol w="2552476">
                  <a:extLst>
                    <a:ext uri="{9D8B030D-6E8A-4147-A177-3AD203B41FA5}">
                      <a16:colId xmlns:a16="http://schemas.microsoft.com/office/drawing/2014/main" val="20000"/>
                    </a:ext>
                  </a:extLst>
                </a:gridCol>
                <a:gridCol w="4565572">
                  <a:extLst>
                    <a:ext uri="{9D8B030D-6E8A-4147-A177-3AD203B41FA5}">
                      <a16:colId xmlns:a16="http://schemas.microsoft.com/office/drawing/2014/main" val="20001"/>
                    </a:ext>
                  </a:extLst>
                </a:gridCol>
              </a:tblGrid>
              <a:tr h="637717">
                <a:tc>
                  <a:txBody>
                    <a:bodyPr/>
                    <a:lstStyle/>
                    <a:p>
                      <a:r>
                        <a:rPr lang="en-US" sz="2900"/>
                        <a:t>Disease</a:t>
                      </a:r>
                    </a:p>
                  </a:txBody>
                  <a:tcPr marL="144934" marR="144934" marT="72468" marB="72468"/>
                </a:tc>
                <a:tc>
                  <a:txBody>
                    <a:bodyPr/>
                    <a:lstStyle/>
                    <a:p>
                      <a:r>
                        <a:rPr lang="en-US" sz="2900"/>
                        <a:t>Country </a:t>
                      </a:r>
                    </a:p>
                  </a:txBody>
                  <a:tcPr marL="144934" marR="144934" marT="72468" marB="72468"/>
                </a:tc>
                <a:extLst>
                  <a:ext uri="{0D108BD9-81ED-4DB2-BD59-A6C34878D82A}">
                    <a16:rowId xmlns:a16="http://schemas.microsoft.com/office/drawing/2014/main" val="10000"/>
                  </a:ext>
                </a:extLst>
              </a:tr>
              <a:tr h="1072524">
                <a:tc>
                  <a:txBody>
                    <a:bodyPr/>
                    <a:lstStyle/>
                    <a:p>
                      <a:r>
                        <a:rPr lang="en-US" sz="2900"/>
                        <a:t>Malaria</a:t>
                      </a:r>
                    </a:p>
                  </a:txBody>
                  <a:tcPr marL="144934" marR="144934" marT="72468" marB="72468"/>
                </a:tc>
                <a:tc>
                  <a:txBody>
                    <a:bodyPr/>
                    <a:lstStyle/>
                    <a:p>
                      <a:r>
                        <a:rPr lang="en-US" sz="2900"/>
                        <a:t>India, </a:t>
                      </a:r>
                      <a:r>
                        <a:rPr lang="et-EE" sz="2900" kern="1200">
                          <a:solidFill>
                            <a:schemeClr val="dk1"/>
                          </a:solidFill>
                          <a:latin typeface="+mn-lt"/>
                          <a:ea typeface="+mn-ea"/>
                          <a:cs typeface="+mn-cs"/>
                        </a:rPr>
                        <a:t>Peruvian Amazon&amp; Sub-Saharan Africa</a:t>
                      </a:r>
                      <a:endParaRPr lang="en-US" sz="2900"/>
                    </a:p>
                  </a:txBody>
                  <a:tcPr marL="144934" marR="144934" marT="72468" marB="72468"/>
                </a:tc>
                <a:extLst>
                  <a:ext uri="{0D108BD9-81ED-4DB2-BD59-A6C34878D82A}">
                    <a16:rowId xmlns:a16="http://schemas.microsoft.com/office/drawing/2014/main" val="10001"/>
                  </a:ext>
                </a:extLst>
              </a:tr>
              <a:tr h="637717">
                <a:tc>
                  <a:txBody>
                    <a:bodyPr/>
                    <a:lstStyle/>
                    <a:p>
                      <a:r>
                        <a:rPr lang="en-US" sz="2900"/>
                        <a:t>Dengue</a:t>
                      </a:r>
                    </a:p>
                  </a:txBody>
                  <a:tcPr marL="144934" marR="144934" marT="72468" marB="72468"/>
                </a:tc>
                <a:tc>
                  <a:txBody>
                    <a:bodyPr/>
                    <a:lstStyle/>
                    <a:p>
                      <a:r>
                        <a:rPr lang="en-US" sz="2900"/>
                        <a:t>India, </a:t>
                      </a:r>
                      <a:r>
                        <a:rPr lang="et-EE" sz="2900" kern="1200">
                          <a:solidFill>
                            <a:schemeClr val="dk1"/>
                          </a:solidFill>
                          <a:latin typeface="+mn-lt"/>
                          <a:ea typeface="+mn-ea"/>
                          <a:cs typeface="+mn-cs"/>
                        </a:rPr>
                        <a:t>Colombia</a:t>
                      </a:r>
                      <a:endParaRPr lang="en-US" sz="2900"/>
                    </a:p>
                  </a:txBody>
                  <a:tcPr marL="144934" marR="144934" marT="72468" marB="72468"/>
                </a:tc>
                <a:extLst>
                  <a:ext uri="{0D108BD9-81ED-4DB2-BD59-A6C34878D82A}">
                    <a16:rowId xmlns:a16="http://schemas.microsoft.com/office/drawing/2014/main" val="10002"/>
                  </a:ext>
                </a:extLst>
              </a:tr>
              <a:tr h="637717">
                <a:tc>
                  <a:txBody>
                    <a:bodyPr/>
                    <a:lstStyle/>
                    <a:p>
                      <a:r>
                        <a:rPr lang="en-US" sz="2900"/>
                        <a:t>Tuberculosis</a:t>
                      </a:r>
                    </a:p>
                  </a:txBody>
                  <a:tcPr marL="144934" marR="144934" marT="72468" marB="72468"/>
                </a:tc>
                <a:tc>
                  <a:txBody>
                    <a:bodyPr/>
                    <a:lstStyle/>
                    <a:p>
                      <a:r>
                        <a:rPr lang="en-US" sz="2900"/>
                        <a:t>India, Kenya,</a:t>
                      </a:r>
                      <a:r>
                        <a:rPr lang="en-US" sz="2900" baseline="0"/>
                        <a:t> Pakistan</a:t>
                      </a:r>
                      <a:endParaRPr lang="en-US" sz="2900"/>
                    </a:p>
                  </a:txBody>
                  <a:tcPr marL="144934" marR="144934" marT="72468" marB="72468"/>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7625" y="139755"/>
            <a:ext cx="6572250" cy="1049338"/>
          </a:xfrm>
          <a:solidFill>
            <a:schemeClr val="bg1"/>
          </a:solidFill>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PRISMA Flow Diagram</a:t>
            </a:r>
          </a:p>
        </p:txBody>
      </p:sp>
      <p:sp>
        <p:nvSpPr>
          <p:cNvPr id="4" name="Content Placeholder 3">
            <a:extLst>
              <a:ext uri="{FF2B5EF4-FFF2-40B4-BE49-F238E27FC236}">
                <a16:creationId xmlns:a16="http://schemas.microsoft.com/office/drawing/2014/main" id="{711A849B-19BC-42CC-A504-133B66824649}"/>
              </a:ext>
            </a:extLst>
          </p:cNvPr>
          <p:cNvSpPr>
            <a:spLocks noGrp="1"/>
          </p:cNvSpPr>
          <p:nvPr>
            <p:ph idx="4294967295"/>
          </p:nvPr>
        </p:nvSpPr>
        <p:spPr>
          <a:xfrm>
            <a:off x="2166210" y="1183929"/>
            <a:ext cx="4652963" cy="1524000"/>
          </a:xfrm>
          <a:prstGeom prst="rect">
            <a:avLst/>
          </a:prstGeom>
          <a:solidFill>
            <a:schemeClr val="accent1">
              <a:lumMod val="60000"/>
              <a:lumOff val="4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Records Identified through searching:</a:t>
            </a:r>
            <a:r>
              <a:rPr kumimoji="0" lang="en-US" sz="12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 Pro Quest (n= 70), </a:t>
            </a:r>
            <a:r>
              <a:rPr lang="en-US" sz="1200" kern="0" dirty="0">
                <a:solidFill>
                  <a:sysClr val="window" lastClr="FFFFFF"/>
                </a:solidFill>
                <a:latin typeface="Calibri"/>
                <a:ea typeface="Calibri" panose="020F0502020204030204" pitchFamily="34" charset="0"/>
                <a:cs typeface="Times New Roman" panose="02020603050405020304" pitchFamily="18" charset="0"/>
              </a:rPr>
              <a:t>Goggle Scholar </a:t>
            </a:r>
            <a:r>
              <a:rPr kumimoji="0" lang="en-US" sz="12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(n= 100), J Gate (n=29), PubMed (n= 39), Reference (n=18) from </a:t>
            </a:r>
            <a:r>
              <a:rPr lang="en-US" sz="1200" kern="0" dirty="0">
                <a:solidFill>
                  <a:sysClr val="window" lastClr="FFFFFF"/>
                </a:solidFill>
                <a:latin typeface="Calibri"/>
                <a:ea typeface="Calibri" panose="020F0502020204030204" pitchFamily="34" charset="0"/>
                <a:cs typeface="Times New Roman" panose="02020603050405020304" pitchFamily="18" charset="0"/>
              </a:rPr>
              <a:t>March2020</a:t>
            </a:r>
            <a:r>
              <a:rPr kumimoji="0" lang="en-US" sz="12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 to May 2021 </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(n= </a:t>
            </a:r>
            <a:r>
              <a:rPr lang="en-US" sz="1200" kern="0" dirty="0">
                <a:solidFill>
                  <a:sysClr val="window" lastClr="FFFFFF"/>
                </a:solidFill>
                <a:latin typeface="Calibri"/>
                <a:ea typeface="Calibri" panose="020F0502020204030204" pitchFamily="34" charset="0"/>
                <a:cs typeface="Times New Roman" panose="02020603050405020304" pitchFamily="18" charset="0"/>
              </a:rPr>
              <a:t>256</a:t>
            </a:r>
            <a:r>
              <a:rPr kumimoji="0" lang="en-US" sz="12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C88E1BD-0BA6-467B-A28A-4FF5A088D011}"/>
              </a:ext>
            </a:extLst>
          </p:cNvPr>
          <p:cNvSpPr/>
          <p:nvPr/>
        </p:nvSpPr>
        <p:spPr>
          <a:xfrm>
            <a:off x="3515182" y="3088928"/>
            <a:ext cx="1857375" cy="676275"/>
          </a:xfrm>
          <a:prstGeom prst="rect">
            <a:avLst/>
          </a:prstGeom>
          <a:solidFill>
            <a:schemeClr val="accent1">
              <a:lumMod val="60000"/>
              <a:lumOff val="4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Duplicates Removed</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(n= 119)</a:t>
            </a:r>
          </a:p>
        </p:txBody>
      </p:sp>
      <p:sp>
        <p:nvSpPr>
          <p:cNvPr id="7" name="Rectangle 6">
            <a:extLst>
              <a:ext uri="{FF2B5EF4-FFF2-40B4-BE49-F238E27FC236}">
                <a16:creationId xmlns:a16="http://schemas.microsoft.com/office/drawing/2014/main" id="{2434EDFE-B3F1-40E8-B549-F630D912087D}"/>
              </a:ext>
            </a:extLst>
          </p:cNvPr>
          <p:cNvSpPr/>
          <p:nvPr/>
        </p:nvSpPr>
        <p:spPr>
          <a:xfrm>
            <a:off x="3438983" y="4248232"/>
            <a:ext cx="1857375" cy="622703"/>
          </a:xfrm>
          <a:prstGeom prst="rect">
            <a:avLst/>
          </a:prstGeom>
          <a:solidFill>
            <a:schemeClr val="accent1">
              <a:lumMod val="60000"/>
              <a:lumOff val="4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Records Screened</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(n= </a:t>
            </a:r>
            <a:r>
              <a:rPr lang="en-US" sz="1100" kern="0" dirty="0">
                <a:solidFill>
                  <a:sysClr val="window" lastClr="FFFFFF"/>
                </a:solidFill>
                <a:latin typeface="Calibri"/>
                <a:ea typeface="Calibri" panose="020F0502020204030204" pitchFamily="34" charset="0"/>
                <a:cs typeface="Times New Roman" panose="02020603050405020304" pitchFamily="18" charset="0"/>
              </a:rPr>
              <a:t>137</a:t>
            </a: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C0CB081E-ADD1-4E47-8772-C454BA92CA75}"/>
              </a:ext>
            </a:extLst>
          </p:cNvPr>
          <p:cNvSpPr/>
          <p:nvPr/>
        </p:nvSpPr>
        <p:spPr>
          <a:xfrm>
            <a:off x="3581400" y="5317695"/>
            <a:ext cx="1781175" cy="952500"/>
          </a:xfrm>
          <a:prstGeom prst="rect">
            <a:avLst/>
          </a:prstGeom>
          <a:solidFill>
            <a:schemeClr val="accent1">
              <a:lumMod val="60000"/>
              <a:lumOff val="4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Studies included in the review </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(n= 19)</a:t>
            </a:r>
          </a:p>
        </p:txBody>
      </p:sp>
      <p:sp>
        <p:nvSpPr>
          <p:cNvPr id="9" name="Rectangle 8">
            <a:extLst>
              <a:ext uri="{FF2B5EF4-FFF2-40B4-BE49-F238E27FC236}">
                <a16:creationId xmlns:a16="http://schemas.microsoft.com/office/drawing/2014/main" id="{4784D5F5-76DB-4C18-B5F2-255B80346100}"/>
              </a:ext>
            </a:extLst>
          </p:cNvPr>
          <p:cNvSpPr/>
          <p:nvPr/>
        </p:nvSpPr>
        <p:spPr>
          <a:xfrm>
            <a:off x="6400800" y="4753062"/>
            <a:ext cx="1590675" cy="1213382"/>
          </a:xfrm>
          <a:prstGeom prst="rect">
            <a:avLst/>
          </a:prstGeom>
          <a:solidFill>
            <a:schemeClr val="accent1">
              <a:lumMod val="60000"/>
              <a:lumOff val="4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Records excluded according to the inclusion and exclusion criteria</a:t>
            </a:r>
          </a:p>
          <a:p>
            <a:pPr marL="0" marR="0" lvl="0" indent="0" algn="ctr" defTabSz="914400" eaLnBrk="1" fontAlgn="auto" latinLnBrk="0" hangingPunct="1">
              <a:lnSpc>
                <a:spcPct val="115000"/>
              </a:lnSpc>
              <a:spcBef>
                <a:spcPts val="0"/>
              </a:spcBef>
              <a:spcAft>
                <a:spcPts val="1000"/>
              </a:spcAft>
              <a:buClrTx/>
              <a:buSzTx/>
              <a:buFontTx/>
              <a:buNone/>
              <a:tabLst/>
              <a:defRPr/>
            </a:pPr>
            <a:r>
              <a:rPr lang="en-US" sz="1100" kern="0" dirty="0">
                <a:solidFill>
                  <a:sysClr val="window" lastClr="FFFFFF"/>
                </a:solidFill>
                <a:latin typeface="Calibri"/>
                <a:ea typeface="Calibri" panose="020F0502020204030204" pitchFamily="34" charset="0"/>
                <a:cs typeface="Times New Roman" panose="02020603050405020304" pitchFamily="18" charset="0"/>
              </a:rPr>
              <a:t>(n= 118)</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2D34939C-A0FC-485A-B405-1A110E4467E9}"/>
              </a:ext>
            </a:extLst>
          </p:cNvPr>
          <p:cNvSpPr/>
          <p:nvPr/>
        </p:nvSpPr>
        <p:spPr>
          <a:xfrm>
            <a:off x="735713" y="1185755"/>
            <a:ext cx="638175" cy="1438275"/>
          </a:xfrm>
          <a:prstGeom prst="roundRect">
            <a:avLst/>
          </a:prstGeom>
          <a:solidFill>
            <a:schemeClr val="accent1">
              <a:lumMod val="60000"/>
              <a:lumOff val="40000"/>
            </a:schemeClr>
          </a:solidFill>
          <a:ln w="25400" cap="flat" cmpd="sng" algn="ctr">
            <a:solidFill>
              <a:srgbClr val="4F81BD">
                <a:shade val="50000"/>
              </a:srgbClr>
            </a:solid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Identification</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03EB266-7714-416C-A8DE-698DC6B83F25}"/>
              </a:ext>
            </a:extLst>
          </p:cNvPr>
          <p:cNvSpPr/>
          <p:nvPr/>
        </p:nvSpPr>
        <p:spPr>
          <a:xfrm>
            <a:off x="710527" y="2779729"/>
            <a:ext cx="646785" cy="2102859"/>
          </a:xfrm>
          <a:prstGeom prst="roundRect">
            <a:avLst/>
          </a:prstGeom>
          <a:solidFill>
            <a:schemeClr val="accent1">
              <a:lumMod val="60000"/>
              <a:lumOff val="40000"/>
            </a:schemeClr>
          </a:solidFill>
          <a:ln w="25400" cap="flat" cmpd="sng" algn="ctr">
            <a:solidFill>
              <a:srgbClr val="4F81BD">
                <a:shade val="50000"/>
              </a:srgbClr>
            </a:solid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Screening and eligibility</a:t>
            </a:r>
          </a:p>
        </p:txBody>
      </p:sp>
      <p:sp>
        <p:nvSpPr>
          <p:cNvPr id="12" name="Rectangle: Rounded Corners 11">
            <a:extLst>
              <a:ext uri="{FF2B5EF4-FFF2-40B4-BE49-F238E27FC236}">
                <a16:creationId xmlns:a16="http://schemas.microsoft.com/office/drawing/2014/main" id="{E331799E-AA39-4D0F-9C8E-F5D96B20EB2D}"/>
              </a:ext>
            </a:extLst>
          </p:cNvPr>
          <p:cNvSpPr/>
          <p:nvPr/>
        </p:nvSpPr>
        <p:spPr>
          <a:xfrm>
            <a:off x="725730" y="5062520"/>
            <a:ext cx="676275" cy="1342938"/>
          </a:xfrm>
          <a:prstGeom prst="roundRect">
            <a:avLst/>
          </a:prstGeom>
          <a:solidFill>
            <a:schemeClr val="accent1">
              <a:lumMod val="60000"/>
              <a:lumOff val="40000"/>
            </a:schemeClr>
          </a:solidFill>
          <a:ln w="25400" cap="flat" cmpd="sng" algn="ctr">
            <a:solidFill>
              <a:srgbClr val="4F81BD">
                <a:shade val="50000"/>
              </a:srgbClr>
            </a:solid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included</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BF16558F-4050-4C62-949E-3F63B0841259}"/>
              </a:ext>
            </a:extLst>
          </p:cNvPr>
          <p:cNvCxnSpPr/>
          <p:nvPr/>
        </p:nvCxnSpPr>
        <p:spPr>
          <a:xfrm>
            <a:off x="5366295" y="4384043"/>
            <a:ext cx="973297" cy="397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C277A9-6764-498D-A7F2-BD9D004314FD}"/>
              </a:ext>
            </a:extLst>
          </p:cNvPr>
          <p:cNvCxnSpPr>
            <a:cxnSpLocks/>
          </p:cNvCxnSpPr>
          <p:nvPr/>
        </p:nvCxnSpPr>
        <p:spPr>
          <a:xfrm flipH="1">
            <a:off x="4429582" y="3830964"/>
            <a:ext cx="1" cy="382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9A3B8A-8982-43B7-929F-763FBC12AEF7}"/>
              </a:ext>
            </a:extLst>
          </p:cNvPr>
          <p:cNvCxnSpPr/>
          <p:nvPr/>
        </p:nvCxnSpPr>
        <p:spPr>
          <a:xfrm flipH="1">
            <a:off x="4495800" y="2697946"/>
            <a:ext cx="1" cy="382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6C70D7B-9D7E-4E79-AFC1-4D397FC42FFE}"/>
              </a:ext>
            </a:extLst>
          </p:cNvPr>
          <p:cNvCxnSpPr/>
          <p:nvPr/>
        </p:nvCxnSpPr>
        <p:spPr>
          <a:xfrm flipH="1">
            <a:off x="4419600" y="4940355"/>
            <a:ext cx="1" cy="382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234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Result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93779"/>
              </p:ext>
            </p:extLst>
          </p:nvPr>
        </p:nvGraphicFramePr>
        <p:xfrm>
          <a:off x="780585" y="2486721"/>
          <a:ext cx="7524140" cy="2392237"/>
        </p:xfrm>
        <a:graphic>
          <a:graphicData uri="http://schemas.openxmlformats.org/drawingml/2006/table">
            <a:tbl>
              <a:tblPr firstRow="1" bandRow="1">
                <a:tableStyleId>{5C22544A-7EE6-4342-B048-85BDC9FD1C3A}</a:tableStyleId>
              </a:tblPr>
              <a:tblGrid>
                <a:gridCol w="1504828">
                  <a:extLst>
                    <a:ext uri="{9D8B030D-6E8A-4147-A177-3AD203B41FA5}">
                      <a16:colId xmlns:a16="http://schemas.microsoft.com/office/drawing/2014/main" val="20000"/>
                    </a:ext>
                  </a:extLst>
                </a:gridCol>
                <a:gridCol w="1504828">
                  <a:extLst>
                    <a:ext uri="{9D8B030D-6E8A-4147-A177-3AD203B41FA5}">
                      <a16:colId xmlns:a16="http://schemas.microsoft.com/office/drawing/2014/main" val="20001"/>
                    </a:ext>
                  </a:extLst>
                </a:gridCol>
                <a:gridCol w="1504828">
                  <a:extLst>
                    <a:ext uri="{9D8B030D-6E8A-4147-A177-3AD203B41FA5}">
                      <a16:colId xmlns:a16="http://schemas.microsoft.com/office/drawing/2014/main" val="20002"/>
                    </a:ext>
                  </a:extLst>
                </a:gridCol>
                <a:gridCol w="1504828">
                  <a:extLst>
                    <a:ext uri="{9D8B030D-6E8A-4147-A177-3AD203B41FA5}">
                      <a16:colId xmlns:a16="http://schemas.microsoft.com/office/drawing/2014/main" val="20003"/>
                    </a:ext>
                  </a:extLst>
                </a:gridCol>
                <a:gridCol w="1504828">
                  <a:extLst>
                    <a:ext uri="{9D8B030D-6E8A-4147-A177-3AD203B41FA5}">
                      <a16:colId xmlns:a16="http://schemas.microsoft.com/office/drawing/2014/main" val="20004"/>
                    </a:ext>
                  </a:extLst>
                </a:gridCol>
              </a:tblGrid>
              <a:tr h="457199">
                <a:tc>
                  <a:txBody>
                    <a:bodyPr/>
                    <a:lstStyle/>
                    <a:p>
                      <a:endParaRPr lang="en-US" dirty="0"/>
                    </a:p>
                  </a:txBody>
                  <a:tcPr marL="91439" marR="91439"/>
                </a:tc>
                <a:tc>
                  <a:txBody>
                    <a:bodyPr/>
                    <a:lstStyle/>
                    <a:p>
                      <a:r>
                        <a:rPr lang="en-US" dirty="0"/>
                        <a:t>2017</a:t>
                      </a:r>
                    </a:p>
                  </a:txBody>
                  <a:tcPr marL="91439" marR="91439"/>
                </a:tc>
                <a:tc>
                  <a:txBody>
                    <a:bodyPr/>
                    <a:lstStyle/>
                    <a:p>
                      <a:r>
                        <a:rPr lang="en-US" dirty="0"/>
                        <a:t>2018</a:t>
                      </a:r>
                    </a:p>
                  </a:txBody>
                  <a:tcPr marL="91439" marR="91439"/>
                </a:tc>
                <a:tc>
                  <a:txBody>
                    <a:bodyPr/>
                    <a:lstStyle/>
                    <a:p>
                      <a:r>
                        <a:rPr lang="en-US" dirty="0"/>
                        <a:t>2019</a:t>
                      </a:r>
                    </a:p>
                  </a:txBody>
                  <a:tcPr marL="91439" marR="91439"/>
                </a:tc>
                <a:tc>
                  <a:txBody>
                    <a:bodyPr/>
                    <a:lstStyle/>
                    <a:p>
                      <a:r>
                        <a:rPr lang="en-US" dirty="0"/>
                        <a:t>2020</a:t>
                      </a:r>
                    </a:p>
                  </a:txBody>
                  <a:tcPr marL="91439" marR="91439"/>
                </a:tc>
                <a:extLst>
                  <a:ext uri="{0D108BD9-81ED-4DB2-BD59-A6C34878D82A}">
                    <a16:rowId xmlns:a16="http://schemas.microsoft.com/office/drawing/2014/main" val="10000"/>
                  </a:ext>
                </a:extLst>
              </a:tr>
              <a:tr h="571389">
                <a:tc>
                  <a:txBody>
                    <a:bodyPr/>
                    <a:lstStyle/>
                    <a:p>
                      <a:r>
                        <a:rPr lang="en-US" dirty="0"/>
                        <a:t>Malaria</a:t>
                      </a:r>
                    </a:p>
                  </a:txBody>
                  <a:tcPr marL="91439" marR="91439"/>
                </a:tc>
                <a:tc>
                  <a:txBody>
                    <a:bodyPr/>
                    <a:lstStyle/>
                    <a:p>
                      <a:r>
                        <a:rPr lang="en-US" dirty="0"/>
                        <a:t>844558</a:t>
                      </a:r>
                    </a:p>
                  </a:txBody>
                  <a:tcPr marL="91439" marR="91439"/>
                </a:tc>
                <a:tc>
                  <a:txBody>
                    <a:bodyPr/>
                    <a:lstStyle/>
                    <a:p>
                      <a:r>
                        <a:rPr lang="en-US" dirty="0"/>
                        <a:t>428828 (-50%)</a:t>
                      </a:r>
                    </a:p>
                  </a:txBody>
                  <a:tcPr marL="91439" marR="91439"/>
                </a:tc>
                <a:tc>
                  <a:txBody>
                    <a:bodyPr/>
                    <a:lstStyle/>
                    <a:p>
                      <a:r>
                        <a:rPr lang="en-US" dirty="0"/>
                        <a:t>338494 (-21%)</a:t>
                      </a:r>
                    </a:p>
                  </a:txBody>
                  <a:tcPr marL="91439" marR="91439"/>
                </a:tc>
                <a:tc>
                  <a:txBody>
                    <a:bodyPr/>
                    <a:lstStyle/>
                    <a:p>
                      <a:pPr marL="0" marR="0" algn="l">
                        <a:lnSpc>
                          <a:spcPct val="107000"/>
                        </a:lnSpc>
                        <a:spcBef>
                          <a:spcPts val="0"/>
                        </a:spcBef>
                        <a:spcAft>
                          <a:spcPts val="0"/>
                        </a:spcAft>
                      </a:pPr>
                      <a:r>
                        <a:rPr lang="en-US" sz="1800" dirty="0">
                          <a:latin typeface="+mn-lt"/>
                          <a:ea typeface="Calibri"/>
                          <a:cs typeface="Times New Roman"/>
                        </a:rPr>
                        <a:t>181831 (-47%)</a:t>
                      </a:r>
                    </a:p>
                  </a:txBody>
                  <a:tcPr marL="68578" marR="68578" marT="0" marB="0"/>
                </a:tc>
                <a:extLst>
                  <a:ext uri="{0D108BD9-81ED-4DB2-BD59-A6C34878D82A}">
                    <a16:rowId xmlns:a16="http://schemas.microsoft.com/office/drawing/2014/main" val="10001"/>
                  </a:ext>
                </a:extLst>
              </a:tr>
              <a:tr h="609379">
                <a:tc>
                  <a:txBody>
                    <a:bodyPr/>
                    <a:lstStyle/>
                    <a:p>
                      <a:r>
                        <a:rPr lang="en-US" dirty="0"/>
                        <a:t>Dengue</a:t>
                      </a:r>
                    </a:p>
                  </a:txBody>
                  <a:tcPr marL="91439" marR="91439"/>
                </a:tc>
                <a:tc>
                  <a:txBody>
                    <a:bodyPr/>
                    <a:lstStyle/>
                    <a:p>
                      <a:r>
                        <a:rPr lang="en-US" dirty="0"/>
                        <a:t>188401</a:t>
                      </a:r>
                    </a:p>
                  </a:txBody>
                  <a:tcPr marL="91439" marR="91439"/>
                </a:tc>
                <a:tc>
                  <a:txBody>
                    <a:bodyPr/>
                    <a:lstStyle/>
                    <a:p>
                      <a:r>
                        <a:rPr lang="en-US" dirty="0"/>
                        <a:t>101192 </a:t>
                      </a:r>
                      <a:endParaRPr lang="en-US"/>
                    </a:p>
                    <a:p>
                      <a:pPr lvl="0">
                        <a:buNone/>
                      </a:pPr>
                      <a:r>
                        <a:rPr lang="en-US" dirty="0"/>
                        <a:t>(-47%)</a:t>
                      </a:r>
                    </a:p>
                  </a:txBody>
                  <a:tcPr marL="91439" marR="91439"/>
                </a:tc>
                <a:tc>
                  <a:txBody>
                    <a:bodyPr/>
                    <a:lstStyle/>
                    <a:p>
                      <a:r>
                        <a:rPr lang="en-US" dirty="0"/>
                        <a:t>157315 (+55%)</a:t>
                      </a:r>
                    </a:p>
                  </a:txBody>
                  <a:tcPr marL="91439" marR="91439"/>
                </a:tc>
                <a:tc>
                  <a:txBody>
                    <a:bodyPr/>
                    <a:lstStyle/>
                    <a:p>
                      <a:r>
                        <a:rPr lang="en-US" dirty="0"/>
                        <a:t>39419</a:t>
                      </a:r>
                    </a:p>
                    <a:p>
                      <a:pPr lvl="0">
                        <a:buNone/>
                      </a:pPr>
                      <a:r>
                        <a:rPr lang="en-US" dirty="0"/>
                        <a:t>(-74%)</a:t>
                      </a:r>
                    </a:p>
                  </a:txBody>
                  <a:tcPr marL="91439" marR="91439"/>
                </a:tc>
                <a:extLst>
                  <a:ext uri="{0D108BD9-81ED-4DB2-BD59-A6C34878D82A}">
                    <a16:rowId xmlns:a16="http://schemas.microsoft.com/office/drawing/2014/main" val="10002"/>
                  </a:ext>
                </a:extLst>
              </a:tr>
              <a:tr h="723569">
                <a:tc>
                  <a:txBody>
                    <a:bodyPr/>
                    <a:lstStyle/>
                    <a:p>
                      <a:r>
                        <a:rPr lang="en-US" dirty="0"/>
                        <a:t>Tuberculosis</a:t>
                      </a:r>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1827959</a:t>
                      </a:r>
                    </a:p>
                    <a:p>
                      <a:endParaRPr lang="en-US" dirty="0"/>
                    </a:p>
                  </a:txBody>
                  <a:tcPr marL="91439" marR="91439"/>
                </a:tc>
                <a:tc>
                  <a:txBody>
                    <a:bodyPr/>
                    <a:lstStyle/>
                    <a:p>
                      <a:r>
                        <a:rPr lang="en-US" dirty="0"/>
                        <a:t>21,558,94</a:t>
                      </a:r>
                    </a:p>
                    <a:p>
                      <a:pPr lvl="0">
                        <a:buNone/>
                      </a:pPr>
                      <a:r>
                        <a:rPr lang="en-US" dirty="0"/>
                        <a:t>(+17.9%)</a:t>
                      </a:r>
                    </a:p>
                  </a:txBody>
                  <a:tcPr marL="91439" marR="91439"/>
                </a:tc>
                <a:tc>
                  <a:txBody>
                    <a:bodyPr/>
                    <a:lstStyle/>
                    <a:p>
                      <a:r>
                        <a:rPr lang="en-US" dirty="0"/>
                        <a:t>24,04,815 </a:t>
                      </a:r>
                      <a:endParaRPr lang="en-US"/>
                    </a:p>
                    <a:p>
                      <a:pPr lvl="0">
                        <a:buNone/>
                      </a:pPr>
                      <a:r>
                        <a:rPr lang="en-US" dirty="0"/>
                        <a:t>(+11%)</a:t>
                      </a:r>
                    </a:p>
                  </a:txBody>
                  <a:tcPr marL="91439" marR="91439"/>
                </a:tc>
                <a:tc>
                  <a:txBody>
                    <a:bodyPr/>
                    <a:lstStyle/>
                    <a:p>
                      <a:r>
                        <a:rPr lang="en-US" dirty="0"/>
                        <a:t>18,05,670</a:t>
                      </a:r>
                    </a:p>
                    <a:p>
                      <a:pPr lvl="0">
                        <a:buNone/>
                      </a:pPr>
                      <a:r>
                        <a:rPr lang="en-US" dirty="0"/>
                        <a:t>(-25%)</a:t>
                      </a:r>
                    </a:p>
                  </a:txBody>
                  <a:tcPr marL="91439" marR="91439"/>
                </a:tc>
                <a:extLst>
                  <a:ext uri="{0D108BD9-81ED-4DB2-BD59-A6C34878D82A}">
                    <a16:rowId xmlns:a16="http://schemas.microsoft.com/office/drawing/2014/main" val="10003"/>
                  </a:ext>
                </a:extLst>
              </a:tr>
            </a:tbl>
          </a:graphicData>
        </a:graphic>
      </p:graphicFrame>
      <p:sp>
        <p:nvSpPr>
          <p:cNvPr id="6" name="TextBox 5"/>
          <p:cNvSpPr txBox="1"/>
          <p:nvPr/>
        </p:nvSpPr>
        <p:spPr>
          <a:xfrm>
            <a:off x="1444472" y="5068465"/>
            <a:ext cx="7696200" cy="369332"/>
          </a:xfrm>
          <a:prstGeom prst="rect">
            <a:avLst/>
          </a:prstGeom>
          <a:noFill/>
        </p:spPr>
        <p:txBody>
          <a:bodyPr wrap="square" rtlCol="0">
            <a:spAutoFit/>
          </a:bodyPr>
          <a:lstStyle/>
          <a:p>
            <a:r>
              <a:rPr lang="en-US" dirty="0"/>
              <a:t>*Year wise new cases of Malaria, Dengue &amp; Tuberculosis in India.</a:t>
            </a:r>
          </a:p>
        </p:txBody>
      </p:sp>
      <p:sp>
        <p:nvSpPr>
          <p:cNvPr id="9" name="TextBox 8">
            <a:extLst>
              <a:ext uri="{FF2B5EF4-FFF2-40B4-BE49-F238E27FC236}">
                <a16:creationId xmlns:a16="http://schemas.microsoft.com/office/drawing/2014/main" id="{72F426F6-8AA1-4B63-93C3-15A854BF0597}"/>
              </a:ext>
            </a:extLst>
          </p:cNvPr>
          <p:cNvSpPr txBox="1"/>
          <p:nvPr/>
        </p:nvSpPr>
        <p:spPr>
          <a:xfrm>
            <a:off x="3200400" y="5370513"/>
            <a:ext cx="2743200" cy="317500"/>
          </a:xfrm>
          <a:prstGeom prst="rect">
            <a:avLst/>
          </a:prstGeom>
        </p:spPr>
        <p:txBody>
          <a:bodyPr lIns="91440" tIns="45720" rIns="91440" bIns="45720" anchor="t">
            <a:normAutofit fontScale="92500" lnSpcReduction="20000"/>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ln w="10541" cmpd="sng">
                  <a:solidFill>
                    <a:schemeClr val="accent1">
                      <a:shade val="88000"/>
                      <a:satMod val="110000"/>
                    </a:schemeClr>
                  </a:solidFill>
                  <a:prstDash val="solid"/>
                </a:ln>
              </a:rPr>
              <a:t>Malaria &amp; Dengue</a:t>
            </a:r>
          </a:p>
        </p:txBody>
      </p:sp>
      <p:sp>
        <p:nvSpPr>
          <p:cNvPr id="3" name="Content Placeholder 2"/>
          <p:cNvSpPr>
            <a:spLocks noGrp="1"/>
          </p:cNvSpPr>
          <p:nvPr>
            <p:ph idx="1"/>
          </p:nvPr>
        </p:nvSpPr>
        <p:spPr>
          <a:xfrm>
            <a:off x="971551" y="2556932"/>
            <a:ext cx="4692650" cy="3318936"/>
          </a:xfrm>
        </p:spPr>
        <p:txBody>
          <a:bodyPr>
            <a:normAutofit/>
          </a:bodyPr>
          <a:lstStyle/>
          <a:p>
            <a:pPr>
              <a:lnSpc>
                <a:spcPct val="90000"/>
              </a:lnSpc>
            </a:pPr>
            <a:r>
              <a:rPr lang="en-US" sz="1300"/>
              <a:t>The Peruvian Ministry of Health reports a near absence of malaria cases in the Amazon region during the COVID-19 pandemic. </a:t>
            </a:r>
          </a:p>
          <a:p>
            <a:pPr>
              <a:lnSpc>
                <a:spcPct val="90000"/>
              </a:lnSpc>
            </a:pPr>
            <a:r>
              <a:rPr lang="en-US" sz="1300"/>
              <a:t>Lock down contributed to delays in reporting malaria and dengue  testing and confirmed cases. People at home were also affected in diverse ways, many seemed to be dominated by fear, especially of attending health facilities. </a:t>
            </a:r>
          </a:p>
          <a:p>
            <a:pPr>
              <a:lnSpc>
                <a:spcPct val="90000"/>
              </a:lnSpc>
            </a:pPr>
            <a:r>
              <a:rPr lang="en-US" sz="1300"/>
              <a:t>Vector control activities, active detection, and community education, were postponed because of COVID-19 which leads to increase in cases but these cases are not reported.</a:t>
            </a:r>
          </a:p>
          <a:p>
            <a:pPr>
              <a:lnSpc>
                <a:spcPct val="90000"/>
              </a:lnSpc>
            </a:pPr>
            <a:r>
              <a:rPr lang="en-US" sz="1300"/>
              <a:t>The number of malaria and specific interventions and activities to date in 2020 has dropped by at least 60% compared with the same period in 2019. The health post malaria notification rate decreased to 62% during the pandemic lock-down.</a:t>
            </a:r>
          </a:p>
        </p:txBody>
      </p:sp>
      <p:pic>
        <p:nvPicPr>
          <p:cNvPr id="17" name="Picture 17" descr="Mosquito | Free Stock Photo | Close-up of a mosquito ...">
            <a:extLst>
              <a:ext uri="{FF2B5EF4-FFF2-40B4-BE49-F238E27FC236}">
                <a16:creationId xmlns:a16="http://schemas.microsoft.com/office/drawing/2014/main" id="{2C205F6F-84AB-4D80-A64B-F20F699FF320}"/>
              </a:ext>
            </a:extLst>
          </p:cNvPr>
          <p:cNvPicPr>
            <a:picLocks noChangeAspect="1"/>
          </p:cNvPicPr>
          <p:nvPr/>
        </p:nvPicPr>
        <p:blipFill rotWithShape="1">
          <a:blip r:embed="rId3"/>
          <a:srcRect l="23910" r="26390" b="3"/>
          <a:stretch/>
        </p:blipFill>
        <p:spPr>
          <a:xfrm>
            <a:off x="6063769" y="2701180"/>
            <a:ext cx="2054796" cy="2852640"/>
          </a:xfrm>
          <a:prstGeom prst="rect">
            <a:avLst/>
          </a:prstGeom>
          <a:ln w="57150" cmpd="thickThin">
            <a:solidFill>
              <a:schemeClr val="tx1">
                <a:lumMod val="50000"/>
                <a:lumOff val="50000"/>
              </a:schemeClr>
            </a:solidFill>
            <a:miter lim="8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6824FB2-0837-4FB5-BD83-F32303E59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A90022-5417-4ECC-BC1A-3055E8A32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 name="Picture 17" descr="Mosquito | Free Stock Photo | Close-up of a mosquito ...">
            <a:extLst>
              <a:ext uri="{FF2B5EF4-FFF2-40B4-BE49-F238E27FC236}">
                <a16:creationId xmlns:a16="http://schemas.microsoft.com/office/drawing/2014/main" id="{F203BDDA-2007-43ED-813B-4F34F25E020B}"/>
              </a:ext>
            </a:extLst>
          </p:cNvPr>
          <p:cNvPicPr>
            <a:picLocks noChangeAspect="1"/>
          </p:cNvPicPr>
          <p:nvPr/>
        </p:nvPicPr>
        <p:blipFill rotWithShape="1">
          <a:blip r:embed="rId3">
            <a:alphaModFix amt="25000"/>
          </a:blip>
          <a:srcRect r="1273" b="1"/>
          <a:stretch/>
        </p:blipFill>
        <p:spPr>
          <a:xfrm>
            <a:off x="364603" y="486353"/>
            <a:ext cx="8420582" cy="5885080"/>
          </a:xfrm>
          <a:prstGeom prst="rect">
            <a:avLst/>
          </a:prstGeom>
        </p:spPr>
      </p:pic>
      <p:sp>
        <p:nvSpPr>
          <p:cNvPr id="28" name="Rectangle 27">
            <a:extLst>
              <a:ext uri="{FF2B5EF4-FFF2-40B4-BE49-F238E27FC236}">
                <a16:creationId xmlns:a16="http://schemas.microsoft.com/office/drawing/2014/main" id="{E60E9E22-B18F-41BA-B265-B5EC4E88A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cxnSp>
        <p:nvCxnSpPr>
          <p:cNvPr id="30" name="Straight Connector 29">
            <a:extLst>
              <a:ext uri="{FF2B5EF4-FFF2-40B4-BE49-F238E27FC236}">
                <a16:creationId xmlns:a16="http://schemas.microsoft.com/office/drawing/2014/main" id="{197422B7-70DC-4B4A-A29D-3FEFBC52F9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a:lnSpc>
                <a:spcPct val="90000"/>
              </a:lnSpc>
            </a:pPr>
            <a:r>
              <a:rPr lang="en-US" sz="1900">
                <a:solidFill>
                  <a:schemeClr val="tx1"/>
                </a:solidFill>
              </a:rPr>
              <a:t>Dropping in the new cases of malaria and dengue has also be seen in the india and other malaria epidemic countries during covid-19 pandemic. </a:t>
            </a:r>
          </a:p>
          <a:p>
            <a:pPr>
              <a:lnSpc>
                <a:spcPct val="90000"/>
              </a:lnSpc>
            </a:pPr>
            <a:r>
              <a:rPr lang="en-US" sz="1900">
                <a:solidFill>
                  <a:schemeClr val="tx1"/>
                </a:solidFill>
              </a:rPr>
              <a:t>In India, 2020 saw an evident decrease in dengue cases, with Maharashtra showing a marked decline of 84% compared to 2019. Two possible factors- 1)lower transmission of vector due to lockdown &amp; social distancing 2) Disparity in the reported data of dengue cases.</a:t>
            </a:r>
          </a:p>
          <a:p>
            <a:pPr>
              <a:lnSpc>
                <a:spcPct val="90000"/>
              </a:lnSpc>
            </a:pPr>
            <a:r>
              <a:rPr lang="en-US" sz="1900">
                <a:solidFill>
                  <a:schemeClr val="tx1"/>
                </a:solidFill>
              </a:rPr>
              <a:t>Malaria and dengue is likely to resurge in the region in the absence of diagnosis and treatment, leading to increased mortality and morbidity.</a:t>
            </a:r>
          </a:p>
          <a:p>
            <a:pPr>
              <a:lnSpc>
                <a:spcPct val="90000"/>
              </a:lnSpc>
            </a:pPr>
            <a:endParaRPr lang="en-US" sz="1900">
              <a:solidFill>
                <a:schemeClr val="tx1"/>
              </a:solidFill>
            </a:endParaRPr>
          </a:p>
          <a:p>
            <a:pPr>
              <a:lnSpc>
                <a:spcPct val="90000"/>
              </a:lnSpc>
              <a:buNone/>
            </a:pPr>
            <a:endParaRPr lang="en-US" sz="1900">
              <a:solidFill>
                <a:schemeClr val="tx1"/>
              </a:solidFill>
            </a:endParaRPr>
          </a:p>
        </p:txBody>
      </p:sp>
      <p:grpSp>
        <p:nvGrpSpPr>
          <p:cNvPr id="32" name="Group 31">
            <a:extLst>
              <a:ext uri="{FF2B5EF4-FFF2-40B4-BE49-F238E27FC236}">
                <a16:creationId xmlns:a16="http://schemas.microsoft.com/office/drawing/2014/main" id="{8BB24324-5A4E-4C42-935B-753C3E59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7571" y="2"/>
            <a:ext cx="493776" cy="6856213"/>
            <a:chOff x="5756762" y="2"/>
            <a:chExt cx="658368" cy="6856213"/>
          </a:xfrm>
        </p:grpSpPr>
        <p:sp useBgFill="1">
          <p:nvSpPr>
            <p:cNvPr id="33" name="Rounded Rectangle 24">
              <a:extLst>
                <a:ext uri="{FF2B5EF4-FFF2-40B4-BE49-F238E27FC236}">
                  <a16:creationId xmlns:a16="http://schemas.microsoft.com/office/drawing/2014/main" id="{08C64383-1D43-4B64-9FEE-83A353A01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F3794BD8-B07A-436C-ABAE-C8332F2EEC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35" name="Rounded Rectangle 26">
              <a:extLst>
                <a:ext uri="{FF2B5EF4-FFF2-40B4-BE49-F238E27FC236}">
                  <a16:creationId xmlns:a16="http://schemas.microsoft.com/office/drawing/2014/main" id="{67CC6EE7-19BF-4297-B8A8-674EEFDB9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F7B947B7-61FC-4697-BB5C-F6A89C4E68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Tree>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TotalTime>
  <Words>969</Words>
  <Application>Microsoft Office PowerPoint</Application>
  <PresentationFormat>On-screen Show (4:3)</PresentationFormat>
  <Paragraphs>97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Impact of Covid-19 Outbreak on other communicable diseases (TB, Dengue &amp; Malaria) </vt:lpstr>
      <vt:lpstr>Rationale</vt:lpstr>
      <vt:lpstr>Objectives</vt:lpstr>
      <vt:lpstr>Methodology</vt:lpstr>
      <vt:lpstr>Study location</vt:lpstr>
      <vt:lpstr>PRISMA Flow Diagram</vt:lpstr>
      <vt:lpstr>Result</vt:lpstr>
      <vt:lpstr>Malaria &amp; Dengue</vt:lpstr>
      <vt:lpstr>PowerPoint Presentation</vt:lpstr>
      <vt:lpstr>Tuberculosis</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Covid-19 Outbreak on other communicable diseases (HIV, TB, Dengue, Malaria and some seasonal flus) </dc:title>
  <dc:creator>shivani sharma</dc:creator>
  <cp:lastModifiedBy>Shivani</cp:lastModifiedBy>
  <cp:revision>444</cp:revision>
  <dcterms:created xsi:type="dcterms:W3CDTF">2006-08-16T00:00:00Z</dcterms:created>
  <dcterms:modified xsi:type="dcterms:W3CDTF">2021-06-11T18:12:20Z</dcterms:modified>
</cp:coreProperties>
</file>