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charts/chart13.xml" ContentType="application/vnd.openxmlformats-officedocument.drawingml.char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docProps/custom.xml" ContentType="application/vnd.openxmlformats-officedocument.custom-properties+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4"/>
  </p:sldMasterIdLst>
  <p:sldIdLst>
    <p:sldId id="257" r:id="rId5"/>
    <p:sldId id="258" r:id="rId6"/>
    <p:sldId id="275" r:id="rId7"/>
    <p:sldId id="259" r:id="rId8"/>
    <p:sldId id="260" r:id="rId9"/>
    <p:sldId id="278" r:id="rId10"/>
    <p:sldId id="279" r:id="rId11"/>
    <p:sldId id="283" r:id="rId12"/>
    <p:sldId id="284" r:id="rId13"/>
    <p:sldId id="285" r:id="rId14"/>
    <p:sldId id="286" r:id="rId15"/>
    <p:sldId id="288" r:id="rId16"/>
    <p:sldId id="261" r:id="rId17"/>
    <p:sldId id="268" r:id="rId18"/>
    <p:sldId id="280" r:id="rId19"/>
    <p:sldId id="277" r:id="rId20"/>
    <p:sldId id="263" r:id="rId21"/>
    <p:sldId id="262" r:id="rId22"/>
    <p:sldId id="28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6912" autoAdjust="0"/>
    <p:restoredTop sz="94660"/>
  </p:normalViewPr>
  <p:slideViewPr>
    <p:cSldViewPr>
      <p:cViewPr varScale="1">
        <p:scale>
          <a:sx n="62" d="100"/>
          <a:sy n="62" d="100"/>
        </p:scale>
        <p:origin x="-136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Prya\Desktop\graph.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Prya\Desktop\trend%20analysi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Prya\Desktop\trend%20analysis.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Prya\Desktop\trend%20analysis.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Prya\Desktop\trend%20analysi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Prya\Desktop\graph.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Prya\Desktop\graph.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Prya\Desktop\graph.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Prya\Desktop\graph.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Prya\Desktop\graph.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Prya\Desktop\graph.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Prya\Desktop\graph.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Prya\Desktop\graph.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dirty="0"/>
              <a:t>Area</a:t>
            </a:r>
            <a:r>
              <a:rPr lang="en-US" sz="1400" baseline="0" dirty="0"/>
              <a:t> of concern wise score</a:t>
            </a:r>
            <a:endParaRPr lang="en-US" sz="1400" dirty="0"/>
          </a:p>
        </c:rich>
      </c:tx>
    </c:title>
    <c:plotArea>
      <c:layout>
        <c:manualLayout>
          <c:layoutTarget val="inner"/>
          <c:xMode val="edge"/>
          <c:yMode val="edge"/>
          <c:x val="6.8326645467393504E-2"/>
          <c:y val="0.11069202287214139"/>
          <c:w val="0.82593693216232589"/>
          <c:h val="0.75631444506936629"/>
        </c:manualLayout>
      </c:layout>
      <c:barChart>
        <c:barDir val="col"/>
        <c:grouping val="clustered"/>
        <c:ser>
          <c:idx val="0"/>
          <c:order val="0"/>
          <c:tx>
            <c:strRef>
              <c:f>Sheet1!$O$17</c:f>
              <c:strCache>
                <c:ptCount val="1"/>
                <c:pt idx="0">
                  <c:v>percentage</c:v>
                </c:pt>
              </c:strCache>
            </c:strRef>
          </c:tx>
          <c:dLbls>
            <c:spPr>
              <a:noFill/>
              <a:ln>
                <a:noFill/>
              </a:ln>
              <a:effectLst/>
            </c:spPr>
            <c:txPr>
              <a:bodyPr wrap="square" lIns="38100" tIns="19050" rIns="38100" bIns="19050" anchor="ctr">
                <a:spAutoFit/>
              </a:bodyPr>
              <a:lstStyle/>
              <a:p>
                <a:pPr>
                  <a:defRPr sz="900" b="1"/>
                </a:pPr>
                <a:endParaRPr lang="en-US"/>
              </a:p>
            </c:txPr>
            <c:showVal val="1"/>
            <c:extLst xmlns:c16r2="http://schemas.microsoft.com/office/drawing/2015/06/chart">
              <c:ext xmlns:c15="http://schemas.microsoft.com/office/drawing/2012/chart" uri="{CE6537A1-D6FC-4f65-9D91-7224C49458BB}">
                <c15:showLeaderLines val="1"/>
              </c:ext>
            </c:extLst>
          </c:dLbls>
          <c:cat>
            <c:strRef>
              <c:f>Sheet1!$N$18:$N$25</c:f>
              <c:strCache>
                <c:ptCount val="8"/>
                <c:pt idx="0">
                  <c:v>Services Provision </c:v>
                </c:pt>
                <c:pt idx="1">
                  <c:v>Patient Right</c:v>
                </c:pt>
                <c:pt idx="2">
                  <c:v>Inputs</c:v>
                </c:pt>
                <c:pt idx="3">
                  <c:v>Support Services</c:v>
                </c:pt>
                <c:pt idx="4">
                  <c:v>Clinical Services</c:v>
                </c:pt>
                <c:pt idx="5">
                  <c:v>Infection Control</c:v>
                </c:pt>
                <c:pt idx="6">
                  <c:v>Quality Management</c:v>
                </c:pt>
                <c:pt idx="7">
                  <c:v>Outcomes</c:v>
                </c:pt>
              </c:strCache>
            </c:strRef>
          </c:cat>
          <c:val>
            <c:numRef>
              <c:f>Sheet1!$O$18:$O$25</c:f>
              <c:numCache>
                <c:formatCode>0%</c:formatCode>
                <c:ptCount val="8"/>
                <c:pt idx="0">
                  <c:v>0.86000000000000065</c:v>
                </c:pt>
                <c:pt idx="1">
                  <c:v>0.8</c:v>
                </c:pt>
                <c:pt idx="2">
                  <c:v>0.71000000000000063</c:v>
                </c:pt>
                <c:pt idx="3">
                  <c:v>0.68000000000000294</c:v>
                </c:pt>
                <c:pt idx="4">
                  <c:v>0.84000000000000064</c:v>
                </c:pt>
                <c:pt idx="5">
                  <c:v>0.77000000000000102</c:v>
                </c:pt>
                <c:pt idx="6">
                  <c:v>0.43000000000000038</c:v>
                </c:pt>
                <c:pt idx="7">
                  <c:v>0.83000000000000063</c:v>
                </c:pt>
              </c:numCache>
            </c:numRef>
          </c:val>
          <c:extLst xmlns:c16r2="http://schemas.microsoft.com/office/drawing/2015/06/chart">
            <c:ext xmlns:c16="http://schemas.microsoft.com/office/drawing/2014/chart" uri="{C3380CC4-5D6E-409C-BE32-E72D297353CC}">
              <c16:uniqueId val="{00000000-0B97-4BD4-8832-5DC08A4B960A}"/>
            </c:ext>
          </c:extLst>
        </c:ser>
        <c:axId val="103740544"/>
        <c:axId val="103742080"/>
      </c:barChart>
      <c:catAx>
        <c:axId val="103740544"/>
        <c:scaling>
          <c:orientation val="minMax"/>
        </c:scaling>
        <c:axPos val="b"/>
        <c:numFmt formatCode="General" sourceLinked="0"/>
        <c:tickLblPos val="nextTo"/>
        <c:txPr>
          <a:bodyPr/>
          <a:lstStyle/>
          <a:p>
            <a:pPr>
              <a:defRPr sz="1050" b="1"/>
            </a:pPr>
            <a:endParaRPr lang="en-US"/>
          </a:p>
        </c:txPr>
        <c:crossAx val="103742080"/>
        <c:crosses val="autoZero"/>
        <c:auto val="1"/>
        <c:lblAlgn val="ctr"/>
        <c:lblOffset val="100"/>
      </c:catAx>
      <c:valAx>
        <c:axId val="103742080"/>
        <c:scaling>
          <c:orientation val="minMax"/>
        </c:scaling>
        <c:axPos val="l"/>
        <c:majorGridlines/>
        <c:numFmt formatCode="0%" sourceLinked="1"/>
        <c:tickLblPos val="nextTo"/>
        <c:crossAx val="103740544"/>
        <c:crosses val="autoZero"/>
        <c:crossBetween val="between"/>
      </c:valAx>
    </c:plotArea>
    <c:legend>
      <c:legendPos val="r"/>
      <c:layout>
        <c:manualLayout>
          <c:xMode val="edge"/>
          <c:yMode val="edge"/>
          <c:x val="0.78727034120734685"/>
          <c:y val="3.5724831271091079E-2"/>
          <c:w val="0.11166582900541722"/>
          <c:h val="5.3818194600674912E-2"/>
        </c:manualLayout>
      </c:layout>
    </c:legend>
    <c:plotVisOnly val="1"/>
    <c:dispBlanksAs val="gap"/>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style val="4"/>
  <c:chart>
    <c:title>
      <c:tx>
        <c:rich>
          <a:bodyPr/>
          <a:lstStyle/>
          <a:p>
            <a:pPr>
              <a:defRPr/>
            </a:pPr>
            <a:r>
              <a:rPr lang="en-US" sz="1400" dirty="0"/>
              <a:t>Maternal</a:t>
            </a:r>
            <a:r>
              <a:rPr lang="en-US" sz="1400" baseline="0" dirty="0"/>
              <a:t> Mortality Rate-India</a:t>
            </a:r>
          </a:p>
        </c:rich>
      </c:tx>
    </c:title>
    <c:plotArea>
      <c:layout/>
      <c:barChart>
        <c:barDir val="col"/>
        <c:grouping val="clustered"/>
        <c:ser>
          <c:idx val="0"/>
          <c:order val="0"/>
          <c:tx>
            <c:strRef>
              <c:f>Sheet1!$F$12</c:f>
              <c:strCache>
                <c:ptCount val="1"/>
                <c:pt idx="0">
                  <c:v>MMR</c:v>
                </c:pt>
              </c:strCache>
            </c:strRef>
          </c:tx>
          <c:dLbls>
            <c:spPr>
              <a:noFill/>
              <a:ln>
                <a:noFill/>
              </a:ln>
              <a:effectLst/>
            </c:spPr>
            <c:showVal val="1"/>
            <c:extLst xmlns:c16r2="http://schemas.microsoft.com/office/drawing/2015/06/chart">
              <c:ext xmlns:c15="http://schemas.microsoft.com/office/drawing/2012/chart" uri="{CE6537A1-D6FC-4f65-9D91-7224C49458BB}">
                <c15:showLeaderLines val="1"/>
              </c:ext>
            </c:extLst>
          </c:dLbls>
          <c:cat>
            <c:strRef>
              <c:f>Sheet1!$E$36:$E$39</c:f>
              <c:strCache>
                <c:ptCount val="4"/>
                <c:pt idx="0">
                  <c:v>2004-06</c:v>
                </c:pt>
                <c:pt idx="1">
                  <c:v>2007-09</c:v>
                </c:pt>
                <c:pt idx="2">
                  <c:v>2010-12</c:v>
                </c:pt>
                <c:pt idx="3">
                  <c:v>2011-13</c:v>
                </c:pt>
              </c:strCache>
            </c:strRef>
          </c:cat>
          <c:val>
            <c:numRef>
              <c:f>Sheet1!$F$13:$F$16</c:f>
              <c:numCache>
                <c:formatCode>General</c:formatCode>
                <c:ptCount val="4"/>
                <c:pt idx="0">
                  <c:v>254</c:v>
                </c:pt>
                <c:pt idx="1">
                  <c:v>212</c:v>
                </c:pt>
                <c:pt idx="2">
                  <c:v>178</c:v>
                </c:pt>
                <c:pt idx="3">
                  <c:v>167</c:v>
                </c:pt>
              </c:numCache>
            </c:numRef>
          </c:val>
          <c:extLst xmlns:c16r2="http://schemas.microsoft.com/office/drawing/2015/06/chart">
            <c:ext xmlns:c16="http://schemas.microsoft.com/office/drawing/2014/chart" uri="{C3380CC4-5D6E-409C-BE32-E72D297353CC}">
              <c16:uniqueId val="{00000000-F23D-4317-BB46-4E6C643C68D5}"/>
            </c:ext>
          </c:extLst>
        </c:ser>
        <c:axId val="107051648"/>
        <c:axId val="107082112"/>
      </c:barChart>
      <c:catAx>
        <c:axId val="107051648"/>
        <c:scaling>
          <c:orientation val="minMax"/>
        </c:scaling>
        <c:axPos val="b"/>
        <c:numFmt formatCode="General" sourceLinked="0"/>
        <c:tickLblPos val="nextTo"/>
        <c:crossAx val="107082112"/>
        <c:crosses val="autoZero"/>
        <c:auto val="1"/>
        <c:lblAlgn val="ctr"/>
        <c:lblOffset val="100"/>
      </c:catAx>
      <c:valAx>
        <c:axId val="107082112"/>
        <c:scaling>
          <c:orientation val="minMax"/>
        </c:scaling>
        <c:axPos val="l"/>
        <c:majorGridlines/>
        <c:numFmt formatCode="General" sourceLinked="1"/>
        <c:tickLblPos val="nextTo"/>
        <c:crossAx val="107051648"/>
        <c:crosses val="autoZero"/>
        <c:crossBetween val="between"/>
      </c:valAx>
    </c:plotArea>
    <c:legend>
      <c:legendPos val="r"/>
    </c:legend>
    <c:plotVisOnly val="1"/>
    <c:dispBlanksAs val="gap"/>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style val="7"/>
  <c:chart>
    <c:title>
      <c:tx>
        <c:rich>
          <a:bodyPr/>
          <a:lstStyle/>
          <a:p>
            <a:pPr>
              <a:defRPr/>
            </a:pPr>
            <a:r>
              <a:rPr lang="en-US" sz="1400" dirty="0"/>
              <a:t>Maternal Mortality Rate-India</a:t>
            </a:r>
          </a:p>
        </c:rich>
      </c:tx>
    </c:title>
    <c:plotArea>
      <c:layout/>
      <c:barChart>
        <c:barDir val="col"/>
        <c:grouping val="clustered"/>
        <c:ser>
          <c:idx val="0"/>
          <c:order val="0"/>
          <c:tx>
            <c:strRef>
              <c:f>Sheet1!$L$12</c:f>
              <c:strCache>
                <c:ptCount val="1"/>
                <c:pt idx="0">
                  <c:v>MMR</c:v>
                </c:pt>
              </c:strCache>
            </c:strRef>
          </c:tx>
          <c:dLbls>
            <c:spPr>
              <a:noFill/>
              <a:ln>
                <a:noFill/>
              </a:ln>
              <a:effectLst/>
            </c:spPr>
            <c:showVal val="1"/>
            <c:extLst xmlns:c16r2="http://schemas.microsoft.com/office/drawing/2015/06/chart">
              <c:ext xmlns:c15="http://schemas.microsoft.com/office/drawing/2012/chart" uri="{CE6537A1-D6FC-4f65-9D91-7224C49458BB}">
                <c15:showLeaderLines val="1"/>
              </c:ext>
            </c:extLst>
          </c:dLbls>
          <c:cat>
            <c:strRef>
              <c:f>Sheet1!$K$13:$K$14</c:f>
              <c:strCache>
                <c:ptCount val="2"/>
                <c:pt idx="0">
                  <c:v>2015-17</c:v>
                </c:pt>
                <c:pt idx="1">
                  <c:v>2016-2018</c:v>
                </c:pt>
              </c:strCache>
            </c:strRef>
          </c:cat>
          <c:val>
            <c:numRef>
              <c:f>Sheet1!$L$13:$L$14</c:f>
              <c:numCache>
                <c:formatCode>General</c:formatCode>
                <c:ptCount val="2"/>
                <c:pt idx="0">
                  <c:v>122</c:v>
                </c:pt>
                <c:pt idx="1">
                  <c:v>113</c:v>
                </c:pt>
              </c:numCache>
            </c:numRef>
          </c:val>
          <c:extLst xmlns:c16r2="http://schemas.microsoft.com/office/drawing/2015/06/chart">
            <c:ext xmlns:c16="http://schemas.microsoft.com/office/drawing/2014/chart" uri="{C3380CC4-5D6E-409C-BE32-E72D297353CC}">
              <c16:uniqueId val="{00000000-3FC6-4219-B2BA-0E83DCF41294}"/>
            </c:ext>
          </c:extLst>
        </c:ser>
        <c:axId val="107128320"/>
        <c:axId val="107129856"/>
      </c:barChart>
      <c:catAx>
        <c:axId val="107128320"/>
        <c:scaling>
          <c:orientation val="minMax"/>
        </c:scaling>
        <c:axPos val="b"/>
        <c:numFmt formatCode="General" sourceLinked="0"/>
        <c:tickLblPos val="nextTo"/>
        <c:crossAx val="107129856"/>
        <c:crosses val="autoZero"/>
        <c:auto val="1"/>
        <c:lblAlgn val="ctr"/>
        <c:lblOffset val="100"/>
      </c:catAx>
      <c:valAx>
        <c:axId val="107129856"/>
        <c:scaling>
          <c:orientation val="minMax"/>
        </c:scaling>
        <c:axPos val="l"/>
        <c:majorGridlines/>
        <c:numFmt formatCode="General" sourceLinked="1"/>
        <c:tickLblPos val="nextTo"/>
        <c:crossAx val="107128320"/>
        <c:crosses val="autoZero"/>
        <c:crossBetween val="between"/>
      </c:valAx>
    </c:plotArea>
    <c:legend>
      <c:legendPos val="r"/>
    </c:legend>
    <c:plotVisOnly val="1"/>
    <c:dispBlanksAs val="gap"/>
  </c:chart>
  <c:txPr>
    <a:bodyPr/>
    <a:lstStyle/>
    <a:p>
      <a:pPr>
        <a:defRPr sz="1100"/>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n-US"/>
  <c:style val="8"/>
  <c:chart>
    <c:title>
      <c:tx>
        <c:rich>
          <a:bodyPr/>
          <a:lstStyle/>
          <a:p>
            <a:pPr>
              <a:defRPr/>
            </a:pPr>
            <a:r>
              <a:rPr lang="en-US" sz="1050"/>
              <a:t>Maternal Mortality Rate- Maharashtra</a:t>
            </a:r>
          </a:p>
        </c:rich>
      </c:tx>
    </c:title>
    <c:plotArea>
      <c:layout>
        <c:manualLayout>
          <c:layoutTarget val="inner"/>
          <c:xMode val="edge"/>
          <c:yMode val="edge"/>
          <c:x val="0.11155920026125769"/>
          <c:y val="0.20912116754636459"/>
          <c:w val="0.6875696989489215"/>
          <c:h val="0.63115956659263761"/>
        </c:manualLayout>
      </c:layout>
      <c:barChart>
        <c:barDir val="col"/>
        <c:grouping val="clustered"/>
        <c:ser>
          <c:idx val="0"/>
          <c:order val="0"/>
          <c:tx>
            <c:strRef>
              <c:f>Sheet1!$F$35</c:f>
              <c:strCache>
                <c:ptCount val="1"/>
                <c:pt idx="0">
                  <c:v>MMR</c:v>
                </c:pt>
              </c:strCache>
            </c:strRef>
          </c:tx>
          <c:dLbls>
            <c:spPr>
              <a:noFill/>
              <a:ln>
                <a:noFill/>
              </a:ln>
              <a:effectLst/>
            </c:spPr>
            <c:showVal val="1"/>
            <c:extLst xmlns:c16r2="http://schemas.microsoft.com/office/drawing/2015/06/chart">
              <c:ext xmlns:c15="http://schemas.microsoft.com/office/drawing/2012/chart" uri="{CE6537A1-D6FC-4f65-9D91-7224C49458BB}">
                <c15:showLeaderLines val="1"/>
              </c:ext>
            </c:extLst>
          </c:dLbls>
          <c:cat>
            <c:strRef>
              <c:f>Sheet1!$E$36:$E$39</c:f>
              <c:strCache>
                <c:ptCount val="4"/>
                <c:pt idx="0">
                  <c:v>2004-06</c:v>
                </c:pt>
                <c:pt idx="1">
                  <c:v>2007-09</c:v>
                </c:pt>
                <c:pt idx="2">
                  <c:v>2010-12</c:v>
                </c:pt>
                <c:pt idx="3">
                  <c:v>2011-13</c:v>
                </c:pt>
              </c:strCache>
            </c:strRef>
          </c:cat>
          <c:val>
            <c:numRef>
              <c:f>Sheet1!$F$36:$F$39</c:f>
              <c:numCache>
                <c:formatCode>General</c:formatCode>
                <c:ptCount val="4"/>
                <c:pt idx="0">
                  <c:v>130</c:v>
                </c:pt>
                <c:pt idx="1">
                  <c:v>104</c:v>
                </c:pt>
                <c:pt idx="2">
                  <c:v>87</c:v>
                </c:pt>
                <c:pt idx="3">
                  <c:v>68</c:v>
                </c:pt>
              </c:numCache>
            </c:numRef>
          </c:val>
          <c:extLst xmlns:c16r2="http://schemas.microsoft.com/office/drawing/2015/06/chart">
            <c:ext xmlns:c16="http://schemas.microsoft.com/office/drawing/2014/chart" uri="{C3380CC4-5D6E-409C-BE32-E72D297353CC}">
              <c16:uniqueId val="{00000000-800F-4C85-8783-0A5F315D24C1}"/>
            </c:ext>
          </c:extLst>
        </c:ser>
        <c:axId val="103753984"/>
        <c:axId val="103768064"/>
      </c:barChart>
      <c:catAx>
        <c:axId val="103753984"/>
        <c:scaling>
          <c:orientation val="minMax"/>
        </c:scaling>
        <c:axPos val="b"/>
        <c:numFmt formatCode="General" sourceLinked="0"/>
        <c:tickLblPos val="nextTo"/>
        <c:crossAx val="103768064"/>
        <c:crosses val="autoZero"/>
        <c:auto val="1"/>
        <c:lblAlgn val="ctr"/>
        <c:lblOffset val="100"/>
      </c:catAx>
      <c:valAx>
        <c:axId val="103768064"/>
        <c:scaling>
          <c:orientation val="minMax"/>
        </c:scaling>
        <c:axPos val="l"/>
        <c:majorGridlines/>
        <c:numFmt formatCode="General" sourceLinked="1"/>
        <c:tickLblPos val="nextTo"/>
        <c:crossAx val="103753984"/>
        <c:crosses val="autoZero"/>
        <c:crossBetween val="between"/>
      </c:valAx>
    </c:plotArea>
    <c:legend>
      <c:legendPos val="r"/>
    </c:legend>
    <c:plotVisOnly val="1"/>
    <c:dispBlanksAs val="gap"/>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style val="5"/>
  <c:chart>
    <c:title>
      <c:tx>
        <c:rich>
          <a:bodyPr/>
          <a:lstStyle/>
          <a:p>
            <a:pPr>
              <a:defRPr/>
            </a:pPr>
            <a:r>
              <a:rPr lang="en-US" sz="1100"/>
              <a:t>Maternal Mortality Rate-Maharashtra</a:t>
            </a:r>
          </a:p>
        </c:rich>
      </c:tx>
      <c:layout>
        <c:manualLayout>
          <c:xMode val="edge"/>
          <c:yMode val="edge"/>
          <c:x val="0.14378344948260824"/>
          <c:y val="3.6199095022624507E-2"/>
        </c:manualLayout>
      </c:layout>
    </c:title>
    <c:plotArea>
      <c:layout/>
      <c:barChart>
        <c:barDir val="col"/>
        <c:grouping val="clustered"/>
        <c:ser>
          <c:idx val="0"/>
          <c:order val="0"/>
          <c:tx>
            <c:strRef>
              <c:f>Sheet1!$O$35</c:f>
              <c:strCache>
                <c:ptCount val="1"/>
                <c:pt idx="0">
                  <c:v>MMR</c:v>
                </c:pt>
              </c:strCache>
            </c:strRef>
          </c:tx>
          <c:dLbls>
            <c:spPr>
              <a:noFill/>
              <a:ln>
                <a:noFill/>
              </a:ln>
              <a:effectLst/>
            </c:spPr>
            <c:showVal val="1"/>
            <c:extLst xmlns:c16r2="http://schemas.microsoft.com/office/drawing/2015/06/chart">
              <c:ext xmlns:c15="http://schemas.microsoft.com/office/drawing/2012/chart" uri="{CE6537A1-D6FC-4f65-9D91-7224C49458BB}">
                <c15:showLeaderLines val="1"/>
              </c:ext>
            </c:extLst>
          </c:dLbls>
          <c:cat>
            <c:strRef>
              <c:f>Sheet1!$N$36:$N$37</c:f>
              <c:strCache>
                <c:ptCount val="2"/>
                <c:pt idx="0">
                  <c:v>2015-17</c:v>
                </c:pt>
                <c:pt idx="1">
                  <c:v>2016-2018</c:v>
                </c:pt>
              </c:strCache>
            </c:strRef>
          </c:cat>
          <c:val>
            <c:numRef>
              <c:f>Sheet1!$O$36:$O$37</c:f>
              <c:numCache>
                <c:formatCode>General</c:formatCode>
                <c:ptCount val="2"/>
                <c:pt idx="0">
                  <c:v>55</c:v>
                </c:pt>
                <c:pt idx="1">
                  <c:v>46</c:v>
                </c:pt>
              </c:numCache>
            </c:numRef>
          </c:val>
          <c:extLst xmlns:c16r2="http://schemas.microsoft.com/office/drawing/2015/06/chart">
            <c:ext xmlns:c16="http://schemas.microsoft.com/office/drawing/2014/chart" uri="{C3380CC4-5D6E-409C-BE32-E72D297353CC}">
              <c16:uniqueId val="{00000000-3F39-46BA-BAEA-D6D04EBB3FC0}"/>
            </c:ext>
          </c:extLst>
        </c:ser>
        <c:axId val="107216896"/>
        <c:axId val="107218432"/>
      </c:barChart>
      <c:catAx>
        <c:axId val="107216896"/>
        <c:scaling>
          <c:orientation val="minMax"/>
        </c:scaling>
        <c:axPos val="b"/>
        <c:numFmt formatCode="General" sourceLinked="0"/>
        <c:tickLblPos val="nextTo"/>
        <c:crossAx val="107218432"/>
        <c:crosses val="autoZero"/>
        <c:auto val="1"/>
        <c:lblAlgn val="ctr"/>
        <c:lblOffset val="100"/>
      </c:catAx>
      <c:valAx>
        <c:axId val="107218432"/>
        <c:scaling>
          <c:orientation val="minMax"/>
        </c:scaling>
        <c:axPos val="l"/>
        <c:majorGridlines/>
        <c:numFmt formatCode="General" sourceLinked="1"/>
        <c:tickLblPos val="nextTo"/>
        <c:crossAx val="107216896"/>
        <c:crosses val="autoZero"/>
        <c:crossBetween val="between"/>
      </c:valAx>
    </c:plotArea>
    <c:legend>
      <c:legendPos val="r"/>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a:t>Service</a:t>
            </a:r>
            <a:r>
              <a:rPr lang="en-US" sz="1400" baseline="0"/>
              <a:t> provision</a:t>
            </a:r>
            <a:endParaRPr lang="en-US" sz="1400"/>
          </a:p>
        </c:rich>
      </c:tx>
      <c:layout>
        <c:manualLayout>
          <c:xMode val="edge"/>
          <c:yMode val="edge"/>
          <c:x val="0.36858547503897165"/>
          <c:y val="2.3162053196958524E-2"/>
        </c:manualLayout>
      </c:layout>
      <c:overlay val="1"/>
    </c:title>
    <c:plotArea>
      <c:layout>
        <c:manualLayout>
          <c:layoutTarget val="inner"/>
          <c:xMode val="edge"/>
          <c:yMode val="edge"/>
          <c:x val="0.11207174103237109"/>
          <c:y val="0.16724225472945226"/>
          <c:w val="0.59944356955380551"/>
          <c:h val="0.58964401082018225"/>
        </c:manualLayout>
      </c:layout>
      <c:barChart>
        <c:barDir val="col"/>
        <c:grouping val="clustered"/>
        <c:ser>
          <c:idx val="0"/>
          <c:order val="0"/>
          <c:tx>
            <c:strRef>
              <c:f>Sheet1!$F$6</c:f>
              <c:strCache>
                <c:ptCount val="1"/>
                <c:pt idx="0">
                  <c:v>Excellent  (100%)</c:v>
                </c:pt>
              </c:strCache>
            </c:strRef>
          </c:tx>
          <c:dLbls>
            <c:spPr>
              <a:noFill/>
              <a:ln>
                <a:noFill/>
              </a:ln>
              <a:effectLst/>
            </c:spPr>
            <c:txPr>
              <a:bodyPr wrap="square" lIns="38100" tIns="19050" rIns="38100" bIns="19050" anchor="ctr">
                <a:spAutoFit/>
              </a:bodyPr>
              <a:lstStyle/>
              <a:p>
                <a:pPr>
                  <a:defRPr b="1"/>
                </a:pPr>
                <a:endParaRPr lang="en-US"/>
              </a:p>
            </c:txPr>
            <c:showVal val="1"/>
            <c:extLst xmlns:c16r2="http://schemas.microsoft.com/office/drawing/2015/06/chart">
              <c:ext xmlns:c15="http://schemas.microsoft.com/office/drawing/2012/chart" uri="{CE6537A1-D6FC-4f65-9D91-7224C49458BB}">
                <c15:showLeaderLines val="1"/>
              </c:ext>
            </c:extLst>
          </c:dLbls>
          <c:cat>
            <c:strRef>
              <c:f>Sheet1!$G$5:$I$5</c:f>
              <c:strCache>
                <c:ptCount val="3"/>
                <c:pt idx="0">
                  <c:v>A1</c:v>
                </c:pt>
                <c:pt idx="1">
                  <c:v>A2</c:v>
                </c:pt>
                <c:pt idx="2">
                  <c:v>A3</c:v>
                </c:pt>
              </c:strCache>
            </c:strRef>
          </c:cat>
          <c:val>
            <c:numRef>
              <c:f>Sheet1!$G$6:$I$6</c:f>
              <c:numCache>
                <c:formatCode>General</c:formatCode>
                <c:ptCount val="3"/>
                <c:pt idx="0">
                  <c:v>1</c:v>
                </c:pt>
                <c:pt idx="1">
                  <c:v>5</c:v>
                </c:pt>
              </c:numCache>
            </c:numRef>
          </c:val>
          <c:extLst xmlns:c16r2="http://schemas.microsoft.com/office/drawing/2015/06/chart">
            <c:ext xmlns:c16="http://schemas.microsoft.com/office/drawing/2014/chart" uri="{C3380CC4-5D6E-409C-BE32-E72D297353CC}">
              <c16:uniqueId val="{00000000-B654-4A74-99B0-60BCAFAA9CFD}"/>
            </c:ext>
          </c:extLst>
        </c:ser>
        <c:ser>
          <c:idx val="1"/>
          <c:order val="1"/>
          <c:tx>
            <c:strRef>
              <c:f>Sheet1!$F$7</c:f>
              <c:strCache>
                <c:ptCount val="1"/>
                <c:pt idx="0">
                  <c:v>Good (50% &amp; Above)</c:v>
                </c:pt>
              </c:strCache>
            </c:strRef>
          </c:tx>
          <c:dLbls>
            <c:spPr>
              <a:noFill/>
              <a:ln>
                <a:noFill/>
              </a:ln>
              <a:effectLst/>
            </c:spPr>
            <c:txPr>
              <a:bodyPr wrap="square" lIns="38100" tIns="19050" rIns="38100" bIns="19050" anchor="ctr">
                <a:spAutoFit/>
              </a:bodyPr>
              <a:lstStyle/>
              <a:p>
                <a:pPr>
                  <a:defRPr b="1"/>
                </a:pPr>
                <a:endParaRPr lang="en-US"/>
              </a:p>
            </c:txPr>
            <c:showVal val="1"/>
            <c:extLst xmlns:c16r2="http://schemas.microsoft.com/office/drawing/2015/06/chart">
              <c:ext xmlns:c15="http://schemas.microsoft.com/office/drawing/2012/chart" uri="{CE6537A1-D6FC-4f65-9D91-7224C49458BB}">
                <c15:showLeaderLines val="1"/>
              </c:ext>
            </c:extLst>
          </c:dLbls>
          <c:cat>
            <c:strRef>
              <c:f>Sheet1!$G$5:$I$5</c:f>
              <c:strCache>
                <c:ptCount val="3"/>
                <c:pt idx="0">
                  <c:v>A1</c:v>
                </c:pt>
                <c:pt idx="1">
                  <c:v>A2</c:v>
                </c:pt>
                <c:pt idx="2">
                  <c:v>A3</c:v>
                </c:pt>
              </c:strCache>
            </c:strRef>
          </c:cat>
          <c:val>
            <c:numRef>
              <c:f>Sheet1!$G$7:$I$7</c:f>
              <c:numCache>
                <c:formatCode>General</c:formatCode>
                <c:ptCount val="3"/>
                <c:pt idx="1">
                  <c:v>2</c:v>
                </c:pt>
                <c:pt idx="2">
                  <c:v>1</c:v>
                </c:pt>
              </c:numCache>
            </c:numRef>
          </c:val>
          <c:extLst xmlns:c16r2="http://schemas.microsoft.com/office/drawing/2015/06/chart">
            <c:ext xmlns:c16="http://schemas.microsoft.com/office/drawing/2014/chart" uri="{C3380CC4-5D6E-409C-BE32-E72D297353CC}">
              <c16:uniqueId val="{00000001-B654-4A74-99B0-60BCAFAA9CFD}"/>
            </c:ext>
          </c:extLst>
        </c:ser>
        <c:ser>
          <c:idx val="2"/>
          <c:order val="2"/>
          <c:tx>
            <c:strRef>
              <c:f>Sheet1!$F$8</c:f>
              <c:strCache>
                <c:ptCount val="1"/>
                <c:pt idx="0">
                  <c:v>Bad (50% &amp; Below)</c:v>
                </c:pt>
              </c:strCache>
            </c:strRef>
          </c:tx>
          <c:cat>
            <c:strRef>
              <c:f>Sheet1!$G$5:$I$5</c:f>
              <c:strCache>
                <c:ptCount val="3"/>
                <c:pt idx="0">
                  <c:v>A1</c:v>
                </c:pt>
                <c:pt idx="1">
                  <c:v>A2</c:v>
                </c:pt>
                <c:pt idx="2">
                  <c:v>A3</c:v>
                </c:pt>
              </c:strCache>
            </c:strRef>
          </c:cat>
          <c:val>
            <c:numRef>
              <c:f>Sheet1!$G$8:$I$8</c:f>
              <c:numCache>
                <c:formatCode>General</c:formatCode>
                <c:ptCount val="3"/>
              </c:numCache>
            </c:numRef>
          </c:val>
          <c:extLst xmlns:c16r2="http://schemas.microsoft.com/office/drawing/2015/06/chart">
            <c:ext xmlns:c16="http://schemas.microsoft.com/office/drawing/2014/chart" uri="{C3380CC4-5D6E-409C-BE32-E72D297353CC}">
              <c16:uniqueId val="{00000002-B654-4A74-99B0-60BCAFAA9CFD}"/>
            </c:ext>
          </c:extLst>
        </c:ser>
        <c:axId val="105219200"/>
        <c:axId val="105221120"/>
      </c:barChart>
      <c:catAx>
        <c:axId val="105219200"/>
        <c:scaling>
          <c:orientation val="minMax"/>
        </c:scaling>
        <c:axPos val="b"/>
        <c:title>
          <c:tx>
            <c:rich>
              <a:bodyPr/>
              <a:lstStyle/>
              <a:p>
                <a:pPr>
                  <a:defRPr/>
                </a:pPr>
                <a:r>
                  <a:rPr lang="en-US"/>
                  <a:t>Standard</a:t>
                </a:r>
              </a:p>
            </c:rich>
          </c:tx>
        </c:title>
        <c:numFmt formatCode="General" sourceLinked="0"/>
        <c:tickLblPos val="nextTo"/>
        <c:crossAx val="105221120"/>
        <c:crosses val="autoZero"/>
        <c:auto val="1"/>
        <c:lblAlgn val="ctr"/>
        <c:lblOffset val="100"/>
      </c:catAx>
      <c:valAx>
        <c:axId val="105221120"/>
        <c:scaling>
          <c:orientation val="minMax"/>
        </c:scaling>
        <c:axPos val="l"/>
        <c:majorGridlines/>
        <c:title>
          <c:tx>
            <c:rich>
              <a:bodyPr rot="-5400000" vert="horz"/>
              <a:lstStyle/>
              <a:p>
                <a:pPr>
                  <a:defRPr/>
                </a:pPr>
                <a:r>
                  <a:rPr lang="en-US"/>
                  <a:t>Chec</a:t>
                </a:r>
                <a:r>
                  <a:rPr lang="en-US" baseline="0"/>
                  <a:t>k point</a:t>
                </a:r>
                <a:endParaRPr lang="en-US"/>
              </a:p>
            </c:rich>
          </c:tx>
        </c:title>
        <c:numFmt formatCode="General" sourceLinked="1"/>
        <c:tickLblPos val="nextTo"/>
        <c:crossAx val="105219200"/>
        <c:crosses val="autoZero"/>
        <c:crossBetween val="between"/>
      </c:valAx>
    </c:plotArea>
    <c:legend>
      <c:legendPos val="r"/>
    </c:legend>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a:t>Patient</a:t>
            </a:r>
            <a:r>
              <a:rPr lang="en-US" sz="1400" baseline="0"/>
              <a:t> Right</a:t>
            </a:r>
            <a:endParaRPr lang="en-US" sz="1400"/>
          </a:p>
        </c:rich>
      </c:tx>
      <c:layout>
        <c:manualLayout>
          <c:xMode val="edge"/>
          <c:yMode val="edge"/>
          <c:x val="0.35384536474925454"/>
          <c:y val="1.0977776249584547E-2"/>
        </c:manualLayout>
      </c:layout>
      <c:overlay val="1"/>
    </c:title>
    <c:plotArea>
      <c:layout>
        <c:manualLayout>
          <c:layoutTarget val="inner"/>
          <c:xMode val="edge"/>
          <c:yMode val="edge"/>
          <c:x val="0.11207174103237109"/>
          <c:y val="0.16251166520851473"/>
          <c:w val="0.59944356955380551"/>
          <c:h val="0.65007691746865215"/>
        </c:manualLayout>
      </c:layout>
      <c:barChart>
        <c:barDir val="col"/>
        <c:grouping val="clustered"/>
        <c:ser>
          <c:idx val="0"/>
          <c:order val="0"/>
          <c:tx>
            <c:strRef>
              <c:f>Sheet2!$F$5</c:f>
              <c:strCache>
                <c:ptCount val="1"/>
                <c:pt idx="0">
                  <c:v>Excellent(100%)</c:v>
                </c:pt>
              </c:strCache>
            </c:strRef>
          </c:tx>
          <c:dLbls>
            <c:spPr>
              <a:noFill/>
              <a:ln>
                <a:noFill/>
              </a:ln>
              <a:effectLst/>
            </c:spPr>
            <c:txPr>
              <a:bodyPr wrap="square" lIns="38100" tIns="19050" rIns="38100" bIns="19050" anchor="ctr">
                <a:spAutoFit/>
              </a:bodyPr>
              <a:lstStyle/>
              <a:p>
                <a:pPr>
                  <a:defRPr b="1"/>
                </a:pPr>
                <a:endParaRPr lang="en-US"/>
              </a:p>
            </c:txPr>
            <c:showVal val="1"/>
            <c:extLst xmlns:c16r2="http://schemas.microsoft.com/office/drawing/2015/06/chart">
              <c:ext xmlns:c15="http://schemas.microsoft.com/office/drawing/2012/chart" uri="{CE6537A1-D6FC-4f65-9D91-7224C49458BB}">
                <c15:showLeaderLines val="1"/>
              </c:ext>
            </c:extLst>
          </c:dLbls>
          <c:cat>
            <c:strRef>
              <c:f>Sheet2!$G$4:$K$4</c:f>
              <c:strCache>
                <c:ptCount val="5"/>
                <c:pt idx="0">
                  <c:v>B1</c:v>
                </c:pt>
                <c:pt idx="1">
                  <c:v>B2</c:v>
                </c:pt>
                <c:pt idx="2">
                  <c:v>B3</c:v>
                </c:pt>
                <c:pt idx="3">
                  <c:v>B4</c:v>
                </c:pt>
                <c:pt idx="4">
                  <c:v>B5</c:v>
                </c:pt>
              </c:strCache>
            </c:strRef>
          </c:cat>
          <c:val>
            <c:numRef>
              <c:f>Sheet2!$G$5:$K$5</c:f>
              <c:numCache>
                <c:formatCode>General</c:formatCode>
                <c:ptCount val="5"/>
                <c:pt idx="0">
                  <c:v>2</c:v>
                </c:pt>
                <c:pt idx="1">
                  <c:v>2</c:v>
                </c:pt>
                <c:pt idx="2">
                  <c:v>7</c:v>
                </c:pt>
                <c:pt idx="3">
                  <c:v>2</c:v>
                </c:pt>
                <c:pt idx="4">
                  <c:v>1</c:v>
                </c:pt>
              </c:numCache>
            </c:numRef>
          </c:val>
          <c:extLst xmlns:c16r2="http://schemas.microsoft.com/office/drawing/2015/06/chart">
            <c:ext xmlns:c16="http://schemas.microsoft.com/office/drawing/2014/chart" uri="{C3380CC4-5D6E-409C-BE32-E72D297353CC}">
              <c16:uniqueId val="{00000000-EE38-4003-8A3A-B943F140BC13}"/>
            </c:ext>
          </c:extLst>
        </c:ser>
        <c:ser>
          <c:idx val="1"/>
          <c:order val="1"/>
          <c:tx>
            <c:strRef>
              <c:f>Sheet2!$F$6</c:f>
              <c:strCache>
                <c:ptCount val="1"/>
                <c:pt idx="0">
                  <c:v>Good (50% &amp; Above)</c:v>
                </c:pt>
              </c:strCache>
            </c:strRef>
          </c:tx>
          <c:dLbls>
            <c:spPr>
              <a:noFill/>
              <a:ln>
                <a:noFill/>
              </a:ln>
              <a:effectLst/>
            </c:spPr>
            <c:txPr>
              <a:bodyPr wrap="square" lIns="38100" tIns="19050" rIns="38100" bIns="19050" anchor="ctr">
                <a:spAutoFit/>
              </a:bodyPr>
              <a:lstStyle/>
              <a:p>
                <a:pPr>
                  <a:defRPr b="1"/>
                </a:pPr>
                <a:endParaRPr lang="en-US"/>
              </a:p>
            </c:txPr>
            <c:showVal val="1"/>
            <c:extLst xmlns:c16r2="http://schemas.microsoft.com/office/drawing/2015/06/chart">
              <c:ext xmlns:c15="http://schemas.microsoft.com/office/drawing/2012/chart" uri="{CE6537A1-D6FC-4f65-9D91-7224C49458BB}">
                <c15:showLeaderLines val="1"/>
              </c:ext>
            </c:extLst>
          </c:dLbls>
          <c:cat>
            <c:strRef>
              <c:f>Sheet2!$G$4:$K$4</c:f>
              <c:strCache>
                <c:ptCount val="5"/>
                <c:pt idx="0">
                  <c:v>B1</c:v>
                </c:pt>
                <c:pt idx="1">
                  <c:v>B2</c:v>
                </c:pt>
                <c:pt idx="2">
                  <c:v>B3</c:v>
                </c:pt>
                <c:pt idx="3">
                  <c:v>B4</c:v>
                </c:pt>
                <c:pt idx="4">
                  <c:v>B5</c:v>
                </c:pt>
              </c:strCache>
            </c:strRef>
          </c:cat>
          <c:val>
            <c:numRef>
              <c:f>Sheet2!$G$6:$K$6</c:f>
              <c:numCache>
                <c:formatCode>General</c:formatCode>
                <c:ptCount val="5"/>
                <c:pt idx="0">
                  <c:v>1</c:v>
                </c:pt>
                <c:pt idx="1">
                  <c:v>1</c:v>
                </c:pt>
                <c:pt idx="2">
                  <c:v>2</c:v>
                </c:pt>
              </c:numCache>
            </c:numRef>
          </c:val>
          <c:extLst xmlns:c16r2="http://schemas.microsoft.com/office/drawing/2015/06/chart">
            <c:ext xmlns:c16="http://schemas.microsoft.com/office/drawing/2014/chart" uri="{C3380CC4-5D6E-409C-BE32-E72D297353CC}">
              <c16:uniqueId val="{00000001-EE38-4003-8A3A-B943F140BC13}"/>
            </c:ext>
          </c:extLst>
        </c:ser>
        <c:ser>
          <c:idx val="2"/>
          <c:order val="2"/>
          <c:tx>
            <c:strRef>
              <c:f>Sheet2!$F$7</c:f>
              <c:strCache>
                <c:ptCount val="1"/>
                <c:pt idx="0">
                  <c:v>Bad (50% &amp; Below)</c:v>
                </c:pt>
              </c:strCache>
            </c:strRef>
          </c:tx>
          <c:dLbls>
            <c:spPr>
              <a:noFill/>
              <a:ln>
                <a:noFill/>
              </a:ln>
              <a:effectLst/>
            </c:spPr>
            <c:txPr>
              <a:bodyPr wrap="square" lIns="38100" tIns="19050" rIns="38100" bIns="19050" anchor="ctr">
                <a:spAutoFit/>
              </a:bodyPr>
              <a:lstStyle/>
              <a:p>
                <a:pPr>
                  <a:defRPr b="1"/>
                </a:pPr>
                <a:endParaRPr lang="en-US"/>
              </a:p>
            </c:txPr>
            <c:showVal val="1"/>
            <c:extLst xmlns:c16r2="http://schemas.microsoft.com/office/drawing/2015/06/chart">
              <c:ext xmlns:c15="http://schemas.microsoft.com/office/drawing/2012/chart" uri="{CE6537A1-D6FC-4f65-9D91-7224C49458BB}">
                <c15:showLeaderLines val="1"/>
              </c:ext>
            </c:extLst>
          </c:dLbls>
          <c:cat>
            <c:strRef>
              <c:f>Sheet2!$G$4:$K$4</c:f>
              <c:strCache>
                <c:ptCount val="5"/>
                <c:pt idx="0">
                  <c:v>B1</c:v>
                </c:pt>
                <c:pt idx="1">
                  <c:v>B2</c:v>
                </c:pt>
                <c:pt idx="2">
                  <c:v>B3</c:v>
                </c:pt>
                <c:pt idx="3">
                  <c:v>B4</c:v>
                </c:pt>
                <c:pt idx="4">
                  <c:v>B5</c:v>
                </c:pt>
              </c:strCache>
            </c:strRef>
          </c:cat>
          <c:val>
            <c:numRef>
              <c:f>Sheet2!$G$7:$K$7</c:f>
              <c:numCache>
                <c:formatCode>General</c:formatCode>
                <c:ptCount val="5"/>
                <c:pt idx="0">
                  <c:v>1</c:v>
                </c:pt>
                <c:pt idx="1">
                  <c:v>1</c:v>
                </c:pt>
              </c:numCache>
            </c:numRef>
          </c:val>
          <c:extLst xmlns:c16r2="http://schemas.microsoft.com/office/drawing/2015/06/chart">
            <c:ext xmlns:c16="http://schemas.microsoft.com/office/drawing/2014/chart" uri="{C3380CC4-5D6E-409C-BE32-E72D297353CC}">
              <c16:uniqueId val="{00000002-EE38-4003-8A3A-B943F140BC13}"/>
            </c:ext>
          </c:extLst>
        </c:ser>
        <c:axId val="106710912"/>
        <c:axId val="106725376"/>
      </c:barChart>
      <c:catAx>
        <c:axId val="106710912"/>
        <c:scaling>
          <c:orientation val="minMax"/>
        </c:scaling>
        <c:axPos val="b"/>
        <c:title>
          <c:tx>
            <c:rich>
              <a:bodyPr/>
              <a:lstStyle/>
              <a:p>
                <a:pPr>
                  <a:defRPr/>
                </a:pPr>
                <a:r>
                  <a:rPr lang="en-US"/>
                  <a:t>Standard</a:t>
                </a:r>
              </a:p>
            </c:rich>
          </c:tx>
        </c:title>
        <c:numFmt formatCode="General" sourceLinked="0"/>
        <c:tickLblPos val="nextTo"/>
        <c:crossAx val="106725376"/>
        <c:crosses val="autoZero"/>
        <c:auto val="1"/>
        <c:lblAlgn val="ctr"/>
        <c:lblOffset val="100"/>
      </c:catAx>
      <c:valAx>
        <c:axId val="106725376"/>
        <c:scaling>
          <c:orientation val="minMax"/>
        </c:scaling>
        <c:axPos val="l"/>
        <c:majorGridlines/>
        <c:title>
          <c:tx>
            <c:rich>
              <a:bodyPr rot="-5400000" vert="horz"/>
              <a:lstStyle/>
              <a:p>
                <a:pPr>
                  <a:defRPr/>
                </a:pPr>
                <a:r>
                  <a:rPr lang="en-US"/>
                  <a:t>Check</a:t>
                </a:r>
                <a:r>
                  <a:rPr lang="en-US" baseline="0"/>
                  <a:t> point</a:t>
                </a:r>
                <a:endParaRPr lang="en-US"/>
              </a:p>
            </c:rich>
          </c:tx>
        </c:title>
        <c:numFmt formatCode="General" sourceLinked="1"/>
        <c:tickLblPos val="nextTo"/>
        <c:crossAx val="106710912"/>
        <c:crosses val="autoZero"/>
        <c:crossBetween val="between"/>
      </c:valAx>
    </c:plotArea>
    <c:legend>
      <c:legendPos val="r"/>
      <c:layout>
        <c:manualLayout>
          <c:xMode val="edge"/>
          <c:yMode val="edge"/>
          <c:x val="0.70595975503062114"/>
          <c:y val="0.37442403032954441"/>
          <c:w val="0.2829291338582689"/>
          <c:h val="0.25115157480314959"/>
        </c:manualLayout>
      </c:layout>
      <c:txPr>
        <a:bodyPr/>
        <a:lstStyle/>
        <a:p>
          <a:pPr>
            <a:defRPr b="1"/>
          </a:pPr>
          <a:endParaRPr lang="en-US"/>
        </a:p>
      </c:txPr>
    </c:legend>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sz="1600"/>
              <a:t>Input</a:t>
            </a:r>
            <a:endParaRPr lang="en-US"/>
          </a:p>
        </c:rich>
      </c:tx>
      <c:overlay val="1"/>
    </c:title>
    <c:plotArea>
      <c:layout>
        <c:manualLayout>
          <c:layoutTarget val="inner"/>
          <c:xMode val="edge"/>
          <c:yMode val="edge"/>
          <c:x val="0.11782174103237118"/>
          <c:y val="0.13473388743073791"/>
          <c:w val="0.58536023622047262"/>
          <c:h val="0.64544728783902061"/>
        </c:manualLayout>
      </c:layout>
      <c:barChart>
        <c:barDir val="col"/>
        <c:grouping val="clustered"/>
        <c:ser>
          <c:idx val="0"/>
          <c:order val="0"/>
          <c:tx>
            <c:strRef>
              <c:f>Sheet3!$E$6</c:f>
              <c:strCache>
                <c:ptCount val="1"/>
                <c:pt idx="0">
                  <c:v>Excellent (100%)</c:v>
                </c:pt>
              </c:strCache>
            </c:strRef>
          </c:tx>
          <c:cat>
            <c:strRef>
              <c:f>Sheet3!$F$5:$L$5</c:f>
              <c:strCache>
                <c:ptCount val="7"/>
                <c:pt idx="0">
                  <c:v>C1</c:v>
                </c:pt>
                <c:pt idx="1">
                  <c:v>C2</c:v>
                </c:pt>
                <c:pt idx="2">
                  <c:v>C3</c:v>
                </c:pt>
                <c:pt idx="3">
                  <c:v>C4</c:v>
                </c:pt>
                <c:pt idx="4">
                  <c:v>C5</c:v>
                </c:pt>
                <c:pt idx="5">
                  <c:v>C6</c:v>
                </c:pt>
                <c:pt idx="6">
                  <c:v>C7</c:v>
                </c:pt>
              </c:strCache>
            </c:strRef>
          </c:cat>
          <c:val>
            <c:numRef>
              <c:f>Sheet3!$F$6:$L$6</c:f>
              <c:numCache>
                <c:formatCode>General</c:formatCode>
                <c:ptCount val="7"/>
                <c:pt idx="0">
                  <c:v>12</c:v>
                </c:pt>
                <c:pt idx="1">
                  <c:v>1</c:v>
                </c:pt>
                <c:pt idx="3">
                  <c:v>3</c:v>
                </c:pt>
                <c:pt idx="4">
                  <c:v>8</c:v>
                </c:pt>
                <c:pt idx="5">
                  <c:v>10</c:v>
                </c:pt>
                <c:pt idx="6">
                  <c:v>1</c:v>
                </c:pt>
              </c:numCache>
            </c:numRef>
          </c:val>
          <c:extLst xmlns:c16r2="http://schemas.microsoft.com/office/drawing/2015/06/chart">
            <c:ext xmlns:c16="http://schemas.microsoft.com/office/drawing/2014/chart" uri="{C3380CC4-5D6E-409C-BE32-E72D297353CC}">
              <c16:uniqueId val="{00000000-CAD5-4076-883C-F2E5D3778935}"/>
            </c:ext>
          </c:extLst>
        </c:ser>
        <c:ser>
          <c:idx val="1"/>
          <c:order val="1"/>
          <c:tx>
            <c:strRef>
              <c:f>Sheet3!$E$7</c:f>
              <c:strCache>
                <c:ptCount val="1"/>
                <c:pt idx="0">
                  <c:v>Good (50% &amp; Above)</c:v>
                </c:pt>
              </c:strCache>
            </c:strRef>
          </c:tx>
          <c:cat>
            <c:strRef>
              <c:f>Sheet3!$F$5:$L$5</c:f>
              <c:strCache>
                <c:ptCount val="7"/>
                <c:pt idx="0">
                  <c:v>C1</c:v>
                </c:pt>
                <c:pt idx="1">
                  <c:v>C2</c:v>
                </c:pt>
                <c:pt idx="2">
                  <c:v>C3</c:v>
                </c:pt>
                <c:pt idx="3">
                  <c:v>C4</c:v>
                </c:pt>
                <c:pt idx="4">
                  <c:v>C5</c:v>
                </c:pt>
                <c:pt idx="5">
                  <c:v>C6</c:v>
                </c:pt>
                <c:pt idx="6">
                  <c:v>C7</c:v>
                </c:pt>
              </c:strCache>
            </c:strRef>
          </c:cat>
          <c:val>
            <c:numRef>
              <c:f>Sheet3!$F$7:$L$7</c:f>
              <c:numCache>
                <c:formatCode>General</c:formatCode>
                <c:ptCount val="7"/>
                <c:pt idx="0">
                  <c:v>1</c:v>
                </c:pt>
                <c:pt idx="1">
                  <c:v>1</c:v>
                </c:pt>
                <c:pt idx="3">
                  <c:v>1</c:v>
                </c:pt>
                <c:pt idx="5">
                  <c:v>4</c:v>
                </c:pt>
              </c:numCache>
            </c:numRef>
          </c:val>
          <c:extLst xmlns:c16r2="http://schemas.microsoft.com/office/drawing/2015/06/chart">
            <c:ext xmlns:c16="http://schemas.microsoft.com/office/drawing/2014/chart" uri="{C3380CC4-5D6E-409C-BE32-E72D297353CC}">
              <c16:uniqueId val="{00000001-CAD5-4076-883C-F2E5D3778935}"/>
            </c:ext>
          </c:extLst>
        </c:ser>
        <c:ser>
          <c:idx val="2"/>
          <c:order val="2"/>
          <c:tx>
            <c:strRef>
              <c:f>Sheet3!$E$8</c:f>
              <c:strCache>
                <c:ptCount val="1"/>
                <c:pt idx="0">
                  <c:v>Bad (50% &amp; Below)</c:v>
                </c:pt>
              </c:strCache>
            </c:strRef>
          </c:tx>
          <c:cat>
            <c:strRef>
              <c:f>Sheet3!$F$5:$L$5</c:f>
              <c:strCache>
                <c:ptCount val="7"/>
                <c:pt idx="0">
                  <c:v>C1</c:v>
                </c:pt>
                <c:pt idx="1">
                  <c:v>C2</c:v>
                </c:pt>
                <c:pt idx="2">
                  <c:v>C3</c:v>
                </c:pt>
                <c:pt idx="3">
                  <c:v>C4</c:v>
                </c:pt>
                <c:pt idx="4">
                  <c:v>C5</c:v>
                </c:pt>
                <c:pt idx="5">
                  <c:v>C6</c:v>
                </c:pt>
                <c:pt idx="6">
                  <c:v>C7</c:v>
                </c:pt>
              </c:strCache>
            </c:strRef>
          </c:cat>
          <c:val>
            <c:numRef>
              <c:f>Sheet3!$F$8:$L$8</c:f>
              <c:numCache>
                <c:formatCode>General</c:formatCode>
                <c:ptCount val="7"/>
                <c:pt idx="0">
                  <c:v>1</c:v>
                </c:pt>
                <c:pt idx="1">
                  <c:v>1</c:v>
                </c:pt>
                <c:pt idx="2">
                  <c:v>3</c:v>
                </c:pt>
                <c:pt idx="3">
                  <c:v>1</c:v>
                </c:pt>
                <c:pt idx="6">
                  <c:v>6</c:v>
                </c:pt>
              </c:numCache>
            </c:numRef>
          </c:val>
          <c:extLst xmlns:c16r2="http://schemas.microsoft.com/office/drawing/2015/06/chart">
            <c:ext xmlns:c16="http://schemas.microsoft.com/office/drawing/2014/chart" uri="{C3380CC4-5D6E-409C-BE32-E72D297353CC}">
              <c16:uniqueId val="{00000002-CAD5-4076-883C-F2E5D3778935}"/>
            </c:ext>
          </c:extLst>
        </c:ser>
        <c:axId val="106754816"/>
        <c:axId val="106756736"/>
      </c:barChart>
      <c:catAx>
        <c:axId val="106754816"/>
        <c:scaling>
          <c:orientation val="minMax"/>
        </c:scaling>
        <c:axPos val="b"/>
        <c:title>
          <c:tx>
            <c:rich>
              <a:bodyPr/>
              <a:lstStyle/>
              <a:p>
                <a:pPr>
                  <a:defRPr/>
                </a:pPr>
                <a:r>
                  <a:rPr lang="en-US"/>
                  <a:t>Standard</a:t>
                </a:r>
              </a:p>
            </c:rich>
          </c:tx>
          <c:layout>
            <c:manualLayout>
              <c:xMode val="edge"/>
              <c:yMode val="edge"/>
              <c:x val="0.37201574803149606"/>
              <c:y val="0.90740740740740744"/>
            </c:manualLayout>
          </c:layout>
        </c:title>
        <c:numFmt formatCode="General" sourceLinked="0"/>
        <c:tickLblPos val="nextTo"/>
        <c:crossAx val="106756736"/>
        <c:crosses val="autoZero"/>
        <c:auto val="1"/>
        <c:lblAlgn val="ctr"/>
        <c:lblOffset val="100"/>
      </c:catAx>
      <c:valAx>
        <c:axId val="106756736"/>
        <c:scaling>
          <c:orientation val="minMax"/>
        </c:scaling>
        <c:axPos val="l"/>
        <c:majorGridlines/>
        <c:title>
          <c:tx>
            <c:rich>
              <a:bodyPr rot="-5400000" vert="horz"/>
              <a:lstStyle/>
              <a:p>
                <a:pPr>
                  <a:defRPr/>
                </a:pPr>
                <a:r>
                  <a:rPr lang="en-US"/>
                  <a:t>Check</a:t>
                </a:r>
                <a:r>
                  <a:rPr lang="en-US" baseline="0"/>
                  <a:t> point</a:t>
                </a:r>
                <a:endParaRPr lang="en-US"/>
              </a:p>
            </c:rich>
          </c:tx>
          <c:layout>
            <c:manualLayout>
              <c:xMode val="edge"/>
              <c:yMode val="edge"/>
              <c:x val="1.7321233150940876E-2"/>
              <c:y val="0.35684410542432232"/>
            </c:manualLayout>
          </c:layout>
        </c:title>
        <c:numFmt formatCode="General" sourceLinked="1"/>
        <c:tickLblPos val="nextTo"/>
        <c:crossAx val="106754816"/>
        <c:crosses val="autoZero"/>
        <c:crossBetween val="between"/>
      </c:valAx>
    </c:plotArea>
    <c:legend>
      <c:legendPos val="r"/>
    </c:legend>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dirty="0"/>
              <a:t>Supportive</a:t>
            </a:r>
            <a:r>
              <a:rPr lang="en-US" sz="1400" baseline="0" dirty="0"/>
              <a:t> Service</a:t>
            </a:r>
            <a:endParaRPr lang="en-US" sz="1400" dirty="0"/>
          </a:p>
        </c:rich>
      </c:tx>
      <c:overlay val="1"/>
    </c:title>
    <c:plotArea>
      <c:layout>
        <c:manualLayout>
          <c:layoutTarget val="inner"/>
          <c:xMode val="edge"/>
          <c:yMode val="edge"/>
          <c:x val="0.1570857392825897"/>
          <c:y val="0.13010425780110821"/>
          <c:w val="0.54054068241469999"/>
          <c:h val="0.70005358705161858"/>
        </c:manualLayout>
      </c:layout>
      <c:barChart>
        <c:barDir val="col"/>
        <c:grouping val="clustered"/>
        <c:ser>
          <c:idx val="0"/>
          <c:order val="0"/>
          <c:tx>
            <c:strRef>
              <c:f>Sheet4!$F$6</c:f>
              <c:strCache>
                <c:ptCount val="1"/>
                <c:pt idx="0">
                  <c:v>Excellent (100%)</c:v>
                </c:pt>
              </c:strCache>
            </c:strRef>
          </c:tx>
          <c:cat>
            <c:strRef>
              <c:f>Sheet4!$G$5:$M$5</c:f>
              <c:strCache>
                <c:ptCount val="7"/>
                <c:pt idx="0">
                  <c:v>D1</c:v>
                </c:pt>
                <c:pt idx="1">
                  <c:v>D2</c:v>
                </c:pt>
                <c:pt idx="2">
                  <c:v>D3</c:v>
                </c:pt>
                <c:pt idx="3">
                  <c:v>D4</c:v>
                </c:pt>
                <c:pt idx="4">
                  <c:v>D5</c:v>
                </c:pt>
                <c:pt idx="5">
                  <c:v>D6</c:v>
                </c:pt>
                <c:pt idx="6">
                  <c:v>D7</c:v>
                </c:pt>
              </c:strCache>
            </c:strRef>
          </c:cat>
          <c:val>
            <c:numRef>
              <c:f>Sheet4!$G$6:$M$6</c:f>
              <c:numCache>
                <c:formatCode>General</c:formatCode>
                <c:ptCount val="7"/>
                <c:pt idx="0">
                  <c:v>2</c:v>
                </c:pt>
                <c:pt idx="1">
                  <c:v>4</c:v>
                </c:pt>
                <c:pt idx="2">
                  <c:v>2</c:v>
                </c:pt>
                <c:pt idx="3">
                  <c:v>5</c:v>
                </c:pt>
                <c:pt idx="6">
                  <c:v>2</c:v>
                </c:pt>
              </c:numCache>
            </c:numRef>
          </c:val>
          <c:extLst xmlns:c16r2="http://schemas.microsoft.com/office/drawing/2015/06/chart">
            <c:ext xmlns:c16="http://schemas.microsoft.com/office/drawing/2014/chart" uri="{C3380CC4-5D6E-409C-BE32-E72D297353CC}">
              <c16:uniqueId val="{00000000-EC01-4917-9F69-419FF07453CD}"/>
            </c:ext>
          </c:extLst>
        </c:ser>
        <c:ser>
          <c:idx val="1"/>
          <c:order val="1"/>
          <c:tx>
            <c:strRef>
              <c:f>Sheet4!$F$7</c:f>
              <c:strCache>
                <c:ptCount val="1"/>
                <c:pt idx="0">
                  <c:v>Good (50% &amp; Above)</c:v>
                </c:pt>
              </c:strCache>
            </c:strRef>
          </c:tx>
          <c:cat>
            <c:strRef>
              <c:f>Sheet4!$G$5:$M$5</c:f>
              <c:strCache>
                <c:ptCount val="7"/>
                <c:pt idx="0">
                  <c:v>D1</c:v>
                </c:pt>
                <c:pt idx="1">
                  <c:v>D2</c:v>
                </c:pt>
                <c:pt idx="2">
                  <c:v>D3</c:v>
                </c:pt>
                <c:pt idx="3">
                  <c:v>D4</c:v>
                </c:pt>
                <c:pt idx="4">
                  <c:v>D5</c:v>
                </c:pt>
                <c:pt idx="5">
                  <c:v>D6</c:v>
                </c:pt>
                <c:pt idx="6">
                  <c:v>D7</c:v>
                </c:pt>
              </c:strCache>
            </c:strRef>
          </c:cat>
          <c:val>
            <c:numRef>
              <c:f>Sheet4!$G$7:$M$7</c:f>
              <c:numCache>
                <c:formatCode>General</c:formatCode>
                <c:ptCount val="7"/>
                <c:pt idx="0">
                  <c:v>1</c:v>
                </c:pt>
                <c:pt idx="1">
                  <c:v>2</c:v>
                </c:pt>
                <c:pt idx="2">
                  <c:v>3</c:v>
                </c:pt>
                <c:pt idx="3">
                  <c:v>2</c:v>
                </c:pt>
                <c:pt idx="4">
                  <c:v>1</c:v>
                </c:pt>
                <c:pt idx="5">
                  <c:v>2</c:v>
                </c:pt>
              </c:numCache>
            </c:numRef>
          </c:val>
          <c:extLst xmlns:c16r2="http://schemas.microsoft.com/office/drawing/2015/06/chart">
            <c:ext xmlns:c16="http://schemas.microsoft.com/office/drawing/2014/chart" uri="{C3380CC4-5D6E-409C-BE32-E72D297353CC}">
              <c16:uniqueId val="{00000001-EC01-4917-9F69-419FF07453CD}"/>
            </c:ext>
          </c:extLst>
        </c:ser>
        <c:ser>
          <c:idx val="2"/>
          <c:order val="2"/>
          <c:tx>
            <c:strRef>
              <c:f>Sheet4!$F$8</c:f>
              <c:strCache>
                <c:ptCount val="1"/>
                <c:pt idx="0">
                  <c:v>Bad (50% &amp; Below)</c:v>
                </c:pt>
              </c:strCache>
            </c:strRef>
          </c:tx>
          <c:cat>
            <c:strRef>
              <c:f>Sheet4!$G$5:$M$5</c:f>
              <c:strCache>
                <c:ptCount val="7"/>
                <c:pt idx="0">
                  <c:v>D1</c:v>
                </c:pt>
                <c:pt idx="1">
                  <c:v>D2</c:v>
                </c:pt>
                <c:pt idx="2">
                  <c:v>D3</c:v>
                </c:pt>
                <c:pt idx="3">
                  <c:v>D4</c:v>
                </c:pt>
                <c:pt idx="4">
                  <c:v>D5</c:v>
                </c:pt>
                <c:pt idx="5">
                  <c:v>D6</c:v>
                </c:pt>
                <c:pt idx="6">
                  <c:v>D7</c:v>
                </c:pt>
              </c:strCache>
            </c:strRef>
          </c:cat>
          <c:val>
            <c:numRef>
              <c:f>Sheet4!$G$8:$M$8</c:f>
              <c:numCache>
                <c:formatCode>General</c:formatCode>
                <c:ptCount val="7"/>
                <c:pt idx="0">
                  <c:v>1</c:v>
                </c:pt>
                <c:pt idx="1">
                  <c:v>1</c:v>
                </c:pt>
                <c:pt idx="4">
                  <c:v>1</c:v>
                </c:pt>
                <c:pt idx="6">
                  <c:v>1</c:v>
                </c:pt>
              </c:numCache>
            </c:numRef>
          </c:val>
          <c:extLst xmlns:c16r2="http://schemas.microsoft.com/office/drawing/2015/06/chart">
            <c:ext xmlns:c16="http://schemas.microsoft.com/office/drawing/2014/chart" uri="{C3380CC4-5D6E-409C-BE32-E72D297353CC}">
              <c16:uniqueId val="{00000002-EC01-4917-9F69-419FF07453CD}"/>
            </c:ext>
          </c:extLst>
        </c:ser>
        <c:axId val="106807680"/>
        <c:axId val="106809600"/>
      </c:barChart>
      <c:catAx>
        <c:axId val="106807680"/>
        <c:scaling>
          <c:orientation val="minMax"/>
        </c:scaling>
        <c:axPos val="b"/>
        <c:title>
          <c:tx>
            <c:rich>
              <a:bodyPr/>
              <a:lstStyle/>
              <a:p>
                <a:pPr>
                  <a:defRPr/>
                </a:pPr>
                <a:r>
                  <a:rPr lang="en-US"/>
                  <a:t>Standard</a:t>
                </a:r>
              </a:p>
            </c:rich>
          </c:tx>
        </c:title>
        <c:numFmt formatCode="General" sourceLinked="0"/>
        <c:tickLblPos val="nextTo"/>
        <c:crossAx val="106809600"/>
        <c:crosses val="autoZero"/>
        <c:auto val="1"/>
        <c:lblAlgn val="ctr"/>
        <c:lblOffset val="100"/>
      </c:catAx>
      <c:valAx>
        <c:axId val="106809600"/>
        <c:scaling>
          <c:orientation val="minMax"/>
        </c:scaling>
        <c:axPos val="l"/>
        <c:majorGridlines/>
        <c:title>
          <c:tx>
            <c:rich>
              <a:bodyPr rot="-5400000" vert="horz"/>
              <a:lstStyle/>
              <a:p>
                <a:pPr>
                  <a:defRPr/>
                </a:pPr>
                <a:r>
                  <a:rPr lang="en-US"/>
                  <a:t>Check point</a:t>
                </a:r>
              </a:p>
            </c:rich>
          </c:tx>
        </c:title>
        <c:numFmt formatCode="General" sourceLinked="1"/>
        <c:tickLblPos val="nextTo"/>
        <c:crossAx val="106807680"/>
        <c:crosses val="autoZero"/>
        <c:crossBetween val="between"/>
      </c:valAx>
    </c:plotArea>
    <c:legend>
      <c:legendPos val="r"/>
    </c:legend>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200"/>
              <a:t>Clinical</a:t>
            </a:r>
            <a:r>
              <a:rPr lang="en-US" sz="1200" baseline="0"/>
              <a:t> Services</a:t>
            </a:r>
            <a:endParaRPr lang="en-US" sz="1200"/>
          </a:p>
        </c:rich>
      </c:tx>
      <c:overlay val="1"/>
    </c:title>
    <c:plotArea>
      <c:layout>
        <c:manualLayout>
          <c:layoutTarget val="inner"/>
          <c:xMode val="edge"/>
          <c:yMode val="edge"/>
          <c:x val="0.14063642871087395"/>
          <c:y val="0.14002474690663666"/>
          <c:w val="0.55979068241470076"/>
          <c:h val="0.68699839603383184"/>
        </c:manualLayout>
      </c:layout>
      <c:barChart>
        <c:barDir val="col"/>
        <c:grouping val="clustered"/>
        <c:ser>
          <c:idx val="0"/>
          <c:order val="0"/>
          <c:tx>
            <c:strRef>
              <c:f>Sheet5!$G$6</c:f>
              <c:strCache>
                <c:ptCount val="1"/>
                <c:pt idx="0">
                  <c:v>Excellent (100%)</c:v>
                </c:pt>
              </c:strCache>
            </c:strRef>
          </c:tx>
          <c:cat>
            <c:strRef>
              <c:f>Sheet5!$H$5:$T$5</c:f>
              <c:strCache>
                <c:ptCount val="13"/>
                <c:pt idx="0">
                  <c:v>E1</c:v>
                </c:pt>
                <c:pt idx="1">
                  <c:v>E2</c:v>
                </c:pt>
                <c:pt idx="2">
                  <c:v>E3</c:v>
                </c:pt>
                <c:pt idx="3">
                  <c:v>E4</c:v>
                </c:pt>
                <c:pt idx="4">
                  <c:v>E5</c:v>
                </c:pt>
                <c:pt idx="5">
                  <c:v>E6</c:v>
                </c:pt>
                <c:pt idx="6">
                  <c:v>E7</c:v>
                </c:pt>
                <c:pt idx="7">
                  <c:v>E8</c:v>
                </c:pt>
                <c:pt idx="8">
                  <c:v>E9</c:v>
                </c:pt>
                <c:pt idx="9">
                  <c:v>E10</c:v>
                </c:pt>
                <c:pt idx="10">
                  <c:v>E11</c:v>
                </c:pt>
                <c:pt idx="11">
                  <c:v>E12</c:v>
                </c:pt>
                <c:pt idx="12">
                  <c:v>E13</c:v>
                </c:pt>
              </c:strCache>
            </c:strRef>
          </c:cat>
          <c:val>
            <c:numRef>
              <c:f>Sheet5!$H$6:$T$6</c:f>
              <c:numCache>
                <c:formatCode>General</c:formatCode>
                <c:ptCount val="13"/>
                <c:pt idx="0">
                  <c:v>3</c:v>
                </c:pt>
                <c:pt idx="1">
                  <c:v>4</c:v>
                </c:pt>
                <c:pt idx="2">
                  <c:v>3</c:v>
                </c:pt>
                <c:pt idx="3">
                  <c:v>3</c:v>
                </c:pt>
                <c:pt idx="4">
                  <c:v>1</c:v>
                </c:pt>
                <c:pt idx="5">
                  <c:v>2</c:v>
                </c:pt>
                <c:pt idx="6">
                  <c:v>4</c:v>
                </c:pt>
                <c:pt idx="7">
                  <c:v>6</c:v>
                </c:pt>
                <c:pt idx="10">
                  <c:v>2</c:v>
                </c:pt>
                <c:pt idx="11">
                  <c:v>37</c:v>
                </c:pt>
                <c:pt idx="12">
                  <c:v>7</c:v>
                </c:pt>
              </c:numCache>
            </c:numRef>
          </c:val>
          <c:extLst xmlns:c16r2="http://schemas.microsoft.com/office/drawing/2015/06/chart">
            <c:ext xmlns:c16="http://schemas.microsoft.com/office/drawing/2014/chart" uri="{C3380CC4-5D6E-409C-BE32-E72D297353CC}">
              <c16:uniqueId val="{00000000-82B4-4CB7-B461-FAFB7A15EABF}"/>
            </c:ext>
          </c:extLst>
        </c:ser>
        <c:ser>
          <c:idx val="1"/>
          <c:order val="1"/>
          <c:tx>
            <c:strRef>
              <c:f>Sheet5!$G$7</c:f>
              <c:strCache>
                <c:ptCount val="1"/>
                <c:pt idx="0">
                  <c:v>Good (50% &amp; Above)</c:v>
                </c:pt>
              </c:strCache>
            </c:strRef>
          </c:tx>
          <c:cat>
            <c:strRef>
              <c:f>Sheet5!$H$5:$T$5</c:f>
              <c:strCache>
                <c:ptCount val="13"/>
                <c:pt idx="0">
                  <c:v>E1</c:v>
                </c:pt>
                <c:pt idx="1">
                  <c:v>E2</c:v>
                </c:pt>
                <c:pt idx="2">
                  <c:v>E3</c:v>
                </c:pt>
                <c:pt idx="3">
                  <c:v>E4</c:v>
                </c:pt>
                <c:pt idx="4">
                  <c:v>E5</c:v>
                </c:pt>
                <c:pt idx="5">
                  <c:v>E6</c:v>
                </c:pt>
                <c:pt idx="6">
                  <c:v>E7</c:v>
                </c:pt>
                <c:pt idx="7">
                  <c:v>E8</c:v>
                </c:pt>
                <c:pt idx="8">
                  <c:v>E9</c:v>
                </c:pt>
                <c:pt idx="9">
                  <c:v>E10</c:v>
                </c:pt>
                <c:pt idx="10">
                  <c:v>E11</c:v>
                </c:pt>
                <c:pt idx="11">
                  <c:v>E12</c:v>
                </c:pt>
                <c:pt idx="12">
                  <c:v>E13</c:v>
                </c:pt>
              </c:strCache>
            </c:strRef>
          </c:cat>
          <c:val>
            <c:numRef>
              <c:f>Sheet5!$H$7:$T$7</c:f>
              <c:numCache>
                <c:formatCode>General</c:formatCode>
                <c:ptCount val="13"/>
                <c:pt idx="0">
                  <c:v>1</c:v>
                </c:pt>
                <c:pt idx="1">
                  <c:v>1</c:v>
                </c:pt>
                <c:pt idx="2">
                  <c:v>2</c:v>
                </c:pt>
                <c:pt idx="3">
                  <c:v>1</c:v>
                </c:pt>
                <c:pt idx="4">
                  <c:v>1</c:v>
                </c:pt>
                <c:pt idx="5">
                  <c:v>1</c:v>
                </c:pt>
                <c:pt idx="6">
                  <c:v>2</c:v>
                </c:pt>
                <c:pt idx="7">
                  <c:v>1</c:v>
                </c:pt>
                <c:pt idx="8">
                  <c:v>1</c:v>
                </c:pt>
              </c:numCache>
            </c:numRef>
          </c:val>
          <c:extLst xmlns:c16r2="http://schemas.microsoft.com/office/drawing/2015/06/chart">
            <c:ext xmlns:c16="http://schemas.microsoft.com/office/drawing/2014/chart" uri="{C3380CC4-5D6E-409C-BE32-E72D297353CC}">
              <c16:uniqueId val="{00000001-82B4-4CB7-B461-FAFB7A15EABF}"/>
            </c:ext>
          </c:extLst>
        </c:ser>
        <c:ser>
          <c:idx val="2"/>
          <c:order val="2"/>
          <c:tx>
            <c:strRef>
              <c:f>Sheet5!$G$8</c:f>
              <c:strCache>
                <c:ptCount val="1"/>
                <c:pt idx="0">
                  <c:v>Bad (50% &amp; Below)</c:v>
                </c:pt>
              </c:strCache>
            </c:strRef>
          </c:tx>
          <c:cat>
            <c:strRef>
              <c:f>Sheet5!$H$5:$T$5</c:f>
              <c:strCache>
                <c:ptCount val="13"/>
                <c:pt idx="0">
                  <c:v>E1</c:v>
                </c:pt>
                <c:pt idx="1">
                  <c:v>E2</c:v>
                </c:pt>
                <c:pt idx="2">
                  <c:v>E3</c:v>
                </c:pt>
                <c:pt idx="3">
                  <c:v>E4</c:v>
                </c:pt>
                <c:pt idx="4">
                  <c:v>E5</c:v>
                </c:pt>
                <c:pt idx="5">
                  <c:v>E6</c:v>
                </c:pt>
                <c:pt idx="6">
                  <c:v>E7</c:v>
                </c:pt>
                <c:pt idx="7">
                  <c:v>E8</c:v>
                </c:pt>
                <c:pt idx="8">
                  <c:v>E9</c:v>
                </c:pt>
                <c:pt idx="9">
                  <c:v>E10</c:v>
                </c:pt>
                <c:pt idx="10">
                  <c:v>E11</c:v>
                </c:pt>
                <c:pt idx="11">
                  <c:v>E12</c:v>
                </c:pt>
                <c:pt idx="12">
                  <c:v>E13</c:v>
                </c:pt>
              </c:strCache>
            </c:strRef>
          </c:cat>
          <c:val>
            <c:numRef>
              <c:f>Sheet5!$H$8:$T$8</c:f>
              <c:numCache>
                <c:formatCode>General</c:formatCode>
                <c:ptCount val="13"/>
                <c:pt idx="2">
                  <c:v>5</c:v>
                </c:pt>
                <c:pt idx="3">
                  <c:v>1</c:v>
                </c:pt>
                <c:pt idx="6">
                  <c:v>1</c:v>
                </c:pt>
                <c:pt idx="9">
                  <c:v>1</c:v>
                </c:pt>
                <c:pt idx="12">
                  <c:v>1</c:v>
                </c:pt>
              </c:numCache>
            </c:numRef>
          </c:val>
          <c:extLst xmlns:c16r2="http://schemas.microsoft.com/office/drawing/2015/06/chart">
            <c:ext xmlns:c16="http://schemas.microsoft.com/office/drawing/2014/chart" uri="{C3380CC4-5D6E-409C-BE32-E72D297353CC}">
              <c16:uniqueId val="{00000002-82B4-4CB7-B461-FAFB7A15EABF}"/>
            </c:ext>
          </c:extLst>
        </c:ser>
        <c:axId val="106909696"/>
        <c:axId val="106911616"/>
      </c:barChart>
      <c:catAx>
        <c:axId val="106909696"/>
        <c:scaling>
          <c:orientation val="minMax"/>
        </c:scaling>
        <c:axPos val="b"/>
        <c:title>
          <c:tx>
            <c:rich>
              <a:bodyPr/>
              <a:lstStyle/>
              <a:p>
                <a:pPr>
                  <a:defRPr/>
                </a:pPr>
                <a:r>
                  <a:rPr lang="en-US"/>
                  <a:t>Standard</a:t>
                </a:r>
              </a:p>
            </c:rich>
          </c:tx>
        </c:title>
        <c:numFmt formatCode="General" sourceLinked="0"/>
        <c:tickLblPos val="nextTo"/>
        <c:crossAx val="106911616"/>
        <c:crosses val="autoZero"/>
        <c:auto val="1"/>
        <c:lblAlgn val="ctr"/>
        <c:lblOffset val="100"/>
      </c:catAx>
      <c:valAx>
        <c:axId val="106911616"/>
        <c:scaling>
          <c:orientation val="minMax"/>
        </c:scaling>
        <c:axPos val="l"/>
        <c:majorGridlines/>
        <c:title>
          <c:tx>
            <c:rich>
              <a:bodyPr rot="-5400000" vert="horz"/>
              <a:lstStyle/>
              <a:p>
                <a:pPr>
                  <a:defRPr/>
                </a:pPr>
                <a:r>
                  <a:rPr lang="en-US"/>
                  <a:t>Check</a:t>
                </a:r>
                <a:r>
                  <a:rPr lang="en-US" baseline="0"/>
                  <a:t> point</a:t>
                </a:r>
                <a:endParaRPr lang="en-US"/>
              </a:p>
            </c:rich>
          </c:tx>
        </c:title>
        <c:numFmt formatCode="General" sourceLinked="1"/>
        <c:tickLblPos val="nextTo"/>
        <c:crossAx val="106909696"/>
        <c:crosses val="autoZero"/>
        <c:crossBetween val="between"/>
      </c:valAx>
    </c:plotArea>
    <c:legend>
      <c:legendPos val="r"/>
    </c:legend>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200"/>
              <a:t>Infection</a:t>
            </a:r>
            <a:r>
              <a:rPr lang="en-US" sz="1200" baseline="0"/>
              <a:t> Control</a:t>
            </a:r>
            <a:endParaRPr lang="en-US" sz="1200"/>
          </a:p>
        </c:rich>
      </c:tx>
      <c:overlay val="1"/>
    </c:title>
    <c:plotArea>
      <c:layout>
        <c:manualLayout>
          <c:layoutTarget val="inner"/>
          <c:xMode val="edge"/>
          <c:yMode val="edge"/>
          <c:x val="0.14041907261592362"/>
          <c:y val="0.10232648002333065"/>
          <c:w val="0.54054068241469999"/>
          <c:h val="0.70005358705161858"/>
        </c:manualLayout>
      </c:layout>
      <c:barChart>
        <c:barDir val="col"/>
        <c:grouping val="clustered"/>
        <c:ser>
          <c:idx val="0"/>
          <c:order val="0"/>
          <c:tx>
            <c:strRef>
              <c:f>Sheet6!$F$6</c:f>
              <c:strCache>
                <c:ptCount val="1"/>
                <c:pt idx="0">
                  <c:v>Excellent (100% )</c:v>
                </c:pt>
              </c:strCache>
            </c:strRef>
          </c:tx>
          <c:cat>
            <c:strRef>
              <c:f>Sheet6!$G$5:$L$5</c:f>
              <c:strCache>
                <c:ptCount val="6"/>
                <c:pt idx="0">
                  <c:v>F1</c:v>
                </c:pt>
                <c:pt idx="1">
                  <c:v>F2</c:v>
                </c:pt>
                <c:pt idx="2">
                  <c:v>F3</c:v>
                </c:pt>
                <c:pt idx="3">
                  <c:v>F4</c:v>
                </c:pt>
                <c:pt idx="4">
                  <c:v>F5</c:v>
                </c:pt>
                <c:pt idx="5">
                  <c:v>F6</c:v>
                </c:pt>
              </c:strCache>
            </c:strRef>
          </c:cat>
          <c:val>
            <c:numRef>
              <c:f>Sheet6!$G$6:$L$6</c:f>
              <c:numCache>
                <c:formatCode>General</c:formatCode>
                <c:ptCount val="6"/>
                <c:pt idx="1">
                  <c:v>4</c:v>
                </c:pt>
                <c:pt idx="2">
                  <c:v>7</c:v>
                </c:pt>
                <c:pt idx="3">
                  <c:v>4</c:v>
                </c:pt>
                <c:pt idx="4">
                  <c:v>3</c:v>
                </c:pt>
                <c:pt idx="5">
                  <c:v>8</c:v>
                </c:pt>
              </c:numCache>
            </c:numRef>
          </c:val>
          <c:extLst xmlns:c16r2="http://schemas.microsoft.com/office/drawing/2015/06/chart">
            <c:ext xmlns:c16="http://schemas.microsoft.com/office/drawing/2014/chart" uri="{C3380CC4-5D6E-409C-BE32-E72D297353CC}">
              <c16:uniqueId val="{00000000-9FE1-47A4-BFFC-5E21A7FDB01B}"/>
            </c:ext>
          </c:extLst>
        </c:ser>
        <c:ser>
          <c:idx val="1"/>
          <c:order val="1"/>
          <c:tx>
            <c:strRef>
              <c:f>Sheet6!$F$7</c:f>
              <c:strCache>
                <c:ptCount val="1"/>
                <c:pt idx="0">
                  <c:v>Good (50% &amp; Above)</c:v>
                </c:pt>
              </c:strCache>
            </c:strRef>
          </c:tx>
          <c:cat>
            <c:strRef>
              <c:f>Sheet6!$G$5:$L$5</c:f>
              <c:strCache>
                <c:ptCount val="6"/>
                <c:pt idx="0">
                  <c:v>F1</c:v>
                </c:pt>
                <c:pt idx="1">
                  <c:v>F2</c:v>
                </c:pt>
                <c:pt idx="2">
                  <c:v>F3</c:v>
                </c:pt>
                <c:pt idx="3">
                  <c:v>F4</c:v>
                </c:pt>
                <c:pt idx="4">
                  <c:v>F5</c:v>
                </c:pt>
                <c:pt idx="5">
                  <c:v>F6</c:v>
                </c:pt>
              </c:strCache>
            </c:strRef>
          </c:cat>
          <c:val>
            <c:numRef>
              <c:f>Sheet6!$G$7:$L$7</c:f>
              <c:numCache>
                <c:formatCode>General</c:formatCode>
                <c:ptCount val="6"/>
                <c:pt idx="0">
                  <c:v>3</c:v>
                </c:pt>
                <c:pt idx="1">
                  <c:v>1</c:v>
                </c:pt>
                <c:pt idx="4">
                  <c:v>1</c:v>
                </c:pt>
              </c:numCache>
            </c:numRef>
          </c:val>
          <c:extLst xmlns:c16r2="http://schemas.microsoft.com/office/drawing/2015/06/chart">
            <c:ext xmlns:c16="http://schemas.microsoft.com/office/drawing/2014/chart" uri="{C3380CC4-5D6E-409C-BE32-E72D297353CC}">
              <c16:uniqueId val="{00000001-9FE1-47A4-BFFC-5E21A7FDB01B}"/>
            </c:ext>
          </c:extLst>
        </c:ser>
        <c:ser>
          <c:idx val="2"/>
          <c:order val="2"/>
          <c:tx>
            <c:strRef>
              <c:f>Sheet6!$F$8</c:f>
              <c:strCache>
                <c:ptCount val="1"/>
                <c:pt idx="0">
                  <c:v>Bad (50% &amp; Below)</c:v>
                </c:pt>
              </c:strCache>
            </c:strRef>
          </c:tx>
          <c:cat>
            <c:strRef>
              <c:f>Sheet6!$G$5:$L$5</c:f>
              <c:strCache>
                <c:ptCount val="6"/>
                <c:pt idx="0">
                  <c:v>F1</c:v>
                </c:pt>
                <c:pt idx="1">
                  <c:v>F2</c:v>
                </c:pt>
                <c:pt idx="2">
                  <c:v>F3</c:v>
                </c:pt>
                <c:pt idx="3">
                  <c:v>F4</c:v>
                </c:pt>
                <c:pt idx="4">
                  <c:v>F5</c:v>
                </c:pt>
                <c:pt idx="5">
                  <c:v>F6</c:v>
                </c:pt>
              </c:strCache>
            </c:strRef>
          </c:cat>
          <c:val>
            <c:numRef>
              <c:f>Sheet6!$G$8:$L$8</c:f>
              <c:numCache>
                <c:formatCode>General</c:formatCode>
                <c:ptCount val="6"/>
                <c:pt idx="1">
                  <c:v>2</c:v>
                </c:pt>
                <c:pt idx="2">
                  <c:v>1</c:v>
                </c:pt>
                <c:pt idx="3">
                  <c:v>2</c:v>
                </c:pt>
                <c:pt idx="4">
                  <c:v>1</c:v>
                </c:pt>
              </c:numCache>
            </c:numRef>
          </c:val>
          <c:extLst xmlns:c16r2="http://schemas.microsoft.com/office/drawing/2015/06/chart">
            <c:ext xmlns:c16="http://schemas.microsoft.com/office/drawing/2014/chart" uri="{C3380CC4-5D6E-409C-BE32-E72D297353CC}">
              <c16:uniqueId val="{00000002-9FE1-47A4-BFFC-5E21A7FDB01B}"/>
            </c:ext>
          </c:extLst>
        </c:ser>
        <c:axId val="106946560"/>
        <c:axId val="106948480"/>
      </c:barChart>
      <c:catAx>
        <c:axId val="106946560"/>
        <c:scaling>
          <c:orientation val="minMax"/>
        </c:scaling>
        <c:axPos val="b"/>
        <c:title>
          <c:tx>
            <c:rich>
              <a:bodyPr/>
              <a:lstStyle/>
              <a:p>
                <a:pPr>
                  <a:defRPr/>
                </a:pPr>
                <a:r>
                  <a:rPr lang="en-US"/>
                  <a:t>Standard</a:t>
                </a:r>
              </a:p>
            </c:rich>
          </c:tx>
          <c:layout>
            <c:manualLayout>
              <c:xMode val="edge"/>
              <c:yMode val="edge"/>
              <c:x val="0.36257035192839931"/>
              <c:y val="0.90298348000617568"/>
            </c:manualLayout>
          </c:layout>
        </c:title>
        <c:numFmt formatCode="General" sourceLinked="0"/>
        <c:tickLblPos val="nextTo"/>
        <c:crossAx val="106948480"/>
        <c:crosses val="autoZero"/>
        <c:auto val="1"/>
        <c:lblAlgn val="ctr"/>
        <c:lblOffset val="100"/>
      </c:catAx>
      <c:valAx>
        <c:axId val="106948480"/>
        <c:scaling>
          <c:orientation val="minMax"/>
        </c:scaling>
        <c:axPos val="l"/>
        <c:majorGridlines/>
        <c:title>
          <c:tx>
            <c:rich>
              <a:bodyPr rot="-5400000" vert="horz"/>
              <a:lstStyle/>
              <a:p>
                <a:pPr>
                  <a:defRPr/>
                </a:pPr>
                <a:r>
                  <a:rPr lang="en-US"/>
                  <a:t>Check</a:t>
                </a:r>
                <a:r>
                  <a:rPr lang="en-US" baseline="0"/>
                  <a:t> point</a:t>
                </a:r>
                <a:endParaRPr lang="en-US"/>
              </a:p>
            </c:rich>
          </c:tx>
        </c:title>
        <c:numFmt formatCode="General" sourceLinked="1"/>
        <c:tickLblPos val="nextTo"/>
        <c:crossAx val="106946560"/>
        <c:crosses val="autoZero"/>
        <c:crossBetween val="between"/>
      </c:valAx>
    </c:plotArea>
    <c:legend>
      <c:legendPos val="r"/>
    </c:legend>
    <c:plotVisOnly val="1"/>
    <c:dispBlanksAs val="gap"/>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200"/>
              <a:t>Quality</a:t>
            </a:r>
            <a:r>
              <a:rPr lang="en-US" sz="1200" baseline="0"/>
              <a:t> Management</a:t>
            </a:r>
            <a:endParaRPr lang="en-US" sz="1200"/>
          </a:p>
        </c:rich>
      </c:tx>
    </c:title>
    <c:plotArea>
      <c:layout/>
      <c:barChart>
        <c:barDir val="col"/>
        <c:grouping val="clustered"/>
        <c:ser>
          <c:idx val="0"/>
          <c:order val="0"/>
          <c:tx>
            <c:strRef>
              <c:f>Sheet7!$F$8</c:f>
              <c:strCache>
                <c:ptCount val="1"/>
                <c:pt idx="0">
                  <c:v>Excellent (100%)</c:v>
                </c:pt>
              </c:strCache>
            </c:strRef>
          </c:tx>
          <c:cat>
            <c:strRef>
              <c:f>Sheet7!$G$7:$O$7</c:f>
              <c:strCache>
                <c:ptCount val="9"/>
                <c:pt idx="0">
                  <c:v>G1</c:v>
                </c:pt>
                <c:pt idx="1">
                  <c:v>G2</c:v>
                </c:pt>
                <c:pt idx="2">
                  <c:v>G3</c:v>
                </c:pt>
                <c:pt idx="3">
                  <c:v>G4</c:v>
                </c:pt>
                <c:pt idx="4">
                  <c:v>G5</c:v>
                </c:pt>
                <c:pt idx="5">
                  <c:v>G6</c:v>
                </c:pt>
                <c:pt idx="6">
                  <c:v>G7</c:v>
                </c:pt>
                <c:pt idx="7">
                  <c:v>G8</c:v>
                </c:pt>
                <c:pt idx="8">
                  <c:v>G9</c:v>
                </c:pt>
              </c:strCache>
            </c:strRef>
          </c:cat>
          <c:val>
            <c:numRef>
              <c:f>Sheet7!$G$8:$O$8</c:f>
              <c:numCache>
                <c:formatCode>General</c:formatCode>
                <c:ptCount val="9"/>
                <c:pt idx="0">
                  <c:v>1</c:v>
                </c:pt>
                <c:pt idx="1">
                  <c:v>1</c:v>
                </c:pt>
                <c:pt idx="3">
                  <c:v>1</c:v>
                </c:pt>
                <c:pt idx="4">
                  <c:v>1</c:v>
                </c:pt>
                <c:pt idx="5">
                  <c:v>2</c:v>
                </c:pt>
                <c:pt idx="7">
                  <c:v>2</c:v>
                </c:pt>
                <c:pt idx="8">
                  <c:v>1</c:v>
                </c:pt>
              </c:numCache>
            </c:numRef>
          </c:val>
          <c:extLst xmlns:c16r2="http://schemas.microsoft.com/office/drawing/2015/06/chart">
            <c:ext xmlns:c16="http://schemas.microsoft.com/office/drawing/2014/chart" uri="{C3380CC4-5D6E-409C-BE32-E72D297353CC}">
              <c16:uniqueId val="{00000000-C409-49AE-8321-D10BD15CC6A7}"/>
            </c:ext>
          </c:extLst>
        </c:ser>
        <c:ser>
          <c:idx val="1"/>
          <c:order val="1"/>
          <c:tx>
            <c:strRef>
              <c:f>Sheet7!$F$9</c:f>
              <c:strCache>
                <c:ptCount val="1"/>
                <c:pt idx="0">
                  <c:v>Good (50% &amp; Above)</c:v>
                </c:pt>
              </c:strCache>
            </c:strRef>
          </c:tx>
          <c:cat>
            <c:strRef>
              <c:f>Sheet7!$G$7:$O$7</c:f>
              <c:strCache>
                <c:ptCount val="9"/>
                <c:pt idx="0">
                  <c:v>G1</c:v>
                </c:pt>
                <c:pt idx="1">
                  <c:v>G2</c:v>
                </c:pt>
                <c:pt idx="2">
                  <c:v>G3</c:v>
                </c:pt>
                <c:pt idx="3">
                  <c:v>G4</c:v>
                </c:pt>
                <c:pt idx="4">
                  <c:v>G5</c:v>
                </c:pt>
                <c:pt idx="5">
                  <c:v>G6</c:v>
                </c:pt>
                <c:pt idx="6">
                  <c:v>G7</c:v>
                </c:pt>
                <c:pt idx="7">
                  <c:v>G8</c:v>
                </c:pt>
                <c:pt idx="8">
                  <c:v>G9</c:v>
                </c:pt>
              </c:strCache>
            </c:strRef>
          </c:cat>
          <c:val>
            <c:numRef>
              <c:f>Sheet7!$G$9:$O$9</c:f>
              <c:numCache>
                <c:formatCode>General</c:formatCode>
                <c:ptCount val="9"/>
                <c:pt idx="3">
                  <c:v>12</c:v>
                </c:pt>
              </c:numCache>
            </c:numRef>
          </c:val>
          <c:extLst xmlns:c16r2="http://schemas.microsoft.com/office/drawing/2015/06/chart">
            <c:ext xmlns:c16="http://schemas.microsoft.com/office/drawing/2014/chart" uri="{C3380CC4-5D6E-409C-BE32-E72D297353CC}">
              <c16:uniqueId val="{00000001-C409-49AE-8321-D10BD15CC6A7}"/>
            </c:ext>
          </c:extLst>
        </c:ser>
        <c:ser>
          <c:idx val="2"/>
          <c:order val="2"/>
          <c:tx>
            <c:strRef>
              <c:f>Sheet7!$F$10</c:f>
              <c:strCache>
                <c:ptCount val="1"/>
                <c:pt idx="0">
                  <c:v>Bad (50% &amp; Below)</c:v>
                </c:pt>
              </c:strCache>
            </c:strRef>
          </c:tx>
          <c:cat>
            <c:strRef>
              <c:f>Sheet7!$G$7:$O$7</c:f>
              <c:strCache>
                <c:ptCount val="9"/>
                <c:pt idx="0">
                  <c:v>G1</c:v>
                </c:pt>
                <c:pt idx="1">
                  <c:v>G2</c:v>
                </c:pt>
                <c:pt idx="2">
                  <c:v>G3</c:v>
                </c:pt>
                <c:pt idx="3">
                  <c:v>G4</c:v>
                </c:pt>
                <c:pt idx="4">
                  <c:v>G5</c:v>
                </c:pt>
                <c:pt idx="5">
                  <c:v>G6</c:v>
                </c:pt>
                <c:pt idx="6">
                  <c:v>G7</c:v>
                </c:pt>
                <c:pt idx="7">
                  <c:v>G8</c:v>
                </c:pt>
                <c:pt idx="8">
                  <c:v>G9</c:v>
                </c:pt>
              </c:strCache>
            </c:strRef>
          </c:cat>
          <c:val>
            <c:numRef>
              <c:f>Sheet7!$G$10:$O$10</c:f>
              <c:numCache>
                <c:formatCode>General</c:formatCode>
                <c:ptCount val="9"/>
                <c:pt idx="1">
                  <c:v>2</c:v>
                </c:pt>
                <c:pt idx="2">
                  <c:v>2</c:v>
                </c:pt>
                <c:pt idx="3">
                  <c:v>1</c:v>
                </c:pt>
                <c:pt idx="4">
                  <c:v>2</c:v>
                </c:pt>
                <c:pt idx="5">
                  <c:v>5</c:v>
                </c:pt>
                <c:pt idx="6">
                  <c:v>2</c:v>
                </c:pt>
              </c:numCache>
            </c:numRef>
          </c:val>
          <c:extLst xmlns:c16r2="http://schemas.microsoft.com/office/drawing/2015/06/chart">
            <c:ext xmlns:c16="http://schemas.microsoft.com/office/drawing/2014/chart" uri="{C3380CC4-5D6E-409C-BE32-E72D297353CC}">
              <c16:uniqueId val="{00000002-C409-49AE-8321-D10BD15CC6A7}"/>
            </c:ext>
          </c:extLst>
        </c:ser>
        <c:axId val="106962304"/>
        <c:axId val="106993152"/>
      </c:barChart>
      <c:catAx>
        <c:axId val="106962304"/>
        <c:scaling>
          <c:orientation val="minMax"/>
        </c:scaling>
        <c:axPos val="b"/>
        <c:title>
          <c:tx>
            <c:rich>
              <a:bodyPr/>
              <a:lstStyle/>
              <a:p>
                <a:pPr>
                  <a:defRPr/>
                </a:pPr>
                <a:r>
                  <a:rPr lang="en-US"/>
                  <a:t>Standard</a:t>
                </a:r>
              </a:p>
            </c:rich>
          </c:tx>
        </c:title>
        <c:numFmt formatCode="General" sourceLinked="0"/>
        <c:tickLblPos val="nextTo"/>
        <c:crossAx val="106993152"/>
        <c:crosses val="autoZero"/>
        <c:auto val="1"/>
        <c:lblAlgn val="ctr"/>
        <c:lblOffset val="100"/>
      </c:catAx>
      <c:valAx>
        <c:axId val="106993152"/>
        <c:scaling>
          <c:orientation val="minMax"/>
        </c:scaling>
        <c:axPos val="l"/>
        <c:majorGridlines/>
        <c:title>
          <c:tx>
            <c:rich>
              <a:bodyPr rot="-5400000" vert="horz"/>
              <a:lstStyle/>
              <a:p>
                <a:pPr>
                  <a:defRPr/>
                </a:pPr>
                <a:r>
                  <a:rPr lang="en-US"/>
                  <a:t>Check</a:t>
                </a:r>
                <a:r>
                  <a:rPr lang="en-US" baseline="0"/>
                  <a:t> point</a:t>
                </a:r>
                <a:endParaRPr lang="en-US"/>
              </a:p>
            </c:rich>
          </c:tx>
        </c:title>
        <c:numFmt formatCode="General" sourceLinked="1"/>
        <c:tickLblPos val="nextTo"/>
        <c:crossAx val="106962304"/>
        <c:crosses val="autoZero"/>
        <c:crossBetween val="between"/>
      </c:valAx>
    </c:plotArea>
    <c:legend>
      <c:legendPos val="r"/>
    </c:legend>
    <c:plotVisOnly val="1"/>
    <c:dispBlanksAs val="gap"/>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sz="1400"/>
              <a:t>Outcomes</a:t>
            </a:r>
            <a:endParaRPr lang="en-US"/>
          </a:p>
        </c:rich>
      </c:tx>
      <c:layout>
        <c:manualLayout>
          <c:xMode val="edge"/>
          <c:yMode val="edge"/>
          <c:x val="0.4015756220800013"/>
          <c:y val="1.6701461377870593E-2"/>
        </c:manualLayout>
      </c:layout>
    </c:title>
    <c:plotArea>
      <c:layout/>
      <c:barChart>
        <c:barDir val="col"/>
        <c:grouping val="clustered"/>
        <c:ser>
          <c:idx val="0"/>
          <c:order val="0"/>
          <c:tx>
            <c:strRef>
              <c:f>Sheet8!$F$8</c:f>
              <c:strCache>
                <c:ptCount val="1"/>
                <c:pt idx="0">
                  <c:v>Excellent (100%)</c:v>
                </c:pt>
              </c:strCache>
            </c:strRef>
          </c:tx>
          <c:dLbls>
            <c:spPr>
              <a:noFill/>
              <a:ln>
                <a:noFill/>
              </a:ln>
              <a:effectLst/>
            </c:spPr>
            <c:showVal val="1"/>
            <c:extLst xmlns:c16r2="http://schemas.microsoft.com/office/drawing/2015/06/chart">
              <c:ext xmlns:c15="http://schemas.microsoft.com/office/drawing/2012/chart" uri="{CE6537A1-D6FC-4f65-9D91-7224C49458BB}">
                <c15:showLeaderLines val="1"/>
              </c:ext>
            </c:extLst>
          </c:dLbls>
          <c:cat>
            <c:strRef>
              <c:f>Sheet8!$G$7:$J$7</c:f>
              <c:strCache>
                <c:ptCount val="4"/>
                <c:pt idx="0">
                  <c:v>H1</c:v>
                </c:pt>
                <c:pt idx="1">
                  <c:v>H2</c:v>
                </c:pt>
                <c:pt idx="2">
                  <c:v>H3</c:v>
                </c:pt>
                <c:pt idx="3">
                  <c:v>H4</c:v>
                </c:pt>
              </c:strCache>
            </c:strRef>
          </c:cat>
          <c:val>
            <c:numRef>
              <c:f>Sheet8!$G$8:$J$8</c:f>
              <c:numCache>
                <c:formatCode>General</c:formatCode>
                <c:ptCount val="4"/>
                <c:pt idx="0">
                  <c:v>3</c:v>
                </c:pt>
                <c:pt idx="1">
                  <c:v>2</c:v>
                </c:pt>
                <c:pt idx="2">
                  <c:v>8</c:v>
                </c:pt>
                <c:pt idx="3">
                  <c:v>1</c:v>
                </c:pt>
              </c:numCache>
            </c:numRef>
          </c:val>
          <c:extLst xmlns:c16r2="http://schemas.microsoft.com/office/drawing/2015/06/chart">
            <c:ext xmlns:c16="http://schemas.microsoft.com/office/drawing/2014/chart" uri="{C3380CC4-5D6E-409C-BE32-E72D297353CC}">
              <c16:uniqueId val="{00000000-38A4-49AE-A4C0-B1EF63A6E422}"/>
            </c:ext>
          </c:extLst>
        </c:ser>
        <c:ser>
          <c:idx val="1"/>
          <c:order val="1"/>
          <c:tx>
            <c:strRef>
              <c:f>Sheet8!$F$9</c:f>
              <c:strCache>
                <c:ptCount val="1"/>
                <c:pt idx="0">
                  <c:v>Good (50% &amp; Above)</c:v>
                </c:pt>
              </c:strCache>
            </c:strRef>
          </c:tx>
          <c:dLbls>
            <c:spPr>
              <a:noFill/>
              <a:ln>
                <a:noFill/>
              </a:ln>
              <a:effectLst/>
            </c:spPr>
            <c:showVal val="1"/>
            <c:extLst xmlns:c16r2="http://schemas.microsoft.com/office/drawing/2015/06/chart">
              <c:ext xmlns:c15="http://schemas.microsoft.com/office/drawing/2012/chart" uri="{CE6537A1-D6FC-4f65-9D91-7224C49458BB}">
                <c15:showLeaderLines val="1"/>
              </c:ext>
            </c:extLst>
          </c:dLbls>
          <c:cat>
            <c:strRef>
              <c:f>Sheet8!$G$7:$J$7</c:f>
              <c:strCache>
                <c:ptCount val="4"/>
                <c:pt idx="0">
                  <c:v>H1</c:v>
                </c:pt>
                <c:pt idx="1">
                  <c:v>H2</c:v>
                </c:pt>
                <c:pt idx="2">
                  <c:v>H3</c:v>
                </c:pt>
                <c:pt idx="3">
                  <c:v>H4</c:v>
                </c:pt>
              </c:strCache>
            </c:strRef>
          </c:cat>
          <c:val>
            <c:numRef>
              <c:f>Sheet8!$G$9:$J$9</c:f>
              <c:numCache>
                <c:formatCode>General</c:formatCode>
                <c:ptCount val="4"/>
                <c:pt idx="1">
                  <c:v>1</c:v>
                </c:pt>
                <c:pt idx="2">
                  <c:v>4</c:v>
                </c:pt>
              </c:numCache>
            </c:numRef>
          </c:val>
          <c:extLst xmlns:c16r2="http://schemas.microsoft.com/office/drawing/2015/06/chart">
            <c:ext xmlns:c16="http://schemas.microsoft.com/office/drawing/2014/chart" uri="{C3380CC4-5D6E-409C-BE32-E72D297353CC}">
              <c16:uniqueId val="{00000001-38A4-49AE-A4C0-B1EF63A6E422}"/>
            </c:ext>
          </c:extLst>
        </c:ser>
        <c:ser>
          <c:idx val="2"/>
          <c:order val="2"/>
          <c:tx>
            <c:strRef>
              <c:f>Sheet8!$F$10</c:f>
              <c:strCache>
                <c:ptCount val="1"/>
                <c:pt idx="0">
                  <c:v>Bad (50% &amp; Below)</c:v>
                </c:pt>
              </c:strCache>
            </c:strRef>
          </c:tx>
          <c:cat>
            <c:strRef>
              <c:f>Sheet8!$G$7:$J$7</c:f>
              <c:strCache>
                <c:ptCount val="4"/>
                <c:pt idx="0">
                  <c:v>H1</c:v>
                </c:pt>
                <c:pt idx="1">
                  <c:v>H2</c:v>
                </c:pt>
                <c:pt idx="2">
                  <c:v>H3</c:v>
                </c:pt>
                <c:pt idx="3">
                  <c:v>H4</c:v>
                </c:pt>
              </c:strCache>
            </c:strRef>
          </c:cat>
          <c:val>
            <c:numRef>
              <c:f>Sheet8!$G$10:$J$10</c:f>
              <c:numCache>
                <c:formatCode>General</c:formatCode>
                <c:ptCount val="4"/>
                <c:pt idx="3">
                  <c:v>1</c:v>
                </c:pt>
              </c:numCache>
            </c:numRef>
          </c:val>
          <c:extLst xmlns:c16r2="http://schemas.microsoft.com/office/drawing/2015/06/chart">
            <c:ext xmlns:c16="http://schemas.microsoft.com/office/drawing/2014/chart" uri="{C3380CC4-5D6E-409C-BE32-E72D297353CC}">
              <c16:uniqueId val="{00000002-38A4-49AE-A4C0-B1EF63A6E422}"/>
            </c:ext>
          </c:extLst>
        </c:ser>
        <c:axId val="107028480"/>
        <c:axId val="107030400"/>
      </c:barChart>
      <c:catAx>
        <c:axId val="107028480"/>
        <c:scaling>
          <c:orientation val="minMax"/>
        </c:scaling>
        <c:axPos val="b"/>
        <c:title>
          <c:tx>
            <c:rich>
              <a:bodyPr/>
              <a:lstStyle/>
              <a:p>
                <a:pPr>
                  <a:defRPr/>
                </a:pPr>
                <a:r>
                  <a:rPr lang="en-US"/>
                  <a:t>Standard</a:t>
                </a:r>
              </a:p>
            </c:rich>
          </c:tx>
        </c:title>
        <c:numFmt formatCode="General" sourceLinked="0"/>
        <c:tickLblPos val="nextTo"/>
        <c:crossAx val="107030400"/>
        <c:crosses val="autoZero"/>
        <c:auto val="1"/>
        <c:lblAlgn val="ctr"/>
        <c:lblOffset val="100"/>
      </c:catAx>
      <c:valAx>
        <c:axId val="107030400"/>
        <c:scaling>
          <c:orientation val="minMax"/>
        </c:scaling>
        <c:axPos val="l"/>
        <c:majorGridlines/>
        <c:title>
          <c:tx>
            <c:rich>
              <a:bodyPr rot="-5400000" vert="horz"/>
              <a:lstStyle/>
              <a:p>
                <a:pPr>
                  <a:defRPr/>
                </a:pPr>
                <a:r>
                  <a:rPr lang="en-US"/>
                  <a:t>Check</a:t>
                </a:r>
                <a:r>
                  <a:rPr lang="en-US" baseline="0"/>
                  <a:t> point</a:t>
                </a:r>
                <a:endParaRPr lang="en-US"/>
              </a:p>
            </c:rich>
          </c:tx>
        </c:title>
        <c:numFmt formatCode="General" sourceLinked="1"/>
        <c:tickLblPos val="nextTo"/>
        <c:crossAx val="107028480"/>
        <c:crosses val="autoZero"/>
        <c:crossBetween val="between"/>
      </c:valAx>
    </c:plotArea>
    <c:legend>
      <c:legendPos val="r"/>
    </c:legend>
    <c:plotVisOnly val="1"/>
    <c:dispBlanksAs val="gap"/>
  </c:chart>
  <c:externalData r:id="rId1"/>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BE06C8A-D7A3-48C9-BB3C-DD2C290A2138}" type="datetimeFigureOut">
              <a:rPr lang="en-US" smtClean="0"/>
              <a:pPr/>
              <a:t>6/22/2021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40BF59F-C359-4DA2-8B2E-603162E67CD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BE06C8A-D7A3-48C9-BB3C-DD2C290A2138}" type="datetimeFigureOut">
              <a:rPr lang="en-US" smtClean="0"/>
              <a:pPr/>
              <a:t>6/22/2021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0BF59F-C359-4DA2-8B2E-603162E67C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BE06C8A-D7A3-48C9-BB3C-DD2C290A2138}" type="datetimeFigureOut">
              <a:rPr lang="en-US" smtClean="0"/>
              <a:pPr/>
              <a:t>6/22/2021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0BF59F-C359-4DA2-8B2E-603162E67CD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BE06C8A-D7A3-48C9-BB3C-DD2C290A2138}" type="datetimeFigureOut">
              <a:rPr lang="en-US" smtClean="0"/>
              <a:pPr/>
              <a:t>6/22/2021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0BF59F-C359-4DA2-8B2E-603162E67CD3}"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BE06C8A-D7A3-48C9-BB3C-DD2C290A2138}" type="datetimeFigureOut">
              <a:rPr lang="en-US" smtClean="0"/>
              <a:pPr/>
              <a:t>6/22/2021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0BF59F-C359-4DA2-8B2E-603162E67CD3}"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BE06C8A-D7A3-48C9-BB3C-DD2C290A2138}" type="datetimeFigureOut">
              <a:rPr lang="en-US" smtClean="0"/>
              <a:pPr/>
              <a:t>6/22/2021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0BF59F-C359-4DA2-8B2E-603162E67CD3}"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BE06C8A-D7A3-48C9-BB3C-DD2C290A2138}" type="datetimeFigureOut">
              <a:rPr lang="en-US" smtClean="0"/>
              <a:pPr/>
              <a:t>6/22/2021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0BF59F-C359-4DA2-8B2E-603162E67CD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BE06C8A-D7A3-48C9-BB3C-DD2C290A2138}" type="datetimeFigureOut">
              <a:rPr lang="en-US" smtClean="0"/>
              <a:pPr/>
              <a:t>6/22/2021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0BF59F-C359-4DA2-8B2E-603162E67CD3}"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E06C8A-D7A3-48C9-BB3C-DD2C290A2138}" type="datetimeFigureOut">
              <a:rPr lang="en-US" smtClean="0"/>
              <a:pPr/>
              <a:t>6/22/2021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0BF59F-C359-4DA2-8B2E-603162E67CD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5BE06C8A-D7A3-48C9-BB3C-DD2C290A2138}" type="datetimeFigureOut">
              <a:rPr lang="en-US" smtClean="0"/>
              <a:pPr/>
              <a:t>6/22/2021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0BF59F-C359-4DA2-8B2E-603162E67CD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BE06C8A-D7A3-48C9-BB3C-DD2C290A2138}" type="datetimeFigureOut">
              <a:rPr lang="en-US" smtClean="0"/>
              <a:pPr/>
              <a:t>6/22/2021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40BF59F-C359-4DA2-8B2E-603162E67CD3}"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E06C8A-D7A3-48C9-BB3C-DD2C290A2138}" type="datetimeFigureOut">
              <a:rPr lang="en-US" smtClean="0"/>
              <a:pPr/>
              <a:t>6/22/2021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40BF59F-C359-4DA2-8B2E-603162E67CD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7.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thelancet.com/journals/lancet/article/PIIS0140-6736(10)60744-1/abstrac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7.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4" name="TextBox 3"/>
          <p:cNvSpPr txBox="1"/>
          <p:nvPr/>
        </p:nvSpPr>
        <p:spPr>
          <a:xfrm>
            <a:off x="5105400" y="3810000"/>
            <a:ext cx="4038600" cy="1200329"/>
          </a:xfrm>
          <a:prstGeom prst="rect">
            <a:avLst/>
          </a:prstGeom>
          <a:noFill/>
        </p:spPr>
        <p:txBody>
          <a:bodyPr wrap="square" rtlCol="0">
            <a:spAutoFit/>
          </a:bodyPr>
          <a:lstStyle/>
          <a:p>
            <a:r>
              <a:rPr lang="en-US" dirty="0"/>
              <a:t>     Name-Sushant </a:t>
            </a:r>
            <a:r>
              <a:rPr lang="en-US" dirty="0" err="1"/>
              <a:t>Unhawane</a:t>
            </a:r>
            <a:endParaRPr lang="en-US" dirty="0"/>
          </a:p>
          <a:p>
            <a:r>
              <a:rPr lang="en-US" dirty="0"/>
              <a:t>              PG/19/093</a:t>
            </a:r>
          </a:p>
          <a:p>
            <a:r>
              <a:rPr lang="en-US" dirty="0"/>
              <a:t>          Hospital management</a:t>
            </a:r>
          </a:p>
          <a:p>
            <a:r>
              <a:rPr lang="en-US" dirty="0"/>
              <a:t>          PGDM Batch– 2019-2021</a:t>
            </a:r>
          </a:p>
        </p:txBody>
      </p:sp>
      <p:sp>
        <p:nvSpPr>
          <p:cNvPr id="5" name="TextBox 4"/>
          <p:cNvSpPr txBox="1"/>
          <p:nvPr/>
        </p:nvSpPr>
        <p:spPr>
          <a:xfrm>
            <a:off x="304800" y="3801072"/>
            <a:ext cx="2895600" cy="1200329"/>
          </a:xfrm>
          <a:prstGeom prst="rect">
            <a:avLst/>
          </a:prstGeom>
          <a:noFill/>
        </p:spPr>
        <p:txBody>
          <a:bodyPr wrap="square" rtlCol="0">
            <a:spAutoFit/>
          </a:bodyPr>
          <a:lstStyle/>
          <a:p>
            <a:r>
              <a:rPr lang="en-US" dirty="0"/>
              <a:t>Under Guidance of</a:t>
            </a:r>
          </a:p>
          <a:p>
            <a:r>
              <a:rPr lang="en-US" dirty="0"/>
              <a:t>Dr. </a:t>
            </a:r>
            <a:r>
              <a:rPr lang="en-US" dirty="0" err="1"/>
              <a:t>Sumant</a:t>
            </a:r>
            <a:r>
              <a:rPr lang="en-US" dirty="0"/>
              <a:t> Swain </a:t>
            </a:r>
          </a:p>
          <a:p>
            <a:r>
              <a:rPr lang="en-US" dirty="0"/>
              <a:t>Assistant professor</a:t>
            </a:r>
          </a:p>
          <a:p>
            <a:r>
              <a:rPr lang="en-US" dirty="0"/>
              <a:t>IIHMR, New Delhi</a:t>
            </a:r>
          </a:p>
        </p:txBody>
      </p:sp>
      <p:sp>
        <p:nvSpPr>
          <p:cNvPr id="7" name="TextBox 6"/>
          <p:cNvSpPr txBox="1"/>
          <p:nvPr/>
        </p:nvSpPr>
        <p:spPr>
          <a:xfrm>
            <a:off x="457200" y="1066800"/>
            <a:ext cx="8229600" cy="2123658"/>
          </a:xfrm>
          <a:prstGeom prst="rect">
            <a:avLst/>
          </a:prstGeom>
          <a:noFill/>
        </p:spPr>
        <p:txBody>
          <a:bodyPr wrap="square" rtlCol="0">
            <a:spAutoFit/>
          </a:bodyPr>
          <a:lstStyle/>
          <a:p>
            <a:pPr algn="ctr"/>
            <a:r>
              <a:rPr lang="en-US" sz="3200" b="1" dirty="0"/>
              <a:t>  </a:t>
            </a:r>
            <a:r>
              <a:rPr lang="en-US" sz="3200" b="1" dirty="0">
                <a:latin typeface="Times New Roman" pitchFamily="18" charset="0"/>
                <a:cs typeface="Times New Roman" pitchFamily="18" charset="0"/>
              </a:rPr>
              <a:t>Study To Identify Gaps In Quality Of Care Provided in </a:t>
            </a:r>
            <a:r>
              <a:rPr lang="en-US" sz="3200" b="1" dirty="0" err="1">
                <a:latin typeface="Times New Roman" pitchFamily="18" charset="0"/>
                <a:cs typeface="Times New Roman" pitchFamily="18" charset="0"/>
              </a:rPr>
              <a:t>Labour</a:t>
            </a:r>
            <a:r>
              <a:rPr lang="en-US" sz="3200" b="1" dirty="0">
                <a:latin typeface="Times New Roman" pitchFamily="18" charset="0"/>
                <a:cs typeface="Times New Roman" pitchFamily="18" charset="0"/>
              </a:rPr>
              <a:t> Room &amp; Assessment of </a:t>
            </a:r>
            <a:r>
              <a:rPr lang="en-US" sz="3200" b="1" dirty="0" err="1">
                <a:latin typeface="Times New Roman" pitchFamily="18" charset="0"/>
                <a:cs typeface="Times New Roman" pitchFamily="18" charset="0"/>
              </a:rPr>
              <a:t>Labour</a:t>
            </a:r>
            <a:r>
              <a:rPr lang="en-US" sz="3200" b="1" dirty="0">
                <a:latin typeface="Times New Roman" pitchFamily="18" charset="0"/>
                <a:cs typeface="Times New Roman" pitchFamily="18" charset="0"/>
              </a:rPr>
              <a:t> room based on </a:t>
            </a:r>
            <a:r>
              <a:rPr lang="en-US" sz="3200" b="1" dirty="0" err="1">
                <a:latin typeface="Times New Roman" pitchFamily="18" charset="0"/>
                <a:cs typeface="Times New Roman" pitchFamily="18" charset="0"/>
              </a:rPr>
              <a:t>Laqshaya</a:t>
            </a:r>
            <a:r>
              <a:rPr lang="en-US" sz="3200" b="1" dirty="0">
                <a:latin typeface="Times New Roman" pitchFamily="18" charset="0"/>
                <a:cs typeface="Times New Roman" pitchFamily="18" charset="0"/>
              </a:rPr>
              <a:t> Program.</a:t>
            </a:r>
            <a:endParaRPr lang="en-US" sz="3200" dirty="0">
              <a:latin typeface="Times New Roman" pitchFamily="18" charset="0"/>
              <a:cs typeface="Times New Roman" pitchFamily="18" charset="0"/>
            </a:endParaRPr>
          </a:p>
          <a:p>
            <a:endParaRPr lang="en-US"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228601" y="228600"/>
          <a:ext cx="4419599" cy="3886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p:cNvGraphicFramePr/>
          <p:nvPr/>
        </p:nvGraphicFramePr>
        <p:xfrm>
          <a:off x="4800600" y="533400"/>
          <a:ext cx="4048125" cy="3505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p:cNvGraphicFramePr/>
          <p:nvPr/>
        </p:nvGraphicFramePr>
        <p:xfrm>
          <a:off x="1905000" y="4114800"/>
          <a:ext cx="6715125" cy="27432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457200" y="1143000"/>
          <a:ext cx="3562350" cy="2667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p:cNvGraphicFramePr/>
          <p:nvPr/>
        </p:nvGraphicFramePr>
        <p:xfrm>
          <a:off x="4419600" y="1143000"/>
          <a:ext cx="4171950" cy="25146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838200" y="381000"/>
            <a:ext cx="6781800" cy="369332"/>
          </a:xfrm>
          <a:prstGeom prst="rect">
            <a:avLst/>
          </a:prstGeom>
          <a:noFill/>
        </p:spPr>
        <p:txBody>
          <a:bodyPr wrap="square" rtlCol="0">
            <a:spAutoFit/>
          </a:bodyPr>
          <a:lstStyle/>
          <a:p>
            <a:pPr algn="ctr"/>
            <a:r>
              <a:rPr lang="en-US" dirty="0"/>
              <a:t>Trends Analysis of MMR in India &amp; Maharashtra</a:t>
            </a:r>
          </a:p>
        </p:txBody>
      </p:sp>
      <p:sp>
        <p:nvSpPr>
          <p:cNvPr id="10" name="TextBox 9"/>
          <p:cNvSpPr txBox="1"/>
          <p:nvPr/>
        </p:nvSpPr>
        <p:spPr>
          <a:xfrm>
            <a:off x="381000" y="3886201"/>
            <a:ext cx="8763000" cy="2092881"/>
          </a:xfrm>
          <a:prstGeom prst="rect">
            <a:avLst/>
          </a:prstGeom>
          <a:noFill/>
        </p:spPr>
        <p:txBody>
          <a:bodyPr wrap="square" rtlCol="0">
            <a:spAutoFit/>
          </a:bodyPr>
          <a:lstStyle/>
          <a:p>
            <a:pPr>
              <a:buFont typeface="Wingdings" pitchFamily="2" charset="2"/>
              <a:buChar char="Ø"/>
            </a:pPr>
            <a:r>
              <a:rPr lang="en-US" sz="1600" dirty="0">
                <a:latin typeface="Times New Roman" pitchFamily="18" charset="0"/>
                <a:cs typeface="Times New Roman" pitchFamily="18" charset="0"/>
              </a:rPr>
              <a:t>There are 36 district in </a:t>
            </a:r>
            <a:r>
              <a:rPr lang="en-US" sz="1600" dirty="0" err="1">
                <a:latin typeface="Times New Roman" pitchFamily="18" charset="0"/>
                <a:cs typeface="Times New Roman" pitchFamily="18" charset="0"/>
              </a:rPr>
              <a:t>maharashtra</a:t>
            </a:r>
            <a:r>
              <a:rPr lang="en-US" sz="1600" dirty="0">
                <a:latin typeface="Times New Roman" pitchFamily="18" charset="0"/>
                <a:cs typeface="Times New Roman" pitchFamily="18" charset="0"/>
              </a:rPr>
              <a:t> so </a:t>
            </a:r>
            <a:r>
              <a:rPr lang="en-US" sz="1600" dirty="0" err="1">
                <a:latin typeface="Times New Roman" pitchFamily="18" charset="0"/>
                <a:cs typeface="Times New Roman" pitchFamily="18" charset="0"/>
              </a:rPr>
              <a:t>Nandurbar</a:t>
            </a:r>
            <a:r>
              <a:rPr lang="en-US" sz="1600" dirty="0">
                <a:latin typeface="Times New Roman" pitchFamily="18" charset="0"/>
                <a:cs typeface="Times New Roman" pitchFamily="18" charset="0"/>
              </a:rPr>
              <a:t> is the one the district where I am working. so As Per WHO Maternal death is the death of women while </a:t>
            </a:r>
            <a:r>
              <a:rPr lang="en-US" sz="1600" dirty="0" err="1">
                <a:latin typeface="Times New Roman" pitchFamily="18" charset="0"/>
                <a:cs typeface="Times New Roman" pitchFamily="18" charset="0"/>
              </a:rPr>
              <a:t>preganant</a:t>
            </a:r>
            <a:r>
              <a:rPr lang="en-US" sz="1600" dirty="0">
                <a:latin typeface="Times New Roman" pitchFamily="18" charset="0"/>
                <a:cs typeface="Times New Roman" pitchFamily="18" charset="0"/>
              </a:rPr>
              <a:t> or within 42 days of  termination of pregnancy. Its number of  maternal death per 100k live birth.</a:t>
            </a:r>
          </a:p>
          <a:p>
            <a:endParaRPr lang="en-US" sz="1600" dirty="0">
              <a:latin typeface="Times New Roman" pitchFamily="18" charset="0"/>
              <a:cs typeface="Times New Roman" pitchFamily="18" charset="0"/>
            </a:endParaRPr>
          </a:p>
          <a:p>
            <a:pPr>
              <a:buFont typeface="Wingdings" pitchFamily="2" charset="2"/>
              <a:buChar char="Ø"/>
            </a:pPr>
            <a:r>
              <a:rPr lang="en-US" sz="1600" dirty="0">
                <a:latin typeface="Times New Roman" pitchFamily="18" charset="0"/>
                <a:cs typeface="Times New Roman" pitchFamily="18" charset="0"/>
              </a:rPr>
              <a:t>So Before </a:t>
            </a:r>
            <a:r>
              <a:rPr lang="en-US" sz="1600" dirty="0" err="1">
                <a:latin typeface="Times New Roman" pitchFamily="18" charset="0"/>
                <a:cs typeface="Times New Roman" pitchFamily="18" charset="0"/>
              </a:rPr>
              <a:t>Laqshya</a:t>
            </a:r>
            <a:r>
              <a:rPr lang="en-US" sz="1600" dirty="0">
                <a:latin typeface="Times New Roman" pitchFamily="18" charset="0"/>
                <a:cs typeface="Times New Roman" pitchFamily="18" charset="0"/>
              </a:rPr>
              <a:t> program the MMR of  </a:t>
            </a:r>
            <a:r>
              <a:rPr lang="en-US" sz="1600" dirty="0" err="1">
                <a:latin typeface="Times New Roman" pitchFamily="18" charset="0"/>
                <a:cs typeface="Times New Roman" pitchFamily="18" charset="0"/>
              </a:rPr>
              <a:t>india</a:t>
            </a:r>
            <a:r>
              <a:rPr lang="en-US" sz="1600" dirty="0">
                <a:latin typeface="Times New Roman" pitchFamily="18" charset="0"/>
                <a:cs typeface="Times New Roman" pitchFamily="18" charset="0"/>
              </a:rPr>
              <a:t> in 2004-06 was 250  but after </a:t>
            </a:r>
            <a:r>
              <a:rPr lang="en-US" sz="1600" dirty="0" err="1">
                <a:latin typeface="Times New Roman" pitchFamily="18" charset="0"/>
                <a:cs typeface="Times New Roman" pitchFamily="18" charset="0"/>
              </a:rPr>
              <a:t>laqshya</a:t>
            </a:r>
            <a:r>
              <a:rPr lang="en-US" sz="1600" dirty="0">
                <a:latin typeface="Times New Roman" pitchFamily="18" charset="0"/>
                <a:cs typeface="Times New Roman" pitchFamily="18" charset="0"/>
              </a:rPr>
              <a:t> program implemented in 2017 the MMR has declined to 113 per 100k live birth. With maternal  mortality ratio of 113,  India has missed the 2017  National  health  policies target of reducing the MMR to 100.</a:t>
            </a:r>
          </a:p>
          <a:p>
            <a:pPr>
              <a:buFont typeface="Wingdings" pitchFamily="2" charset="2"/>
              <a:buChar char="Ø"/>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228600" y="381000"/>
          <a:ext cx="4133850" cy="26003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p:cNvGraphicFramePr/>
          <p:nvPr/>
        </p:nvGraphicFramePr>
        <p:xfrm>
          <a:off x="5257800" y="533400"/>
          <a:ext cx="3314700" cy="2590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457200" y="3429000"/>
            <a:ext cx="8077200" cy="2062103"/>
          </a:xfrm>
          <a:prstGeom prst="rect">
            <a:avLst/>
          </a:prstGeom>
          <a:noFill/>
        </p:spPr>
        <p:txBody>
          <a:bodyPr wrap="square" rtlCol="0">
            <a:spAutoFit/>
          </a:bodyPr>
          <a:lstStyle/>
          <a:p>
            <a:pPr>
              <a:buFont typeface="Wingdings" pitchFamily="2" charset="2"/>
              <a:buChar char="Ø"/>
            </a:pPr>
            <a:r>
              <a:rPr lang="en-US" sz="1600" dirty="0">
                <a:latin typeface="Times New Roman" pitchFamily="18" charset="0"/>
                <a:cs typeface="Times New Roman" pitchFamily="18" charset="0"/>
              </a:rPr>
              <a:t>In Maharashtra the MMR was 121 in 2004-06 but after  </a:t>
            </a:r>
            <a:r>
              <a:rPr lang="en-US" sz="1600" dirty="0" err="1">
                <a:latin typeface="Times New Roman" pitchFamily="18" charset="0"/>
                <a:cs typeface="Times New Roman" pitchFamily="18" charset="0"/>
              </a:rPr>
              <a:t>laqshya</a:t>
            </a:r>
            <a:r>
              <a:rPr lang="en-US" sz="1600" dirty="0">
                <a:latin typeface="Times New Roman" pitchFamily="18" charset="0"/>
                <a:cs typeface="Times New Roman" pitchFamily="18" charset="0"/>
              </a:rPr>
              <a:t> implemented the MMR reduced to 46. </a:t>
            </a:r>
          </a:p>
          <a:p>
            <a:pPr>
              <a:buFont typeface="Wingdings" pitchFamily="2" charset="2"/>
              <a:buChar char="Ø"/>
            </a:pPr>
            <a:endParaRPr lang="en-US" sz="1600" dirty="0">
              <a:latin typeface="Times New Roman" pitchFamily="18" charset="0"/>
              <a:cs typeface="Times New Roman" pitchFamily="18" charset="0"/>
            </a:endParaRPr>
          </a:p>
          <a:p>
            <a:pPr>
              <a:buFont typeface="Wingdings" pitchFamily="2" charset="2"/>
              <a:buChar char="Ø"/>
            </a:pPr>
            <a:r>
              <a:rPr lang="en-US" sz="1600" dirty="0">
                <a:latin typeface="Times New Roman" pitchFamily="18" charset="0"/>
                <a:cs typeface="Times New Roman" pitchFamily="18" charset="0"/>
              </a:rPr>
              <a:t>WHO Sustainable development Goal is to reduce the Global MMR to less than 70 by 2030.</a:t>
            </a:r>
          </a:p>
          <a:p>
            <a:endParaRPr lang="en-US" sz="1600" dirty="0">
              <a:latin typeface="Times New Roman" pitchFamily="18" charset="0"/>
              <a:cs typeface="Times New Roman" pitchFamily="18" charset="0"/>
            </a:endParaRPr>
          </a:p>
          <a:p>
            <a:pPr>
              <a:buFont typeface="Wingdings" pitchFamily="2" charset="2"/>
              <a:buChar char="Ø"/>
            </a:pPr>
            <a:r>
              <a:rPr lang="en-US" sz="1600" dirty="0">
                <a:latin typeface="Times New Roman" pitchFamily="18" charset="0"/>
                <a:cs typeface="Times New Roman" pitchFamily="18" charset="0"/>
              </a:rPr>
              <a:t>In five states like </a:t>
            </a:r>
            <a:r>
              <a:rPr lang="en-US" sz="1600" dirty="0" err="1">
                <a:latin typeface="Times New Roman" pitchFamily="18" charset="0"/>
                <a:cs typeface="Times New Roman" pitchFamily="18" charset="0"/>
              </a:rPr>
              <a:t>Maharshtra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Kerla</a:t>
            </a:r>
            <a:r>
              <a:rPr lang="en-US" sz="1600" dirty="0">
                <a:latin typeface="Times New Roman" pitchFamily="18" charset="0"/>
                <a:cs typeface="Times New Roman" pitchFamily="18" charset="0"/>
              </a:rPr>
              <a:t>, Tamil </a:t>
            </a:r>
            <a:r>
              <a:rPr lang="en-US" sz="1600" dirty="0" err="1">
                <a:latin typeface="Times New Roman" pitchFamily="18" charset="0"/>
                <a:cs typeface="Times New Roman" pitchFamily="18" charset="0"/>
              </a:rPr>
              <a:t>nadu</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Telangana</a:t>
            </a:r>
            <a:r>
              <a:rPr lang="en-US" sz="1600" dirty="0">
                <a:latin typeface="Times New Roman" pitchFamily="18" charset="0"/>
                <a:cs typeface="Times New Roman" pitchFamily="18" charset="0"/>
              </a:rPr>
              <a:t> , </a:t>
            </a:r>
            <a:r>
              <a:rPr lang="en-US" sz="1600" dirty="0" err="1">
                <a:latin typeface="Times New Roman" pitchFamily="18" charset="0"/>
                <a:cs typeface="Times New Roman" pitchFamily="18" charset="0"/>
              </a:rPr>
              <a:t>Andra</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pradesh</a:t>
            </a:r>
            <a:r>
              <a:rPr lang="en-US" sz="1600" dirty="0">
                <a:latin typeface="Times New Roman" pitchFamily="18" charset="0"/>
                <a:cs typeface="Times New Roman" pitchFamily="18" charset="0"/>
              </a:rPr>
              <a:t> have achieved the           WHOs sustainable development goal of reducing the MMR below 70 &amp; also national health policy target of reducing the maternal mortality ratio to 100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305800" cy="5059363"/>
          </a:xfrm>
        </p:spPr>
        <p:txBody>
          <a:bodyPr>
            <a:noAutofit/>
          </a:bodyPr>
          <a:lstStyle/>
          <a:p>
            <a:pPr>
              <a:buNone/>
            </a:pPr>
            <a:r>
              <a:rPr lang="en-US" sz="2000" b="1" dirty="0">
                <a:latin typeface="Times New Roman" pitchFamily="18" charset="0"/>
                <a:cs typeface="Times New Roman" pitchFamily="18" charset="0"/>
              </a:rPr>
              <a:t>8 thematic area identified are: </a:t>
            </a:r>
          </a:p>
          <a:p>
            <a:pPr marL="457200" indent="-457200" algn="just">
              <a:buAutoNum type="arabicPeriod"/>
            </a:pPr>
            <a:r>
              <a:rPr lang="en-US" sz="1800" b="1" dirty="0">
                <a:latin typeface="Times New Roman" pitchFamily="18" charset="0"/>
                <a:cs typeface="Times New Roman" pitchFamily="18" charset="0"/>
              </a:rPr>
              <a:t>Service provision</a:t>
            </a:r>
            <a:r>
              <a:rPr lang="en-US" sz="1800" dirty="0">
                <a:latin typeface="Times New Roman" pitchFamily="18" charset="0"/>
                <a:cs typeface="Times New Roman" pitchFamily="18" charset="0"/>
              </a:rPr>
              <a:t> states availability of services to end user such as curative services, RMNCHA services are Ante-natal care intra-natal care.</a:t>
            </a:r>
          </a:p>
          <a:p>
            <a:pPr marL="457200" indent="-457200" algn="just">
              <a:buAutoNum type="arabicPeriod"/>
            </a:pPr>
            <a:r>
              <a:rPr lang="en-US" sz="1800" b="1" dirty="0">
                <a:latin typeface="Times New Roman" pitchFamily="18" charset="0"/>
                <a:cs typeface="Times New Roman" pitchFamily="18" charset="0"/>
              </a:rPr>
              <a:t>Patient right</a:t>
            </a:r>
            <a:r>
              <a:rPr lang="en-US" sz="1800" dirty="0">
                <a:latin typeface="Times New Roman" pitchFamily="18" charset="0"/>
                <a:cs typeface="Times New Roman" pitchFamily="18" charset="0"/>
              </a:rPr>
              <a:t> should be valued and advocated to patients, privacy and dignity of patient  must be maintained and there should not be discrimination based on religious or economic background.</a:t>
            </a:r>
          </a:p>
          <a:p>
            <a:pPr marL="457200" indent="-457200" algn="just">
              <a:buAutoNum type="arabicPeriod"/>
            </a:pPr>
            <a:r>
              <a:rPr lang="en-US" sz="1800" dirty="0">
                <a:latin typeface="Times New Roman" pitchFamily="18" charset="0"/>
                <a:cs typeface="Times New Roman" pitchFamily="18" charset="0"/>
              </a:rPr>
              <a:t> </a:t>
            </a:r>
            <a:r>
              <a:rPr lang="en-US" sz="1800" b="1" dirty="0">
                <a:latin typeface="Times New Roman" pitchFamily="18" charset="0"/>
                <a:cs typeface="Times New Roman" pitchFamily="18" charset="0"/>
              </a:rPr>
              <a:t>Input</a:t>
            </a:r>
            <a:r>
              <a:rPr lang="en-US" sz="1800" dirty="0">
                <a:latin typeface="Times New Roman" pitchFamily="18" charset="0"/>
                <a:cs typeface="Times New Roman" pitchFamily="18" charset="0"/>
              </a:rPr>
              <a:t> - space requirement (for 100 delivery requires 1 table and for 4 </a:t>
            </a:r>
            <a:r>
              <a:rPr lang="en-US" sz="1800" dirty="0" err="1">
                <a:latin typeface="Times New Roman" pitchFamily="18" charset="0"/>
                <a:cs typeface="Times New Roman" pitchFamily="18" charset="0"/>
              </a:rPr>
              <a:t>labour</a:t>
            </a:r>
            <a:r>
              <a:rPr lang="en-US" sz="1800" dirty="0">
                <a:latin typeface="Times New Roman" pitchFamily="18" charset="0"/>
                <a:cs typeface="Times New Roman" pitchFamily="18" charset="0"/>
              </a:rPr>
              <a:t> table requires 1 radiant warmer ), infrastructure,  Adequate Drug and consumable, equipment &amp; furniture , physical safety, fire safety.</a:t>
            </a:r>
          </a:p>
          <a:p>
            <a:pPr marL="457200" indent="-457200" algn="just">
              <a:buAutoNum type="arabicPeriod"/>
            </a:pPr>
            <a:r>
              <a:rPr lang="en-US" sz="1800" b="1" dirty="0">
                <a:latin typeface="Times New Roman" pitchFamily="18" charset="0"/>
                <a:cs typeface="Times New Roman" pitchFamily="18" charset="0"/>
              </a:rPr>
              <a:t>Support Services</a:t>
            </a:r>
            <a:r>
              <a:rPr lang="en-US" sz="1800" dirty="0">
                <a:latin typeface="Times New Roman" pitchFamily="18" charset="0"/>
                <a:cs typeface="Times New Roman" pitchFamily="18" charset="0"/>
              </a:rPr>
              <a:t>  - equipment maintenance like AMC &amp; CMC, preventive maintenance etc.  drug storage &amp; inventory management Kitchen Services, Laundry Services, Medical record and much more.</a:t>
            </a:r>
          </a:p>
          <a:p>
            <a:pPr marL="457200" indent="-457200" algn="just">
              <a:buAutoNum type="arabicPeriod"/>
            </a:pPr>
            <a:r>
              <a:rPr lang="en-US" sz="1800" b="1" dirty="0">
                <a:latin typeface="Times New Roman" pitchFamily="18" charset="0"/>
                <a:cs typeface="Times New Roman" pitchFamily="18" charset="0"/>
              </a:rPr>
              <a:t>Clinical services</a:t>
            </a:r>
            <a:r>
              <a:rPr lang="en-US" sz="1800" dirty="0">
                <a:latin typeface="Times New Roman" pitchFamily="18" charset="0"/>
                <a:cs typeface="Times New Roman" pitchFamily="18" charset="0"/>
              </a:rPr>
              <a:t> - established procedure for registration and admission like unique identification no. should be given, proper demographic should be filled and there should be proper clinical assessment and reassessment for vulnerable patient. It also includes intensive care, blood bank services, anesthesia services, surgical service etc. </a:t>
            </a:r>
          </a:p>
          <a:p>
            <a:pPr marL="457200" indent="-457200">
              <a:buAutoNum type="arabicPeriod"/>
            </a:pPr>
            <a:endParaRPr lang="en-US" sz="2000" dirty="0"/>
          </a:p>
          <a:p>
            <a:pPr marL="457200" indent="-457200">
              <a:buAutoNum type="arabicPeriod"/>
            </a:pPr>
            <a:endParaRPr lang="en-US" sz="2400" dirty="0"/>
          </a:p>
          <a:p>
            <a:pPr>
              <a:buNone/>
            </a:pPr>
            <a:endParaRPr lang="en-US" sz="2000" dirty="0">
              <a:latin typeface="Times New Roman" pitchFamily="18" charset="0"/>
              <a:cs typeface="Times New Roman" pitchFamily="18" charset="0"/>
            </a:endParaRPr>
          </a:p>
          <a:p>
            <a:pPr>
              <a:buNone/>
            </a:pPr>
            <a:endParaRPr lang="en-US" sz="20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marL="0" indent="0" algn="just">
              <a:buNone/>
            </a:pPr>
            <a:r>
              <a:rPr lang="en-US" sz="2000" b="1" dirty="0"/>
              <a:t>6. </a:t>
            </a:r>
            <a:r>
              <a:rPr lang="en-US" sz="1800" b="1" dirty="0">
                <a:latin typeface="Times New Roman" pitchFamily="18" charset="0"/>
                <a:cs typeface="Times New Roman" pitchFamily="18" charset="0"/>
              </a:rPr>
              <a:t>Infection control </a:t>
            </a:r>
            <a:r>
              <a:rPr lang="en-US" sz="1800" dirty="0">
                <a:latin typeface="Times New Roman" pitchFamily="18" charset="0"/>
                <a:cs typeface="Times New Roman" pitchFamily="18" charset="0"/>
              </a:rPr>
              <a:t>- Infection control committee &amp; infection control nurse education about hand washing, personal protective equipment (PPE), Instrument processing &amp; autoclaving like cleaning washing drying &amp; also having proper biomedical waste management .</a:t>
            </a:r>
          </a:p>
          <a:p>
            <a:pPr marL="457200" indent="-457200" algn="just">
              <a:buFont typeface="Wingdings 3"/>
              <a:buAutoNum type="arabicPeriod"/>
            </a:pPr>
            <a:endParaRPr lang="en-US" sz="1800" dirty="0">
              <a:latin typeface="Times New Roman" pitchFamily="18" charset="0"/>
              <a:cs typeface="Times New Roman" pitchFamily="18" charset="0"/>
            </a:endParaRPr>
          </a:p>
          <a:p>
            <a:pPr marL="0" indent="0" algn="just">
              <a:buNone/>
            </a:pPr>
            <a:r>
              <a:rPr lang="en-US" sz="1800" dirty="0">
                <a:latin typeface="Times New Roman" pitchFamily="18" charset="0"/>
                <a:cs typeface="Times New Roman" pitchFamily="18" charset="0"/>
              </a:rPr>
              <a:t>7. </a:t>
            </a:r>
            <a:r>
              <a:rPr lang="en-US" sz="1800" b="1" dirty="0">
                <a:latin typeface="Times New Roman" pitchFamily="18" charset="0"/>
                <a:cs typeface="Times New Roman" pitchFamily="18" charset="0"/>
              </a:rPr>
              <a:t>Quality management  </a:t>
            </a:r>
            <a:r>
              <a:rPr lang="en-US" sz="1800" dirty="0">
                <a:latin typeface="Times New Roman" pitchFamily="18" charset="0"/>
                <a:cs typeface="Times New Roman" pitchFamily="18" charset="0"/>
              </a:rPr>
              <a:t>- There should be quality circle group for </a:t>
            </a:r>
            <a:r>
              <a:rPr lang="en-US" sz="1800" dirty="0" err="1">
                <a:latin typeface="Times New Roman" pitchFamily="18" charset="0"/>
                <a:cs typeface="Times New Roman" pitchFamily="18" charset="0"/>
              </a:rPr>
              <a:t>labour</a:t>
            </a:r>
            <a:r>
              <a:rPr lang="en-US" sz="1800" dirty="0">
                <a:latin typeface="Times New Roman" pitchFamily="18" charset="0"/>
                <a:cs typeface="Times New Roman" pitchFamily="18" charset="0"/>
              </a:rPr>
              <a:t> room and maternal OT &amp; patient satisfaction survey should be conducted on monthly basis it must be scored more than 70 % for certification, Quality assurance program, process mapping, Audits should be done and hospital has their own mission quality policy &amp; objectives . </a:t>
            </a:r>
          </a:p>
          <a:p>
            <a:pPr marL="457200" indent="-457200" algn="just">
              <a:buFont typeface="Wingdings 3"/>
              <a:buAutoNum type="arabicPeriod"/>
            </a:pPr>
            <a:endParaRPr lang="en-US" sz="1800" dirty="0">
              <a:latin typeface="Times New Roman" pitchFamily="18" charset="0"/>
              <a:cs typeface="Times New Roman" pitchFamily="18" charset="0"/>
            </a:endParaRPr>
          </a:p>
          <a:p>
            <a:pPr marL="0" indent="0" algn="just">
              <a:buNone/>
            </a:pPr>
            <a:r>
              <a:rPr lang="en-US" sz="1800" dirty="0">
                <a:latin typeface="Times New Roman" pitchFamily="18" charset="0"/>
                <a:cs typeface="Times New Roman" pitchFamily="18" charset="0"/>
              </a:rPr>
              <a:t>8. </a:t>
            </a:r>
            <a:r>
              <a:rPr lang="en-US" sz="1800" b="1" dirty="0">
                <a:latin typeface="Times New Roman" pitchFamily="18" charset="0"/>
                <a:cs typeface="Times New Roman" pitchFamily="18" charset="0"/>
              </a:rPr>
              <a:t>Outcomes </a:t>
            </a:r>
            <a:r>
              <a:rPr lang="en-US" sz="1800" dirty="0">
                <a:latin typeface="Times New Roman" pitchFamily="18" charset="0"/>
                <a:cs typeface="Times New Roman" pitchFamily="18" charset="0"/>
              </a:rPr>
              <a:t> is about measurement &amp; bench marking facility performance. In order to measure the performance need key performance indicator (KPI). Such as % of new born  required </a:t>
            </a:r>
            <a:r>
              <a:rPr lang="en-US" sz="1800" dirty="0" err="1">
                <a:latin typeface="Times New Roman" pitchFamily="18" charset="0"/>
                <a:cs typeface="Times New Roman" pitchFamily="18" charset="0"/>
              </a:rPr>
              <a:t>resustitation</a:t>
            </a:r>
            <a:r>
              <a:rPr lang="en-US" sz="1800" dirty="0">
                <a:latin typeface="Times New Roman" pitchFamily="18" charset="0"/>
                <a:cs typeface="Times New Roman" pitchFamily="18" charset="0"/>
              </a:rPr>
              <a:t> out of live birth, no. of cases of Neonatal </a:t>
            </a:r>
            <a:r>
              <a:rPr lang="en-US" sz="1800" dirty="0" err="1">
                <a:latin typeface="Times New Roman" pitchFamily="18" charset="0"/>
                <a:cs typeface="Times New Roman" pitchFamily="18" charset="0"/>
              </a:rPr>
              <a:t>asphysia</a:t>
            </a:r>
            <a:r>
              <a:rPr lang="en-US" sz="1800" dirty="0">
                <a:latin typeface="Times New Roman" pitchFamily="18" charset="0"/>
                <a:cs typeface="Times New Roman" pitchFamily="18" charset="0"/>
              </a:rPr>
              <a:t> , No. of adverse event per 1000 population.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641350"/>
          </a:xfrm>
        </p:spPr>
        <p:txBody>
          <a:bodyPr/>
          <a:lstStyle/>
          <a:p>
            <a:r>
              <a:rPr lang="en-US" sz="2400" b="0" dirty="0"/>
              <a:t>STRATEGY</a:t>
            </a:r>
            <a:endParaRPr lang="en-US" b="0" dirty="0"/>
          </a:p>
        </p:txBody>
      </p:sp>
      <p:sp>
        <p:nvSpPr>
          <p:cNvPr id="4" name="Text Placeholder 3"/>
          <p:cNvSpPr>
            <a:spLocks noGrp="1"/>
          </p:cNvSpPr>
          <p:nvPr>
            <p:ph type="body" idx="2"/>
          </p:nvPr>
        </p:nvSpPr>
        <p:spPr>
          <a:xfrm>
            <a:off x="685800" y="1066800"/>
            <a:ext cx="3008313" cy="5287963"/>
          </a:xfrm>
        </p:spPr>
        <p:txBody>
          <a:bodyPr>
            <a:noAutofit/>
          </a:bodyPr>
          <a:lstStyle/>
          <a:p>
            <a:pPr algn="just"/>
            <a:endParaRPr lang="en-US" sz="1800" dirty="0"/>
          </a:p>
          <a:p>
            <a:pPr algn="just">
              <a:buFont typeface="Wingdings" pitchFamily="2" charset="2"/>
              <a:buChar char="Ø"/>
            </a:pPr>
            <a:r>
              <a:rPr lang="en-US" sz="1800" dirty="0"/>
              <a:t>Formation of quality circle group for </a:t>
            </a:r>
            <a:r>
              <a:rPr lang="en-US" sz="1800" dirty="0" err="1"/>
              <a:t>labour</a:t>
            </a:r>
            <a:r>
              <a:rPr lang="en-US" sz="1800" dirty="0"/>
              <a:t> room and maternal OT and assigned task  to both team for removing the gaps of </a:t>
            </a:r>
            <a:r>
              <a:rPr lang="en-US" sz="1800" dirty="0" err="1"/>
              <a:t>labour</a:t>
            </a:r>
            <a:r>
              <a:rPr lang="en-US" sz="1800" dirty="0"/>
              <a:t> room and maternal OT.</a:t>
            </a:r>
          </a:p>
          <a:p>
            <a:pPr algn="just">
              <a:buFont typeface="Wingdings" pitchFamily="2" charset="2"/>
              <a:buChar char="Ø"/>
            </a:pPr>
            <a:endParaRPr lang="en-US" sz="1800" dirty="0"/>
          </a:p>
          <a:p>
            <a:pPr algn="just">
              <a:buFont typeface="Wingdings" pitchFamily="2" charset="2"/>
              <a:buChar char="Ø"/>
            </a:pPr>
            <a:r>
              <a:rPr lang="en-US" sz="1800" dirty="0"/>
              <a:t>Perform  certain methodology and quality tools in order to improve process such as Plan-Do-Check-Act (PDCA), Root cause Analysis  (RCA), process mapping etc. </a:t>
            </a:r>
          </a:p>
          <a:p>
            <a:pPr algn="just"/>
            <a:endParaRPr lang="en-US" sz="1800" dirty="0"/>
          </a:p>
        </p:txBody>
      </p:sp>
      <p:sp>
        <p:nvSpPr>
          <p:cNvPr id="3" name="Content Placeholder 2"/>
          <p:cNvSpPr>
            <a:spLocks noGrp="1"/>
          </p:cNvSpPr>
          <p:nvPr>
            <p:ph sz="half" idx="1"/>
          </p:nvPr>
        </p:nvSpPr>
        <p:spPr>
          <a:xfrm>
            <a:off x="4419600" y="273050"/>
            <a:ext cx="3352800" cy="5853113"/>
          </a:xfrm>
        </p:spPr>
        <p:txBody>
          <a:bodyPr>
            <a:normAutofit fontScale="92500" lnSpcReduction="10000"/>
          </a:bodyPr>
          <a:lstStyle/>
          <a:p>
            <a:pPr>
              <a:buNone/>
            </a:pPr>
            <a:r>
              <a:rPr lang="en-US" sz="1600" dirty="0"/>
              <a:t>DOCUMENTATION REQUIREMENT:</a:t>
            </a:r>
          </a:p>
          <a:p>
            <a:pPr>
              <a:buNone/>
            </a:pPr>
            <a:endParaRPr lang="en-US" sz="1800" dirty="0"/>
          </a:p>
          <a:p>
            <a:pPr algn="just">
              <a:buFont typeface="Wingdings" pitchFamily="2" charset="2"/>
              <a:buChar char="§"/>
            </a:pPr>
            <a:r>
              <a:rPr lang="en-US" sz="1800" dirty="0"/>
              <a:t>Patient Cases </a:t>
            </a:r>
            <a:r>
              <a:rPr lang="en-US" sz="1800" dirty="0" err="1"/>
              <a:t>heet</a:t>
            </a:r>
            <a:r>
              <a:rPr lang="en-US" sz="1800" dirty="0"/>
              <a:t>.</a:t>
            </a:r>
          </a:p>
          <a:p>
            <a:pPr>
              <a:buFont typeface="Wingdings" pitchFamily="2" charset="2"/>
              <a:buChar char="§"/>
            </a:pPr>
            <a:r>
              <a:rPr lang="en-US" sz="1800" dirty="0"/>
              <a:t> Daily Round Register ,</a:t>
            </a:r>
          </a:p>
          <a:p>
            <a:pPr>
              <a:buFont typeface="Wingdings" pitchFamily="2" charset="2"/>
              <a:buChar char="§"/>
            </a:pPr>
            <a:r>
              <a:rPr lang="en-US" sz="1800" dirty="0"/>
              <a:t>Auto Clave Register </a:t>
            </a:r>
          </a:p>
          <a:p>
            <a:pPr>
              <a:buFont typeface="Wingdings" pitchFamily="2" charset="2"/>
              <a:buChar char="§"/>
            </a:pPr>
            <a:r>
              <a:rPr lang="en-US" sz="1800" dirty="0"/>
              <a:t>Hand Hygiene Audit Tool, </a:t>
            </a:r>
          </a:p>
          <a:p>
            <a:pPr>
              <a:buFont typeface="Wingdings" pitchFamily="2" charset="2"/>
              <a:buChar char="§"/>
            </a:pPr>
            <a:r>
              <a:rPr lang="en-US" sz="1800" dirty="0"/>
              <a:t>Equipment Breakdown Register ,</a:t>
            </a:r>
          </a:p>
          <a:p>
            <a:pPr>
              <a:buFont typeface="Wingdings" pitchFamily="2" charset="2"/>
              <a:buChar char="§"/>
            </a:pPr>
            <a:r>
              <a:rPr lang="en-US" sz="1800" dirty="0"/>
              <a:t>Equipment Maintenance Register </a:t>
            </a:r>
          </a:p>
          <a:p>
            <a:pPr>
              <a:buFont typeface="Wingdings" pitchFamily="2" charset="2"/>
              <a:buChar char="§"/>
            </a:pPr>
            <a:r>
              <a:rPr lang="en-US" sz="1800" dirty="0"/>
              <a:t>Training Register</a:t>
            </a:r>
          </a:p>
          <a:p>
            <a:pPr>
              <a:buFont typeface="Wingdings" pitchFamily="2" charset="2"/>
              <a:buChar char="§"/>
            </a:pPr>
            <a:r>
              <a:rPr lang="en-US" sz="1800" dirty="0"/>
              <a:t>Anesthesia Safety Checklist ,</a:t>
            </a:r>
          </a:p>
          <a:p>
            <a:pPr>
              <a:buFont typeface="Wingdings" pitchFamily="2" charset="2"/>
              <a:buChar char="§"/>
            </a:pPr>
            <a:r>
              <a:rPr lang="en-US" sz="1800" dirty="0"/>
              <a:t>Incident Reporting Form, </a:t>
            </a:r>
          </a:p>
          <a:p>
            <a:pPr>
              <a:buFont typeface="Wingdings" pitchFamily="2" charset="2"/>
              <a:buChar char="§"/>
            </a:pPr>
            <a:r>
              <a:rPr lang="en-US" sz="1800" dirty="0"/>
              <a:t>Patient Satisfaction Survey , </a:t>
            </a:r>
          </a:p>
          <a:p>
            <a:pPr>
              <a:buFont typeface="Wingdings" pitchFamily="2" charset="2"/>
              <a:buChar char="§"/>
            </a:pPr>
            <a:r>
              <a:rPr lang="en-US" sz="1800" dirty="0"/>
              <a:t>Pre </a:t>
            </a:r>
            <a:r>
              <a:rPr lang="en-US" sz="1800" dirty="0" err="1"/>
              <a:t>Anaesthesia</a:t>
            </a:r>
            <a:r>
              <a:rPr lang="en-US" sz="1800" dirty="0"/>
              <a:t> Checklist,</a:t>
            </a:r>
          </a:p>
          <a:p>
            <a:pPr>
              <a:buFont typeface="Wingdings" pitchFamily="2" charset="2"/>
              <a:buChar char="§"/>
            </a:pPr>
            <a:r>
              <a:rPr lang="en-US" sz="1800" dirty="0"/>
              <a:t>Fumigation Register,</a:t>
            </a:r>
          </a:p>
          <a:p>
            <a:pPr>
              <a:buFont typeface="Wingdings" pitchFamily="2" charset="2"/>
              <a:buChar char="§"/>
            </a:pPr>
            <a:r>
              <a:rPr lang="en-US" sz="1800" dirty="0"/>
              <a:t>Adverse Drug Reaction Form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382000" cy="4038600"/>
          </a:xfrm>
        </p:spPr>
        <p:txBody>
          <a:bodyPr>
            <a:normAutofit/>
          </a:bodyPr>
          <a:lstStyle/>
          <a:p>
            <a:pPr algn="just"/>
            <a:r>
              <a:rPr lang="en-US" sz="1800" dirty="0"/>
              <a:t>Availability of diagnostic test is not functional 24/7</a:t>
            </a:r>
          </a:p>
          <a:p>
            <a:pPr algn="just"/>
            <a:r>
              <a:rPr lang="en-US" sz="1800" dirty="0"/>
              <a:t>Necessary information regarding services provided is not displayed</a:t>
            </a:r>
          </a:p>
          <a:p>
            <a:pPr algn="just"/>
            <a:r>
              <a:rPr lang="en-US" sz="1800" dirty="0"/>
              <a:t>Partition is not available at delivery table and wheelchair, stretcher also not available in facility</a:t>
            </a:r>
          </a:p>
          <a:p>
            <a:pPr algn="just"/>
            <a:r>
              <a:rPr lang="en-US" sz="1800" dirty="0"/>
              <a:t>Physical  safety of  infrastructure like cupboards, furniture is not </a:t>
            </a:r>
            <a:r>
              <a:rPr lang="en-US" sz="1800" dirty="0" err="1"/>
              <a:t>upto</a:t>
            </a:r>
            <a:r>
              <a:rPr lang="en-US" sz="1800" dirty="0"/>
              <a:t> the mark</a:t>
            </a:r>
          </a:p>
          <a:p>
            <a:pPr algn="just"/>
            <a:r>
              <a:rPr lang="en-US" sz="1800" dirty="0"/>
              <a:t>Training of fire safety  equipment has not been given to staffs.</a:t>
            </a:r>
          </a:p>
          <a:p>
            <a:pPr algn="just"/>
            <a:r>
              <a:rPr lang="en-US" sz="1800" dirty="0"/>
              <a:t>Power backup is not available in </a:t>
            </a:r>
            <a:r>
              <a:rPr lang="en-US" sz="1800" dirty="0" err="1"/>
              <a:t>labour</a:t>
            </a:r>
            <a:r>
              <a:rPr lang="en-US" sz="1800" dirty="0"/>
              <a:t> room</a:t>
            </a:r>
          </a:p>
          <a:p>
            <a:pPr algn="just"/>
            <a:r>
              <a:rPr lang="en-US" sz="1800" dirty="0"/>
              <a:t>Empty and filled cylinder are not labeled and updated in facility</a:t>
            </a:r>
          </a:p>
          <a:p>
            <a:pPr algn="just"/>
            <a:r>
              <a:rPr lang="en-US" sz="1800" dirty="0"/>
              <a:t>Not having proper handling of soiled and infected linen by staffs.</a:t>
            </a:r>
          </a:p>
          <a:p>
            <a:pPr algn="just"/>
            <a:r>
              <a:rPr lang="en-US" sz="1800" dirty="0"/>
              <a:t>Audits are not conducted on monthly basis.</a:t>
            </a:r>
          </a:p>
          <a:p>
            <a:pPr algn="just"/>
            <a:r>
              <a:rPr lang="en-US" sz="1800" dirty="0"/>
              <a:t>Client satisfaction score is less in facility</a:t>
            </a:r>
          </a:p>
          <a:p>
            <a:endParaRPr lang="en-US" sz="1800" dirty="0"/>
          </a:p>
        </p:txBody>
      </p:sp>
      <p:sp>
        <p:nvSpPr>
          <p:cNvPr id="2" name="Title 1"/>
          <p:cNvSpPr>
            <a:spLocks noGrp="1"/>
          </p:cNvSpPr>
          <p:nvPr>
            <p:ph type="title"/>
          </p:nvPr>
        </p:nvSpPr>
        <p:spPr>
          <a:xfrm>
            <a:off x="457200" y="274638"/>
            <a:ext cx="7239000" cy="792162"/>
          </a:xfrm>
        </p:spPr>
        <p:txBody>
          <a:bodyPr/>
          <a:lstStyle/>
          <a:p>
            <a:r>
              <a:rPr lang="en-US" sz="3200" dirty="0"/>
              <a:t>GAPS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normAutofit lnSpcReduction="10000"/>
          </a:bodyPr>
          <a:lstStyle/>
          <a:p>
            <a:pPr algn="just"/>
            <a:r>
              <a:rPr lang="en-US" sz="1800" dirty="0"/>
              <a:t>To conclude, Regular control and surveillance needs to be undertaken so that the quality improvement does not deteriorate instead continuous quality improvement should be done. </a:t>
            </a:r>
          </a:p>
          <a:p>
            <a:pPr algn="just"/>
            <a:r>
              <a:rPr lang="en-US" sz="1800" dirty="0"/>
              <a:t>In sub district hospital there are gaps and challenges, with implementation of </a:t>
            </a:r>
            <a:r>
              <a:rPr lang="en-US" sz="1800" dirty="0" err="1"/>
              <a:t>laqshya</a:t>
            </a:r>
            <a:r>
              <a:rPr lang="en-US" sz="1800" dirty="0"/>
              <a:t>  programme in assessing the quality of care of facilities in </a:t>
            </a:r>
            <a:r>
              <a:rPr lang="en-US" sz="1800" dirty="0" err="1"/>
              <a:t>labour</a:t>
            </a:r>
            <a:r>
              <a:rPr lang="en-US" sz="1800" dirty="0"/>
              <a:t> room ensures subsiding the gaps, and provide a proper plan of action to all the public healthcare organizations.</a:t>
            </a:r>
          </a:p>
          <a:p>
            <a:pPr algn="just"/>
            <a:r>
              <a:rPr lang="en-US" sz="1800" dirty="0"/>
              <a:t>In above mentioned  there are 8 thematic area in which its showing Gaps or challenges  so we made strategy  in order to remove gaps , and maintained proper documentation . So that knowledge of staffs has been increased for </a:t>
            </a:r>
            <a:r>
              <a:rPr lang="en-US" sz="1800" dirty="0" err="1"/>
              <a:t>laqshya</a:t>
            </a:r>
            <a:r>
              <a:rPr lang="en-US" sz="1800" dirty="0"/>
              <a:t> program &amp; patient care level also improved. We made a criteria for scoring pattern &amp; </a:t>
            </a:r>
            <a:r>
              <a:rPr lang="en-US" sz="1800" dirty="0" err="1"/>
              <a:t>analysed</a:t>
            </a:r>
            <a:r>
              <a:rPr lang="en-US" sz="1800" dirty="0"/>
              <a:t> standards of </a:t>
            </a:r>
            <a:r>
              <a:rPr lang="en-US" sz="1800" dirty="0" err="1"/>
              <a:t>laqshya</a:t>
            </a:r>
            <a:r>
              <a:rPr lang="en-US" sz="1800" dirty="0"/>
              <a:t> by applying representative tool .</a:t>
            </a:r>
          </a:p>
          <a:p>
            <a:pPr algn="just"/>
            <a:r>
              <a:rPr lang="en-US" sz="1800" dirty="0"/>
              <a:t>Facility are being supported by state teams through creating institutional frame work for quality assurance like district quality assurance </a:t>
            </a:r>
            <a:r>
              <a:rPr lang="en-US" sz="1800" dirty="0" err="1"/>
              <a:t>committe</a:t>
            </a:r>
            <a:r>
              <a:rPr lang="en-US" sz="1800" dirty="0"/>
              <a:t> (DQAC), Quality team or Quality </a:t>
            </a:r>
            <a:r>
              <a:rPr lang="en-US" sz="1800" dirty="0" err="1"/>
              <a:t>cirlce</a:t>
            </a:r>
            <a:r>
              <a:rPr lang="en-US" sz="1800" dirty="0"/>
              <a:t>.</a:t>
            </a:r>
          </a:p>
          <a:p>
            <a:endParaRPr lang="en-US" sz="1800" dirty="0"/>
          </a:p>
          <a:p>
            <a:endParaRPr lang="en-US" sz="1800" dirty="0"/>
          </a:p>
          <a:p>
            <a:endParaRPr lang="en-US" sz="1800" dirty="0"/>
          </a:p>
        </p:txBody>
      </p:sp>
      <p:sp>
        <p:nvSpPr>
          <p:cNvPr id="2" name="Title 1"/>
          <p:cNvSpPr>
            <a:spLocks noGrp="1"/>
          </p:cNvSpPr>
          <p:nvPr>
            <p:ph type="title"/>
          </p:nvPr>
        </p:nvSpPr>
        <p:spPr/>
        <p:txBody>
          <a:bodyPr/>
          <a:lstStyle/>
          <a:p>
            <a:r>
              <a:rPr lang="en-US" sz="3600" dirty="0"/>
              <a:t>CONCLUSION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Autofit/>
          </a:bodyPr>
          <a:lstStyle/>
          <a:p>
            <a:pPr algn="just"/>
            <a:r>
              <a:rPr lang="en-US" sz="1800" dirty="0"/>
              <a:t>There should be formation of quality circle group and should have quality circle meeting on monthly basis</a:t>
            </a:r>
          </a:p>
          <a:p>
            <a:pPr algn="just"/>
            <a:r>
              <a:rPr lang="en-US" sz="1800" dirty="0"/>
              <a:t>There should be proper regular training to all staff is of utmost importance. Not only for audit purpose but also for other which help to enhance their knowledge &amp; skills.</a:t>
            </a:r>
          </a:p>
          <a:p>
            <a:pPr algn="just"/>
            <a:r>
              <a:rPr lang="en-US" sz="1800" dirty="0" err="1"/>
              <a:t>Dakshata</a:t>
            </a:r>
            <a:r>
              <a:rPr lang="en-US" sz="1800" dirty="0"/>
              <a:t> training should be given to all </a:t>
            </a:r>
            <a:r>
              <a:rPr lang="en-US" sz="1800" dirty="0" err="1"/>
              <a:t>labour</a:t>
            </a:r>
            <a:r>
              <a:rPr lang="en-US" sz="1800" dirty="0"/>
              <a:t> room staff like nurses in order to enhance their skill and knowledge and also management of  the complication of  beneficiaries in case of absence/unavailability gynecologist.</a:t>
            </a:r>
          </a:p>
          <a:p>
            <a:pPr algn="just"/>
            <a:r>
              <a:rPr lang="en-US" sz="1800" dirty="0"/>
              <a:t>Due to COVID-19 many of staff has been shifted to Covid Care Center (CCC) for duty. In such situations, requirements must be increased and adequate distribution of staff members in all departments. </a:t>
            </a:r>
          </a:p>
          <a:p>
            <a:pPr algn="just"/>
            <a:r>
              <a:rPr lang="en-US" sz="1800" dirty="0"/>
              <a:t>Quality enhancing programmes are very vital in all healthcare facilities especially in public healthcare facilities. They not only helpful in improving Maternal Mortality Ratio, but also vital to value &amp; respect the motherhood and make delivery process an enjoyable and effortless. Lastly, enhance the patient satisfaction. </a:t>
            </a:r>
          </a:p>
          <a:p>
            <a:endParaRPr lang="en-US" sz="1800" dirty="0"/>
          </a:p>
          <a:p>
            <a:endParaRPr lang="en-US" sz="1800" dirty="0"/>
          </a:p>
          <a:p>
            <a:endParaRPr lang="en-US" sz="1800" dirty="0"/>
          </a:p>
        </p:txBody>
      </p:sp>
      <p:sp>
        <p:nvSpPr>
          <p:cNvPr id="2" name="Title 1"/>
          <p:cNvSpPr>
            <a:spLocks noGrp="1"/>
          </p:cNvSpPr>
          <p:nvPr>
            <p:ph type="title"/>
          </p:nvPr>
        </p:nvSpPr>
        <p:spPr>
          <a:xfrm>
            <a:off x="457200" y="274638"/>
            <a:ext cx="8229600" cy="639762"/>
          </a:xfrm>
        </p:spPr>
        <p:txBody>
          <a:bodyPr>
            <a:normAutofit fontScale="90000"/>
          </a:bodyPr>
          <a:lstStyle/>
          <a:p>
            <a:r>
              <a:rPr lang="en-US" sz="3600" dirty="0" err="1"/>
              <a:t>Wayforward</a:t>
            </a:r>
            <a:r>
              <a:rPr lang="en-US" sz="3600" dirty="0"/>
              <a:t> </a:t>
            </a:r>
            <a:endParaRPr lang="en-US" dirty="0"/>
          </a:p>
        </p:txBody>
      </p:sp>
    </p:spTree>
    <p:extLst>
      <p:ext uri="{BB962C8B-B14F-4D97-AF65-F5344CB8AC3E}">
        <p14:creationId xmlns:p14="http://schemas.microsoft.com/office/powerpoint/2010/main" xmlns="" val="38937655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a:latin typeface="Times New Roman" pitchFamily="18" charset="0"/>
                <a:cs typeface="Times New Roman" pitchFamily="18" charset="0"/>
              </a:rPr>
              <a:t>Singh, S., </a:t>
            </a:r>
            <a:r>
              <a:rPr lang="en-US" dirty="0" err="1">
                <a:latin typeface="Times New Roman" pitchFamily="18" charset="0"/>
                <a:cs typeface="Times New Roman" pitchFamily="18" charset="0"/>
              </a:rPr>
              <a:t>Gogoi</a:t>
            </a:r>
            <a:r>
              <a:rPr lang="en-US" dirty="0">
                <a:latin typeface="Times New Roman" pitchFamily="18" charset="0"/>
                <a:cs typeface="Times New Roman" pitchFamily="18" charset="0"/>
              </a:rPr>
              <a:t>, A., Caleb-</a:t>
            </a:r>
            <a:r>
              <a:rPr lang="en-US" dirty="0" err="1">
                <a:latin typeface="Times New Roman" pitchFamily="18" charset="0"/>
                <a:cs typeface="Times New Roman" pitchFamily="18" charset="0"/>
              </a:rPr>
              <a:t>Varkey</a:t>
            </a:r>
            <a:r>
              <a:rPr lang="en-US" dirty="0">
                <a:latin typeface="Times New Roman" pitchFamily="18" charset="0"/>
                <a:cs typeface="Times New Roman" pitchFamily="18" charset="0"/>
              </a:rPr>
              <a:t>, L., </a:t>
            </a:r>
            <a:r>
              <a:rPr lang="en-US" dirty="0" err="1">
                <a:latin typeface="Times New Roman" pitchFamily="18" charset="0"/>
                <a:cs typeface="Times New Roman" pitchFamily="18" charset="0"/>
              </a:rPr>
              <a:t>Manoranjini</a:t>
            </a:r>
            <a:r>
              <a:rPr lang="en-US" dirty="0">
                <a:latin typeface="Times New Roman" pitchFamily="18" charset="0"/>
                <a:cs typeface="Times New Roman" pitchFamily="18" charset="0"/>
              </a:rPr>
              <a:t>, M., Ravi, T., </a:t>
            </a:r>
            <a:r>
              <a:rPr lang="en-US" dirty="0" err="1">
                <a:latin typeface="Times New Roman" pitchFamily="18" charset="0"/>
                <a:cs typeface="Times New Roman" pitchFamily="18" charset="0"/>
              </a:rPr>
              <a:t>Rawat</a:t>
            </a:r>
            <a:r>
              <a:rPr lang="en-US" dirty="0">
                <a:latin typeface="Times New Roman" pitchFamily="18" charset="0"/>
                <a:cs typeface="Times New Roman" pitchFamily="18" charset="0"/>
              </a:rPr>
              <a:t>, D. and </a:t>
            </a:r>
            <a:r>
              <a:rPr lang="en-US" dirty="0" err="1">
                <a:latin typeface="Times New Roman" pitchFamily="18" charset="0"/>
                <a:cs typeface="Times New Roman" pitchFamily="18" charset="0"/>
              </a:rPr>
              <a:t>Goel</a:t>
            </a:r>
            <a:r>
              <a:rPr lang="en-US" dirty="0">
                <a:latin typeface="Times New Roman" pitchFamily="18" charset="0"/>
                <a:cs typeface="Times New Roman" pitchFamily="18" charset="0"/>
              </a:rPr>
              <a:t>, R., 2021. Development of a Study tool to Assess Gaps in Respectful  Maternity Care in Health Facilities of India</a:t>
            </a:r>
          </a:p>
          <a:p>
            <a:endParaRPr lang="en-US" dirty="0">
              <a:latin typeface="Times New Roman" pitchFamily="18" charset="0"/>
              <a:cs typeface="Times New Roman" pitchFamily="18" charset="0"/>
            </a:endParaRPr>
          </a:p>
          <a:p>
            <a:r>
              <a:rPr lang="en-US" dirty="0" err="1">
                <a:latin typeface="Times New Roman" pitchFamily="18" charset="0"/>
                <a:cs typeface="Times New Roman" pitchFamily="18" charset="0"/>
              </a:rPr>
              <a:t>lyengar</a:t>
            </a:r>
            <a:r>
              <a:rPr lang="en-US" dirty="0">
                <a:latin typeface="Times New Roman" pitchFamily="18" charset="0"/>
                <a:cs typeface="Times New Roman" pitchFamily="18" charset="0"/>
              </a:rPr>
              <a:t>, K., Jain, M., Thomas, S. </a:t>
            </a:r>
            <a:r>
              <a:rPr lang="en-US" i="1" dirty="0">
                <a:latin typeface="Times New Roman" pitchFamily="18" charset="0"/>
                <a:cs typeface="Times New Roman" pitchFamily="18" charset="0"/>
              </a:rPr>
              <a:t>et al.</a:t>
            </a:r>
            <a:r>
              <a:rPr lang="en-US" dirty="0">
                <a:latin typeface="Times New Roman" pitchFamily="18" charset="0"/>
                <a:cs typeface="Times New Roman" pitchFamily="18" charset="0"/>
              </a:rPr>
              <a:t> Adherence to evidence based care practices for childbirth before and after a quality improvement intervention in health facilities of Rajasthan, India. </a:t>
            </a:r>
            <a:r>
              <a:rPr lang="en-US" i="1" dirty="0">
                <a:latin typeface="Times New Roman" pitchFamily="18" charset="0"/>
                <a:cs typeface="Times New Roman" pitchFamily="18" charset="0"/>
              </a:rPr>
              <a:t>BMC Pregnancy Childbirth</a:t>
            </a: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14, </a:t>
            </a:r>
            <a:r>
              <a:rPr lang="en-US" dirty="0">
                <a:latin typeface="Times New Roman" pitchFamily="18" charset="0"/>
                <a:cs typeface="Times New Roman" pitchFamily="18" charset="0"/>
              </a:rPr>
              <a:t>270 (2014).</a:t>
            </a:r>
          </a:p>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 Lim, SS, Lalit </a:t>
            </a:r>
            <a:r>
              <a:rPr lang="en-US" dirty="0" err="1">
                <a:latin typeface="Times New Roman" pitchFamily="18" charset="0"/>
                <a:cs typeface="Times New Roman" pitchFamily="18" charset="0"/>
              </a:rPr>
              <a:t>Dandona</a:t>
            </a:r>
            <a:r>
              <a:rPr lang="en-US" dirty="0">
                <a:latin typeface="Times New Roman" pitchFamily="18" charset="0"/>
                <a:cs typeface="Times New Roman" pitchFamily="18" charset="0"/>
              </a:rPr>
              <a:t>, Joseph A Hoisington, Spencer L James, Margaret C Hogan, and </a:t>
            </a:r>
            <a:r>
              <a:rPr lang="en-US" dirty="0" err="1">
                <a:latin typeface="Times New Roman" pitchFamily="18" charset="0"/>
                <a:cs typeface="Times New Roman" pitchFamily="18" charset="0"/>
              </a:rPr>
              <a:t>Emmanuela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Gakidou</a:t>
            </a:r>
            <a:r>
              <a:rPr lang="en-US" dirty="0">
                <a:latin typeface="Times New Roman" pitchFamily="18" charset="0"/>
                <a:cs typeface="Times New Roman" pitchFamily="18" charset="0"/>
              </a:rPr>
              <a:t> (2010), “</a:t>
            </a:r>
            <a:r>
              <a:rPr lang="en-US" dirty="0">
                <a:latin typeface="Times New Roman" pitchFamily="18" charset="0"/>
                <a:cs typeface="Times New Roman" pitchFamily="18" charset="0"/>
                <a:hlinkClick r:id="rId2"/>
              </a:rPr>
              <a:t>India’s Janani Suraksha Yojana, a Conditional Cash Transfer</a:t>
            </a:r>
            <a:r>
              <a:rPr lang="en-US" dirty="0">
                <a:latin typeface="Times New Roman" pitchFamily="18" charset="0"/>
                <a:cs typeface="Times New Roman" pitchFamily="18" charset="0"/>
              </a:rPr>
              <a:t> </a:t>
            </a:r>
            <a:r>
              <a:rPr lang="en-US" dirty="0">
                <a:latin typeface="Times New Roman" pitchFamily="18" charset="0"/>
                <a:cs typeface="Times New Roman" pitchFamily="18" charset="0"/>
                <a:hlinkClick r:id="rId2"/>
              </a:rPr>
              <a:t>Program to Increase Births in Health Facilities: An Impact Evaluation</a:t>
            </a:r>
            <a:r>
              <a:rPr lang="en-US" dirty="0">
                <a:latin typeface="Times New Roman" pitchFamily="18" charset="0"/>
                <a:cs typeface="Times New Roman" pitchFamily="18" charset="0"/>
              </a:rPr>
              <a:t>”, </a:t>
            </a:r>
            <a:r>
              <a:rPr lang="en-US" i="1" dirty="0">
                <a:latin typeface="Times New Roman" pitchFamily="18" charset="0"/>
                <a:cs typeface="Times New Roman" pitchFamily="18" charset="0"/>
              </a:rPr>
              <a:t>Lancet</a:t>
            </a:r>
            <a:r>
              <a:rPr lang="en-US" dirty="0">
                <a:latin typeface="Times New Roman" pitchFamily="18" charset="0"/>
                <a:cs typeface="Times New Roman" pitchFamily="18" charset="0"/>
              </a:rPr>
              <a:t>, Vol. 375, 2009 June.  </a:t>
            </a:r>
          </a:p>
          <a:p>
            <a:pPr>
              <a:buNone/>
            </a:pP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sz="3600" dirty="0"/>
              <a:t>BIBLOGRAPHY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6019800"/>
          </a:xfrm>
        </p:spPr>
        <p:txBody>
          <a:bodyPr>
            <a:noAutofit/>
          </a:bodyPr>
          <a:lstStyle/>
          <a:p>
            <a:r>
              <a:rPr lang="en-US" sz="1800" dirty="0">
                <a:latin typeface="Times New Roman" pitchFamily="18" charset="0"/>
                <a:cs typeface="Times New Roman" pitchFamily="18" charset="0"/>
              </a:rPr>
              <a:t>According to NFHS 5 district fact sheet, Institutional birth has been reported in 76.33 %  and Institutional birth in public facility reported 60.7  % in </a:t>
            </a:r>
            <a:r>
              <a:rPr lang="en-US" sz="1800" dirty="0" err="1">
                <a:latin typeface="Times New Roman" pitchFamily="18" charset="0"/>
                <a:cs typeface="Times New Roman" pitchFamily="18" charset="0"/>
              </a:rPr>
              <a:t>Nandurbar</a:t>
            </a:r>
            <a:r>
              <a:rPr lang="en-US" sz="1800" dirty="0">
                <a:latin typeface="Times New Roman" pitchFamily="18" charset="0"/>
                <a:cs typeface="Times New Roman" pitchFamily="18" charset="0"/>
              </a:rPr>
              <a:t> district of Maharashtra. </a:t>
            </a:r>
          </a:p>
          <a:p>
            <a:r>
              <a:rPr lang="en-US" sz="1800" dirty="0">
                <a:latin typeface="Times New Roman" pitchFamily="18" charset="0"/>
                <a:cs typeface="Times New Roman" pitchFamily="18" charset="0"/>
              </a:rPr>
              <a:t>Labour room facilities must be robust and effectively deliverables. </a:t>
            </a:r>
          </a:p>
          <a:p>
            <a:r>
              <a:rPr lang="en-US" sz="1800" dirty="0">
                <a:latin typeface="Times New Roman" pitchFamily="18" charset="0"/>
                <a:cs typeface="Times New Roman" pitchFamily="18" charset="0"/>
              </a:rPr>
              <a:t>Reported patient complications like PPH, APH, retained placenta in </a:t>
            </a:r>
            <a:r>
              <a:rPr lang="en-US" sz="1800" dirty="0" err="1">
                <a:latin typeface="Times New Roman" pitchFamily="18" charset="0"/>
                <a:cs typeface="Times New Roman" pitchFamily="18" charset="0"/>
              </a:rPr>
              <a:t>labour</a:t>
            </a:r>
            <a:r>
              <a:rPr lang="en-US" sz="1800" dirty="0">
                <a:latin typeface="Times New Roman" pitchFamily="18" charset="0"/>
                <a:cs typeface="Times New Roman" pitchFamily="18" charset="0"/>
              </a:rPr>
              <a:t> room., increased waiting timing in facility, insufficient human power, lack of training of staffs, drug consumable &amp; equipment are not located properly  thus, it is essential to implement quality standard in facilities to improve quality of services.</a:t>
            </a:r>
          </a:p>
          <a:p>
            <a:r>
              <a:rPr lang="en-US" sz="1800" dirty="0">
                <a:latin typeface="Times New Roman" pitchFamily="18" charset="0"/>
                <a:cs typeface="Times New Roman" pitchFamily="18" charset="0"/>
              </a:rPr>
              <a:t>Quality of care is one vital parameter which can never be overlooked during the delivery of healthcare services. Practices of quality care always require external validation such as LAQSHYA certification. </a:t>
            </a:r>
          </a:p>
          <a:p>
            <a:r>
              <a:rPr lang="en-US" sz="1800" dirty="0">
                <a:latin typeface="Times New Roman" pitchFamily="18" charset="0"/>
                <a:cs typeface="Times New Roman" pitchFamily="18" charset="0"/>
              </a:rPr>
              <a:t>The LAQSHYA Program caters good quality of practice to all patient in facilities  and also ensure their safety.  </a:t>
            </a:r>
          </a:p>
          <a:p>
            <a:r>
              <a:rPr lang="en-US" sz="1800" dirty="0">
                <a:latin typeface="Times New Roman" pitchFamily="18" charset="0"/>
                <a:cs typeface="Times New Roman" pitchFamily="18" charset="0"/>
              </a:rPr>
              <a:t> Healthcare providers are geared up to shift their focus from ‘care delivery ‘ to ‘Quality Care’ delivery. </a:t>
            </a:r>
          </a:p>
          <a:p>
            <a:r>
              <a:rPr lang="en-US" sz="1800" dirty="0">
                <a:latin typeface="Times New Roman" pitchFamily="18" charset="0"/>
                <a:cs typeface="Times New Roman" pitchFamily="18" charset="0"/>
              </a:rPr>
              <a:t>Such programs not only ensure patient safety and quality care but also depict organization’s commitment to quality care. Implementation of these program expected to result into delivery of respectful and zero defect  care to all pregnant women and newborn.</a:t>
            </a:r>
          </a:p>
          <a:p>
            <a:endParaRPr lang="en-US" sz="1400" dirty="0"/>
          </a:p>
        </p:txBody>
      </p:sp>
      <p:sp>
        <p:nvSpPr>
          <p:cNvPr id="2" name="Title 1"/>
          <p:cNvSpPr>
            <a:spLocks noGrp="1"/>
          </p:cNvSpPr>
          <p:nvPr>
            <p:ph type="title"/>
          </p:nvPr>
        </p:nvSpPr>
        <p:spPr>
          <a:xfrm>
            <a:off x="457200" y="152400"/>
            <a:ext cx="8229600" cy="609600"/>
          </a:xfrm>
        </p:spPr>
        <p:txBody>
          <a:bodyPr>
            <a:normAutofit/>
          </a:bodyPr>
          <a:lstStyle/>
          <a:p>
            <a:r>
              <a:rPr lang="en-US" sz="2400" dirty="0"/>
              <a:t>INTRODUCTION </a:t>
            </a:r>
            <a:endParaRPr lang="en-US" sz="3200"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800600"/>
          </a:xfrm>
        </p:spPr>
        <p:txBody>
          <a:bodyPr>
            <a:noAutofit/>
          </a:bodyPr>
          <a:lstStyle/>
          <a:p>
            <a:endParaRPr lang="en-US" sz="1600" dirty="0"/>
          </a:p>
          <a:p>
            <a:pPr algn="just"/>
            <a:endParaRPr lang="en-US" sz="1800" dirty="0">
              <a:latin typeface="Times New Roman" pitchFamily="18" charset="0"/>
              <a:cs typeface="Times New Roman" pitchFamily="18" charset="0"/>
            </a:endParaRPr>
          </a:p>
          <a:p>
            <a:pPr algn="just"/>
            <a:r>
              <a:rPr lang="en-US" sz="1800" dirty="0">
                <a:latin typeface="Times New Roman" pitchFamily="18" charset="0"/>
                <a:cs typeface="Times New Roman" pitchFamily="18" charset="0"/>
              </a:rPr>
              <a:t>1. Singh, et al.,2021,-This study is  focusing  on  respectful maternal care (RMC) having birth companion concept in the facility during  pregnancy. This study also given emphasis on childbirth and healthcare intrapartum care. This paper has been talked about the disrespect  and abuse by a nurse or any staff of facility to the beneficiaries and there should be no discrimination based on gender or religion etc.</a:t>
            </a:r>
          </a:p>
          <a:p>
            <a:pPr algn="just"/>
            <a:r>
              <a:rPr lang="en-US" sz="1800" dirty="0">
                <a:latin typeface="Times New Roman" pitchFamily="18" charset="0"/>
                <a:cs typeface="Times New Roman" pitchFamily="18" charset="0"/>
              </a:rPr>
              <a:t>2. </a:t>
            </a:r>
            <a:r>
              <a:rPr lang="en-US" sz="1800" dirty="0" err="1">
                <a:latin typeface="Times New Roman" pitchFamily="18" charset="0"/>
                <a:cs typeface="Times New Roman" pitchFamily="18" charset="0"/>
              </a:rPr>
              <a:t>lyengar</a:t>
            </a:r>
            <a:r>
              <a:rPr lang="en-US" sz="1800" dirty="0">
                <a:latin typeface="Times New Roman" pitchFamily="18" charset="0"/>
                <a:cs typeface="Times New Roman" pitchFamily="18" charset="0"/>
              </a:rPr>
              <a:t> et al.,2014,-focused on evidence-based care practices for childbirth before or after Quality improvement intervention in health facility. Janani surakshya yojana is a scheme and it is safe motherhood intervention under national rural health mission (NHRM)  implemented with objective of reducing maternal and neonatal mortality by promoting institutional  delivery among poor pregnant women. </a:t>
            </a:r>
          </a:p>
          <a:p>
            <a:endParaRPr lang="en-US" sz="1600" dirty="0"/>
          </a:p>
        </p:txBody>
      </p:sp>
      <p:sp>
        <p:nvSpPr>
          <p:cNvPr id="2" name="Title 1"/>
          <p:cNvSpPr>
            <a:spLocks noGrp="1"/>
          </p:cNvSpPr>
          <p:nvPr>
            <p:ph type="title"/>
          </p:nvPr>
        </p:nvSpPr>
        <p:spPr>
          <a:xfrm>
            <a:off x="457200" y="274638"/>
            <a:ext cx="8229600" cy="944562"/>
          </a:xfrm>
        </p:spPr>
        <p:txBody>
          <a:bodyPr>
            <a:normAutofit/>
          </a:bodyPr>
          <a:lstStyle/>
          <a:p>
            <a:r>
              <a:rPr lang="en-US" sz="4000" dirty="0"/>
              <a:t>LITERATURE REVIEW</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2514600"/>
          </a:xfrm>
        </p:spPr>
        <p:txBody>
          <a:bodyPr>
            <a:normAutofit/>
          </a:bodyPr>
          <a:lstStyle/>
          <a:p>
            <a:r>
              <a:rPr lang="en-US" sz="2000" dirty="0">
                <a:latin typeface="Times New Roman" pitchFamily="18" charset="0"/>
                <a:cs typeface="Times New Roman" pitchFamily="18" charset="0"/>
              </a:rPr>
              <a:t>To document the quality of care provided in accordance with eight specific thematic area</a:t>
            </a:r>
          </a:p>
          <a:p>
            <a:r>
              <a:rPr lang="en-US" sz="2000" dirty="0">
                <a:latin typeface="Times New Roman" pitchFamily="18" charset="0"/>
                <a:cs typeface="Times New Roman" pitchFamily="18" charset="0"/>
              </a:rPr>
              <a:t>To identify gaps in low performing standard in </a:t>
            </a:r>
            <a:r>
              <a:rPr lang="en-US" sz="2000" dirty="0" err="1">
                <a:latin typeface="Times New Roman" pitchFamily="18" charset="0"/>
                <a:cs typeface="Times New Roman" pitchFamily="18" charset="0"/>
              </a:rPr>
              <a:t>LaQshya</a:t>
            </a:r>
            <a:r>
              <a:rPr lang="en-US" sz="2000" dirty="0">
                <a:latin typeface="Times New Roman" pitchFamily="18" charset="0"/>
                <a:cs typeface="Times New Roman" pitchFamily="18" charset="0"/>
              </a:rPr>
              <a:t> checklist and</a:t>
            </a:r>
          </a:p>
          <a:p>
            <a:r>
              <a:rPr lang="en-US" sz="2000" dirty="0">
                <a:latin typeface="Times New Roman" pitchFamily="18" charset="0"/>
                <a:cs typeface="Times New Roman" pitchFamily="18" charset="0"/>
              </a:rPr>
              <a:t>To suggest strategy to improve </a:t>
            </a:r>
            <a:r>
              <a:rPr lang="en-US" sz="2000" dirty="0" err="1">
                <a:latin typeface="Times New Roman" pitchFamily="18" charset="0"/>
                <a:cs typeface="Times New Roman" pitchFamily="18" charset="0"/>
              </a:rPr>
              <a:t>labour</a:t>
            </a:r>
            <a:r>
              <a:rPr lang="en-US" sz="2000" dirty="0">
                <a:latin typeface="Times New Roman" pitchFamily="18" charset="0"/>
                <a:cs typeface="Times New Roman" pitchFamily="18" charset="0"/>
              </a:rPr>
              <a:t> room services in SDH.</a:t>
            </a:r>
          </a:p>
          <a:p>
            <a:pPr>
              <a:buNone/>
            </a:pPr>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a:t>OBJECTIVES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458200" cy="5486400"/>
          </a:xfrm>
        </p:spPr>
        <p:txBody>
          <a:bodyPr>
            <a:normAutofit lnSpcReduction="10000"/>
          </a:bodyPr>
          <a:lstStyle/>
          <a:p>
            <a:r>
              <a:rPr lang="en-US" sz="1900" b="1" dirty="0">
                <a:latin typeface="Times New Roman" pitchFamily="18" charset="0"/>
                <a:cs typeface="Times New Roman" pitchFamily="18" charset="0"/>
              </a:rPr>
              <a:t>Study design:</a:t>
            </a:r>
            <a:r>
              <a:rPr lang="en-US" sz="1900" dirty="0">
                <a:latin typeface="Times New Roman" pitchFamily="18" charset="0"/>
                <a:cs typeface="Times New Roman" pitchFamily="18" charset="0"/>
              </a:rPr>
              <a:t> Cross-sectional study </a:t>
            </a:r>
          </a:p>
          <a:p>
            <a:r>
              <a:rPr lang="en-US" sz="1900" b="1" dirty="0">
                <a:latin typeface="Times New Roman" pitchFamily="18" charset="0"/>
                <a:cs typeface="Times New Roman" pitchFamily="18" charset="0"/>
              </a:rPr>
              <a:t>Study area:</a:t>
            </a:r>
            <a:r>
              <a:rPr lang="en-US" sz="1900" dirty="0">
                <a:latin typeface="Times New Roman" pitchFamily="18" charset="0"/>
                <a:cs typeface="Times New Roman" pitchFamily="18" charset="0"/>
              </a:rPr>
              <a:t> Sub-District Hospital, </a:t>
            </a:r>
            <a:r>
              <a:rPr lang="en-US" sz="1900" dirty="0" err="1">
                <a:latin typeface="Times New Roman" pitchFamily="18" charset="0"/>
                <a:cs typeface="Times New Roman" pitchFamily="18" charset="0"/>
              </a:rPr>
              <a:t>Navapur</a:t>
            </a:r>
            <a:r>
              <a:rPr lang="en-US" sz="1900" dirty="0">
                <a:latin typeface="Times New Roman" pitchFamily="18" charset="0"/>
                <a:cs typeface="Times New Roman" pitchFamily="18" charset="0"/>
              </a:rPr>
              <a:t>.</a:t>
            </a:r>
          </a:p>
          <a:p>
            <a:r>
              <a:rPr lang="en-US" sz="1900" b="1" dirty="0">
                <a:latin typeface="Times New Roman" pitchFamily="18" charset="0"/>
                <a:cs typeface="Times New Roman" pitchFamily="18" charset="0"/>
              </a:rPr>
              <a:t>Study population: </a:t>
            </a:r>
            <a:r>
              <a:rPr lang="en-US" sz="1900" dirty="0">
                <a:latin typeface="Times New Roman" pitchFamily="18" charset="0"/>
                <a:cs typeface="Times New Roman" pitchFamily="18" charset="0"/>
              </a:rPr>
              <a:t>All Staff of Labour Room, Maternal OT, Staff In-charge, Staff Nurse and Housekeeping Staff.</a:t>
            </a:r>
          </a:p>
          <a:p>
            <a:r>
              <a:rPr lang="en-US" sz="1900" b="1" dirty="0">
                <a:latin typeface="Times New Roman" pitchFamily="18" charset="0"/>
                <a:cs typeface="Times New Roman" pitchFamily="18" charset="0"/>
              </a:rPr>
              <a:t>Study period: </a:t>
            </a:r>
            <a:r>
              <a:rPr lang="en-US" sz="1900" dirty="0">
                <a:latin typeface="Times New Roman" pitchFamily="18" charset="0"/>
                <a:cs typeface="Times New Roman" pitchFamily="18" charset="0"/>
              </a:rPr>
              <a:t>16 Feb 2021- 31 April 2021.</a:t>
            </a:r>
          </a:p>
          <a:p>
            <a:r>
              <a:rPr lang="en-US" sz="1900" b="1" dirty="0">
                <a:latin typeface="Times New Roman" pitchFamily="18" charset="0"/>
                <a:cs typeface="Times New Roman" pitchFamily="18" charset="0"/>
              </a:rPr>
              <a:t>Sample method:  </a:t>
            </a:r>
            <a:r>
              <a:rPr lang="en-US" sz="1900" dirty="0">
                <a:latin typeface="Times New Roman" pitchFamily="18" charset="0"/>
                <a:cs typeface="Times New Roman" pitchFamily="18" charset="0"/>
              </a:rPr>
              <a:t>Convenience sampling.</a:t>
            </a:r>
          </a:p>
          <a:p>
            <a:r>
              <a:rPr lang="en-US" sz="1900" b="1" dirty="0">
                <a:latin typeface="Times New Roman" pitchFamily="18" charset="0"/>
                <a:cs typeface="Times New Roman" pitchFamily="18" charset="0"/>
              </a:rPr>
              <a:t>Sample size: </a:t>
            </a:r>
            <a:r>
              <a:rPr lang="en-US" sz="1900" dirty="0">
                <a:latin typeface="Times New Roman" pitchFamily="18" charset="0"/>
                <a:cs typeface="Times New Roman" pitchFamily="18" charset="0"/>
              </a:rPr>
              <a:t>All Available staff of the Labour Room &amp; Maternal OT. .(4 Nurses , 1 housekeeper, 1 community health officer (CHO)</a:t>
            </a:r>
          </a:p>
          <a:p>
            <a:r>
              <a:rPr lang="en-US" sz="1900" dirty="0">
                <a:latin typeface="Times New Roman" pitchFamily="18" charset="0"/>
                <a:cs typeface="Times New Roman" pitchFamily="18" charset="0"/>
              </a:rPr>
              <a:t>Data collection tools and techniques: Considering the study objectives, the </a:t>
            </a:r>
            <a:r>
              <a:rPr lang="en-US" sz="1900" dirty="0" err="1">
                <a:latin typeface="Times New Roman" pitchFamily="18" charset="0"/>
                <a:cs typeface="Times New Roman" pitchFamily="18" charset="0"/>
              </a:rPr>
              <a:t>Laqshya</a:t>
            </a:r>
            <a:r>
              <a:rPr lang="en-US" sz="1900" dirty="0">
                <a:latin typeface="Times New Roman" pitchFamily="18" charset="0"/>
                <a:cs typeface="Times New Roman" pitchFamily="18" charset="0"/>
              </a:rPr>
              <a:t> checklist was used for this study. Review of literature related to </a:t>
            </a:r>
            <a:r>
              <a:rPr lang="en-US" sz="1900" dirty="0" err="1">
                <a:latin typeface="Times New Roman" pitchFamily="18" charset="0"/>
                <a:cs typeface="Times New Roman" pitchFamily="18" charset="0"/>
              </a:rPr>
              <a:t>labour</a:t>
            </a:r>
            <a:r>
              <a:rPr lang="en-US" sz="1900" dirty="0">
                <a:latin typeface="Times New Roman" pitchFamily="18" charset="0"/>
                <a:cs typeface="Times New Roman" pitchFamily="18" charset="0"/>
              </a:rPr>
              <a:t> room services, hospital record review &amp; In-depth interviews were conducted among stakeholders. </a:t>
            </a:r>
          </a:p>
          <a:p>
            <a:r>
              <a:rPr lang="en-US" sz="1900" dirty="0">
                <a:latin typeface="Times New Roman" pitchFamily="18" charset="0"/>
                <a:cs typeface="Times New Roman" pitchFamily="18" charset="0"/>
              </a:rPr>
              <a:t>Data management and Analysis: IDIs were thematically coded and analyzed through </a:t>
            </a:r>
            <a:r>
              <a:rPr lang="en-US" sz="1900" dirty="0" err="1">
                <a:latin typeface="Times New Roman" pitchFamily="18" charset="0"/>
                <a:cs typeface="Times New Roman" pitchFamily="18" charset="0"/>
              </a:rPr>
              <a:t>microsoft</a:t>
            </a:r>
            <a:r>
              <a:rPr lang="en-US" sz="1900" dirty="0">
                <a:latin typeface="Times New Roman" pitchFamily="18" charset="0"/>
                <a:cs typeface="Times New Roman" pitchFamily="18" charset="0"/>
              </a:rPr>
              <a:t> excel according to the study objectives.  </a:t>
            </a:r>
          </a:p>
          <a:p>
            <a:pPr>
              <a:buNone/>
            </a:pPr>
            <a:r>
              <a:rPr lang="en-US" sz="2300" dirty="0">
                <a:latin typeface="Times New Roman" pitchFamily="18" charset="0"/>
                <a:cs typeface="Times New Roman" pitchFamily="18" charset="0"/>
              </a:rPr>
              <a:t> </a:t>
            </a:r>
          </a:p>
          <a:p>
            <a:pPr>
              <a:buNone/>
            </a:pPr>
            <a:endParaRPr lang="en-US" sz="1900" dirty="0">
              <a:latin typeface="Times New Roman" pitchFamily="18" charset="0"/>
              <a:cs typeface="Times New Roman" pitchFamily="18" charset="0"/>
            </a:endParaRPr>
          </a:p>
          <a:p>
            <a:pPr>
              <a:buNone/>
            </a:pPr>
            <a:r>
              <a:rPr lang="en-US" dirty="0"/>
              <a:t> </a:t>
            </a:r>
          </a:p>
        </p:txBody>
      </p:sp>
      <p:sp>
        <p:nvSpPr>
          <p:cNvPr id="2" name="Title 1"/>
          <p:cNvSpPr>
            <a:spLocks noGrp="1"/>
          </p:cNvSpPr>
          <p:nvPr>
            <p:ph type="title"/>
          </p:nvPr>
        </p:nvSpPr>
        <p:spPr>
          <a:xfrm>
            <a:off x="457200" y="152400"/>
            <a:ext cx="8229600" cy="609600"/>
          </a:xfrm>
        </p:spPr>
        <p:txBody>
          <a:bodyPr>
            <a:normAutofit/>
          </a:bodyPr>
          <a:lstStyle/>
          <a:p>
            <a:r>
              <a:rPr lang="en-US" sz="2800" dirty="0"/>
              <a:t>METHODOLOGY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47800" y="228600"/>
            <a:ext cx="5181600" cy="461665"/>
          </a:xfrm>
          <a:prstGeom prst="rect">
            <a:avLst/>
          </a:prstGeom>
          <a:noFill/>
        </p:spPr>
        <p:txBody>
          <a:bodyPr wrap="square" rtlCol="0">
            <a:spAutoFit/>
          </a:bodyPr>
          <a:lstStyle/>
          <a:p>
            <a:pPr algn="ctr"/>
            <a:r>
              <a:rPr lang="en-US" sz="2400" dirty="0"/>
              <a:t>RESULT AND ANALYSIS</a:t>
            </a:r>
          </a:p>
        </p:txBody>
      </p:sp>
      <p:graphicFrame>
        <p:nvGraphicFramePr>
          <p:cNvPr id="5" name="Table 4"/>
          <p:cNvGraphicFramePr>
            <a:graphicFrameLocks noGrp="1"/>
          </p:cNvGraphicFramePr>
          <p:nvPr/>
        </p:nvGraphicFramePr>
        <p:xfrm>
          <a:off x="1143000" y="914401"/>
          <a:ext cx="7162800" cy="4909358"/>
        </p:xfrm>
        <a:graphic>
          <a:graphicData uri="http://schemas.openxmlformats.org/drawingml/2006/table">
            <a:tbl>
              <a:tblPr firstRow="1" bandRow="1">
                <a:tableStyleId>{5C22544A-7EE6-4342-B048-85BDC9FD1C3A}</a:tableStyleId>
              </a:tblPr>
              <a:tblGrid>
                <a:gridCol w="910725">
                  <a:extLst>
                    <a:ext uri="{9D8B030D-6E8A-4147-A177-3AD203B41FA5}">
                      <a16:colId xmlns:a16="http://schemas.microsoft.com/office/drawing/2014/main" xmlns="" val="20000"/>
                    </a:ext>
                  </a:extLst>
                </a:gridCol>
                <a:gridCol w="1529495">
                  <a:extLst>
                    <a:ext uri="{9D8B030D-6E8A-4147-A177-3AD203B41FA5}">
                      <a16:colId xmlns:a16="http://schemas.microsoft.com/office/drawing/2014/main" xmlns="" val="20001"/>
                    </a:ext>
                  </a:extLst>
                </a:gridCol>
                <a:gridCol w="4722580">
                  <a:extLst>
                    <a:ext uri="{9D8B030D-6E8A-4147-A177-3AD203B41FA5}">
                      <a16:colId xmlns:a16="http://schemas.microsoft.com/office/drawing/2014/main" xmlns="" val="20002"/>
                    </a:ext>
                  </a:extLst>
                </a:gridCol>
              </a:tblGrid>
              <a:tr h="333202">
                <a:tc>
                  <a:txBody>
                    <a:bodyPr/>
                    <a:lstStyle/>
                    <a:p>
                      <a:r>
                        <a:rPr lang="en-US" dirty="0"/>
                        <a:t>SR NO</a:t>
                      </a:r>
                    </a:p>
                  </a:txBody>
                  <a:tcPr/>
                </a:tc>
                <a:tc>
                  <a:txBody>
                    <a:bodyPr/>
                    <a:lstStyle/>
                    <a:p>
                      <a:r>
                        <a:rPr lang="en-US" dirty="0"/>
                        <a:t>Criteria</a:t>
                      </a:r>
                    </a:p>
                  </a:txBody>
                  <a:tcPr/>
                </a:tc>
                <a:tc>
                  <a:txBody>
                    <a:bodyPr/>
                    <a:lstStyle/>
                    <a:p>
                      <a:r>
                        <a:rPr lang="en-US" dirty="0"/>
                        <a:t>Scoring pattern</a:t>
                      </a:r>
                    </a:p>
                  </a:txBody>
                  <a:tcPr/>
                </a:tc>
                <a:extLst>
                  <a:ext uri="{0D108BD9-81ED-4DB2-BD59-A6C34878D82A}">
                    <a16:rowId xmlns:a16="http://schemas.microsoft.com/office/drawing/2014/main" xmlns="" val="10000"/>
                  </a:ext>
                </a:extLst>
              </a:tr>
              <a:tr h="1211626">
                <a:tc>
                  <a:txBody>
                    <a:bodyPr/>
                    <a:lstStyle/>
                    <a:p>
                      <a:r>
                        <a:rPr lang="en-US" dirty="0"/>
                        <a:t>A</a:t>
                      </a:r>
                    </a:p>
                  </a:txBody>
                  <a:tcPr/>
                </a:tc>
                <a:tc>
                  <a:txBody>
                    <a:bodyPr/>
                    <a:lstStyle/>
                    <a:p>
                      <a:r>
                        <a:rPr lang="en-US" dirty="0"/>
                        <a:t>Excellent standard</a:t>
                      </a:r>
                    </a:p>
                  </a:txBody>
                  <a:tcPr/>
                </a:tc>
                <a:tc>
                  <a:txBody>
                    <a:bodyPr/>
                    <a:lstStyle/>
                    <a:p>
                      <a:r>
                        <a:rPr lang="en-US" dirty="0"/>
                        <a:t>Facility</a:t>
                      </a:r>
                      <a:r>
                        <a:rPr lang="en-US" baseline="0" dirty="0"/>
                        <a:t> which have scored 100% in respective standard showing full compliance</a:t>
                      </a:r>
                      <a:endParaRPr lang="en-US" dirty="0"/>
                    </a:p>
                  </a:txBody>
                  <a:tcPr/>
                </a:tc>
                <a:extLst>
                  <a:ext uri="{0D108BD9-81ED-4DB2-BD59-A6C34878D82A}">
                    <a16:rowId xmlns:a16="http://schemas.microsoft.com/office/drawing/2014/main" xmlns="" val="10001"/>
                  </a:ext>
                </a:extLst>
              </a:tr>
              <a:tr h="1665986">
                <a:tc>
                  <a:txBody>
                    <a:bodyPr/>
                    <a:lstStyle/>
                    <a:p>
                      <a:r>
                        <a:rPr lang="en-US" dirty="0"/>
                        <a:t>B</a:t>
                      </a:r>
                    </a:p>
                  </a:txBody>
                  <a:tcPr/>
                </a:tc>
                <a:tc>
                  <a:txBody>
                    <a:bodyPr/>
                    <a:lstStyle/>
                    <a:p>
                      <a:r>
                        <a:rPr lang="en-US" dirty="0"/>
                        <a:t>Good Standard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Facility</a:t>
                      </a:r>
                      <a:r>
                        <a:rPr lang="en-US" baseline="0" dirty="0"/>
                        <a:t> which have scored 50% &amp; above in respective standard showing partial compliance</a:t>
                      </a:r>
                      <a:endParaRPr lang="en-US" dirty="0"/>
                    </a:p>
                    <a:p>
                      <a:endParaRPr lang="en-US" dirty="0"/>
                    </a:p>
                  </a:txBody>
                  <a:tcPr/>
                </a:tc>
                <a:extLst>
                  <a:ext uri="{0D108BD9-81ED-4DB2-BD59-A6C34878D82A}">
                    <a16:rowId xmlns:a16="http://schemas.microsoft.com/office/drawing/2014/main" xmlns="" val="10002"/>
                  </a:ext>
                </a:extLst>
              </a:tr>
              <a:tr h="1665986">
                <a:tc>
                  <a:txBody>
                    <a:bodyPr/>
                    <a:lstStyle/>
                    <a:p>
                      <a:r>
                        <a:rPr lang="en-US" dirty="0"/>
                        <a:t>C</a:t>
                      </a:r>
                    </a:p>
                  </a:txBody>
                  <a:tcPr/>
                </a:tc>
                <a:tc>
                  <a:txBody>
                    <a:bodyPr/>
                    <a:lstStyle/>
                    <a:p>
                      <a:r>
                        <a:rPr lang="en-US" dirty="0"/>
                        <a:t>Poor standard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Facility</a:t>
                      </a:r>
                      <a:r>
                        <a:rPr lang="en-US" baseline="0" dirty="0"/>
                        <a:t> which have scored 50% &amp; below in respective standard showing No compliance</a:t>
                      </a:r>
                      <a:endParaRPr lang="en-US" dirty="0"/>
                    </a:p>
                    <a:p>
                      <a:endParaRPr lang="en-US" dirty="0"/>
                    </a:p>
                  </a:txBody>
                  <a:tcPr/>
                </a:tc>
                <a:extLst>
                  <a:ext uri="{0D108BD9-81ED-4DB2-BD59-A6C34878D82A}">
                    <a16:rowId xmlns:a16="http://schemas.microsoft.com/office/drawing/2014/main" xmlns="" val="10003"/>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xmlns="" val="4271904710"/>
              </p:ext>
            </p:extLst>
          </p:nvPr>
        </p:nvGraphicFramePr>
        <p:xfrm>
          <a:off x="0" y="1069776"/>
          <a:ext cx="8991600" cy="5026224"/>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571500" y="454223"/>
            <a:ext cx="8001000" cy="615553"/>
          </a:xfrm>
          <a:prstGeom prst="rect">
            <a:avLst/>
          </a:prstGeom>
          <a:noFill/>
        </p:spPr>
        <p:txBody>
          <a:bodyPr wrap="square" rtlCol="0">
            <a:spAutoFit/>
          </a:bodyPr>
          <a:lstStyle/>
          <a:p>
            <a:r>
              <a:rPr lang="en-US" b="1" dirty="0" err="1">
                <a:latin typeface="Times New Roman" pitchFamily="18" charset="0"/>
                <a:cs typeface="Times New Roman" pitchFamily="18" charset="0"/>
              </a:rPr>
              <a:t>Labour</a:t>
            </a:r>
            <a:r>
              <a:rPr lang="en-US" b="1" dirty="0">
                <a:latin typeface="Times New Roman" pitchFamily="18" charset="0"/>
                <a:cs typeface="Times New Roman" pitchFamily="18" charset="0"/>
              </a:rPr>
              <a:t> room score card of Sub-district </a:t>
            </a:r>
            <a:r>
              <a:rPr lang="en-US" b="1" dirty="0" err="1">
                <a:latin typeface="Times New Roman" pitchFamily="18" charset="0"/>
                <a:cs typeface="Times New Roman" pitchFamily="18" charset="0"/>
              </a:rPr>
              <a:t>hospital,-Taloda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Nandurbar</a:t>
            </a:r>
            <a:r>
              <a:rPr lang="en-US" b="1" dirty="0">
                <a:latin typeface="Times New Roman" pitchFamily="18" charset="0"/>
                <a:cs typeface="Times New Roman" pitchFamily="18" charset="0"/>
              </a:rPr>
              <a:t>  </a:t>
            </a:r>
          </a:p>
          <a:p>
            <a:endParaRPr lang="en-US" sz="1600" b="1"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xmlns="" val="2681870204"/>
              </p:ext>
            </p:extLst>
          </p:nvPr>
        </p:nvGraphicFramePr>
        <p:xfrm>
          <a:off x="0" y="228600"/>
          <a:ext cx="4495800" cy="5562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p:nvPr>
            <p:extLst>
              <p:ext uri="{D42A27DB-BD31-4B8C-83A1-F6EECF244321}">
                <p14:modId xmlns:p14="http://schemas.microsoft.com/office/powerpoint/2010/main" xmlns="" val="3779943081"/>
              </p:ext>
            </p:extLst>
          </p:nvPr>
        </p:nvGraphicFramePr>
        <p:xfrm>
          <a:off x="4648200" y="304800"/>
          <a:ext cx="4495800" cy="5181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0" y="228600"/>
          <a:ext cx="5105400" cy="3276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p:cNvGraphicFramePr/>
          <p:nvPr/>
        </p:nvGraphicFramePr>
        <p:xfrm>
          <a:off x="4953000" y="0"/>
          <a:ext cx="40386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p:cNvGraphicFramePr/>
          <p:nvPr/>
        </p:nvGraphicFramePr>
        <p:xfrm>
          <a:off x="838200" y="3276600"/>
          <a:ext cx="6096000" cy="32766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08CEFC18F641F47AE51C47CEFB0A4FD" ma:contentTypeVersion="2" ma:contentTypeDescription="Create a new document." ma:contentTypeScope="" ma:versionID="9207f75c819c9a1c3de0c75ab5ddd840">
  <xsd:schema xmlns:xsd="http://www.w3.org/2001/XMLSchema" xmlns:xs="http://www.w3.org/2001/XMLSchema" xmlns:p="http://schemas.microsoft.com/office/2006/metadata/properties" xmlns:ns3="52a9a7f0-bbc0-41e5-81c4-2575a69edeca" targetNamespace="http://schemas.microsoft.com/office/2006/metadata/properties" ma:root="true" ma:fieldsID="4fc7096394ff501950b9e0bda2196b39" ns3:_="">
    <xsd:import namespace="52a9a7f0-bbc0-41e5-81c4-2575a69edeca"/>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a9a7f0-bbc0-41e5-81c4-2575a69ede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FFFA359-9278-43CE-8F55-4795123233FC}">
  <ds:schemaRefs>
    <ds:schemaRef ds:uri="http://schemas.microsoft.com/office/infopath/2007/PartnerControls"/>
    <ds:schemaRef ds:uri="http://schemas.microsoft.com/office/2006/documentManagement/types"/>
    <ds:schemaRef ds:uri="http://schemas.openxmlformats.org/package/2006/metadata/core-properties"/>
    <ds:schemaRef ds:uri="http://www.w3.org/XML/1998/namespace"/>
    <ds:schemaRef ds:uri="http://purl.org/dc/elements/1.1/"/>
    <ds:schemaRef ds:uri="52a9a7f0-bbc0-41e5-81c4-2575a69edeca"/>
    <ds:schemaRef ds:uri="http://schemas.microsoft.com/office/2006/metadata/properties"/>
    <ds:schemaRef ds:uri="http://purl.org/dc/dcmitype/"/>
    <ds:schemaRef ds:uri="http://purl.org/dc/terms/"/>
  </ds:schemaRefs>
</ds:datastoreItem>
</file>

<file path=customXml/itemProps2.xml><?xml version="1.0" encoding="utf-8"?>
<ds:datastoreItem xmlns:ds="http://schemas.openxmlformats.org/officeDocument/2006/customXml" ds:itemID="{BE116EC4-14F3-47E6-9C6F-5F9F98B63D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a9a7f0-bbc0-41e5-81c4-2575a69ede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08FA704-D027-47A4-A8DA-A21C4E83441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Concourse</Template>
  <TotalTime>877</TotalTime>
  <Words>1837</Words>
  <Application>Microsoft Office PowerPoint</Application>
  <PresentationFormat>On-screen Show (4:3)</PresentationFormat>
  <Paragraphs>154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         </vt:lpstr>
      <vt:lpstr>INTRODUCTION </vt:lpstr>
      <vt:lpstr>LITERATURE REVIEW</vt:lpstr>
      <vt:lpstr>OBJECTIVES</vt:lpstr>
      <vt:lpstr>METHODOLOGY</vt:lpstr>
      <vt:lpstr>Slide 6</vt:lpstr>
      <vt:lpstr>Slide 7</vt:lpstr>
      <vt:lpstr>Slide 8</vt:lpstr>
      <vt:lpstr>Slide 9</vt:lpstr>
      <vt:lpstr>Slide 10</vt:lpstr>
      <vt:lpstr>Slide 11</vt:lpstr>
      <vt:lpstr>Slide 12</vt:lpstr>
      <vt:lpstr>Slide 13</vt:lpstr>
      <vt:lpstr>Slide 14</vt:lpstr>
      <vt:lpstr>STRATEGY</vt:lpstr>
      <vt:lpstr>GAPS</vt:lpstr>
      <vt:lpstr>CONCLUSION</vt:lpstr>
      <vt:lpstr>Wayforward </vt:lpstr>
      <vt:lpstr>BIBLOGRAPHY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102</cp:revision>
  <dcterms:created xsi:type="dcterms:W3CDTF">2021-06-10T16:51:07Z</dcterms:created>
  <dcterms:modified xsi:type="dcterms:W3CDTF">2021-06-22T09:01:25Z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0x010100008CEFC18F641F47AE51C47CEFB0A4FD</vt:lpwstr>
  </property>
</Properties>
</file>