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60" r:id="rId5"/>
    <p:sldId id="261" r:id="rId6"/>
    <p:sldId id="262" r:id="rId7"/>
    <p:sldId id="263" r:id="rId8"/>
    <p:sldId id="273" r:id="rId9"/>
    <p:sldId id="264" r:id="rId10"/>
    <p:sldId id="272" r:id="rId11"/>
    <p:sldId id="271" r:id="rId12"/>
    <p:sldId id="266"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66" d="100"/>
          <a:sy n="66" d="100"/>
        </p:scale>
        <p:origin x="-1434"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OON\Downloads\Prescription%20Audit%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1"/>
              <c:delete val="1"/>
            </c:dLbl>
            <c:dLbl>
              <c:idx val="5"/>
              <c:delete val="1"/>
            </c:dLbl>
            <c:dLbl>
              <c:idx val="12"/>
              <c:delete val="1"/>
            </c:dLbl>
            <c:dLbl>
              <c:idx val="13"/>
              <c:delete val="1"/>
            </c:dLbl>
            <c:dLbl>
              <c:idx val="14"/>
              <c:delete val="1"/>
            </c:dLbl>
            <c:dLbl>
              <c:idx val="16"/>
              <c:delete val="1"/>
            </c:dLbl>
            <c:dLbl>
              <c:idx val="17"/>
              <c:delete val="1"/>
            </c:dLbl>
            <c:dLbl>
              <c:idx val="18"/>
              <c:delete val="1"/>
            </c:dLbl>
            <c:dLbl>
              <c:idx val="20"/>
              <c:delete val="1"/>
            </c:dLbl>
            <c:dLbl>
              <c:idx val="23"/>
              <c:delete val="1"/>
            </c:dLbl>
            <c:dLbl>
              <c:idx val="24"/>
              <c:delete val="1"/>
            </c:dLbl>
            <c:dLbl>
              <c:idx val="25"/>
              <c:delete val="1"/>
            </c:dLbl>
            <c:dLbl>
              <c:idx val="26"/>
              <c:delete val="1"/>
            </c:dLbl>
            <c:dLbl>
              <c:idx val="27"/>
              <c:delete val="1"/>
            </c:dLbl>
            <c:dLbl>
              <c:idx val="28"/>
              <c:delete val="1"/>
            </c:dLbl>
            <c:showLegendKey val="0"/>
            <c:showVal val="1"/>
            <c:showCatName val="0"/>
            <c:showSerName val="0"/>
            <c:showPercent val="0"/>
            <c:showBubbleSize val="0"/>
            <c:showLeaderLines val="1"/>
          </c:dLbls>
          <c:cat>
            <c:strRef>
              <c:f>'[Prescription Audit Analysis.xlsx]percentage'!$B$3:$B$31</c:f>
              <c:strCache>
                <c:ptCount val="29"/>
                <c:pt idx="0">
                  <c:v>Not in Capital</c:v>
                </c:pt>
                <c:pt idx="1">
                  <c:v>Illigible</c:v>
                </c:pt>
                <c:pt idx="2">
                  <c:v>Wrong Unit</c:v>
                </c:pt>
                <c:pt idx="3">
                  <c:v>Wrong Route</c:v>
                </c:pt>
                <c:pt idx="4">
                  <c:v>Wrong Dosage Form</c:v>
                </c:pt>
                <c:pt idx="5">
                  <c:v>Wrong Frequency</c:v>
                </c:pt>
                <c:pt idx="6">
                  <c:v>Prohibited Abbreviation</c:v>
                </c:pt>
                <c:pt idx="7">
                  <c:v>Theurapeutic Duplication</c:v>
                </c:pt>
                <c:pt idx="8">
                  <c:v>Prescription Without Sign</c:v>
                </c:pt>
                <c:pt idx="9">
                  <c:v>IV Fluid HRM not Mentioned</c:v>
                </c:pt>
                <c:pt idx="10">
                  <c:v>Medication Order without Sign</c:v>
                </c:pt>
                <c:pt idx="11">
                  <c:v>Prescription without start date/time</c:v>
                </c:pt>
                <c:pt idx="12">
                  <c:v>Wrong Indent</c:v>
                </c:pt>
                <c:pt idx="13">
                  <c:v>Wrong Dispensing </c:v>
                </c:pt>
                <c:pt idx="14">
                  <c:v>Adminstartion error</c:v>
                </c:pt>
                <c:pt idx="15">
                  <c:v>Delay Administration</c:v>
                </c:pt>
                <c:pt idx="16">
                  <c:v>Wrong Administration</c:v>
                </c:pt>
                <c:pt idx="17">
                  <c:v>Without administration </c:v>
                </c:pt>
                <c:pt idx="18">
                  <c:v>Administration woithout sign</c:v>
                </c:pt>
                <c:pt idx="19">
                  <c:v>Delay administration</c:v>
                </c:pt>
                <c:pt idx="20">
                  <c:v>Documentation error</c:v>
                </c:pt>
                <c:pt idx="21">
                  <c:v>High risk medicatioon without countersign</c:v>
                </c:pt>
                <c:pt idx="22">
                  <c:v>HRM without monitoring</c:v>
                </c:pt>
                <c:pt idx="23">
                  <c:v>No verbal order documentation</c:v>
                </c:pt>
                <c:pt idx="24">
                  <c:v>No allergy documentation</c:v>
                </c:pt>
                <c:pt idx="25">
                  <c:v>Restricted antibiotic usage</c:v>
                </c:pt>
                <c:pt idx="26">
                  <c:v>Medication reconc.</c:v>
                </c:pt>
                <c:pt idx="27">
                  <c:v>Initail assessment sheet incomplete</c:v>
                </c:pt>
                <c:pt idx="28">
                  <c:v>Without drug monitoring</c:v>
                </c:pt>
              </c:strCache>
            </c:strRef>
          </c:cat>
          <c:val>
            <c:numRef>
              <c:f>'[Prescription Audit Analysis.xlsx]percentage'!$D$3:$D$31</c:f>
              <c:numCache>
                <c:formatCode>0.00%</c:formatCode>
                <c:ptCount val="29"/>
                <c:pt idx="0">
                  <c:v>0.12154696132596685</c:v>
                </c:pt>
                <c:pt idx="1">
                  <c:v>0</c:v>
                </c:pt>
                <c:pt idx="2">
                  <c:v>2.7624309392265192E-3</c:v>
                </c:pt>
                <c:pt idx="3">
                  <c:v>5.5248618784530384E-3</c:v>
                </c:pt>
                <c:pt idx="4">
                  <c:v>0</c:v>
                </c:pt>
                <c:pt idx="5">
                  <c:v>0</c:v>
                </c:pt>
                <c:pt idx="6">
                  <c:v>2.7624309392265192E-3</c:v>
                </c:pt>
                <c:pt idx="7">
                  <c:v>2.7624309392265192E-3</c:v>
                </c:pt>
                <c:pt idx="8">
                  <c:v>9.9447513812154692E-2</c:v>
                </c:pt>
                <c:pt idx="9">
                  <c:v>5.2486187845303865E-2</c:v>
                </c:pt>
                <c:pt idx="10">
                  <c:v>5.5248618784530384E-3</c:v>
                </c:pt>
                <c:pt idx="11">
                  <c:v>8.2872928176795577E-3</c:v>
                </c:pt>
                <c:pt idx="12">
                  <c:v>0</c:v>
                </c:pt>
                <c:pt idx="13">
                  <c:v>0</c:v>
                </c:pt>
                <c:pt idx="14">
                  <c:v>0</c:v>
                </c:pt>
                <c:pt idx="15">
                  <c:v>5.5248618784530384E-3</c:v>
                </c:pt>
                <c:pt idx="16">
                  <c:v>0</c:v>
                </c:pt>
                <c:pt idx="17">
                  <c:v>0</c:v>
                </c:pt>
                <c:pt idx="18">
                  <c:v>0</c:v>
                </c:pt>
                <c:pt idx="19">
                  <c:v>5.5248618784530384E-3</c:v>
                </c:pt>
                <c:pt idx="20">
                  <c:v>0</c:v>
                </c:pt>
                <c:pt idx="21">
                  <c:v>1.3812154696132596E-2</c:v>
                </c:pt>
                <c:pt idx="22">
                  <c:v>8.2872928176795577E-3</c:v>
                </c:pt>
                <c:pt idx="23">
                  <c:v>0</c:v>
                </c:pt>
                <c:pt idx="24">
                  <c:v>0</c:v>
                </c:pt>
                <c:pt idx="25">
                  <c:v>0</c:v>
                </c:pt>
                <c:pt idx="26">
                  <c:v>0</c:v>
                </c:pt>
                <c:pt idx="27">
                  <c:v>0</c:v>
                </c:pt>
                <c:pt idx="28">
                  <c:v>0</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88C1E7-F759-4014-A730-03AF7B622F3E}"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DBC5A-C164-4474-9C12-58F698B6191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88C1E7-F759-4014-A730-03AF7B622F3E}"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88C1E7-F759-4014-A730-03AF7B622F3E}"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88C1E7-F759-4014-A730-03AF7B622F3E}"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88C1E7-F759-4014-A730-03AF7B622F3E}"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DBC5A-C164-4474-9C12-58F698B6191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88C1E7-F759-4014-A730-03AF7B622F3E}" type="datetimeFigureOut">
              <a:rPr lang="en-US" smtClean="0"/>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88C1E7-F759-4014-A730-03AF7B622F3E}" type="datetimeFigureOut">
              <a:rPr lang="en-US" smtClean="0"/>
              <a:t>6/16/2021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0DBC5A-C164-4474-9C12-58F698B6191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88C1E7-F759-4014-A730-03AF7B622F3E}" type="datetimeFigureOut">
              <a:rPr lang="en-US" smtClean="0"/>
              <a:t>6/16/2021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8C1E7-F759-4014-A730-03AF7B622F3E}" type="datetimeFigureOut">
              <a:rPr lang="en-US" smtClean="0"/>
              <a:t>6/16/2021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88C1E7-F759-4014-A730-03AF7B622F3E}" type="datetimeFigureOut">
              <a:rPr lang="en-US" smtClean="0"/>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DBC5A-C164-4474-9C12-58F698B6191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88C1E7-F759-4014-A730-03AF7B622F3E}" type="datetimeFigureOut">
              <a:rPr lang="en-US" smtClean="0"/>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DBC5A-C164-4474-9C12-58F698B6191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888C1E7-F759-4014-A730-03AF7B622F3E}" type="datetimeFigureOut">
              <a:rPr lang="en-US" smtClean="0"/>
              <a:t>6/16/2021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40DBC5A-C164-4474-9C12-58F698B6191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5175" y="1828800"/>
            <a:ext cx="7772400" cy="2000250"/>
          </a:xfrm>
        </p:spPr>
        <p:txBody>
          <a:bodyPr>
            <a:normAutofit/>
          </a:bodyPr>
          <a:lstStyle/>
          <a:p>
            <a:r>
              <a:rPr lang="en-US" sz="2800" b="1" dirty="0" smtClean="0">
                <a:latin typeface="Arial Rounded MT Bold" pitchFamily="34" charset="0"/>
              </a:rPr>
              <a:t> </a:t>
            </a:r>
            <a:br>
              <a:rPr lang="en-US" sz="2800" b="1" dirty="0" smtClean="0">
                <a:latin typeface="Arial Rounded MT Bold" pitchFamily="34" charset="0"/>
              </a:rPr>
            </a:br>
            <a:r>
              <a:rPr lang="en-US" sz="2800" b="1" dirty="0" smtClean="0">
                <a:latin typeface="Arial Rounded MT Bold" pitchFamily="34" charset="0"/>
              </a:rPr>
              <a:t/>
            </a:r>
            <a:br>
              <a:rPr lang="en-US" sz="2800" b="1" dirty="0" smtClean="0">
                <a:latin typeface="Arial Rounded MT Bold" pitchFamily="34" charset="0"/>
              </a:rPr>
            </a:br>
            <a:r>
              <a:rPr lang="en-US" sz="2800" b="1" dirty="0" smtClean="0"/>
              <a:t>Prescription audit in A In- Patient department  In Venkateshwar Hospital</a:t>
            </a:r>
            <a:endParaRPr lang="en-US" sz="2800" b="1" dirty="0"/>
          </a:p>
        </p:txBody>
      </p:sp>
      <p:sp>
        <p:nvSpPr>
          <p:cNvPr id="3" name="Subtitle 2"/>
          <p:cNvSpPr>
            <a:spLocks noGrp="1"/>
          </p:cNvSpPr>
          <p:nvPr>
            <p:ph type="subTitle" idx="1"/>
          </p:nvPr>
        </p:nvSpPr>
        <p:spPr>
          <a:xfrm>
            <a:off x="620032" y="4343400"/>
            <a:ext cx="8074025" cy="1752600"/>
          </a:xfrm>
        </p:spPr>
        <p:txBody>
          <a:bodyPr>
            <a:normAutofit/>
          </a:bodyPr>
          <a:lstStyle/>
          <a:p>
            <a:pPr algn="l"/>
            <a:r>
              <a:rPr lang="en-US" sz="2000" dirty="0" smtClean="0">
                <a:effectLst>
                  <a:outerShdw blurRad="38100" dist="38100" dir="2700000" algn="tl">
                    <a:srgbClr val="000000">
                      <a:alpha val="43137"/>
                    </a:srgbClr>
                  </a:outerShdw>
                </a:effectLst>
              </a:rPr>
              <a:t>Presented By:                                         Under the guidance of</a:t>
            </a:r>
          </a:p>
          <a:p>
            <a:pPr algn="l"/>
            <a:r>
              <a:rPr lang="en-US" sz="2000" dirty="0" smtClean="0">
                <a:effectLst>
                  <a:outerShdw blurRad="38100" dist="38100" dir="2700000" algn="tl">
                    <a:srgbClr val="000000">
                      <a:alpha val="43137"/>
                    </a:srgbClr>
                  </a:outerShdw>
                </a:effectLst>
              </a:rPr>
              <a:t>Dr. </a:t>
            </a:r>
            <a:r>
              <a:rPr lang="en-US" sz="2000" dirty="0" err="1" smtClean="0">
                <a:effectLst>
                  <a:outerShdw blurRad="38100" dist="38100" dir="2700000" algn="tl">
                    <a:srgbClr val="000000">
                      <a:alpha val="43137"/>
                    </a:srgbClr>
                  </a:outerShdw>
                </a:effectLst>
              </a:rPr>
              <a:t>Mehak</a:t>
            </a:r>
            <a:r>
              <a:rPr lang="en-US"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Dhingra</a:t>
            </a:r>
            <a:r>
              <a:rPr lang="en-US" sz="2000" dirty="0" smtClean="0">
                <a:effectLst>
                  <a:outerShdw blurRad="38100" dist="38100" dir="2700000" algn="tl">
                    <a:srgbClr val="000000">
                      <a:alpha val="43137"/>
                    </a:srgbClr>
                  </a:outerShdw>
                </a:effectLst>
              </a:rPr>
              <a:t>                                   Dr. </a:t>
            </a:r>
            <a:r>
              <a:rPr lang="en-US" sz="2000" dirty="0" err="1" smtClean="0">
                <a:effectLst>
                  <a:outerShdw blurRad="38100" dist="38100" dir="2700000" algn="tl">
                    <a:srgbClr val="000000">
                      <a:alpha val="43137"/>
                    </a:srgbClr>
                  </a:outerShdw>
                </a:effectLst>
              </a:rPr>
              <a:t>Sumesh</a:t>
            </a:r>
            <a:r>
              <a:rPr lang="en-US" sz="2000" dirty="0" smtClean="0">
                <a:effectLst>
                  <a:outerShdw blurRad="38100" dist="38100" dir="2700000" algn="tl">
                    <a:srgbClr val="000000">
                      <a:alpha val="43137"/>
                    </a:srgbClr>
                  </a:outerShdw>
                </a:effectLst>
              </a:rPr>
              <a:t> Kumar</a:t>
            </a:r>
          </a:p>
          <a:p>
            <a:pPr algn="l"/>
            <a:r>
              <a:rPr lang="en-US" sz="2000" dirty="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PG/19/044                                                IIHMR, Delhi</a:t>
            </a:r>
            <a:endParaRPr lang="en-US" sz="2000" dirty="0">
              <a:effectLst>
                <a:outerShdw blurRad="38100" dist="38100" dir="2700000" algn="tl">
                  <a:srgbClr val="000000">
                    <a:alpha val="43137"/>
                  </a:srgbClr>
                </a:outerShdw>
              </a:effectLst>
            </a:endParaRPr>
          </a:p>
        </p:txBody>
      </p:sp>
      <p:sp>
        <p:nvSpPr>
          <p:cNvPr id="4" name="AutoShape 2" descr="Best Hospital In New Delhi | Venkateshwar HospitalAlafiya Medi Tou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Best Hospital In New Delhi | Venkateshwar HospitalAlafiya Medi Tou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Best Hospital In New Delhi | Venkateshwar HospitalAlafiya Medi Tour"/>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2686" y="-7257"/>
            <a:ext cx="2362200" cy="130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2005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Outcomes</a:t>
            </a:r>
            <a:endParaRPr lang="en-US" dirty="0"/>
          </a:p>
        </p:txBody>
      </p:sp>
      <p:sp>
        <p:nvSpPr>
          <p:cNvPr id="3" name="Content Placeholder 2"/>
          <p:cNvSpPr>
            <a:spLocks noGrp="1"/>
          </p:cNvSpPr>
          <p:nvPr>
            <p:ph idx="1"/>
          </p:nvPr>
        </p:nvSpPr>
        <p:spPr>
          <a:xfrm>
            <a:off x="457200" y="1905000"/>
            <a:ext cx="8229600" cy="4525963"/>
          </a:xfrm>
        </p:spPr>
        <p:txBody>
          <a:bodyPr>
            <a:normAutofit/>
          </a:bodyPr>
          <a:lstStyle/>
          <a:p>
            <a:pPr lvl="0"/>
            <a:r>
              <a:rPr lang="en-IN" sz="2400" dirty="0" smtClean="0"/>
              <a:t>Sensitisation of healthcare workers regarding WHO core prescription indicators. </a:t>
            </a:r>
            <a:endParaRPr lang="en-US" sz="2400" dirty="0" smtClean="0"/>
          </a:p>
          <a:p>
            <a:pPr lvl="0"/>
            <a:r>
              <a:rPr lang="en-IN" sz="2400" dirty="0" smtClean="0"/>
              <a:t>Sensitisation of healthcare workers regarding NABH prescription parameters.</a:t>
            </a:r>
            <a:endParaRPr lang="en-US" sz="2400" dirty="0" smtClean="0"/>
          </a:p>
          <a:p>
            <a:pPr lvl="0"/>
            <a:r>
              <a:rPr lang="en-IN" sz="2400" dirty="0" smtClean="0"/>
              <a:t>Expected Improvement in prescription writing in capitals.</a:t>
            </a:r>
            <a:endParaRPr lang="en-US" sz="2400" dirty="0" smtClean="0"/>
          </a:p>
          <a:p>
            <a:pPr lvl="0"/>
            <a:r>
              <a:rPr lang="en-IN" sz="2400" dirty="0" smtClean="0"/>
              <a:t>Awareness of medication errors and possible reduction in incidence.</a:t>
            </a:r>
            <a:endParaRPr lang="en-US" sz="2400" dirty="0" smtClean="0"/>
          </a:p>
          <a:p>
            <a:endParaRPr lang="en-US" sz="2400" dirty="0"/>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9914" y="29029"/>
            <a:ext cx="274320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2532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Key learning</a:t>
            </a:r>
            <a:endParaRPr lang="en-US" dirty="0"/>
          </a:p>
        </p:txBody>
      </p:sp>
      <p:sp>
        <p:nvSpPr>
          <p:cNvPr id="3" name="Content Placeholder 2"/>
          <p:cNvSpPr>
            <a:spLocks noGrp="1"/>
          </p:cNvSpPr>
          <p:nvPr>
            <p:ph idx="1"/>
          </p:nvPr>
        </p:nvSpPr>
        <p:spPr>
          <a:xfrm>
            <a:off x="685800" y="1905000"/>
            <a:ext cx="8229600" cy="4525963"/>
          </a:xfrm>
        </p:spPr>
        <p:txBody>
          <a:bodyPr>
            <a:normAutofit/>
          </a:bodyPr>
          <a:lstStyle/>
          <a:p>
            <a:r>
              <a:rPr lang="en-US" sz="2400" dirty="0" smtClean="0"/>
              <a:t>Management of vaccination drive</a:t>
            </a:r>
          </a:p>
          <a:p>
            <a:r>
              <a:rPr lang="en-US" sz="2400" dirty="0" smtClean="0"/>
              <a:t>The basics of research methodology</a:t>
            </a:r>
          </a:p>
          <a:p>
            <a:r>
              <a:rPr lang="en-US" sz="2400" dirty="0" smtClean="0"/>
              <a:t>Data analysis</a:t>
            </a:r>
          </a:p>
          <a:p>
            <a:r>
              <a:rPr lang="en-US" sz="2400" dirty="0" smtClean="0"/>
              <a:t>NCC MERP objectives</a:t>
            </a:r>
          </a:p>
          <a:p>
            <a:r>
              <a:rPr lang="en-US" sz="2400" dirty="0" smtClean="0"/>
              <a:t>Outlay of NABH 5th edition</a:t>
            </a:r>
          </a:p>
          <a:p>
            <a:r>
              <a:rPr lang="en-US" sz="2400" dirty="0" smtClean="0"/>
              <a:t>HIS (Hospital Information System)</a:t>
            </a:r>
          </a:p>
          <a:p>
            <a:r>
              <a:rPr lang="en-US" sz="2400" dirty="0" smtClean="0"/>
              <a:t>Maintenance of logs</a:t>
            </a:r>
          </a:p>
          <a:p>
            <a:pPr marL="0" indent="0">
              <a:buNone/>
            </a:pPr>
            <a:endParaRPr lang="en-US" sz="2400" dirty="0" smtClean="0"/>
          </a:p>
          <a:p>
            <a:endParaRPr lang="en-US" sz="2400"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1771" y="0"/>
            <a:ext cx="274320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3197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Recommendations</a:t>
            </a:r>
            <a:endParaRPr lang="en-US" dirty="0"/>
          </a:p>
        </p:txBody>
      </p:sp>
      <p:sp>
        <p:nvSpPr>
          <p:cNvPr id="3" name="Content Placeholder 2"/>
          <p:cNvSpPr>
            <a:spLocks noGrp="1"/>
          </p:cNvSpPr>
          <p:nvPr>
            <p:ph idx="1"/>
          </p:nvPr>
        </p:nvSpPr>
        <p:spPr/>
        <p:txBody>
          <a:bodyPr>
            <a:normAutofit/>
          </a:bodyPr>
          <a:lstStyle/>
          <a:p>
            <a:r>
              <a:rPr lang="en-IN" sz="2400" dirty="0" smtClean="0"/>
              <a:t>There should be a separate list of LASA ( look-alike and sound-alike) drugs.</a:t>
            </a:r>
            <a:endParaRPr lang="en-US" sz="2400" dirty="0" smtClean="0"/>
          </a:p>
          <a:p>
            <a:r>
              <a:rPr lang="en-IN" sz="2400" dirty="0" smtClean="0"/>
              <a:t>To reduce the error there should be use of safeguards for high- alert medications.</a:t>
            </a:r>
            <a:endParaRPr lang="en-US" sz="2400" dirty="0" smtClean="0"/>
          </a:p>
          <a:p>
            <a:r>
              <a:rPr lang="en-IN" sz="2400" dirty="0" smtClean="0"/>
              <a:t>There should be SOPs for using high alert medications for longer use</a:t>
            </a:r>
            <a:endParaRPr lang="en-US" sz="2400" dirty="0" smtClean="0"/>
          </a:p>
          <a:p>
            <a:r>
              <a:rPr lang="en-IN" sz="2400" dirty="0" smtClean="0"/>
              <a:t>List of error- prone abbreviations for symbols which involved in the harmful errors</a:t>
            </a:r>
            <a:endParaRPr lang="en-US" sz="2400" dirty="0" smtClean="0"/>
          </a:p>
          <a:p>
            <a:r>
              <a:rPr lang="en-IN" sz="2400" dirty="0" smtClean="0"/>
              <a:t>Every drug in the progress note and medication administration record are written in capital letters.</a:t>
            </a:r>
            <a:endParaRPr lang="en-US" sz="2400" dirty="0" smtClean="0"/>
          </a:p>
          <a:p>
            <a:r>
              <a:rPr lang="en-IN" sz="2400" dirty="0" smtClean="0"/>
              <a:t>Training for doctors/nurses/pharmacist</a:t>
            </a:r>
            <a:endParaRPr lang="en-US" sz="2400" dirty="0" smtClean="0"/>
          </a:p>
          <a:p>
            <a:endParaRPr lang="en-US" sz="24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1771"/>
            <a:ext cx="2743200" cy="1469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778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2438400"/>
            <a:ext cx="4776788" cy="3110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0"/>
            <a:ext cx="2743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5725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pPr algn="l"/>
            <a:r>
              <a:rPr lang="en-US" dirty="0" smtClean="0"/>
              <a:t>About the organization</a:t>
            </a:r>
            <a:endParaRPr lang="en-US" dirty="0"/>
          </a:p>
        </p:txBody>
      </p:sp>
      <p:sp>
        <p:nvSpPr>
          <p:cNvPr id="3" name="Content Placeholder 2"/>
          <p:cNvSpPr>
            <a:spLocks noGrp="1"/>
          </p:cNvSpPr>
          <p:nvPr>
            <p:ph idx="1"/>
          </p:nvPr>
        </p:nvSpPr>
        <p:spPr>
          <a:xfrm>
            <a:off x="533400" y="1905000"/>
            <a:ext cx="8229600" cy="4754563"/>
          </a:xfrm>
        </p:spPr>
        <p:txBody>
          <a:bodyPr>
            <a:normAutofit/>
          </a:bodyPr>
          <a:lstStyle/>
          <a:p>
            <a:r>
              <a:rPr lang="en-US" sz="2400" dirty="0" smtClean="0"/>
              <a:t>Venkateshwar hospital is 325 bedded hospital with 100 ICUs beds, 10 modular OTs.</a:t>
            </a:r>
          </a:p>
          <a:p>
            <a:r>
              <a:rPr lang="en-US" sz="2400" dirty="0" smtClean="0"/>
              <a:t>14 Centre of excellence</a:t>
            </a:r>
          </a:p>
          <a:p>
            <a:r>
              <a:rPr lang="en-US" sz="2400" dirty="0" smtClean="0"/>
              <a:t>Services </a:t>
            </a:r>
          </a:p>
          <a:p>
            <a:pPr lvl="1">
              <a:buFont typeface="Courier New" pitchFamily="49" charset="0"/>
              <a:buChar char="o"/>
            </a:pPr>
            <a:r>
              <a:rPr lang="en-US" sz="2400" dirty="0" smtClean="0"/>
              <a:t>34 Specialties</a:t>
            </a:r>
          </a:p>
          <a:p>
            <a:pPr lvl="1">
              <a:buFont typeface="Courier New" pitchFamily="49" charset="0"/>
              <a:buChar char="o"/>
            </a:pPr>
            <a:r>
              <a:rPr lang="en-US" sz="2400" dirty="0" smtClean="0"/>
              <a:t>24*7 pharmacy</a:t>
            </a:r>
          </a:p>
          <a:p>
            <a:pPr lvl="1">
              <a:buFont typeface="Courier New" pitchFamily="49" charset="0"/>
              <a:buChar char="o"/>
            </a:pPr>
            <a:r>
              <a:rPr lang="en-US" sz="2400" dirty="0" smtClean="0"/>
              <a:t>24*7 blood bank</a:t>
            </a:r>
          </a:p>
          <a:p>
            <a:pPr lvl="1">
              <a:buFont typeface="Courier New" pitchFamily="49" charset="0"/>
              <a:buChar char="o"/>
            </a:pPr>
            <a:r>
              <a:rPr lang="en-US" sz="2400" dirty="0" smtClean="0"/>
              <a:t>24*7 emergency trauma center</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3914" y="0"/>
            <a:ext cx="25146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623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l"/>
            <a:r>
              <a:rPr lang="en-US" dirty="0" smtClean="0"/>
              <a:t>Introduction</a:t>
            </a:r>
            <a:endParaRPr lang="en-US" dirty="0"/>
          </a:p>
        </p:txBody>
      </p:sp>
      <p:sp>
        <p:nvSpPr>
          <p:cNvPr id="3" name="Content Placeholder 2"/>
          <p:cNvSpPr>
            <a:spLocks noGrp="1"/>
          </p:cNvSpPr>
          <p:nvPr>
            <p:ph idx="1"/>
          </p:nvPr>
        </p:nvSpPr>
        <p:spPr>
          <a:xfrm>
            <a:off x="457200" y="1614715"/>
            <a:ext cx="8229600" cy="4888820"/>
          </a:xfrm>
        </p:spPr>
        <p:txBody>
          <a:bodyPr>
            <a:normAutofit lnSpcReduction="10000"/>
          </a:bodyPr>
          <a:lstStyle/>
          <a:p>
            <a:pPr marL="0" indent="0" algn="just">
              <a:buNone/>
            </a:pPr>
            <a:r>
              <a:rPr lang="en-IN" sz="2400" dirty="0" smtClean="0"/>
              <a:t>A </a:t>
            </a:r>
            <a:r>
              <a:rPr lang="en-IN" sz="2400" dirty="0"/>
              <a:t>medication error is any preventable event that may cause or lead to inappropriate medication use or patient harm while the medication is in the control of the health care professional, patient, or consumer</a:t>
            </a:r>
            <a:r>
              <a:rPr lang="en-IN" sz="2400" dirty="0" smtClean="0"/>
              <a:t>.</a:t>
            </a:r>
          </a:p>
          <a:p>
            <a:pPr marL="0" indent="0" algn="just">
              <a:buNone/>
            </a:pPr>
            <a:r>
              <a:rPr lang="en-IN" dirty="0"/>
              <a:t>At a minimum, the prescription shall have the name of the patients; unique hospital no; name of the drug, strength, dosage, instruction, duration, and total quantity of the medicine; name, signature, and registration no of the prescribing doctor. </a:t>
            </a:r>
          </a:p>
          <a:p>
            <a:pPr marL="0" indent="0" algn="just">
              <a:buNone/>
            </a:pPr>
            <a:r>
              <a:rPr lang="en-IN" dirty="0"/>
              <a:t>A common reason for prescription errors is simply prescribing too many drugs. The rampant prevalence of </a:t>
            </a:r>
            <a:r>
              <a:rPr lang="en-IN" dirty="0" err="1"/>
              <a:t>polypharmacy</a:t>
            </a:r>
            <a:r>
              <a:rPr lang="en-IN" dirty="0"/>
              <a:t> contributes to increased errors and compromises patient safety. The more the number of drugs the more are the number of opportunities for error</a:t>
            </a:r>
            <a:endParaRPr lang="en-IN" sz="2400" dirty="0"/>
          </a:p>
          <a:p>
            <a:pPr algn="just"/>
            <a:endParaRPr lang="en-US" sz="2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0543" y="18143"/>
            <a:ext cx="2623457" cy="1596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2458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Rationale</a:t>
            </a:r>
            <a:endParaRPr lang="en-US" dirty="0"/>
          </a:p>
        </p:txBody>
      </p:sp>
      <p:sp>
        <p:nvSpPr>
          <p:cNvPr id="3" name="Content Placeholder 2"/>
          <p:cNvSpPr>
            <a:spLocks noGrp="1"/>
          </p:cNvSpPr>
          <p:nvPr>
            <p:ph idx="1"/>
          </p:nvPr>
        </p:nvSpPr>
        <p:spPr>
          <a:xfrm>
            <a:off x="609600" y="1621971"/>
            <a:ext cx="8229600" cy="4754563"/>
          </a:xfrm>
        </p:spPr>
        <p:txBody>
          <a:bodyPr>
            <a:normAutofit/>
          </a:bodyPr>
          <a:lstStyle/>
          <a:p>
            <a:pPr algn="just"/>
            <a:r>
              <a:rPr lang="en-IN" dirty="0" smtClean="0"/>
              <a:t>To find out the gap between </a:t>
            </a:r>
            <a:r>
              <a:rPr lang="en-IN" sz="2400" dirty="0" smtClean="0"/>
              <a:t>the </a:t>
            </a:r>
            <a:r>
              <a:rPr lang="en-IN" sz="2400" dirty="0"/>
              <a:t>prescriptions </a:t>
            </a:r>
            <a:r>
              <a:rPr lang="en-IN" sz="2400" dirty="0" smtClean="0"/>
              <a:t>guidelines during internship and </a:t>
            </a:r>
            <a:r>
              <a:rPr lang="en-IN" sz="2400" dirty="0"/>
              <a:t>observe if prescriptions comply with WHO core drug indicators of prescription and with the National Accreditation Board of Hospitals and Healthcare Providers (NABH) 5</a:t>
            </a:r>
            <a:r>
              <a:rPr lang="en-IN" sz="2400" baseline="30000" dirty="0"/>
              <a:t>th</a:t>
            </a:r>
            <a:r>
              <a:rPr lang="en-IN" sz="2400" dirty="0"/>
              <a:t> Edition objective elements of chapter 3 (Management of Medications), standard 4 (Medications are prescribed safely and rationally). The ulterior objective of the study is to improve patient safety.</a:t>
            </a:r>
            <a:endParaRPr lang="en-US" sz="24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571" y="0"/>
            <a:ext cx="2594429"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564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en-US" dirty="0" smtClean="0"/>
              <a:t>Objectives</a:t>
            </a:r>
            <a:endParaRPr lang="en-US" dirty="0"/>
          </a:p>
        </p:txBody>
      </p:sp>
      <p:sp>
        <p:nvSpPr>
          <p:cNvPr id="3" name="Content Placeholder 2"/>
          <p:cNvSpPr>
            <a:spLocks noGrp="1"/>
          </p:cNvSpPr>
          <p:nvPr>
            <p:ph idx="1"/>
          </p:nvPr>
        </p:nvSpPr>
        <p:spPr>
          <a:xfrm>
            <a:off x="381000" y="1295400"/>
            <a:ext cx="8229600" cy="4525963"/>
          </a:xfrm>
        </p:spPr>
        <p:txBody>
          <a:bodyPr>
            <a:normAutofit/>
          </a:bodyPr>
          <a:lstStyle/>
          <a:p>
            <a:r>
              <a:rPr lang="en-IN" sz="2400" b="1" dirty="0"/>
              <a:t>Primary objective:</a:t>
            </a:r>
            <a:endParaRPr lang="en-US" sz="2400" dirty="0"/>
          </a:p>
          <a:p>
            <a:pPr lvl="1"/>
            <a:r>
              <a:rPr lang="en-IN" sz="2400" dirty="0"/>
              <a:t>To assess the quality of prescriptions in terms of </a:t>
            </a:r>
            <a:r>
              <a:rPr lang="en-IN" sz="2400" dirty="0" smtClean="0"/>
              <a:t>WHO </a:t>
            </a:r>
            <a:r>
              <a:rPr lang="en-IN" sz="2400" dirty="0"/>
              <a:t>core prescribing indicators from In- patient department of </a:t>
            </a:r>
            <a:r>
              <a:rPr lang="en-IN" sz="2400" dirty="0" smtClean="0"/>
              <a:t>Venkateshwar hospital</a:t>
            </a:r>
          </a:p>
          <a:p>
            <a:pPr lvl="1"/>
            <a:r>
              <a:rPr lang="en-IN" sz="2400" b="1" dirty="0" smtClean="0"/>
              <a:t>Secondary </a:t>
            </a:r>
            <a:r>
              <a:rPr lang="en-IN" sz="2400" b="1" dirty="0"/>
              <a:t>objectives:</a:t>
            </a:r>
            <a:endParaRPr lang="en-US" sz="2400" dirty="0"/>
          </a:p>
          <a:p>
            <a:pPr marL="731520" lvl="1" indent="-457200">
              <a:buFont typeface="+mj-lt"/>
              <a:buAutoNum type="arabicPeriod"/>
            </a:pPr>
            <a:r>
              <a:rPr lang="en-IN" sz="2400" dirty="0" smtClean="0"/>
              <a:t>To find out the Percentage </a:t>
            </a:r>
            <a:r>
              <a:rPr lang="en-IN" sz="2400" dirty="0"/>
              <a:t>adherence to prescription recommendations of NABH 5</a:t>
            </a:r>
            <a:r>
              <a:rPr lang="en-IN" sz="2400" baseline="30000" dirty="0"/>
              <a:t>th</a:t>
            </a:r>
            <a:r>
              <a:rPr lang="en-IN" sz="2400" dirty="0"/>
              <a:t> </a:t>
            </a:r>
            <a:r>
              <a:rPr lang="en-IN" sz="2400" dirty="0" smtClean="0"/>
              <a:t>Edition</a:t>
            </a:r>
            <a:endParaRPr lang="en-US" sz="2400" dirty="0"/>
          </a:p>
          <a:p>
            <a:pPr marL="731520" lvl="1" indent="-457200">
              <a:buFont typeface="+mj-lt"/>
              <a:buAutoNum type="arabicPeriod"/>
            </a:pPr>
            <a:r>
              <a:rPr lang="en-US" sz="2400" dirty="0" smtClean="0"/>
              <a:t>To </a:t>
            </a:r>
            <a:r>
              <a:rPr lang="en-IN" sz="2400" dirty="0" smtClean="0"/>
              <a:t>Estimate the prevalence </a:t>
            </a:r>
            <a:r>
              <a:rPr lang="en-IN" sz="2400" dirty="0"/>
              <a:t>of prescription writing in </a:t>
            </a:r>
            <a:r>
              <a:rPr lang="en-IN" sz="2400" dirty="0" smtClean="0"/>
              <a:t>capitals.</a:t>
            </a:r>
            <a:endParaRPr lang="en-US" sz="2400" dirty="0"/>
          </a:p>
          <a:p>
            <a:pPr marL="731520" lvl="1" indent="-457200">
              <a:buFont typeface="+mj-lt"/>
              <a:buAutoNum type="arabicPeriod"/>
            </a:pPr>
            <a:r>
              <a:rPr lang="en-IN" sz="2400" dirty="0" smtClean="0"/>
              <a:t>To </a:t>
            </a:r>
            <a:r>
              <a:rPr lang="en-IN" sz="2400" dirty="0"/>
              <a:t>record the incidence of medication errors </a:t>
            </a:r>
            <a:endParaRPr lang="en-US" sz="2400" dirty="0"/>
          </a:p>
          <a:p>
            <a:endParaRPr lang="en-US" sz="24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4428"/>
            <a:ext cx="2590800" cy="1545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310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Methodology</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lgn="just"/>
            <a:r>
              <a:rPr lang="en-IN" sz="2400" dirty="0"/>
              <a:t>A prescription audit </a:t>
            </a:r>
            <a:r>
              <a:rPr lang="en-IN" dirty="0" smtClean="0"/>
              <a:t>checklist</a:t>
            </a:r>
            <a:r>
              <a:rPr lang="en-IN" sz="2400" dirty="0" smtClean="0"/>
              <a:t> </a:t>
            </a:r>
            <a:r>
              <a:rPr lang="en-IN" sz="2400" dirty="0"/>
              <a:t>is designed to incorporate all WHO core prescribing indicators and prescription recommendations of NABH 5</a:t>
            </a:r>
            <a:r>
              <a:rPr lang="en-IN" sz="2400" baseline="30000" dirty="0"/>
              <a:t>th</a:t>
            </a:r>
            <a:r>
              <a:rPr lang="en-IN" sz="2400" dirty="0"/>
              <a:t> </a:t>
            </a:r>
            <a:r>
              <a:rPr lang="en-IN" sz="2400" dirty="0" smtClean="0"/>
              <a:t>Edition. </a:t>
            </a:r>
          </a:p>
          <a:p>
            <a:pPr algn="just"/>
            <a:r>
              <a:rPr lang="en-IN" sz="2400" dirty="0" smtClean="0"/>
              <a:t>This </a:t>
            </a:r>
            <a:r>
              <a:rPr lang="en-IN" dirty="0" smtClean="0"/>
              <a:t>checklist</a:t>
            </a:r>
            <a:r>
              <a:rPr lang="en-IN" sz="2400" dirty="0" smtClean="0"/>
              <a:t> </a:t>
            </a:r>
            <a:r>
              <a:rPr lang="en-IN" sz="2400" dirty="0"/>
              <a:t>will be filled from in patient medical records. Everyday rounds will be conducted and in-patient files will be checked from the nursing station. The patient file has prescriptions written in two types of documents i.e., progress notes and medication administration records. </a:t>
            </a:r>
            <a:endParaRPr lang="en-IN" sz="2400" dirty="0" smtClean="0"/>
          </a:p>
          <a:p>
            <a:pPr algn="just"/>
            <a:r>
              <a:rPr lang="en-IN" sz="2400" dirty="0" smtClean="0"/>
              <a:t>The </a:t>
            </a:r>
            <a:r>
              <a:rPr lang="en-IN" sz="2400" dirty="0"/>
              <a:t>primary document used for data collection will be medication administration record as it has all the prescription medications transcribed at one place. </a:t>
            </a:r>
            <a:endParaRPr lang="en-US" sz="2400" dirty="0"/>
          </a:p>
          <a:p>
            <a:pPr algn="just"/>
            <a:endParaRPr lang="en-US" sz="24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0"/>
            <a:ext cx="27432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7108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229600" cy="5410200"/>
          </a:xfrm>
        </p:spPr>
        <p:txBody>
          <a:bodyPr>
            <a:normAutofit/>
          </a:bodyPr>
          <a:lstStyle/>
          <a:p>
            <a:pPr algn="just"/>
            <a:r>
              <a:rPr lang="en-IN" b="1" dirty="0" smtClean="0"/>
              <a:t>Study </a:t>
            </a:r>
            <a:r>
              <a:rPr lang="en-IN" b="1" dirty="0"/>
              <a:t>design:</a:t>
            </a:r>
            <a:r>
              <a:rPr lang="en-IN" dirty="0"/>
              <a:t> A prospective, observational study.</a:t>
            </a:r>
            <a:endParaRPr lang="en-US" dirty="0"/>
          </a:p>
          <a:p>
            <a:pPr algn="just"/>
            <a:r>
              <a:rPr lang="en-IN" b="1" dirty="0"/>
              <a:t>Site</a:t>
            </a:r>
            <a:r>
              <a:rPr lang="en-IN" dirty="0"/>
              <a:t>: Venkateshwar Hospital, Sector 18 A, </a:t>
            </a:r>
            <a:r>
              <a:rPr lang="en-IN" dirty="0" err="1"/>
              <a:t>Dwarka</a:t>
            </a:r>
            <a:r>
              <a:rPr lang="en-IN" dirty="0"/>
              <a:t>, New Delhi, 110075</a:t>
            </a:r>
            <a:r>
              <a:rPr lang="en-IN" dirty="0" smtClean="0"/>
              <a:t>.</a:t>
            </a:r>
          </a:p>
          <a:p>
            <a:pPr algn="just"/>
            <a:r>
              <a:rPr lang="en-IN" dirty="0" smtClean="0"/>
              <a:t>Study has included the in-patient departments and excluded the out-patient department.</a:t>
            </a:r>
          </a:p>
          <a:p>
            <a:pPr algn="just"/>
            <a:r>
              <a:rPr lang="en-IN" dirty="0"/>
              <a:t>The hospital has 325 beds. The total number of In-Patient days over last 3 months was obtained from the Medical Records Department and average number of IP days was calculated as 6039. </a:t>
            </a:r>
            <a:endParaRPr lang="en-US" dirty="0"/>
          </a:p>
          <a:p>
            <a:pPr algn="just"/>
            <a:r>
              <a:rPr lang="en-US" dirty="0"/>
              <a:t>F</a:t>
            </a:r>
            <a:r>
              <a:rPr lang="en-IN" dirty="0" smtClean="0"/>
              <a:t>or </a:t>
            </a:r>
            <a:r>
              <a:rPr lang="en-IN" dirty="0"/>
              <a:t>a representative value of 6039 IP days the sample size was calculated as 362.</a:t>
            </a:r>
            <a:endParaRPr lang="en-US" dirty="0"/>
          </a:p>
          <a:p>
            <a:pPr algn="just"/>
            <a:endParaRPr lang="en-US" dirty="0"/>
          </a:p>
          <a:p>
            <a:pPr algn="just"/>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0"/>
            <a:ext cx="274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1235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rotWithShape="1">
          <a:blip r:embed="rId2" cstate="print">
            <a:extLst>
              <a:ext uri="{28A0092B-C50C-407E-A947-70E740481C1C}">
                <a14:useLocalDpi xmlns:a14="http://schemas.microsoft.com/office/drawing/2010/main" val="0"/>
              </a:ext>
            </a:extLst>
          </a:blip>
          <a:srcRect l="23509" t="21036" r="32016" b="11168"/>
          <a:stretch/>
        </p:blipFill>
        <p:spPr>
          <a:xfrm>
            <a:off x="696686" y="638629"/>
            <a:ext cx="3875314" cy="5457371"/>
          </a:xfrm>
        </p:spPr>
      </p:pic>
      <p:pic>
        <p:nvPicPr>
          <p:cNvPr id="6" name="Content Placeholder 5"/>
          <p:cNvPicPr>
            <a:picLocks noGrp="1" noChangeAspect="1"/>
          </p:cNvPicPr>
          <p:nvPr>
            <p:ph sz="half" idx="2"/>
          </p:nvPr>
        </p:nvPicPr>
        <p:blipFill rotWithShape="1">
          <a:blip r:embed="rId3" cstate="print">
            <a:extLst>
              <a:ext uri="{28A0092B-C50C-407E-A947-70E740481C1C}">
                <a14:useLocalDpi xmlns:a14="http://schemas.microsoft.com/office/drawing/2010/main" val="0"/>
              </a:ext>
            </a:extLst>
          </a:blip>
          <a:srcRect l="23224" t="21755" r="31773" b="11344"/>
          <a:stretch/>
        </p:blipFill>
        <p:spPr>
          <a:xfrm>
            <a:off x="4804228" y="653142"/>
            <a:ext cx="3577771" cy="5519058"/>
          </a:xfrm>
        </p:spPr>
      </p:pic>
    </p:spTree>
    <p:extLst>
      <p:ext uri="{BB962C8B-B14F-4D97-AF65-F5344CB8AC3E}">
        <p14:creationId xmlns:p14="http://schemas.microsoft.com/office/powerpoint/2010/main" val="3856403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Findings</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2714374308"/>
              </p:ext>
            </p:extLst>
          </p:nvPr>
        </p:nvGraphicFramePr>
        <p:xfrm>
          <a:off x="457200" y="1673225"/>
          <a:ext cx="4038600" cy="4718050"/>
        </p:xfrm>
        <a:graphic>
          <a:graphicData uri="http://schemas.openxmlformats.org/drawingml/2006/chart">
            <c:chart xmlns:c="http://schemas.openxmlformats.org/drawingml/2006/chart" xmlns:r="http://schemas.openxmlformats.org/officeDocument/2006/relationships" r:id="rId2"/>
          </a:graphicData>
        </a:graphic>
      </p:graphicFrame>
      <p:sp>
        <p:nvSpPr>
          <p:cNvPr id="3" name="Content Placeholder 2"/>
          <p:cNvSpPr>
            <a:spLocks noGrp="1"/>
          </p:cNvSpPr>
          <p:nvPr>
            <p:ph sz="half" idx="2"/>
          </p:nvPr>
        </p:nvSpPr>
        <p:spPr/>
        <p:txBody>
          <a:bodyPr>
            <a:normAutofit fontScale="92500" lnSpcReduction="20000"/>
          </a:bodyPr>
          <a:lstStyle/>
          <a:p>
            <a:r>
              <a:rPr lang="en-US" sz="1800" dirty="0" smtClean="0">
                <a:latin typeface="Calibri" pitchFamily="34" charset="0"/>
                <a:cs typeface="Calibri" pitchFamily="34" charset="0"/>
              </a:rPr>
              <a:t>Out of 362, 121 are causing medication error.</a:t>
            </a:r>
          </a:p>
          <a:p>
            <a:r>
              <a:rPr lang="en-US" sz="1800" dirty="0" smtClean="0">
                <a:latin typeface="Calibri" pitchFamily="34" charset="0"/>
                <a:cs typeface="Calibri" pitchFamily="34" charset="0"/>
              </a:rPr>
              <a:t>44 prescriptions are not written in capital letters, </a:t>
            </a:r>
          </a:p>
          <a:p>
            <a:r>
              <a:rPr lang="en-US" sz="1800" dirty="0" smtClean="0">
                <a:latin typeface="Calibri" pitchFamily="34" charset="0"/>
                <a:cs typeface="Calibri" pitchFamily="34" charset="0"/>
              </a:rPr>
              <a:t>19 prescriptions are not mentioned the safe use of high alert medications of IV fluids. </a:t>
            </a:r>
          </a:p>
          <a:p>
            <a:r>
              <a:rPr lang="en-US" sz="1800" dirty="0" smtClean="0">
                <a:latin typeface="Calibri" pitchFamily="34" charset="0"/>
                <a:cs typeface="Calibri" pitchFamily="34" charset="0"/>
              </a:rPr>
              <a:t>And 36 prescription are started without the doctor’s sign.</a:t>
            </a:r>
          </a:p>
          <a:p>
            <a:r>
              <a:rPr lang="en-US" sz="1800" dirty="0" smtClean="0">
                <a:latin typeface="Calibri" pitchFamily="34" charset="0"/>
                <a:cs typeface="Calibri" pitchFamily="34" charset="0"/>
              </a:rPr>
              <a:t>1 prescription which is not illegible physician handwriting</a:t>
            </a:r>
          </a:p>
          <a:p>
            <a:r>
              <a:rPr lang="en-US" sz="1800" dirty="0">
                <a:latin typeface="Calibri" pitchFamily="34" charset="0"/>
                <a:cs typeface="Calibri" pitchFamily="34" charset="0"/>
              </a:rPr>
              <a:t>2</a:t>
            </a:r>
            <a:r>
              <a:rPr lang="en-US" sz="1800" dirty="0" smtClean="0">
                <a:latin typeface="Calibri" pitchFamily="34" charset="0"/>
                <a:cs typeface="Calibri" pitchFamily="34" charset="0"/>
              </a:rPr>
              <a:t> wrong route</a:t>
            </a:r>
          </a:p>
          <a:p>
            <a:r>
              <a:rPr lang="en-US" sz="1800" dirty="0">
                <a:latin typeface="Calibri" pitchFamily="34" charset="0"/>
                <a:cs typeface="Calibri" pitchFamily="34" charset="0"/>
              </a:rPr>
              <a:t>1</a:t>
            </a:r>
            <a:r>
              <a:rPr lang="en-US" sz="1800" dirty="0" smtClean="0">
                <a:latin typeface="Calibri" pitchFamily="34" charset="0"/>
                <a:cs typeface="Calibri" pitchFamily="34" charset="0"/>
              </a:rPr>
              <a:t> wrong unit</a:t>
            </a:r>
          </a:p>
          <a:p>
            <a:r>
              <a:rPr lang="en-US" sz="1800" dirty="0" smtClean="0">
                <a:latin typeface="Calibri" pitchFamily="34" charset="0"/>
                <a:cs typeface="Calibri" pitchFamily="34" charset="0"/>
              </a:rPr>
              <a:t>5 Medication started without the start date/sign</a:t>
            </a:r>
          </a:p>
          <a:p>
            <a:r>
              <a:rPr lang="en-US" sz="1800" dirty="0" smtClean="0">
                <a:latin typeface="Calibri" pitchFamily="34" charset="0"/>
                <a:cs typeface="Calibri" pitchFamily="34" charset="0"/>
              </a:rPr>
              <a:t>5 High alert medication without counter sign</a:t>
            </a:r>
          </a:p>
          <a:p>
            <a:r>
              <a:rPr lang="en-US" sz="1800" dirty="0" smtClean="0">
                <a:latin typeface="Calibri" pitchFamily="34" charset="0"/>
                <a:cs typeface="Calibri" pitchFamily="34" charset="0"/>
              </a:rPr>
              <a:t>3  high alert without monitoring</a:t>
            </a:r>
          </a:p>
          <a:p>
            <a:endParaRPr lang="en-US" sz="1800" dirty="0">
              <a:latin typeface="Calibri" pitchFamily="34" charset="0"/>
              <a:cs typeface="Calibri" pitchFamily="34" charset="0"/>
            </a:endParaRP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0"/>
            <a:ext cx="27432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44745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1900</TotalTime>
  <Words>717</Words>
  <Application>Microsoft Office PowerPoint</Application>
  <PresentationFormat>On-screen Show (4:3)</PresentationFormat>
  <Paragraphs>65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   Prescription audit in A In- Patient department  In Venkateshwar Hospital</vt:lpstr>
      <vt:lpstr>About the organization</vt:lpstr>
      <vt:lpstr>Introduction</vt:lpstr>
      <vt:lpstr>Rationale</vt:lpstr>
      <vt:lpstr>Objectives</vt:lpstr>
      <vt:lpstr>Methodology</vt:lpstr>
      <vt:lpstr>PowerPoint Presentation</vt:lpstr>
      <vt:lpstr>PowerPoint Presentation</vt:lpstr>
      <vt:lpstr>Findings</vt:lpstr>
      <vt:lpstr>Outcomes</vt:lpstr>
      <vt:lpstr>Key learning</vt:lpstr>
      <vt:lpstr>Recommendations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Prescription audit in a tertiary care hospital of delhi</dc:title>
  <dc:creator>MOON</dc:creator>
  <cp:lastModifiedBy>MOON</cp:lastModifiedBy>
  <cp:revision>36</cp:revision>
  <dcterms:created xsi:type="dcterms:W3CDTF">2021-06-08T14:33:49Z</dcterms:created>
  <dcterms:modified xsi:type="dcterms:W3CDTF">2021-06-16T10:32:29Z</dcterms:modified>
</cp:coreProperties>
</file>