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69" r:id="rId3"/>
    <p:sldId id="270" r:id="rId4"/>
    <p:sldId id="259" r:id="rId5"/>
    <p:sldId id="271" r:id="rId6"/>
    <p:sldId id="272" r:id="rId7"/>
    <p:sldId id="273" r:id="rId8"/>
    <p:sldId id="274" r:id="rId9"/>
    <p:sldId id="266" r:id="rId10"/>
    <p:sldId id="276" r:id="rId11"/>
    <p:sldId id="27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psa Banerjee" initials="R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AE8"/>
    <a:srgbClr val="FF8D81"/>
    <a:srgbClr val="F8FB85"/>
    <a:srgbClr val="B6EAF4"/>
    <a:srgbClr val="96FCD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1277" autoAdjust="0"/>
  </p:normalViewPr>
  <p:slideViewPr>
    <p:cSldViewPr>
      <p:cViewPr>
        <p:scale>
          <a:sx n="80" d="100"/>
          <a:sy n="80" d="100"/>
        </p:scale>
        <p:origin x="-462" y="-2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30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/>
            </a:pPr>
            <a:r>
              <a:rPr lang="en-US" sz="1200" b="1" dirty="0" smtClean="0"/>
              <a:t>Occupation (N=204)</a:t>
            </a:r>
            <a:endParaRPr lang="en-US" sz="1200" b="1" dirty="0"/>
          </a:p>
        </c:rich>
      </c:tx>
      <c:layout>
        <c:manualLayout>
          <c:xMode val="edge"/>
          <c:yMode val="edge"/>
          <c:x val="0.37779352580927433"/>
          <c:y val="0"/>
        </c:manualLayout>
      </c:layout>
    </c:title>
    <c:plotArea>
      <c:layout>
        <c:manualLayout>
          <c:layoutTarget val="inner"/>
          <c:xMode val="edge"/>
          <c:yMode val="edge"/>
          <c:x val="7.7876475022278277E-2"/>
          <c:y val="0.16866495361742723"/>
          <c:w val="0.36066316710411256"/>
          <c:h val="0.79830527230174264"/>
        </c:manualLayout>
      </c:layout>
      <c:pieChart>
        <c:varyColors val="1"/>
        <c:ser>
          <c:idx val="0"/>
          <c:order val="0"/>
          <c:tx>
            <c:strRef>
              <c:f>'Perception regarding COVID-19 V'!$B$31</c:f>
              <c:strCache>
                <c:ptCount val="1"/>
                <c:pt idx="0">
                  <c:v>Responses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</c:dLbls>
          <c:cat>
            <c:strRef>
              <c:f>'Perception regarding COVID-19 V'!$A$32:$A$35</c:f>
              <c:strCache>
                <c:ptCount val="4"/>
                <c:pt idx="0">
                  <c:v>Student</c:v>
                </c:pt>
                <c:pt idx="1">
                  <c:v>Unemployed</c:v>
                </c:pt>
                <c:pt idx="2">
                  <c:v>Healthcare related job</c:v>
                </c:pt>
                <c:pt idx="3">
                  <c:v>Non healthcare related job</c:v>
                </c:pt>
              </c:strCache>
            </c:strRef>
          </c:cat>
          <c:val>
            <c:numRef>
              <c:f>'Perception regarding COVID-19 V'!$B$32:$B$35</c:f>
              <c:numCache>
                <c:formatCode>General</c:formatCode>
                <c:ptCount val="4"/>
                <c:pt idx="0">
                  <c:v>82</c:v>
                </c:pt>
                <c:pt idx="1">
                  <c:v>16</c:v>
                </c:pt>
                <c:pt idx="2">
                  <c:v>43</c:v>
                </c:pt>
                <c:pt idx="3">
                  <c:v>63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52565042546459484"/>
          <c:y val="0.23125148696725101"/>
          <c:w val="0.44902876593874641"/>
          <c:h val="0.65343897486402913"/>
        </c:manualLayout>
      </c:layout>
    </c:legend>
    <c:plotVisOnly val="1"/>
  </c:chart>
  <c:spPr>
    <a:ln>
      <a:solidFill>
        <a:srgbClr val="4F81BD">
          <a:alpha val="47000"/>
        </a:srgbClr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/>
            </a:pPr>
            <a:r>
              <a:rPr lang="en-US" sz="1200" b="1" dirty="0" smtClean="0"/>
              <a:t>Education (N=204)</a:t>
            </a:r>
            <a:endParaRPr lang="en-US" sz="1200" b="1" dirty="0"/>
          </a:p>
        </c:rich>
      </c:tx>
      <c:layout>
        <c:manualLayout>
          <c:xMode val="edge"/>
          <c:yMode val="edge"/>
          <c:x val="0.38865575007256936"/>
          <c:y val="0"/>
        </c:manualLayout>
      </c:layout>
    </c:title>
    <c:plotArea>
      <c:layout>
        <c:manualLayout>
          <c:layoutTarget val="inner"/>
          <c:xMode val="edge"/>
          <c:yMode val="edge"/>
          <c:x val="7.0226765154718873E-2"/>
          <c:y val="0.13855096617442594"/>
          <c:w val="0.36988128093407568"/>
          <c:h val="0.82679345149969774"/>
        </c:manualLayout>
      </c:layout>
      <c:pieChart>
        <c:varyColors val="1"/>
        <c:ser>
          <c:idx val="0"/>
          <c:order val="0"/>
          <c:tx>
            <c:strRef>
              <c:f>'Perception regarding COVID-19 V'!$B$50</c:f>
              <c:strCache>
                <c:ptCount val="1"/>
                <c:pt idx="0">
                  <c:v>Responses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</c:dLbls>
          <c:cat>
            <c:strRef>
              <c:f>'Perception regarding COVID-19 V'!$A$51:$A$54</c:f>
              <c:strCache>
                <c:ptCount val="4"/>
                <c:pt idx="0">
                  <c:v>Secondary or below</c:v>
                </c:pt>
                <c:pt idx="1">
                  <c:v>Higher secondary</c:v>
                </c:pt>
                <c:pt idx="2">
                  <c:v>Graduate</c:v>
                </c:pt>
                <c:pt idx="3">
                  <c:v>Post Graduate</c:v>
                </c:pt>
              </c:strCache>
            </c:strRef>
          </c:cat>
          <c:val>
            <c:numRef>
              <c:f>'Perception regarding COVID-19 V'!$B$51:$B$54</c:f>
              <c:numCache>
                <c:formatCode>General</c:formatCode>
                <c:ptCount val="4"/>
                <c:pt idx="0">
                  <c:v>1</c:v>
                </c:pt>
                <c:pt idx="1">
                  <c:v>19</c:v>
                </c:pt>
                <c:pt idx="2">
                  <c:v>102</c:v>
                </c:pt>
                <c:pt idx="3">
                  <c:v>82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48714467803457545"/>
          <c:y val="0.21549304511412395"/>
          <c:w val="0.45782383140519789"/>
          <c:h val="0.72499779048773461"/>
        </c:manualLayout>
      </c:layout>
    </c:legend>
    <c:plotVisOnly val="1"/>
  </c:chart>
  <c:spPr>
    <a:ln>
      <a:solidFill>
        <a:srgbClr val="4F81BD">
          <a:alpha val="48000"/>
        </a:srgbClr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/>
            </a:pPr>
            <a:r>
              <a:rPr lang="en-US" sz="1200" b="1" baseline="0" dirty="0" smtClean="0"/>
              <a:t>Distribution of participants according to residence (N=204)</a:t>
            </a:r>
            <a:endParaRPr lang="en-US" sz="1200" b="1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'Perception regarding COVID-19 V'!$B$70</c:f>
              <c:strCache>
                <c:ptCount val="1"/>
                <c:pt idx="0">
                  <c:v>Responses</c:v>
                </c:pt>
              </c:strCache>
            </c:strRef>
          </c:tx>
          <c:dLbls>
            <c:showVal val="1"/>
          </c:dLbls>
          <c:cat>
            <c:strRef>
              <c:f>'Perception regarding COVID-19 V'!$A$71:$A$75</c:f>
              <c:strCache>
                <c:ptCount val="5"/>
                <c:pt idx="0">
                  <c:v>North</c:v>
                </c:pt>
                <c:pt idx="1">
                  <c:v>West</c:v>
                </c:pt>
                <c:pt idx="2">
                  <c:v>East</c:v>
                </c:pt>
                <c:pt idx="3">
                  <c:v>South</c:v>
                </c:pt>
                <c:pt idx="4">
                  <c:v>Central</c:v>
                </c:pt>
              </c:strCache>
            </c:strRef>
          </c:cat>
          <c:val>
            <c:numRef>
              <c:f>'Perception regarding COVID-19 V'!$B$71:$B$75</c:f>
              <c:numCache>
                <c:formatCode>General</c:formatCode>
                <c:ptCount val="5"/>
                <c:pt idx="0">
                  <c:v>181</c:v>
                </c:pt>
                <c:pt idx="1">
                  <c:v>4</c:v>
                </c:pt>
                <c:pt idx="2">
                  <c:v>12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Val val="1"/>
        </c:dLbls>
        <c:overlap val="-25"/>
        <c:axId val="145628160"/>
        <c:axId val="145629952"/>
      </c:barChart>
      <c:catAx>
        <c:axId val="145628160"/>
        <c:scaling>
          <c:orientation val="minMax"/>
        </c:scaling>
        <c:axPos val="l"/>
        <c:majorTickMark val="none"/>
        <c:tickLblPos val="nextTo"/>
        <c:crossAx val="145629952"/>
        <c:crosses val="autoZero"/>
        <c:auto val="1"/>
        <c:lblAlgn val="ctr"/>
        <c:lblOffset val="100"/>
      </c:catAx>
      <c:valAx>
        <c:axId val="145629952"/>
        <c:scaling>
          <c:orientation val="minMax"/>
        </c:scaling>
        <c:delete val="1"/>
        <c:axPos val="b"/>
        <c:numFmt formatCode="General" sourceLinked="1"/>
        <c:tickLblPos val="nextTo"/>
        <c:crossAx val="145628160"/>
        <c:crosses val="autoZero"/>
        <c:crossBetween val="between"/>
      </c:valAx>
    </c:plotArea>
    <c:plotVisOnly val="1"/>
  </c:chart>
  <c:spPr>
    <a:ln>
      <a:solidFill>
        <a:srgbClr val="4F81BD">
          <a:alpha val="52000"/>
        </a:srgbClr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6"/>
  <c:chart>
    <c:title>
      <c:tx>
        <c:rich>
          <a:bodyPr/>
          <a:lstStyle/>
          <a:p>
            <a:pPr>
              <a:defRPr sz="1200" b="1"/>
            </a:pPr>
            <a:r>
              <a:rPr lang="en-US" sz="1200" b="1"/>
              <a:t>Willingness for vaccination (N=204)</a:t>
            </a:r>
          </a:p>
          <a:p>
            <a:pPr>
              <a:defRPr sz="1200" b="1"/>
            </a:pPr>
            <a:endParaRPr lang="en-US" sz="1200" b="1"/>
          </a:p>
        </c:rich>
      </c:tx>
      <c:layout/>
    </c:title>
    <c:plotArea>
      <c:layout>
        <c:manualLayout>
          <c:layoutTarget val="inner"/>
          <c:xMode val="edge"/>
          <c:yMode val="edge"/>
          <c:x val="0.21611113999618742"/>
          <c:y val="0.33197228222285063"/>
          <c:w val="0.66486790410332564"/>
          <c:h val="0.52159843105838311"/>
        </c:manualLayout>
      </c:layout>
      <c:barChart>
        <c:barDir val="bar"/>
        <c:grouping val="clustered"/>
        <c:ser>
          <c:idx val="0"/>
          <c:order val="0"/>
          <c:tx>
            <c:strRef>
              <c:f>'Perception regarding COVID-19 V'!$B$154</c:f>
              <c:strCache>
                <c:ptCount val="1"/>
                <c:pt idx="0">
                  <c:v>Males</c:v>
                </c:pt>
              </c:strCache>
            </c:strRef>
          </c:tx>
          <c:cat>
            <c:strRef>
              <c:f>'Perception regarding COVID-19 V'!$A$155:$A$157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'Perception regarding COVID-19 V'!$B$155:$B$157</c:f>
              <c:numCache>
                <c:formatCode>General</c:formatCode>
                <c:ptCount val="3"/>
                <c:pt idx="0">
                  <c:v>93</c:v>
                </c:pt>
                <c:pt idx="1">
                  <c:v>6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'Perception regarding COVID-19 V'!$C$154</c:f>
              <c:strCache>
                <c:ptCount val="1"/>
                <c:pt idx="0">
                  <c:v>Females</c:v>
                </c:pt>
              </c:strCache>
            </c:strRef>
          </c:tx>
          <c:cat>
            <c:strRef>
              <c:f>'Perception regarding COVID-19 V'!$A$155:$A$157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'Perception regarding COVID-19 V'!$C$155:$C$157</c:f>
              <c:numCache>
                <c:formatCode>General</c:formatCode>
                <c:ptCount val="3"/>
                <c:pt idx="0">
                  <c:v>87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</c:ser>
        <c:axId val="145686528"/>
        <c:axId val="145688064"/>
      </c:barChart>
      <c:catAx>
        <c:axId val="14568652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5688064"/>
        <c:crosses val="autoZero"/>
        <c:auto val="1"/>
        <c:lblAlgn val="ctr"/>
        <c:lblOffset val="100"/>
      </c:catAx>
      <c:valAx>
        <c:axId val="14568806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5686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793225960839959"/>
          <c:y val="0.12920725233499944"/>
          <c:w val="0.22397276892783485"/>
          <c:h val="0.17773839360450799"/>
        </c:manualLayout>
      </c:layout>
      <c:txPr>
        <a:bodyPr/>
        <a:lstStyle/>
        <a:p>
          <a:pPr>
            <a:defRPr sz="1050"/>
          </a:pPr>
          <a:endParaRPr lang="en-US"/>
        </a:p>
      </c:txPr>
    </c:legend>
    <c:plotVisOnly val="1"/>
  </c:chart>
  <c:spPr>
    <a:ln>
      <a:solidFill>
        <a:schemeClr val="tx2"/>
      </a:solidFill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title>
      <c:tx>
        <c:rich>
          <a:bodyPr/>
          <a:lstStyle/>
          <a:p>
            <a:pPr>
              <a:defRPr sz="1200" b="1"/>
            </a:pPr>
            <a:r>
              <a:rPr lang="en-US" sz="1200" b="1" dirty="0"/>
              <a:t>Willingness for vaccination in 18-29 year age group (N=188)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'Perception regarding COVID-19 V'!$B$58</c:f>
              <c:strCache>
                <c:ptCount val="1"/>
                <c:pt idx="0">
                  <c:v>Responses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Percent val="1"/>
          </c:dLbls>
          <c:cat>
            <c:strRef>
              <c:f>'Perception regarding COVID-19 V'!$A$59:$A$61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'Perception regarding COVID-19 V'!$B$59:$B$61</c:f>
              <c:numCache>
                <c:formatCode>General</c:formatCode>
                <c:ptCount val="3"/>
                <c:pt idx="0">
                  <c:v>164</c:v>
                </c:pt>
                <c:pt idx="1">
                  <c:v>8</c:v>
                </c:pt>
                <c:pt idx="2">
                  <c:v>15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spPr>
    <a:ln>
      <a:solidFill>
        <a:schemeClr val="tx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title>
      <c:tx>
        <c:rich>
          <a:bodyPr/>
          <a:lstStyle/>
          <a:p>
            <a:pPr>
              <a:defRPr sz="1200" b="1"/>
            </a:pPr>
            <a:r>
              <a:rPr lang="en-US" sz="1200" b="1" dirty="0" smtClean="0"/>
              <a:t>Willingness for vaccination </a:t>
            </a:r>
            <a:r>
              <a:rPr lang="en-US" sz="1200" b="1" dirty="0"/>
              <a:t>in </a:t>
            </a:r>
            <a:r>
              <a:rPr lang="en-US" sz="1200" b="1" dirty="0" smtClean="0"/>
              <a:t>30-44 age group (N=16)</a:t>
            </a:r>
            <a:endParaRPr lang="en-US" sz="1200" b="1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'Perception regarding COVID-19 V'!$B$63</c:f>
              <c:strCache>
                <c:ptCount val="1"/>
                <c:pt idx="0">
                  <c:v>Responses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800">
                        <a:solidFill>
                          <a:schemeClr val="bg1"/>
                        </a:solidFill>
                      </a:defRPr>
                    </a:pPr>
                    <a:r>
                      <a:rPr lang="en-US" sz="800" smtClean="0"/>
                      <a:t>Yes=94</a:t>
                    </a:r>
                    <a:r>
                      <a:rPr lang="en-US" sz="800"/>
                      <a:t>%</a:t>
                    </a:r>
                  </a:p>
                </c:rich>
              </c:tx>
              <c:spPr/>
              <c:showPercent val="1"/>
            </c:dLbl>
            <c:dLbl>
              <c:idx val="1"/>
              <c:spPr/>
              <c:txPr>
                <a:bodyPr/>
                <a:lstStyle/>
                <a:p>
                  <a:pPr>
                    <a:defRPr sz="8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</c:dLbls>
          <c:cat>
            <c:strRef>
              <c:f>'Perception regarding COVID-19 V'!$A$64:$A$66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'Perception regarding COVID-19 V'!$B$64:$B$66</c:f>
              <c:numCache>
                <c:formatCode>General</c:formatCode>
                <c:ptCount val="3"/>
                <c:pt idx="0">
                  <c:v>16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egendEntry>
        <c:idx val="2"/>
        <c:delete val="1"/>
      </c:legendEntry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spPr>
    <a:ln>
      <a:solidFill>
        <a:schemeClr val="tx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title>
      <c:tx>
        <c:rich>
          <a:bodyPr/>
          <a:lstStyle/>
          <a:p>
            <a:pPr>
              <a:defRPr sz="1200" b="1"/>
            </a:pPr>
            <a:r>
              <a:rPr lang="en-US" sz="1200" b="1" dirty="0"/>
              <a:t>Reasons for </a:t>
            </a:r>
            <a:r>
              <a:rPr lang="en-US" sz="1200" b="1" dirty="0" smtClean="0"/>
              <a:t>non-vaccination (N=</a:t>
            </a:r>
            <a:r>
              <a:rPr lang="en-US" sz="1200" b="1" dirty="0" smtClean="0">
                <a:solidFill>
                  <a:schemeClr val="tx1"/>
                </a:solidFill>
              </a:rPr>
              <a:t>102</a:t>
            </a:r>
            <a:r>
              <a:rPr lang="en-US" sz="1200" b="1" dirty="0" smtClean="0"/>
              <a:t>)</a:t>
            </a:r>
            <a:endParaRPr lang="en-US" sz="1200" b="1" dirty="0"/>
          </a:p>
        </c:rich>
      </c:tx>
      <c:layout>
        <c:manualLayout>
          <c:xMode val="edge"/>
          <c:yMode val="edge"/>
          <c:x val="0.19944026794403741"/>
          <c:y val="3.802688748068507E-2"/>
        </c:manualLayout>
      </c:layout>
    </c:title>
    <c:plotArea>
      <c:layout>
        <c:manualLayout>
          <c:layoutTarget val="inner"/>
          <c:xMode val="edge"/>
          <c:yMode val="edge"/>
          <c:x val="3.4278643758349797E-2"/>
          <c:y val="0.17901240934888374"/>
          <c:w val="0.24630393731847641"/>
          <c:h val="0.7691664640600403"/>
        </c:manualLayout>
      </c:layout>
      <c:pieChart>
        <c:varyColors val="1"/>
        <c:ser>
          <c:idx val="0"/>
          <c:order val="0"/>
          <c:tx>
            <c:strRef>
              <c:f>'Perception regarding COVID-19 V'!$B$189</c:f>
              <c:strCache>
                <c:ptCount val="1"/>
                <c:pt idx="0">
                  <c:v>Response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</c:dLbls>
          <c:cat>
            <c:strRef>
              <c:f>'Perception regarding COVID-19 V'!$A$190:$A$193</c:f>
              <c:strCache>
                <c:ptCount val="4"/>
                <c:pt idx="0">
                  <c:v>Do not want to take the vaccine</c:v>
                </c:pt>
                <c:pt idx="1">
                  <c:v>Could not register for vaccination</c:v>
                </c:pt>
                <c:pt idx="2">
                  <c:v>Could not get a slot for vaccination</c:v>
                </c:pt>
                <c:pt idx="3">
                  <c:v>Booked vaccination slot but did not/could not go</c:v>
                </c:pt>
              </c:strCache>
            </c:strRef>
          </c:cat>
          <c:val>
            <c:numRef>
              <c:f>'Perception regarding COVID-19 V'!$B$190:$B$193</c:f>
              <c:numCache>
                <c:formatCode>General</c:formatCode>
                <c:ptCount val="4"/>
                <c:pt idx="0">
                  <c:v>35</c:v>
                </c:pt>
                <c:pt idx="1">
                  <c:v>12</c:v>
                </c:pt>
                <c:pt idx="2">
                  <c:v>47</c:v>
                </c:pt>
                <c:pt idx="3">
                  <c:v>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31505845722746723"/>
          <c:y val="0.24495951551230047"/>
          <c:w val="0.52768457035581462"/>
          <c:h val="0.59562025869796387"/>
        </c:manualLayout>
      </c:layout>
      <c:txPr>
        <a:bodyPr/>
        <a:lstStyle/>
        <a:p>
          <a:pPr>
            <a:defRPr sz="1050"/>
          </a:pPr>
          <a:endParaRPr lang="en-US"/>
        </a:p>
      </c:txPr>
    </c:legend>
    <c:plotVisOnly val="1"/>
  </c:chart>
  <c:spPr>
    <a:ln>
      <a:solidFill>
        <a:schemeClr val="bg2">
          <a:lumMod val="90000"/>
        </a:schemeClr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'Perception regarding COVID-19 V'!$B$171</c:f>
              <c:strCache>
                <c:ptCount val="1"/>
                <c:pt idx="0">
                  <c:v>Responses</c:v>
                </c:pt>
              </c:strCache>
            </c:strRef>
          </c:tx>
          <c:cat>
            <c:strRef>
              <c:f>'Perception regarding COVID-19 V'!$A$172:$A$181</c:f>
              <c:strCache>
                <c:ptCount val="9"/>
                <c:pt idx="0">
                  <c:v>Feel it is good to wait and let others get vaccinated first</c:v>
                </c:pt>
                <c:pt idx="1">
                  <c:v>Feel it is good to wait and see if vaccine is safe or not</c:v>
                </c:pt>
                <c:pt idx="2">
                  <c:v>Feel it is good to wait and see if vaccine is effective or not</c:v>
                </c:pt>
                <c:pt idx="3">
                  <c:v>Vaccine is against my religious belief</c:v>
                </c:pt>
                <c:pt idx="4">
                  <c:v>Feel that others need it more than I do</c:v>
                </c:pt>
                <c:pt idx="5">
                  <c:v>Indian vaccine is not effective as foreign vaccine</c:v>
                </c:pt>
                <c:pt idx="6">
                  <c:v>Fear of going to hospital</c:v>
                </c:pt>
                <c:pt idx="7">
                  <c:v>Vaccine is hoax or conspiracy by government</c:v>
                </c:pt>
                <c:pt idx="8">
                  <c:v>Side effects of the vaccine</c:v>
                </c:pt>
              </c:strCache>
            </c:strRef>
          </c:cat>
          <c:val>
            <c:numRef>
              <c:f>'Perception regarding COVID-19 V'!$B$172:$B$181</c:f>
              <c:numCache>
                <c:formatCode>General</c:formatCode>
                <c:ptCount val="10"/>
                <c:pt idx="0">
                  <c:v>15</c:v>
                </c:pt>
                <c:pt idx="1">
                  <c:v>7</c:v>
                </c:pt>
                <c:pt idx="2">
                  <c:v>6</c:v>
                </c:pt>
                <c:pt idx="3">
                  <c:v>1</c:v>
                </c:pt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</c:ser>
        <c:axId val="145880576"/>
        <c:axId val="145882112"/>
      </c:barChart>
      <c:catAx>
        <c:axId val="145880576"/>
        <c:scaling>
          <c:orientation val="minMax"/>
        </c:scaling>
        <c:axPos val="l"/>
        <c:tickLblPos val="nextTo"/>
        <c:crossAx val="145882112"/>
        <c:crosses val="autoZero"/>
        <c:auto val="1"/>
        <c:lblAlgn val="ctr"/>
        <c:lblOffset val="100"/>
      </c:catAx>
      <c:valAx>
        <c:axId val="145882112"/>
        <c:scaling>
          <c:orientation val="minMax"/>
        </c:scaling>
        <c:axPos val="b"/>
        <c:majorGridlines/>
        <c:numFmt formatCode="General" sourceLinked="1"/>
        <c:tickLblPos val="nextTo"/>
        <c:crossAx val="145880576"/>
        <c:crosses val="autoZero"/>
        <c:crossBetween val="between"/>
      </c:valAx>
    </c:plotArea>
    <c:plotVisOnly val="1"/>
  </c:chart>
  <c:spPr>
    <a:ln>
      <a:solidFill>
        <a:srgbClr val="4F81BD">
          <a:alpha val="46000"/>
        </a:srgbClr>
      </a:solidFill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/>
            </a:pPr>
            <a:r>
              <a:rPr lang="en-US" sz="1200" b="1" dirty="0"/>
              <a:t>Willingness to </a:t>
            </a:r>
            <a:r>
              <a:rPr lang="en-US" sz="1200" b="1" dirty="0" smtClean="0"/>
              <a:t>pay (N=204)</a:t>
            </a:r>
            <a:endParaRPr lang="en-US" sz="1200" b="1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30382897352286498"/>
          <c:y val="0.14067459374432342"/>
          <c:w val="0.40637722662713777"/>
          <c:h val="0.71824812148052275"/>
        </c:manualLayout>
      </c:layout>
      <c:pieChart>
        <c:varyColors val="1"/>
        <c:ser>
          <c:idx val="0"/>
          <c:order val="0"/>
          <c:tx>
            <c:strRef>
              <c:f>'Perception regarding COVID-19 V'!$B$231</c:f>
              <c:strCache>
                <c:ptCount val="1"/>
                <c:pt idx="0">
                  <c:v>Willingness to pay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</c:dLbls>
          <c:cat>
            <c:strRef>
              <c:f>'Perception regarding COVID-19 V'!$A$232:$A$235</c:f>
              <c:strCache>
                <c:ptCount val="4"/>
                <c:pt idx="0">
                  <c:v>     Not willing to pay</c:v>
                </c:pt>
                <c:pt idx="1">
                  <c:v>   &lt; Rs. 200 per dose</c:v>
                </c:pt>
                <c:pt idx="2">
                  <c:v>   Rs 200-500 per dose</c:v>
                </c:pt>
                <c:pt idx="3">
                  <c:v>   &gt; Rs. 500 per dose</c:v>
                </c:pt>
              </c:strCache>
            </c:strRef>
          </c:cat>
          <c:val>
            <c:numRef>
              <c:f>'Perception regarding COVID-19 V'!$B$232:$B$235</c:f>
              <c:numCache>
                <c:formatCode>General</c:formatCode>
                <c:ptCount val="4"/>
                <c:pt idx="0">
                  <c:v>80</c:v>
                </c:pt>
                <c:pt idx="1">
                  <c:v>52</c:v>
                </c:pt>
                <c:pt idx="2">
                  <c:v>56</c:v>
                </c:pt>
                <c:pt idx="3">
                  <c:v>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5.2941195972657847E-2"/>
          <c:y val="0.83476418322083812"/>
          <c:w val="0.89177844314024268"/>
          <c:h val="0.13640255300253856"/>
        </c:manualLayout>
      </c:layout>
    </c:legend>
    <c:plotVisOnly val="1"/>
  </c:chart>
  <c:spPr>
    <a:ln>
      <a:solidFill>
        <a:srgbClr val="4F81BD">
          <a:alpha val="46000"/>
        </a:srgbClr>
      </a:solidFill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19E78-24E4-4412-9146-F531FB8C15B5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1C2C4-6C13-4602-857B-5E78CD0D2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1C2C4-6C13-4602-857B-5E78CD0D29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7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8CA74DC-71B7-4632-83F5-AC903877918B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D13C304-4A6E-4A06-9D98-794A273A0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0857"/>
            <a:ext cx="7772400" cy="1789521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online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survey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on perception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and attitude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regarding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COVID-19 vaccination among 18-44 year old adults in India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992" y="3286130"/>
            <a:ext cx="5524504" cy="1671641"/>
          </a:xfrm>
        </p:spPr>
        <p:txBody>
          <a:bodyPr>
            <a:no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Adarsh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Veer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Sisoudiya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Enrol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No:- PG/19/004</a:t>
            </a:r>
          </a:p>
          <a:p>
            <a:pPr algn="r"/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 guidance of Dr. Rupsa Banerjee</a:t>
            </a: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75032"/>
            <a:ext cx="8229600" cy="535785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03659"/>
            <a:ext cx="8715436" cy="4339841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major proportion (88%) of both male and female participants were willing to vaccinate or had taken the vaccine.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But out of them many have reported that they could not book a slot for vaccine followed by those who could not register in the vaccination portal.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reasons for vaccine hesitancy found were fear in terms of safety and effectiveness.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Some participants who had not taken the vaccine said that they feel others need it more than they do.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Some participants were not willing to pay for the vaccination and all of them were found to have not taken the vaccine. 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RECOMMENDATION</a:t>
            </a:r>
          </a:p>
          <a:p>
            <a:endParaRPr lang="en-US" sz="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Many barriers were seen for vaccination in the study. It becomes the need of the hour to educate people and make them aware about the vaccination as a way to battle COVID-19. Changing perception of people is important. The level of vaccine acceptance thus needs to be increased.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75032"/>
            <a:ext cx="8229600" cy="535785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ALIGNMENT WITH PROGRAM OUTCOMES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6"/>
            <a:ext cx="8715436" cy="40022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Alignment of the dissertation work and experience with program outcomes is shown below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Ref: 1=Slight, 2=Moderate, 3=High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1357304"/>
          <a:ext cx="8001000" cy="2000264"/>
        </p:xfrm>
        <a:graphic>
          <a:graphicData uri="http://schemas.openxmlformats.org/drawingml/2006/table">
            <a:tbl>
              <a:tblPr firstRow="1" bandRow="1"/>
              <a:tblGrid>
                <a:gridCol w="2000250"/>
                <a:gridCol w="2000250"/>
                <a:gridCol w="2000250"/>
                <a:gridCol w="2000250"/>
              </a:tblGrid>
              <a:tr h="16430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Internalized the concepts of management such as healthcare delivery system, strategic planning, HR, marketing, finance and operations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Applied knowledge of research and management techniques and functions in an integrated manner in healthcare set up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Used appropriate skills to support healthcare organizations to take informed decision in planning, building and managing healthcare organizations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Utilized learning acquired from trainings and practical exposures in real time situations.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3`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71736" y="4071948"/>
            <a:ext cx="428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464341"/>
            <a:ext cx="8229600" cy="32145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42910" y="910816"/>
            <a:ext cx="7786742" cy="589364"/>
          </a:xfrm>
          <a:prstGeom prst="roundRect">
            <a:avLst/>
          </a:prstGeom>
          <a:solidFill>
            <a:srgbClr val="F89AE8"/>
          </a:solidFill>
          <a:ln>
            <a:solidFill>
              <a:srgbClr val="F89A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COVID-19 pandemic has not only impacted the health of people, but many lives are also lost and the economy has been hampered.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42910" y="3000378"/>
            <a:ext cx="7786742" cy="589364"/>
          </a:xfrm>
          <a:prstGeom prst="roundRect">
            <a:avLst/>
          </a:prstGeom>
          <a:solidFill>
            <a:srgbClr val="96FCD0"/>
          </a:solidFill>
          <a:ln>
            <a:solidFill>
              <a:srgbClr val="96FC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COVID vaccination drive in India was extended to the 18-44 year age group in May 2021. This is a crucial section of the population which was badly hit in the second wave.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2910" y="3696898"/>
            <a:ext cx="7786742" cy="589364"/>
          </a:xfrm>
          <a:prstGeom prst="roundRect">
            <a:avLst/>
          </a:prstGeom>
          <a:solidFill>
            <a:srgbClr val="F8FB85"/>
          </a:solidFill>
          <a:ln>
            <a:solidFill>
              <a:srgbClr val="F8FB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Various reasons have been reported by researchers for vaccine hesitancy among the general population and specific groups like healthcare workers.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2910" y="4393419"/>
            <a:ext cx="7786742" cy="589364"/>
          </a:xfrm>
          <a:prstGeom prst="roundRect">
            <a:avLst/>
          </a:prstGeom>
          <a:solidFill>
            <a:srgbClr val="FF8D81"/>
          </a:solidFill>
          <a:ln>
            <a:solidFill>
              <a:srgbClr val="FF8D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the best of our knowledge, there is paucity of studies regarding perception and attitude towards COVID-19 vaccination among this specific age group.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42910" y="1607337"/>
            <a:ext cx="7786742" cy="5893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Vaccination is one of the main pillars of breaking the chain of transmission, along with personal protective measures.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2910" y="2303857"/>
            <a:ext cx="7786742" cy="589364"/>
          </a:xfrm>
          <a:prstGeom prst="roundRect">
            <a:avLst/>
          </a:prstGeom>
          <a:solidFill>
            <a:srgbClr val="B6EAF4"/>
          </a:solidFill>
          <a:ln>
            <a:solidFill>
              <a:srgbClr val="B6EA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Low vaccine acceptance forms a barrier in achieving herd immunity and subsequently affects protection of communities against the virus.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10"/>
            <a:ext cx="8229600" cy="43415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With this background, we wanted to study the perception and attitude regarding COVID-19 vaccination among 18-44 year old adults in India.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PRIMARY OBJECTIVE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estimate the proportion of study subjects willing for COVID-19 vaccination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SECONDARY OBJECTIVES</a:t>
            </a:r>
          </a:p>
          <a:p>
            <a:pPr lvl="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find out the reasons for vaccine hesitancy among study subjects</a:t>
            </a:r>
          </a:p>
          <a:p>
            <a:pPr lvl="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assess the perception of study participants regarding vaccine cost</a:t>
            </a:r>
          </a:p>
          <a:p>
            <a:pPr lvl="0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Study design: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Cross sectional online survey </a:t>
            </a: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Study duration: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3 months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Sample size: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 online survey by Khan et al* found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that 13.7% study participants did not wish to take the vaccine. Assuming 95% confidence level, 5% absolute error and 10% non-response rate, a sample size of 200 was calculated.</a:t>
            </a:r>
          </a:p>
          <a:p>
            <a:pPr lvl="0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6050" y="4714890"/>
            <a:ext cx="6292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*Khan S, et al. COVID-19 Vaccine Acceptance: Beliefs and Barriers Associated with Vaccination Among the General Population in India. </a:t>
            </a:r>
          </a:p>
          <a:p>
            <a:r>
              <a:rPr lang="en-US" sz="800" dirty="0" smtClean="0"/>
              <a:t>Journal of Experimental Biology and Agricultural Sciences. 8. S210-S218. 10.18006/2020.8(Spl-1-SARS-CoV-2).S210.S218.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10"/>
            <a:ext cx="8229600" cy="482207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METHODOLOGY contd.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0816"/>
            <a:ext cx="8229600" cy="40200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Study population: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Adults aged 18-44 years who are able to take the online survey.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Inclusion criteria:-</a:t>
            </a:r>
          </a:p>
          <a:p>
            <a:pPr lvl="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Individuals who are residents of India</a:t>
            </a:r>
          </a:p>
          <a:p>
            <a:pPr lvl="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Individuals belonging to age group 18-44 years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Exclusion criteria:-</a:t>
            </a:r>
          </a:p>
          <a:p>
            <a:pPr lvl="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Individuals below 18 years and above 45 years of age</a:t>
            </a:r>
          </a:p>
          <a:p>
            <a:pPr lvl="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Individuals not able to take online survey</a:t>
            </a:r>
          </a:p>
          <a:p>
            <a:pPr lvl="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Individuals not willing to participate in the study</a:t>
            </a: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Study tool: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Semi-structured questionnaire, created on Google forms, was used to collect data on the perception and attitude regarding COVID-19 vaccination among study subjects</a:t>
            </a: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Sampling method: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Snowball sampling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Method of data collection: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The Google form was circulated among the participants and their responses were recorded and stored in a Microsoft Excel spreadsheet. </a:t>
            </a: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357172"/>
            <a:ext cx="8229600" cy="42862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RESULTS – Socio-demographic data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71486"/>
            <a:ext cx="9144000" cy="94655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500" i="0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kumimoji="0" lang="en-US" sz="1500" i="0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total of </a:t>
            </a:r>
            <a:r>
              <a:rPr kumimoji="0" lang="en-US" sz="1500" b="1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204 responses </a:t>
            </a:r>
            <a:r>
              <a:rPr kumimoji="0" lang="en-US" sz="1500" i="0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which fulfilled the selection criteria were included in the study.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500" i="0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52% of the participants were males</a:t>
            </a:r>
            <a:r>
              <a:rPr kumimoji="0" lang="en-US" sz="1500" i="0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and m</a:t>
            </a:r>
            <a:r>
              <a:rPr lang="en-US" sz="150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ajority</a:t>
            </a:r>
            <a:r>
              <a:rPr lang="en-US" sz="15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(61%) belonged to 18-24 followed by 25-29 age group (30%)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142844" y="3357568"/>
          <a:ext cx="3786214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142844" y="1571618"/>
          <a:ext cx="3786214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000496" y="1357304"/>
            <a:ext cx="5000660" cy="35719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500" i="0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34% of participants had contracted</a:t>
            </a:r>
            <a:r>
              <a:rPr kumimoji="0" lang="en-US" sz="1500" i="0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COVID-19 in the past.</a:t>
            </a:r>
            <a:endParaRPr lang="en-US" sz="15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4357686" y="1857370"/>
          <a:ext cx="4572000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071934" y="4357700"/>
            <a:ext cx="5000660" cy="64294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Bihar, Chhattisgarh, Delhi, Gujarat, Haryana, Himachal Pradesh, Jammu &amp; Kashmir, Karnataka, Kerala, Madhya Pradesh, Punjab, Rajasthan, Tamil Nadu, Uttar Pradesh, </a:t>
            </a:r>
            <a:r>
              <a:rPr lang="en-US" sz="110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Uttarakhand</a:t>
            </a:r>
            <a:r>
              <a:rPr lang="en-US" sz="11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West Bengal</a:t>
            </a:r>
            <a:r>
              <a:rPr kumimoji="0" lang="en-US" sz="1100" i="0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sz="1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0" y="1000114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Our study found that 180 (88%) of the participants were willing to take/had taken the COVID-19 vaccine.</a:t>
            </a:r>
            <a:br>
              <a:rPr kumimoji="0" lang="en-US" sz="15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5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7% were not sure and 5% responded that they do not want to take the vaccine.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214282" y="1785932"/>
          <a:ext cx="3000396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428992" y="1785932"/>
          <a:ext cx="2643206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6286512" y="1785932"/>
          <a:ext cx="2643206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214282" y="500048"/>
            <a:ext cx="8229600" cy="42862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RESULTS – Willingness for vaccination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1785918" y="3143254"/>
          <a:ext cx="7215238" cy="1857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214282" y="357172"/>
            <a:ext cx="8229600" cy="42862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RESULTS – Reasons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for non-vaccination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500034" y="857238"/>
          <a:ext cx="8020049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28926" y="857238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cs typeface="Times New Roman" pitchFamily="18" charset="0"/>
              </a:rPr>
              <a:t>Reasons for vaccine hesitancy (N=47)</a:t>
            </a:r>
            <a:endParaRPr lang="en-US" sz="12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71604" y="1857370"/>
          <a:ext cx="5786478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1000114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Out of 204 study participants, 25 people feel that vaccine should not be given free of cost. </a:t>
            </a:r>
          </a:p>
          <a:p>
            <a:pPr algn="ctr"/>
            <a:r>
              <a:rPr lang="en-US" sz="1500" dirty="0" smtClean="0"/>
              <a:t>All these participants have not yet taken the vaccine. 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4282" y="500048"/>
            <a:ext cx="8229600" cy="42862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RESULTS –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Willingness to pay for vaccination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75032"/>
            <a:ext cx="8229600" cy="535785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03659"/>
            <a:ext cx="8715436" cy="4127243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From past studies, it has been observed that a major population wishes to vaccinate itself.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remaining population that is hesitant is less in number but has a lot of concerns regarding the vaccine and it becomes more important to educate them on the same.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has also been observed that if one wishes to vaccinate, he/she is not in favor of paying for the vaccine. Majority wants that vaccines should be made available free of cost.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also becomes important to educate the population regarding the advantages of getting vaccinated and as to how important tool it is in battling COVID-19.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3643320"/>
            <a:ext cx="885831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100" dirty="0" err="1" smtClean="0"/>
              <a:t>Goruntla</a:t>
            </a:r>
            <a:r>
              <a:rPr lang="en-US" sz="1100" dirty="0" smtClean="0"/>
              <a:t> N, </a:t>
            </a:r>
            <a:r>
              <a:rPr lang="en-US" sz="1100" dirty="0" err="1" smtClean="0"/>
              <a:t>Chintamani</a:t>
            </a:r>
            <a:r>
              <a:rPr lang="en-US" sz="1100" dirty="0" smtClean="0"/>
              <a:t> SH, </a:t>
            </a:r>
            <a:r>
              <a:rPr lang="en-US" sz="1100" dirty="0" err="1" smtClean="0"/>
              <a:t>Bhanu</a:t>
            </a:r>
            <a:r>
              <a:rPr lang="en-US" sz="1100" dirty="0" smtClean="0"/>
              <a:t> P, </a:t>
            </a:r>
            <a:r>
              <a:rPr lang="en-US" sz="1100" dirty="0" err="1" smtClean="0"/>
              <a:t>Samyuktha</a:t>
            </a:r>
            <a:r>
              <a:rPr lang="en-US" sz="1100" dirty="0" smtClean="0"/>
              <a:t> S, </a:t>
            </a:r>
            <a:r>
              <a:rPr lang="en-US" sz="1100" dirty="0" err="1" smtClean="0"/>
              <a:t>Veerabhadrappa</a:t>
            </a:r>
            <a:r>
              <a:rPr lang="en-US" sz="1100" dirty="0" smtClean="0"/>
              <a:t> KV, </a:t>
            </a:r>
            <a:r>
              <a:rPr lang="en-US" sz="1100" dirty="0" err="1" smtClean="0"/>
              <a:t>Bhupalam</a:t>
            </a:r>
            <a:r>
              <a:rPr lang="en-US" sz="1100" dirty="0" smtClean="0"/>
              <a:t> P, et al. Predictors of acceptance and willingness to pay for the COVID-19 vaccine in the general public of India: A health belief model approach. Asian Pac J </a:t>
            </a:r>
            <a:r>
              <a:rPr lang="en-US" sz="1100" dirty="0" err="1" smtClean="0"/>
              <a:t>Trop</a:t>
            </a:r>
            <a:r>
              <a:rPr lang="en-US" sz="1100" dirty="0" smtClean="0"/>
              <a:t> Med 2021; 14(4): 165-175.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 smtClean="0"/>
              <a:t>Khan S, </a:t>
            </a:r>
            <a:r>
              <a:rPr lang="en-US" sz="1100" dirty="0" err="1" smtClean="0"/>
              <a:t>Rahman</a:t>
            </a:r>
            <a:r>
              <a:rPr lang="en-US" sz="1100" dirty="0" smtClean="0"/>
              <a:t> CKF, </a:t>
            </a:r>
            <a:r>
              <a:rPr lang="en-US" sz="1100" dirty="0" err="1" smtClean="0"/>
              <a:t>Haritha</a:t>
            </a:r>
            <a:r>
              <a:rPr lang="en-US" sz="1100" dirty="0" smtClean="0"/>
              <a:t> CV, </a:t>
            </a:r>
            <a:r>
              <a:rPr lang="en-US" sz="1100" dirty="0" err="1" smtClean="0"/>
              <a:t>Bosco</a:t>
            </a:r>
            <a:r>
              <a:rPr lang="en-US" sz="1100" dirty="0" smtClean="0"/>
              <a:t> J, </a:t>
            </a:r>
            <a:r>
              <a:rPr lang="en-US" sz="1100" dirty="0" err="1" smtClean="0"/>
              <a:t>Tiwari</a:t>
            </a:r>
            <a:r>
              <a:rPr lang="en-US" sz="1100" dirty="0" smtClean="0"/>
              <a:t> R, </a:t>
            </a:r>
            <a:r>
              <a:rPr lang="en-US" sz="1100" dirty="0" err="1" smtClean="0"/>
              <a:t>Dhama</a:t>
            </a:r>
            <a:r>
              <a:rPr lang="en-US" sz="1100" dirty="0" smtClean="0"/>
              <a:t> K. COVID-19 vaccine acceptance: beliefs and barriers associated with vaccination among the general population in India. Journal of Experimental Biology and Agricultural Sciences 2020; 8(Spl-1- SARS-CoV-2): S210 – S218.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 smtClean="0"/>
              <a:t>Islam F, </a:t>
            </a:r>
            <a:r>
              <a:rPr lang="en-US" sz="1100" dirty="0" err="1" smtClean="0"/>
              <a:t>Agarwalla</a:t>
            </a:r>
            <a:r>
              <a:rPr lang="en-US" sz="1100" dirty="0" smtClean="0"/>
              <a:t> R, Panda M, </a:t>
            </a:r>
            <a:r>
              <a:rPr lang="en-US" sz="1100" dirty="0" err="1" smtClean="0"/>
              <a:t>Alvi</a:t>
            </a:r>
            <a:r>
              <a:rPr lang="en-US" sz="1100" dirty="0" smtClean="0"/>
              <a:t> Y, Singh V, </a:t>
            </a:r>
            <a:r>
              <a:rPr lang="en-US" sz="1100" dirty="0" err="1" smtClean="0"/>
              <a:t>Debroy</a:t>
            </a:r>
            <a:r>
              <a:rPr lang="en-US" sz="1100" dirty="0" smtClean="0"/>
              <a:t> A et al. Assessment of the knowledge, preferences and concern regarding the prospective COVID- 19 vaccine among adults residing in New Delhi, India-A cross sectional study. </a:t>
            </a:r>
            <a:r>
              <a:rPr lang="en-US" sz="1100" dirty="0" err="1" smtClean="0"/>
              <a:t>Medrxiv</a:t>
            </a:r>
            <a:r>
              <a:rPr lang="en-US" sz="1100" dirty="0" smtClean="0"/>
              <a:t>  2021. </a:t>
            </a:r>
            <a:r>
              <a:rPr lang="en-US" sz="1100" dirty="0" err="1" smtClean="0"/>
              <a:t>doi</a:t>
            </a:r>
            <a:r>
              <a:rPr lang="en-US" sz="1100" dirty="0" smtClean="0"/>
              <a:t>: https://doi.org/10.1101/2021.01.23.21250164</a:t>
            </a:r>
          </a:p>
          <a:p>
            <a:endParaRPr lang="en-US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386</TotalTime>
  <Words>1110</Words>
  <Application>Microsoft Office PowerPoint</Application>
  <PresentationFormat>On-screen Show (16:9)</PresentationFormat>
  <Paragraphs>99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An online survey on perception and attitude  regarding COVID-19 vaccination among 18-44 year old adults in India </vt:lpstr>
      <vt:lpstr>BACKGROUND </vt:lpstr>
      <vt:lpstr>Slide 3</vt:lpstr>
      <vt:lpstr>METHODOLOGY contd.</vt:lpstr>
      <vt:lpstr>RESULTS – Socio-demographic data</vt:lpstr>
      <vt:lpstr>Our study found that 180 (88%) of the participants were willing to take/had taken the COVID-19 vaccine. 7% were not sure and 5% responded that they do not want to take the vaccine.</vt:lpstr>
      <vt:lpstr>Slide 7</vt:lpstr>
      <vt:lpstr>Slide 8</vt:lpstr>
      <vt:lpstr>DISCUSSION</vt:lpstr>
      <vt:lpstr>CONCLUSION</vt:lpstr>
      <vt:lpstr>ALIGNMENT WITH PROGRAM OUTCOMES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cross sectional online survey on perception and attitude regarding COVID-19 vaccination among 18-44 year old adults in India</dc:title>
  <dc:creator>DELL</dc:creator>
  <cp:lastModifiedBy>DELL</cp:lastModifiedBy>
  <cp:revision>88</cp:revision>
  <dcterms:created xsi:type="dcterms:W3CDTF">2021-06-08T19:59:33Z</dcterms:created>
  <dcterms:modified xsi:type="dcterms:W3CDTF">2021-06-25T03:40:12Z</dcterms:modified>
</cp:coreProperties>
</file>