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Lst>
  <p:sldSz cx="12192000" cy="6858000"/>
  <p:notesSz cx="6858000" cy="9144000"/>
  <p:defaultTextStyle>
    <a:defPPr>
      <a:defRPr lang="hi-I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1-E014-4BC4-93C0-D1B54E27FB8E}"/>
              </c:ext>
            </c:extLst>
          </c:dPt>
          <c:dPt>
            <c:idx val="1"/>
            <c:bubble3D val="0"/>
            <c:spPr>
              <a:solidFill>
                <a:schemeClr val="accent2"/>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3-E014-4BC4-93C0-D1B54E27FB8E}"/>
              </c:ext>
            </c:extLst>
          </c:dPt>
          <c:dPt>
            <c:idx val="2"/>
            <c:bubble3D val="0"/>
            <c:spPr>
              <a:solidFill>
                <a:schemeClr val="accent3"/>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5-E014-4BC4-93C0-D1B54E27FB8E}"/>
              </c:ext>
            </c:extLst>
          </c:dPt>
          <c:dPt>
            <c:idx val="3"/>
            <c:bubble3D val="0"/>
            <c:spPr>
              <a:solidFill>
                <a:schemeClr val="accent4"/>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7-E014-4BC4-93C0-D1B54E27FB8E}"/>
              </c:ext>
            </c:extLst>
          </c:dPt>
          <c:dPt>
            <c:idx val="4"/>
            <c:bubble3D val="0"/>
            <c:spPr>
              <a:solidFill>
                <a:schemeClr val="accent5"/>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9-E014-4BC4-93C0-D1B54E27FB8E}"/>
              </c:ext>
            </c:extLst>
          </c:dPt>
          <c:dLbls>
            <c:dLbl>
              <c:idx val="1"/>
              <c:layout>
                <c:manualLayout>
                  <c:x val="2.7777777777777779E-3"/>
                  <c:y val="2.3148148148148147E-2"/>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E014-4BC4-93C0-D1B54E27FB8E}"/>
                </c:ext>
                <c:ext xmlns:c15="http://schemas.microsoft.com/office/drawing/2012/chart" uri="{CE6537A1-D6FC-4f65-9D91-7224C49458BB}">
                  <c15:layout/>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hi-IN"/>
              </a:p>
            </c:txPr>
            <c:dLblPos val="outEnd"/>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15:layout/>
              </c:ext>
            </c:extLst>
          </c:dLbls>
          <c:cat>
            <c:strRef>
              <c:f>Sheet2!$B$1:$B$5</c:f>
              <c:strCache>
                <c:ptCount val="5"/>
                <c:pt idx="0">
                  <c:v>the same day</c:v>
                </c:pt>
                <c:pt idx="1">
                  <c:v>the next day</c:v>
                </c:pt>
                <c:pt idx="2">
                  <c:v>2 days later</c:v>
                </c:pt>
                <c:pt idx="3">
                  <c:v>3-7 days</c:v>
                </c:pt>
                <c:pt idx="4">
                  <c:v>more than seven days</c:v>
                </c:pt>
              </c:strCache>
            </c:strRef>
          </c:cat>
          <c:val>
            <c:numRef>
              <c:f>Sheet2!$C$1:$C$5</c:f>
              <c:numCache>
                <c:formatCode>0.00%</c:formatCode>
                <c:ptCount val="5"/>
                <c:pt idx="0">
                  <c:v>0.14399999999999999</c:v>
                </c:pt>
                <c:pt idx="1">
                  <c:v>0.28899999999999998</c:v>
                </c:pt>
                <c:pt idx="2">
                  <c:v>0.26800000000000002</c:v>
                </c:pt>
                <c:pt idx="3">
                  <c:v>0.247</c:v>
                </c:pt>
                <c:pt idx="4">
                  <c:v>5.1999999999999998E-2</c:v>
                </c:pt>
              </c:numCache>
            </c:numRef>
          </c:val>
          <c:extLst xmlns:c16r2="http://schemas.microsoft.com/office/drawing/2015/06/chart">
            <c:ext xmlns:c16="http://schemas.microsoft.com/office/drawing/2014/chart" uri="{C3380CC4-5D6E-409C-BE32-E72D297353CC}">
              <c16:uniqueId val="{0000000A-E014-4BC4-93C0-D1B54E27FB8E}"/>
            </c:ext>
          </c:extLst>
        </c:ser>
        <c:dLbls>
          <c:dLblPos val="outEnd"/>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70766163604549437"/>
          <c:y val="6.8575021872265954E-2"/>
          <c:w val="0.26733836395450566"/>
          <c:h val="0.39062773403324585"/>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hi-IN"/>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hi-IN"/>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extLst xmlns:c16r2="http://schemas.microsoft.com/office/drawing/2015/06/chart">
              <c:ext xmlns:c16="http://schemas.microsoft.com/office/drawing/2014/chart" uri="{C3380CC4-5D6E-409C-BE32-E72D297353CC}">
                <c16:uniqueId val="{00000001-B661-4678-9BA6-150BCB3824A0}"/>
              </c:ext>
            </c:extLst>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extLst xmlns:c16r2="http://schemas.microsoft.com/office/drawing/2015/06/chart">
              <c:ext xmlns:c16="http://schemas.microsoft.com/office/drawing/2014/chart" uri="{C3380CC4-5D6E-409C-BE32-E72D297353CC}">
                <c16:uniqueId val="{00000003-B661-4678-9BA6-150BCB3824A0}"/>
              </c:ext>
            </c:extLst>
          </c:dPt>
          <c:dPt>
            <c:idx val="2"/>
            <c:bubble3D val="0"/>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xmlns:c16r2="http://schemas.microsoft.com/office/drawing/2015/06/chart">
              <c:ext xmlns:c16="http://schemas.microsoft.com/office/drawing/2014/chart" uri="{C3380CC4-5D6E-409C-BE32-E72D297353CC}">
                <c16:uniqueId val="{00000005-B661-4678-9BA6-150BCB3824A0}"/>
              </c:ext>
            </c:extLst>
          </c:dPt>
          <c:dPt>
            <c:idx val="3"/>
            <c:bubble3D val="0"/>
            <c:spPr>
              <a:solidFill>
                <a:schemeClr val="accent4">
                  <a:alpha val="9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xmlns:c16r2="http://schemas.microsoft.com/office/drawing/2015/06/chart">
              <c:ext xmlns:c16="http://schemas.microsoft.com/office/drawing/2014/chart" uri="{C3380CC4-5D6E-409C-BE32-E72D297353CC}">
                <c16:uniqueId val="{00000007-B661-4678-9BA6-150BCB3824A0}"/>
              </c:ext>
            </c:extLst>
          </c:dPt>
          <c:dPt>
            <c:idx val="4"/>
            <c:bubble3D val="0"/>
            <c:spPr>
              <a:solidFill>
                <a:schemeClr val="accent5">
                  <a:alpha val="90000"/>
                </a:schemeClr>
              </a:solidFill>
              <a:ln w="19050">
                <a:solidFill>
                  <a:schemeClr val="accent5">
                    <a:lumMod val="75000"/>
                  </a:schemeClr>
                </a:solidFill>
              </a:ln>
              <a:effectLst>
                <a:innerShdw blurRad="114300">
                  <a:schemeClr val="accent5">
                    <a:lumMod val="75000"/>
                  </a:schemeClr>
                </a:innerShdw>
              </a:effectLst>
              <a:scene3d>
                <a:camera prst="orthographicFront"/>
                <a:lightRig rig="threePt" dir="t"/>
              </a:scene3d>
              <a:sp3d contourW="19050" prstMaterial="flat">
                <a:contourClr>
                  <a:schemeClr val="accent5">
                    <a:lumMod val="75000"/>
                  </a:schemeClr>
                </a:contourClr>
              </a:sp3d>
            </c:spPr>
            <c:extLst xmlns:c16r2="http://schemas.microsoft.com/office/drawing/2015/06/chart">
              <c:ext xmlns:c16="http://schemas.microsoft.com/office/drawing/2014/chart" uri="{C3380CC4-5D6E-409C-BE32-E72D297353CC}">
                <c16:uniqueId val="{00000009-B661-4678-9BA6-150BCB3824A0}"/>
              </c:ext>
            </c:extLst>
          </c:dPt>
          <c:dLbls>
            <c:dLbl>
              <c:idx val="0"/>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hi-IN"/>
                </a:p>
              </c:txPr>
              <c:dLblPos val="outEnd"/>
              <c:showLegendKey val="0"/>
              <c:showVal val="0"/>
              <c:showCatName val="1"/>
              <c:showSerName val="0"/>
              <c:showPercent val="1"/>
              <c:showBubbleSize val="0"/>
            </c:dLbl>
            <c:dLbl>
              <c:idx val="1"/>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2"/>
                      </a:solidFill>
                      <a:effectLst/>
                      <a:latin typeface="+mn-lt"/>
                      <a:ea typeface="+mn-ea"/>
                      <a:cs typeface="+mn-cs"/>
                    </a:defRPr>
                  </a:pPr>
                  <a:endParaRPr lang="hi-IN"/>
                </a:p>
              </c:txPr>
              <c:dLblPos val="outEnd"/>
              <c:showLegendKey val="0"/>
              <c:showVal val="0"/>
              <c:showCatName val="1"/>
              <c:showSerName val="0"/>
              <c:showPercent val="1"/>
              <c:showBubbleSize val="0"/>
            </c:dLbl>
            <c:dLbl>
              <c:idx val="2"/>
              <c:layout>
                <c:manualLayout>
                  <c:x val="-2.5000000000000012E-2"/>
                  <c:y val="0.30555555555555558"/>
                </c:manualLayout>
              </c:layout>
              <c:spPr>
                <a:solidFill>
                  <a:schemeClr val="lt1">
                    <a:alpha val="9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3"/>
                      </a:solidFill>
                      <a:effectLst/>
                      <a:latin typeface="+mn-lt"/>
                      <a:ea typeface="+mn-ea"/>
                      <a:cs typeface="+mn-cs"/>
                    </a:defRPr>
                  </a:pPr>
                  <a:endParaRPr lang="hi-IN"/>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B661-4678-9BA6-150BCB3824A0}"/>
                </c:ext>
                <c:ext xmlns:c15="http://schemas.microsoft.com/office/drawing/2012/chart" uri="{CE6537A1-D6FC-4f65-9D91-7224C49458BB}">
                  <c15:layout/>
                </c:ext>
              </c:extLst>
            </c:dLbl>
            <c:dLbl>
              <c:idx val="3"/>
              <c:layout>
                <c:manualLayout>
                  <c:x val="-4.7222222222222235E-2"/>
                  <c:y val="8.3333333333333329E-2"/>
                </c:manualLayout>
              </c:layout>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4"/>
                      </a:solidFill>
                      <a:effectLst/>
                      <a:latin typeface="+mn-lt"/>
                      <a:ea typeface="+mn-ea"/>
                      <a:cs typeface="+mn-cs"/>
                    </a:defRPr>
                  </a:pPr>
                  <a:endParaRPr lang="hi-IN"/>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7-B661-4678-9BA6-150BCB3824A0}"/>
                </c:ext>
                <c:ext xmlns:c15="http://schemas.microsoft.com/office/drawing/2012/chart" uri="{CE6537A1-D6FC-4f65-9D91-7224C49458BB}">
                  <c15:layout/>
                </c:ext>
              </c:extLst>
            </c:dLbl>
            <c:dLbl>
              <c:idx val="4"/>
              <c:spPr>
                <a:solidFill>
                  <a:schemeClr val="lt1">
                    <a:alpha val="90000"/>
                  </a:schemeClr>
                </a:solidFill>
                <a:ln w="12700" cap="flat" cmpd="sng" algn="ctr">
                  <a:solidFill>
                    <a:schemeClr val="accent5"/>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5"/>
                      </a:solidFill>
                      <a:effectLst/>
                      <a:latin typeface="+mn-lt"/>
                      <a:ea typeface="+mn-ea"/>
                      <a:cs typeface="+mn-cs"/>
                    </a:defRPr>
                  </a:pPr>
                  <a:endParaRPr lang="hi-IN"/>
                </a:p>
              </c:txPr>
              <c:dLblPos val="outEnd"/>
              <c:showLegendKey val="0"/>
              <c:showVal val="0"/>
              <c:showCatName val="1"/>
              <c:showSerName val="0"/>
              <c:showPercent val="1"/>
              <c:showBubbleSize val="0"/>
            </c:dLbl>
            <c:spPr>
              <a:solidFill>
                <a:sysClr val="window" lastClr="FFFFFF">
                  <a:alpha val="90000"/>
                </a:sysClr>
              </a:solidFill>
              <a:ln w="12700" cap="flat" cmpd="sng" algn="ctr">
                <a:solidFill>
                  <a:srgbClr val="5B9BD5"/>
                </a:solidFill>
                <a:round/>
              </a:ln>
              <a:effectLst>
                <a:outerShdw blurRad="50800" dist="38100" dir="2700000" algn="tl" rotWithShape="0">
                  <a:srgbClr val="5B9BD5">
                    <a:lumMod val="75000"/>
                    <a:alpha val="40000"/>
                  </a:srgbClr>
                </a:outerShdw>
              </a:effectLst>
            </c:spPr>
            <c:dLblPos val="out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xmlns:c16r2="http://schemas.microsoft.com/office/drawing/2015/06/chart">
              <c:ext xmlns:c15="http://schemas.microsoft.com/office/drawing/2012/chart" uri="{CE6537A1-D6FC-4f65-9D91-7224C49458BB}"/>
            </c:extLst>
          </c:dLbls>
          <c:cat>
            <c:strRef>
              <c:f>Sheet1!$B$1:$B$5</c:f>
              <c:strCache>
                <c:ptCount val="5"/>
                <c:pt idx="0">
                  <c:v>general practioner's office</c:v>
                </c:pt>
                <c:pt idx="1">
                  <c:v>clinic,private or govt. hospital</c:v>
                </c:pt>
                <c:pt idx="2">
                  <c:v>pharmacy without prescription</c:v>
                </c:pt>
                <c:pt idx="3">
                  <c:v>traditional healers</c:v>
                </c:pt>
                <c:pt idx="4">
                  <c:v>self treatment with herbal and chemical medicines</c:v>
                </c:pt>
              </c:strCache>
            </c:strRef>
          </c:cat>
          <c:val>
            <c:numRef>
              <c:f>Sheet1!$C$1:$C$5</c:f>
              <c:numCache>
                <c:formatCode>0.00%</c:formatCode>
                <c:ptCount val="5"/>
                <c:pt idx="0">
                  <c:v>0.186</c:v>
                </c:pt>
                <c:pt idx="1">
                  <c:v>0.58799999999999997</c:v>
                </c:pt>
                <c:pt idx="2">
                  <c:v>3.1E-2</c:v>
                </c:pt>
                <c:pt idx="3">
                  <c:v>0</c:v>
                </c:pt>
                <c:pt idx="4">
                  <c:v>0.19600000000000001</c:v>
                </c:pt>
              </c:numCache>
            </c:numRef>
          </c:val>
          <c:extLst xmlns:c16r2="http://schemas.microsoft.com/office/drawing/2015/06/chart">
            <c:ext xmlns:c16="http://schemas.microsoft.com/office/drawing/2014/chart" uri="{C3380CC4-5D6E-409C-BE32-E72D297353CC}">
              <c16:uniqueId val="{0000000A-B661-4678-9BA6-150BCB3824A0}"/>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hi-I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C7DA-40E7-8916-4A8867049A9D}"/>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C7DA-40E7-8916-4A8867049A9D}"/>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C7DA-40E7-8916-4A8867049A9D}"/>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C7DA-40E7-8916-4A8867049A9D}"/>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C7DA-40E7-8916-4A8867049A9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i-IN"/>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Sheet2!$B$1:$B$5</c:f>
              <c:strCache>
                <c:ptCount val="3"/>
                <c:pt idx="0">
                  <c:v>early stage of symptoms </c:v>
                </c:pt>
                <c:pt idx="1">
                  <c:v>incidence of disease</c:v>
                </c:pt>
                <c:pt idx="2">
                  <c:v>in serious condition</c:v>
                </c:pt>
              </c:strCache>
            </c:strRef>
          </c:cat>
          <c:val>
            <c:numRef>
              <c:f>Sheet2!$C$1:$C$5</c:f>
              <c:numCache>
                <c:formatCode>0.00%</c:formatCode>
                <c:ptCount val="5"/>
                <c:pt idx="0">
                  <c:v>0.55700000000000005</c:v>
                </c:pt>
                <c:pt idx="1">
                  <c:v>0.39200000000000002</c:v>
                </c:pt>
                <c:pt idx="2">
                  <c:v>5.1999999999999998E-2</c:v>
                </c:pt>
              </c:numCache>
            </c:numRef>
          </c:val>
          <c:extLst xmlns:c16r2="http://schemas.microsoft.com/office/drawing/2015/06/chart">
            <c:ext xmlns:c16="http://schemas.microsoft.com/office/drawing/2014/chart" uri="{C3380CC4-5D6E-409C-BE32-E72D297353CC}">
              <c16:uniqueId val="{0000000A-C7DA-40E7-8916-4A8867049A9D}"/>
            </c:ext>
          </c:extLst>
        </c:ser>
        <c:dLbls>
          <c:dLblPos val="bestFit"/>
          <c:showLegendKey val="0"/>
          <c:showVal val="1"/>
          <c:showCatName val="0"/>
          <c:showSerName val="0"/>
          <c:showPercent val="0"/>
          <c:showBubbleSize val="0"/>
          <c:showLeaderLines val="1"/>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i-IN"/>
        </a:p>
      </c:txPr>
    </c:legend>
    <c:plotVisOnly val="1"/>
    <c:dispBlanksAs val="gap"/>
    <c:showDLblsOverMax val="0"/>
  </c:chart>
  <c:spPr>
    <a:noFill/>
    <a:ln>
      <a:noFill/>
    </a:ln>
    <a:effectLst/>
  </c:spPr>
  <c:txPr>
    <a:bodyPr/>
    <a:lstStyle/>
    <a:p>
      <a:pPr>
        <a:defRPr/>
      </a:pPr>
      <a:endParaRPr lang="hi-IN"/>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a:noFill/>
              </a:ln>
              <a:effectLst/>
              <a:sp3d/>
            </c:spPr>
            <c:extLst xmlns:c16r2="http://schemas.microsoft.com/office/drawing/2015/06/chart">
              <c:ext xmlns:c16="http://schemas.microsoft.com/office/drawing/2014/chart" uri="{C3380CC4-5D6E-409C-BE32-E72D297353CC}">
                <c16:uniqueId val="{00000001-2BEE-43E3-88B2-317DF2631920}"/>
              </c:ext>
            </c:extLst>
          </c:dPt>
          <c:dPt>
            <c:idx val="1"/>
            <c:bubble3D val="0"/>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a:noFill/>
              </a:ln>
              <a:effectLst/>
              <a:sp3d/>
            </c:spPr>
            <c:extLst xmlns:c16r2="http://schemas.microsoft.com/office/drawing/2015/06/chart">
              <c:ext xmlns:c16="http://schemas.microsoft.com/office/drawing/2014/chart" uri="{C3380CC4-5D6E-409C-BE32-E72D297353CC}">
                <c16:uniqueId val="{00000003-2BEE-43E3-88B2-317DF2631920}"/>
              </c:ext>
            </c:extLst>
          </c:dPt>
          <c:dPt>
            <c:idx val="2"/>
            <c:bubble3D val="0"/>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sp3d/>
            </c:spPr>
            <c:extLst xmlns:c16r2="http://schemas.microsoft.com/office/drawing/2015/06/chart">
              <c:ext xmlns:c16="http://schemas.microsoft.com/office/drawing/2014/chart" uri="{C3380CC4-5D6E-409C-BE32-E72D297353CC}">
                <c16:uniqueId val="{00000005-2BEE-43E3-88B2-317DF2631920}"/>
              </c:ext>
            </c:extLst>
          </c:dPt>
          <c:dPt>
            <c:idx val="3"/>
            <c:bubble3D val="0"/>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a:noFill/>
              </a:ln>
              <a:effectLst/>
              <a:sp3d/>
            </c:spPr>
            <c:extLst xmlns:c16r2="http://schemas.microsoft.com/office/drawing/2015/06/chart">
              <c:ext xmlns:c16="http://schemas.microsoft.com/office/drawing/2014/chart" uri="{C3380CC4-5D6E-409C-BE32-E72D297353CC}">
                <c16:uniqueId val="{00000007-2BEE-43E3-88B2-317DF2631920}"/>
              </c:ext>
            </c:extLst>
          </c:dPt>
          <c:dPt>
            <c:idx val="4"/>
            <c:bubble3D val="0"/>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a:noFill/>
              </a:ln>
              <a:effectLst/>
              <a:sp3d/>
            </c:spPr>
            <c:extLst xmlns:c16r2="http://schemas.microsoft.com/office/drawing/2015/06/chart">
              <c:ext xmlns:c16="http://schemas.microsoft.com/office/drawing/2014/chart" uri="{C3380CC4-5D6E-409C-BE32-E72D297353CC}">
                <c16:uniqueId val="{00000009-2BEE-43E3-88B2-317DF2631920}"/>
              </c:ext>
            </c:extLst>
          </c:dPt>
          <c:dLbls>
            <c:dLbl>
              <c:idx val="4"/>
              <c:layout>
                <c:manualLayout>
                  <c:x val="3.888888888888889E-2"/>
                  <c:y val="0"/>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9-2BEE-43E3-88B2-317DF2631920}"/>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mn-lt"/>
                    <a:ea typeface="+mn-ea"/>
                    <a:cs typeface="+mn-cs"/>
                  </a:defRPr>
                </a:pPr>
                <a:endParaRPr lang="hi-IN"/>
              </a:p>
            </c:txPr>
            <c:dLblPos val="out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xmlns:c16r2="http://schemas.microsoft.com/office/drawing/2015/06/chart">
              <c:ext xmlns:c15="http://schemas.microsoft.com/office/drawing/2012/chart" uri="{CE6537A1-D6FC-4f65-9D91-7224C49458BB}">
                <c15:layout/>
              </c:ext>
            </c:extLst>
          </c:dLbls>
          <c:cat>
            <c:strRef>
              <c:f>Sheet1!$B$1:$B$5</c:f>
              <c:strCache>
                <c:ptCount val="5"/>
                <c:pt idx="0">
                  <c:v>always </c:v>
                </c:pt>
                <c:pt idx="1">
                  <c:v>mostly</c:v>
                </c:pt>
                <c:pt idx="2">
                  <c:v>sometime</c:v>
                </c:pt>
                <c:pt idx="3">
                  <c:v>rarely</c:v>
                </c:pt>
                <c:pt idx="4">
                  <c:v>never </c:v>
                </c:pt>
              </c:strCache>
            </c:strRef>
          </c:cat>
          <c:val>
            <c:numRef>
              <c:f>Sheet1!$C$1:$C$5</c:f>
              <c:numCache>
                <c:formatCode>0.00%</c:formatCode>
                <c:ptCount val="5"/>
                <c:pt idx="0">
                  <c:v>0.247</c:v>
                </c:pt>
                <c:pt idx="1">
                  <c:v>0.47399999999999998</c:v>
                </c:pt>
                <c:pt idx="2">
                  <c:v>0.247</c:v>
                </c:pt>
                <c:pt idx="3">
                  <c:v>2.1000000000000001E-2</c:v>
                </c:pt>
                <c:pt idx="4" formatCode="0%">
                  <c:v>0.01</c:v>
                </c:pt>
              </c:numCache>
            </c:numRef>
          </c:val>
          <c:extLst xmlns:c16r2="http://schemas.microsoft.com/office/drawing/2015/06/chart">
            <c:ext xmlns:c16="http://schemas.microsoft.com/office/drawing/2014/chart" uri="{C3380CC4-5D6E-409C-BE32-E72D297353CC}">
              <c16:uniqueId val="{0000000A-2BEE-43E3-88B2-317DF2631920}"/>
            </c:ext>
          </c:extLst>
        </c:ser>
        <c:dLbls>
          <c:dLblPos val="outEnd"/>
          <c:showLegendKey val="0"/>
          <c:showVal val="0"/>
          <c:showCatName val="0"/>
          <c:showSerName val="0"/>
          <c:showPercent val="1"/>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hi-IN"/>
        </a:p>
      </c:txPr>
    </c:legend>
    <c:plotVisOnly val="1"/>
    <c:dispBlanksAs val="gap"/>
    <c:showDLblsOverMax val="0"/>
  </c:chart>
  <c:spPr>
    <a:noFill/>
    <a:ln>
      <a:noFill/>
    </a:ln>
    <a:effectLst/>
  </c:spPr>
  <c:txPr>
    <a:bodyPr/>
    <a:lstStyle/>
    <a:p>
      <a:pPr>
        <a:defRPr/>
      </a:pPr>
      <a:endParaRPr lang="hi-IN"/>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hade val="53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5CEC-4C18-A15B-C9C3395AEA09}"/>
              </c:ext>
            </c:extLst>
          </c:dPt>
          <c:dPt>
            <c:idx val="1"/>
            <c:bubble3D val="0"/>
            <c:spPr>
              <a:solidFill>
                <a:schemeClr val="accent1">
                  <a:shade val="76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5CEC-4C18-A15B-C9C3395AEA09}"/>
              </c:ext>
            </c:extLst>
          </c:dPt>
          <c:dPt>
            <c:idx val="2"/>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5CEC-4C18-A15B-C9C3395AEA09}"/>
              </c:ext>
            </c:extLst>
          </c:dPt>
          <c:dPt>
            <c:idx val="3"/>
            <c:bubble3D val="0"/>
            <c:spPr>
              <a:solidFill>
                <a:schemeClr val="accent1">
                  <a:tint val="77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5CEC-4C18-A15B-C9C3395AEA09}"/>
              </c:ext>
            </c:extLst>
          </c:dPt>
          <c:dPt>
            <c:idx val="4"/>
            <c:bubble3D val="0"/>
            <c:spPr>
              <a:solidFill>
                <a:schemeClr val="accent1">
                  <a:tint val="54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5CEC-4C18-A15B-C9C3395AEA0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i-IN"/>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Sheet3!$B$25:$B$29</c:f>
              <c:strCache>
                <c:ptCount val="5"/>
                <c:pt idx="0">
                  <c:v>very much</c:v>
                </c:pt>
                <c:pt idx="1">
                  <c:v>much</c:v>
                </c:pt>
                <c:pt idx="2">
                  <c:v>somewhat</c:v>
                </c:pt>
                <c:pt idx="3">
                  <c:v>low</c:v>
                </c:pt>
                <c:pt idx="4">
                  <c:v>very low</c:v>
                </c:pt>
              </c:strCache>
            </c:strRef>
          </c:cat>
          <c:val>
            <c:numRef>
              <c:f>Sheet3!$C$25:$C$29</c:f>
              <c:numCache>
                <c:formatCode>0.00%</c:formatCode>
                <c:ptCount val="5"/>
                <c:pt idx="0">
                  <c:v>4.2000000000000003E-2</c:v>
                </c:pt>
                <c:pt idx="1">
                  <c:v>5.1999999999999998E-2</c:v>
                </c:pt>
                <c:pt idx="2">
                  <c:v>0.14599999999999999</c:v>
                </c:pt>
                <c:pt idx="3">
                  <c:v>0.27100000000000002</c:v>
                </c:pt>
                <c:pt idx="4" formatCode="0%">
                  <c:v>0.49</c:v>
                </c:pt>
              </c:numCache>
            </c:numRef>
          </c:val>
          <c:extLst xmlns:c16r2="http://schemas.microsoft.com/office/drawing/2015/06/chart">
            <c:ext xmlns:c16="http://schemas.microsoft.com/office/drawing/2014/chart" uri="{C3380CC4-5D6E-409C-BE32-E72D297353CC}">
              <c16:uniqueId val="{0000000A-5CEC-4C18-A15B-C9C3395AEA09}"/>
            </c:ext>
          </c:extLst>
        </c:ser>
        <c:dLbls>
          <c:dLblPos val="outEnd"/>
          <c:showLegendKey val="0"/>
          <c:showVal val="0"/>
          <c:showCatName val="0"/>
          <c:showSerName val="0"/>
          <c:showPercent val="1"/>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i-IN"/>
        </a:p>
      </c:txPr>
    </c:legend>
    <c:plotVisOnly val="1"/>
    <c:dispBlanksAs val="gap"/>
    <c:showDLblsOverMax val="0"/>
  </c:chart>
  <c:spPr>
    <a:noFill/>
    <a:ln>
      <a:noFill/>
    </a:ln>
    <a:effectLst/>
  </c:spPr>
  <c:txPr>
    <a:bodyPr/>
    <a:lstStyle/>
    <a:p>
      <a:pPr>
        <a:defRPr/>
      </a:pPr>
      <a:endParaRPr lang="hi-IN"/>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9.8784772763606983E-3"/>
          <c:w val="1"/>
          <c:h val="0.99012152272363929"/>
        </c:manualLayout>
      </c:layout>
      <c:pie3DChart>
        <c:varyColors val="1"/>
        <c:ser>
          <c:idx val="0"/>
          <c:order val="0"/>
          <c:dPt>
            <c:idx val="0"/>
            <c:bubble3D val="0"/>
            <c:spPr>
              <a:solidFill>
                <a:schemeClr val="accent1">
                  <a:shade val="65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93D3-40A4-9D11-61649E1DF8B5}"/>
              </c:ext>
            </c:extLst>
          </c:dPt>
          <c:dPt>
            <c:idx val="1"/>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93D3-40A4-9D11-61649E1DF8B5}"/>
              </c:ext>
            </c:extLst>
          </c:dPt>
          <c:dPt>
            <c:idx val="2"/>
            <c:bubble3D val="0"/>
            <c:spPr>
              <a:solidFill>
                <a:schemeClr val="accent1">
                  <a:tint val="65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93D3-40A4-9D11-61649E1DF8B5}"/>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i-IN"/>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Sheet5!$B$1:$B$3</c:f>
              <c:strCache>
                <c:ptCount val="3"/>
                <c:pt idx="0">
                  <c:v>yes</c:v>
                </c:pt>
                <c:pt idx="1">
                  <c:v>no</c:v>
                </c:pt>
                <c:pt idx="2">
                  <c:v>maybe</c:v>
                </c:pt>
              </c:strCache>
            </c:strRef>
          </c:cat>
          <c:val>
            <c:numRef>
              <c:f>Sheet5!$C$1:$C$3</c:f>
              <c:numCache>
                <c:formatCode>0.00%</c:formatCode>
                <c:ptCount val="3"/>
                <c:pt idx="0">
                  <c:v>0.17699999999999999</c:v>
                </c:pt>
                <c:pt idx="1">
                  <c:v>0.70799999999999996</c:v>
                </c:pt>
                <c:pt idx="2">
                  <c:v>0.115</c:v>
                </c:pt>
              </c:numCache>
            </c:numRef>
          </c:val>
          <c:extLst xmlns:c16r2="http://schemas.microsoft.com/office/drawing/2015/06/chart">
            <c:ext xmlns:c16="http://schemas.microsoft.com/office/drawing/2014/chart" uri="{C3380CC4-5D6E-409C-BE32-E72D297353CC}">
              <c16:uniqueId val="{00000006-93D3-40A4-9D11-61649E1DF8B5}"/>
            </c:ext>
          </c:extLst>
        </c:ser>
        <c:dLbls>
          <c:dLblPos val="bestFit"/>
          <c:showLegendKey val="0"/>
          <c:showVal val="1"/>
          <c:showCatName val="0"/>
          <c:showSerName val="0"/>
          <c:showPercent val="0"/>
          <c:showBubbleSize val="0"/>
          <c:showLeaderLines val="1"/>
        </c:dLbls>
      </c:pie3DChart>
      <c:spPr>
        <a:noFill/>
        <a:ln>
          <a:noFill/>
        </a:ln>
        <a:effectLst/>
      </c:spPr>
    </c:plotArea>
    <c:legend>
      <c:legendPos val="r"/>
      <c:layout>
        <c:manualLayout>
          <c:xMode val="edge"/>
          <c:yMode val="edge"/>
          <c:x val="0.82329529537818313"/>
          <c:y val="0.3199034911167008"/>
          <c:w val="0.14608997222890802"/>
          <c:h val="0.5831107547838894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i-IN"/>
        </a:p>
      </c:txPr>
    </c:legend>
    <c:plotVisOnly val="1"/>
    <c:dispBlanksAs val="gap"/>
    <c:showDLblsOverMax val="0"/>
  </c:chart>
  <c:spPr>
    <a:noFill/>
    <a:ln>
      <a:noFill/>
    </a:ln>
    <a:effectLst/>
  </c:spPr>
  <c:txPr>
    <a:bodyPr/>
    <a:lstStyle/>
    <a:p>
      <a:pPr>
        <a:defRPr/>
      </a:pPr>
      <a:endParaRPr lang="hi-IN"/>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dk1">
                  <a:tint val="885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7763-432A-8554-3DDCFC783B8C}"/>
              </c:ext>
            </c:extLst>
          </c:dPt>
          <c:dPt>
            <c:idx val="1"/>
            <c:bubble3D val="0"/>
            <c:spPr>
              <a:solidFill>
                <a:schemeClr val="dk1">
                  <a:tint val="55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7763-432A-8554-3DDCFC783B8C}"/>
              </c:ext>
            </c:extLst>
          </c:dPt>
          <c:dPt>
            <c:idx val="2"/>
            <c:bubble3D val="0"/>
            <c:spPr>
              <a:solidFill>
                <a:schemeClr val="dk1">
                  <a:tint val="75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7763-432A-8554-3DDCFC783B8C}"/>
              </c:ext>
            </c:extLst>
          </c:dPt>
          <c:dPt>
            <c:idx val="3"/>
            <c:bubble3D val="0"/>
            <c:spPr>
              <a:solidFill>
                <a:schemeClr val="dk1">
                  <a:tint val="985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7763-432A-8554-3DDCFC783B8C}"/>
              </c:ext>
            </c:extLst>
          </c:dPt>
          <c:dPt>
            <c:idx val="4"/>
            <c:bubble3D val="0"/>
            <c:spPr>
              <a:solidFill>
                <a:schemeClr val="dk1">
                  <a:tint val="3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7763-432A-8554-3DDCFC783B8C}"/>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i-IN"/>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Sheet3!$B$25:$B$29</c:f>
              <c:strCache>
                <c:ptCount val="5"/>
                <c:pt idx="0">
                  <c:v>very much</c:v>
                </c:pt>
                <c:pt idx="1">
                  <c:v>much</c:v>
                </c:pt>
                <c:pt idx="2">
                  <c:v>somewhat</c:v>
                </c:pt>
                <c:pt idx="3">
                  <c:v>low</c:v>
                </c:pt>
                <c:pt idx="4">
                  <c:v>very low</c:v>
                </c:pt>
              </c:strCache>
            </c:strRef>
          </c:cat>
          <c:val>
            <c:numRef>
              <c:f>Sheet3!$C$25:$C$29</c:f>
              <c:numCache>
                <c:formatCode>0.00%</c:formatCode>
                <c:ptCount val="5"/>
                <c:pt idx="0">
                  <c:v>0.72199999999999998</c:v>
                </c:pt>
                <c:pt idx="1">
                  <c:v>0.216</c:v>
                </c:pt>
                <c:pt idx="2">
                  <c:v>5.1999999999999998E-2</c:v>
                </c:pt>
                <c:pt idx="4" formatCode="0%">
                  <c:v>0.01</c:v>
                </c:pt>
              </c:numCache>
            </c:numRef>
          </c:val>
          <c:extLst xmlns:c16r2="http://schemas.microsoft.com/office/drawing/2015/06/chart">
            <c:ext xmlns:c16="http://schemas.microsoft.com/office/drawing/2014/chart" uri="{C3380CC4-5D6E-409C-BE32-E72D297353CC}">
              <c16:uniqueId val="{0000000A-7763-432A-8554-3DDCFC783B8C}"/>
            </c:ext>
          </c:extLst>
        </c:ser>
        <c:dLbls>
          <c:dLblPos val="outEnd"/>
          <c:showLegendKey val="0"/>
          <c:showVal val="0"/>
          <c:showCatName val="0"/>
          <c:showSerName val="0"/>
          <c:showPercent val="1"/>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i-IN"/>
        </a:p>
      </c:txPr>
    </c:legend>
    <c:plotVisOnly val="1"/>
    <c:dispBlanksAs val="gap"/>
    <c:showDLblsOverMax val="0"/>
  </c:chart>
  <c:spPr>
    <a:noFill/>
    <a:ln>
      <a:noFill/>
    </a:ln>
    <a:effectLst/>
  </c:spPr>
  <c:txPr>
    <a:bodyPr/>
    <a:lstStyle/>
    <a:p>
      <a:pPr>
        <a:defRPr/>
      </a:pPr>
      <a:endParaRPr lang="hi-IN"/>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D0A0-4C5E-8B31-9C0170A28FD9}"/>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D0A0-4C5E-8B31-9C0170A28FD9}"/>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D0A0-4C5E-8B31-9C0170A28FD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i-IN"/>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Sheet5!$B$1:$B$3</c:f>
              <c:strCache>
                <c:ptCount val="3"/>
                <c:pt idx="0">
                  <c:v>yes</c:v>
                </c:pt>
                <c:pt idx="1">
                  <c:v>no</c:v>
                </c:pt>
                <c:pt idx="2">
                  <c:v>maybe</c:v>
                </c:pt>
              </c:strCache>
            </c:strRef>
          </c:cat>
          <c:val>
            <c:numRef>
              <c:f>Sheet5!$C$1:$C$3</c:f>
              <c:numCache>
                <c:formatCode>0.00%</c:formatCode>
                <c:ptCount val="3"/>
                <c:pt idx="0">
                  <c:v>0.54600000000000004</c:v>
                </c:pt>
                <c:pt idx="1">
                  <c:v>0.16500000000000001</c:v>
                </c:pt>
                <c:pt idx="2">
                  <c:v>0.28899999999999998</c:v>
                </c:pt>
              </c:numCache>
            </c:numRef>
          </c:val>
          <c:extLst xmlns:c16r2="http://schemas.microsoft.com/office/drawing/2015/06/chart">
            <c:ext xmlns:c16="http://schemas.microsoft.com/office/drawing/2014/chart" uri="{C3380CC4-5D6E-409C-BE32-E72D297353CC}">
              <c16:uniqueId val="{00000006-D0A0-4C5E-8B31-9C0170A28FD9}"/>
            </c:ext>
          </c:extLst>
        </c:ser>
        <c:dLbls>
          <c:dLblPos val="inEnd"/>
          <c:showLegendKey val="0"/>
          <c:showVal val="0"/>
          <c:showCatName val="1"/>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i-IN"/>
        </a:p>
      </c:txPr>
    </c:legend>
    <c:plotVisOnly val="1"/>
    <c:dispBlanksAs val="gap"/>
    <c:showDLblsOverMax val="0"/>
  </c:chart>
  <c:spPr>
    <a:noFill/>
    <a:ln>
      <a:noFill/>
    </a:ln>
    <a:effectLst/>
  </c:spPr>
  <c:txPr>
    <a:bodyPr/>
    <a:lstStyle/>
    <a:p>
      <a:pPr>
        <a:defRPr/>
      </a:pPr>
      <a:endParaRPr lang="hi-I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4">
  <a:schemeClr val="accent1"/>
</cs:colorStyle>
</file>

<file path=ppt/charts/colors6.xml><?xml version="1.0" encoding="utf-8"?>
<cs:colorStyle xmlns:cs="http://schemas.microsoft.com/office/drawing/2012/chartStyle" xmlns:a="http://schemas.openxmlformats.org/drawingml/2006/main" meth="withinLinear" id="14">
  <a:schemeClr val="accent1"/>
</cs:colorStyle>
</file>

<file path=ppt/charts/colors7.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5">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hi-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i-IN"/>
          </a:p>
        </p:txBody>
      </p:sp>
      <p:sp>
        <p:nvSpPr>
          <p:cNvPr id="4" name="Date Placeholder 3"/>
          <p:cNvSpPr>
            <a:spLocks noGrp="1"/>
          </p:cNvSpPr>
          <p:nvPr>
            <p:ph type="dt" sz="half" idx="10"/>
          </p:nvPr>
        </p:nvSpPr>
        <p:spPr/>
        <p:txBody>
          <a:bodyPr/>
          <a:lstStyle/>
          <a:p>
            <a:fld id="{534257BA-38FB-42FE-A4EC-AEE9DECDEE12}" type="datetimeFigureOut">
              <a:rPr lang="hi-IN" smtClean="0"/>
              <a:t>शुक्रवार, 12 आषाढ़ 1942</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843C6C93-AFFE-4EE4-9BC0-BE5959842B32}" type="slidenum">
              <a:rPr lang="hi-IN" smtClean="0"/>
              <a:t>‹#›</a:t>
            </a:fld>
            <a:endParaRPr lang="hi-IN"/>
          </a:p>
        </p:txBody>
      </p:sp>
    </p:spTree>
    <p:extLst>
      <p:ext uri="{BB962C8B-B14F-4D97-AF65-F5344CB8AC3E}">
        <p14:creationId xmlns:p14="http://schemas.microsoft.com/office/powerpoint/2010/main" val="1375676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i-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i-IN"/>
          </a:p>
        </p:txBody>
      </p:sp>
      <p:sp>
        <p:nvSpPr>
          <p:cNvPr id="4" name="Date Placeholder 3"/>
          <p:cNvSpPr>
            <a:spLocks noGrp="1"/>
          </p:cNvSpPr>
          <p:nvPr>
            <p:ph type="dt" sz="half" idx="10"/>
          </p:nvPr>
        </p:nvSpPr>
        <p:spPr/>
        <p:txBody>
          <a:bodyPr/>
          <a:lstStyle/>
          <a:p>
            <a:fld id="{534257BA-38FB-42FE-A4EC-AEE9DECDEE12}" type="datetimeFigureOut">
              <a:rPr lang="hi-IN" smtClean="0"/>
              <a:t>शुक्रवार, 12 आषाढ़ 1942</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843C6C93-AFFE-4EE4-9BC0-BE5959842B32}" type="slidenum">
              <a:rPr lang="hi-IN" smtClean="0"/>
              <a:t>‹#›</a:t>
            </a:fld>
            <a:endParaRPr lang="hi-IN"/>
          </a:p>
        </p:txBody>
      </p:sp>
    </p:spTree>
    <p:extLst>
      <p:ext uri="{BB962C8B-B14F-4D97-AF65-F5344CB8AC3E}">
        <p14:creationId xmlns:p14="http://schemas.microsoft.com/office/powerpoint/2010/main" val="1566406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hi-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i-IN"/>
          </a:p>
        </p:txBody>
      </p:sp>
      <p:sp>
        <p:nvSpPr>
          <p:cNvPr id="4" name="Date Placeholder 3"/>
          <p:cNvSpPr>
            <a:spLocks noGrp="1"/>
          </p:cNvSpPr>
          <p:nvPr>
            <p:ph type="dt" sz="half" idx="10"/>
          </p:nvPr>
        </p:nvSpPr>
        <p:spPr/>
        <p:txBody>
          <a:bodyPr/>
          <a:lstStyle/>
          <a:p>
            <a:fld id="{534257BA-38FB-42FE-A4EC-AEE9DECDEE12}" type="datetimeFigureOut">
              <a:rPr lang="hi-IN" smtClean="0"/>
              <a:t>शुक्रवार, 12 आषाढ़ 1942</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843C6C93-AFFE-4EE4-9BC0-BE5959842B32}" type="slidenum">
              <a:rPr lang="hi-IN" smtClean="0"/>
              <a:t>‹#›</a:t>
            </a:fld>
            <a:endParaRPr lang="hi-IN"/>
          </a:p>
        </p:txBody>
      </p:sp>
    </p:spTree>
    <p:extLst>
      <p:ext uri="{BB962C8B-B14F-4D97-AF65-F5344CB8AC3E}">
        <p14:creationId xmlns:p14="http://schemas.microsoft.com/office/powerpoint/2010/main" val="2454808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i-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i-IN"/>
          </a:p>
        </p:txBody>
      </p:sp>
      <p:sp>
        <p:nvSpPr>
          <p:cNvPr id="4" name="Date Placeholder 3"/>
          <p:cNvSpPr>
            <a:spLocks noGrp="1"/>
          </p:cNvSpPr>
          <p:nvPr>
            <p:ph type="dt" sz="half" idx="10"/>
          </p:nvPr>
        </p:nvSpPr>
        <p:spPr/>
        <p:txBody>
          <a:bodyPr/>
          <a:lstStyle/>
          <a:p>
            <a:fld id="{534257BA-38FB-42FE-A4EC-AEE9DECDEE12}" type="datetimeFigureOut">
              <a:rPr lang="hi-IN" smtClean="0"/>
              <a:t>शुक्रवार, 12 आषाढ़ 1942</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843C6C93-AFFE-4EE4-9BC0-BE5959842B32}" type="slidenum">
              <a:rPr lang="hi-IN" smtClean="0"/>
              <a:t>‹#›</a:t>
            </a:fld>
            <a:endParaRPr lang="hi-IN"/>
          </a:p>
        </p:txBody>
      </p:sp>
    </p:spTree>
    <p:extLst>
      <p:ext uri="{BB962C8B-B14F-4D97-AF65-F5344CB8AC3E}">
        <p14:creationId xmlns:p14="http://schemas.microsoft.com/office/powerpoint/2010/main" val="368039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i-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4257BA-38FB-42FE-A4EC-AEE9DECDEE12}" type="datetimeFigureOut">
              <a:rPr lang="hi-IN" smtClean="0"/>
              <a:t>शुक्रवार, 12 आषाढ़ 1942</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843C6C93-AFFE-4EE4-9BC0-BE5959842B32}" type="slidenum">
              <a:rPr lang="hi-IN" smtClean="0"/>
              <a:t>‹#›</a:t>
            </a:fld>
            <a:endParaRPr lang="hi-IN"/>
          </a:p>
        </p:txBody>
      </p:sp>
    </p:spTree>
    <p:extLst>
      <p:ext uri="{BB962C8B-B14F-4D97-AF65-F5344CB8AC3E}">
        <p14:creationId xmlns:p14="http://schemas.microsoft.com/office/powerpoint/2010/main" val="134131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i-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i-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i-IN"/>
          </a:p>
        </p:txBody>
      </p:sp>
      <p:sp>
        <p:nvSpPr>
          <p:cNvPr id="5" name="Date Placeholder 4"/>
          <p:cNvSpPr>
            <a:spLocks noGrp="1"/>
          </p:cNvSpPr>
          <p:nvPr>
            <p:ph type="dt" sz="half" idx="10"/>
          </p:nvPr>
        </p:nvSpPr>
        <p:spPr/>
        <p:txBody>
          <a:bodyPr/>
          <a:lstStyle/>
          <a:p>
            <a:fld id="{534257BA-38FB-42FE-A4EC-AEE9DECDEE12}" type="datetimeFigureOut">
              <a:rPr lang="hi-IN" smtClean="0"/>
              <a:t>शुक्रवार, 12 आषाढ़ 1942</a:t>
            </a:fld>
            <a:endParaRPr lang="hi-IN"/>
          </a:p>
        </p:txBody>
      </p:sp>
      <p:sp>
        <p:nvSpPr>
          <p:cNvPr id="6" name="Footer Placeholder 5"/>
          <p:cNvSpPr>
            <a:spLocks noGrp="1"/>
          </p:cNvSpPr>
          <p:nvPr>
            <p:ph type="ftr" sz="quarter" idx="11"/>
          </p:nvPr>
        </p:nvSpPr>
        <p:spPr/>
        <p:txBody>
          <a:bodyPr/>
          <a:lstStyle/>
          <a:p>
            <a:endParaRPr lang="hi-IN"/>
          </a:p>
        </p:txBody>
      </p:sp>
      <p:sp>
        <p:nvSpPr>
          <p:cNvPr id="7" name="Slide Number Placeholder 6"/>
          <p:cNvSpPr>
            <a:spLocks noGrp="1"/>
          </p:cNvSpPr>
          <p:nvPr>
            <p:ph type="sldNum" sz="quarter" idx="12"/>
          </p:nvPr>
        </p:nvSpPr>
        <p:spPr/>
        <p:txBody>
          <a:bodyPr/>
          <a:lstStyle/>
          <a:p>
            <a:fld id="{843C6C93-AFFE-4EE4-9BC0-BE5959842B32}" type="slidenum">
              <a:rPr lang="hi-IN" smtClean="0"/>
              <a:t>‹#›</a:t>
            </a:fld>
            <a:endParaRPr lang="hi-IN"/>
          </a:p>
        </p:txBody>
      </p:sp>
    </p:spTree>
    <p:extLst>
      <p:ext uri="{BB962C8B-B14F-4D97-AF65-F5344CB8AC3E}">
        <p14:creationId xmlns:p14="http://schemas.microsoft.com/office/powerpoint/2010/main" val="3524269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hi-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i-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i-IN"/>
          </a:p>
        </p:txBody>
      </p:sp>
      <p:sp>
        <p:nvSpPr>
          <p:cNvPr id="7" name="Date Placeholder 6"/>
          <p:cNvSpPr>
            <a:spLocks noGrp="1"/>
          </p:cNvSpPr>
          <p:nvPr>
            <p:ph type="dt" sz="half" idx="10"/>
          </p:nvPr>
        </p:nvSpPr>
        <p:spPr/>
        <p:txBody>
          <a:bodyPr/>
          <a:lstStyle/>
          <a:p>
            <a:fld id="{534257BA-38FB-42FE-A4EC-AEE9DECDEE12}" type="datetimeFigureOut">
              <a:rPr lang="hi-IN" smtClean="0"/>
              <a:t>शुक्रवार, 12 आषाढ़ 1942</a:t>
            </a:fld>
            <a:endParaRPr lang="hi-IN"/>
          </a:p>
        </p:txBody>
      </p:sp>
      <p:sp>
        <p:nvSpPr>
          <p:cNvPr id="8" name="Footer Placeholder 7"/>
          <p:cNvSpPr>
            <a:spLocks noGrp="1"/>
          </p:cNvSpPr>
          <p:nvPr>
            <p:ph type="ftr" sz="quarter" idx="11"/>
          </p:nvPr>
        </p:nvSpPr>
        <p:spPr/>
        <p:txBody>
          <a:bodyPr/>
          <a:lstStyle/>
          <a:p>
            <a:endParaRPr lang="hi-IN"/>
          </a:p>
        </p:txBody>
      </p:sp>
      <p:sp>
        <p:nvSpPr>
          <p:cNvPr id="9" name="Slide Number Placeholder 8"/>
          <p:cNvSpPr>
            <a:spLocks noGrp="1"/>
          </p:cNvSpPr>
          <p:nvPr>
            <p:ph type="sldNum" sz="quarter" idx="12"/>
          </p:nvPr>
        </p:nvSpPr>
        <p:spPr/>
        <p:txBody>
          <a:bodyPr/>
          <a:lstStyle/>
          <a:p>
            <a:fld id="{843C6C93-AFFE-4EE4-9BC0-BE5959842B32}" type="slidenum">
              <a:rPr lang="hi-IN" smtClean="0"/>
              <a:t>‹#›</a:t>
            </a:fld>
            <a:endParaRPr lang="hi-IN"/>
          </a:p>
        </p:txBody>
      </p:sp>
    </p:spTree>
    <p:extLst>
      <p:ext uri="{BB962C8B-B14F-4D97-AF65-F5344CB8AC3E}">
        <p14:creationId xmlns:p14="http://schemas.microsoft.com/office/powerpoint/2010/main" val="1173083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i-IN"/>
          </a:p>
        </p:txBody>
      </p:sp>
      <p:sp>
        <p:nvSpPr>
          <p:cNvPr id="3" name="Date Placeholder 2"/>
          <p:cNvSpPr>
            <a:spLocks noGrp="1"/>
          </p:cNvSpPr>
          <p:nvPr>
            <p:ph type="dt" sz="half" idx="10"/>
          </p:nvPr>
        </p:nvSpPr>
        <p:spPr/>
        <p:txBody>
          <a:bodyPr/>
          <a:lstStyle/>
          <a:p>
            <a:fld id="{534257BA-38FB-42FE-A4EC-AEE9DECDEE12}" type="datetimeFigureOut">
              <a:rPr lang="hi-IN" smtClean="0"/>
              <a:t>शुक्रवार, 12 आषाढ़ 1942</a:t>
            </a:fld>
            <a:endParaRPr lang="hi-IN"/>
          </a:p>
        </p:txBody>
      </p:sp>
      <p:sp>
        <p:nvSpPr>
          <p:cNvPr id="4" name="Footer Placeholder 3"/>
          <p:cNvSpPr>
            <a:spLocks noGrp="1"/>
          </p:cNvSpPr>
          <p:nvPr>
            <p:ph type="ftr" sz="quarter" idx="11"/>
          </p:nvPr>
        </p:nvSpPr>
        <p:spPr/>
        <p:txBody>
          <a:bodyPr/>
          <a:lstStyle/>
          <a:p>
            <a:endParaRPr lang="hi-IN"/>
          </a:p>
        </p:txBody>
      </p:sp>
      <p:sp>
        <p:nvSpPr>
          <p:cNvPr id="5" name="Slide Number Placeholder 4"/>
          <p:cNvSpPr>
            <a:spLocks noGrp="1"/>
          </p:cNvSpPr>
          <p:nvPr>
            <p:ph type="sldNum" sz="quarter" idx="12"/>
          </p:nvPr>
        </p:nvSpPr>
        <p:spPr/>
        <p:txBody>
          <a:bodyPr/>
          <a:lstStyle/>
          <a:p>
            <a:fld id="{843C6C93-AFFE-4EE4-9BC0-BE5959842B32}" type="slidenum">
              <a:rPr lang="hi-IN" smtClean="0"/>
              <a:t>‹#›</a:t>
            </a:fld>
            <a:endParaRPr lang="hi-IN"/>
          </a:p>
        </p:txBody>
      </p:sp>
    </p:spTree>
    <p:extLst>
      <p:ext uri="{BB962C8B-B14F-4D97-AF65-F5344CB8AC3E}">
        <p14:creationId xmlns:p14="http://schemas.microsoft.com/office/powerpoint/2010/main" val="13593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4257BA-38FB-42FE-A4EC-AEE9DECDEE12}" type="datetimeFigureOut">
              <a:rPr lang="hi-IN" smtClean="0"/>
              <a:t>शुक्रवार, 12 आषाढ़ 1942</a:t>
            </a:fld>
            <a:endParaRPr lang="hi-IN"/>
          </a:p>
        </p:txBody>
      </p:sp>
      <p:sp>
        <p:nvSpPr>
          <p:cNvPr id="3" name="Footer Placeholder 2"/>
          <p:cNvSpPr>
            <a:spLocks noGrp="1"/>
          </p:cNvSpPr>
          <p:nvPr>
            <p:ph type="ftr" sz="quarter" idx="11"/>
          </p:nvPr>
        </p:nvSpPr>
        <p:spPr/>
        <p:txBody>
          <a:bodyPr/>
          <a:lstStyle/>
          <a:p>
            <a:endParaRPr lang="hi-IN"/>
          </a:p>
        </p:txBody>
      </p:sp>
      <p:sp>
        <p:nvSpPr>
          <p:cNvPr id="4" name="Slide Number Placeholder 3"/>
          <p:cNvSpPr>
            <a:spLocks noGrp="1"/>
          </p:cNvSpPr>
          <p:nvPr>
            <p:ph type="sldNum" sz="quarter" idx="12"/>
          </p:nvPr>
        </p:nvSpPr>
        <p:spPr/>
        <p:txBody>
          <a:bodyPr/>
          <a:lstStyle/>
          <a:p>
            <a:fld id="{843C6C93-AFFE-4EE4-9BC0-BE5959842B32}" type="slidenum">
              <a:rPr lang="hi-IN" smtClean="0"/>
              <a:t>‹#›</a:t>
            </a:fld>
            <a:endParaRPr lang="hi-IN"/>
          </a:p>
        </p:txBody>
      </p:sp>
    </p:spTree>
    <p:extLst>
      <p:ext uri="{BB962C8B-B14F-4D97-AF65-F5344CB8AC3E}">
        <p14:creationId xmlns:p14="http://schemas.microsoft.com/office/powerpoint/2010/main" val="568138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i-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i-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4257BA-38FB-42FE-A4EC-AEE9DECDEE12}" type="datetimeFigureOut">
              <a:rPr lang="hi-IN" smtClean="0"/>
              <a:t>शुक्रवार, 12 आषाढ़ 1942</a:t>
            </a:fld>
            <a:endParaRPr lang="hi-IN"/>
          </a:p>
        </p:txBody>
      </p:sp>
      <p:sp>
        <p:nvSpPr>
          <p:cNvPr id="6" name="Footer Placeholder 5"/>
          <p:cNvSpPr>
            <a:spLocks noGrp="1"/>
          </p:cNvSpPr>
          <p:nvPr>
            <p:ph type="ftr" sz="quarter" idx="11"/>
          </p:nvPr>
        </p:nvSpPr>
        <p:spPr/>
        <p:txBody>
          <a:bodyPr/>
          <a:lstStyle/>
          <a:p>
            <a:endParaRPr lang="hi-IN"/>
          </a:p>
        </p:txBody>
      </p:sp>
      <p:sp>
        <p:nvSpPr>
          <p:cNvPr id="7" name="Slide Number Placeholder 6"/>
          <p:cNvSpPr>
            <a:spLocks noGrp="1"/>
          </p:cNvSpPr>
          <p:nvPr>
            <p:ph type="sldNum" sz="quarter" idx="12"/>
          </p:nvPr>
        </p:nvSpPr>
        <p:spPr/>
        <p:txBody>
          <a:bodyPr/>
          <a:lstStyle/>
          <a:p>
            <a:fld id="{843C6C93-AFFE-4EE4-9BC0-BE5959842B32}" type="slidenum">
              <a:rPr lang="hi-IN" smtClean="0"/>
              <a:t>‹#›</a:t>
            </a:fld>
            <a:endParaRPr lang="hi-IN"/>
          </a:p>
        </p:txBody>
      </p:sp>
    </p:spTree>
    <p:extLst>
      <p:ext uri="{BB962C8B-B14F-4D97-AF65-F5344CB8AC3E}">
        <p14:creationId xmlns:p14="http://schemas.microsoft.com/office/powerpoint/2010/main" val="198894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i-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i-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4257BA-38FB-42FE-A4EC-AEE9DECDEE12}" type="datetimeFigureOut">
              <a:rPr lang="hi-IN" smtClean="0"/>
              <a:t>शुक्रवार, 12 आषाढ़ 1942</a:t>
            </a:fld>
            <a:endParaRPr lang="hi-IN"/>
          </a:p>
        </p:txBody>
      </p:sp>
      <p:sp>
        <p:nvSpPr>
          <p:cNvPr id="6" name="Footer Placeholder 5"/>
          <p:cNvSpPr>
            <a:spLocks noGrp="1"/>
          </p:cNvSpPr>
          <p:nvPr>
            <p:ph type="ftr" sz="quarter" idx="11"/>
          </p:nvPr>
        </p:nvSpPr>
        <p:spPr/>
        <p:txBody>
          <a:bodyPr/>
          <a:lstStyle/>
          <a:p>
            <a:endParaRPr lang="hi-IN"/>
          </a:p>
        </p:txBody>
      </p:sp>
      <p:sp>
        <p:nvSpPr>
          <p:cNvPr id="7" name="Slide Number Placeholder 6"/>
          <p:cNvSpPr>
            <a:spLocks noGrp="1"/>
          </p:cNvSpPr>
          <p:nvPr>
            <p:ph type="sldNum" sz="quarter" idx="12"/>
          </p:nvPr>
        </p:nvSpPr>
        <p:spPr/>
        <p:txBody>
          <a:bodyPr/>
          <a:lstStyle/>
          <a:p>
            <a:fld id="{843C6C93-AFFE-4EE4-9BC0-BE5959842B32}" type="slidenum">
              <a:rPr lang="hi-IN" smtClean="0"/>
              <a:t>‹#›</a:t>
            </a:fld>
            <a:endParaRPr lang="hi-IN"/>
          </a:p>
        </p:txBody>
      </p:sp>
    </p:spTree>
    <p:extLst>
      <p:ext uri="{BB962C8B-B14F-4D97-AF65-F5344CB8AC3E}">
        <p14:creationId xmlns:p14="http://schemas.microsoft.com/office/powerpoint/2010/main" val="807507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i-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i-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4257BA-38FB-42FE-A4EC-AEE9DECDEE12}" type="datetimeFigureOut">
              <a:rPr lang="hi-IN" smtClean="0"/>
              <a:t>शुक्रवार, 12 आषाढ़ 1942</a:t>
            </a:fld>
            <a:endParaRPr lang="hi-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i-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3C6C93-AFFE-4EE4-9BC0-BE5959842B32}" type="slidenum">
              <a:rPr lang="hi-IN" smtClean="0"/>
              <a:t>‹#›</a:t>
            </a:fld>
            <a:endParaRPr lang="hi-IN"/>
          </a:p>
        </p:txBody>
      </p:sp>
    </p:spTree>
    <p:extLst>
      <p:ext uri="{BB962C8B-B14F-4D97-AF65-F5344CB8AC3E}">
        <p14:creationId xmlns:p14="http://schemas.microsoft.com/office/powerpoint/2010/main" val="2111740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i-I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 Id="rId9" Type="http://schemas.openxmlformats.org/officeDocument/2006/relationships/chart" Target="../charts/char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8578" y="1122363"/>
            <a:ext cx="4549421" cy="2387600"/>
          </a:xfrm>
        </p:spPr>
        <p:txBody>
          <a:bodyPr>
            <a:normAutofit fontScale="90000"/>
          </a:bodyPr>
          <a:lstStyle/>
          <a:p>
            <a:r>
              <a:rPr lang="en-GB" b="1" dirty="0">
                <a:solidFill>
                  <a:schemeClr val="accent1">
                    <a:lumMod val="75000"/>
                  </a:schemeClr>
                </a:solidFill>
              </a:rPr>
              <a:t>Health seeking behaviour in young adults </a:t>
            </a:r>
            <a:endParaRPr lang="hi-IN" b="1" dirty="0">
              <a:solidFill>
                <a:schemeClr val="accent1">
                  <a:lumMod val="75000"/>
                </a:schemeClr>
              </a:solidFill>
            </a:endParaRPr>
          </a:p>
        </p:txBody>
      </p:sp>
      <p:sp>
        <p:nvSpPr>
          <p:cNvPr id="3" name="Subtitle 2"/>
          <p:cNvSpPr>
            <a:spLocks noGrp="1"/>
          </p:cNvSpPr>
          <p:nvPr>
            <p:ph type="subTitle" idx="1"/>
          </p:nvPr>
        </p:nvSpPr>
        <p:spPr>
          <a:xfrm>
            <a:off x="6265332" y="3602038"/>
            <a:ext cx="4402667" cy="1655762"/>
          </a:xfrm>
        </p:spPr>
        <p:txBody>
          <a:bodyPr>
            <a:normAutofit fontScale="85000" lnSpcReduction="20000"/>
          </a:bodyPr>
          <a:lstStyle/>
          <a:p>
            <a:r>
              <a:rPr lang="en-GB" dirty="0"/>
              <a:t>                                                                                        ANPURNA CHAUHAN </a:t>
            </a:r>
          </a:p>
          <a:p>
            <a:r>
              <a:rPr lang="en-GB" dirty="0"/>
              <a:t>                                                                                        Under the guidance of</a:t>
            </a:r>
          </a:p>
          <a:p>
            <a:r>
              <a:rPr lang="en-GB" dirty="0"/>
              <a:t>                                                                                       DR. PRADEEP PANDA</a:t>
            </a:r>
            <a:endParaRPr lang="hi-IN" dirty="0"/>
          </a:p>
        </p:txBody>
      </p:sp>
      <p:pic>
        <p:nvPicPr>
          <p:cNvPr id="4" name="Picture 3"/>
          <p:cNvPicPr>
            <a:picLocks noChangeAspect="1"/>
          </p:cNvPicPr>
          <p:nvPr/>
        </p:nvPicPr>
        <p:blipFill>
          <a:blip r:embed="rId2"/>
          <a:stretch>
            <a:fillRect/>
          </a:stretch>
        </p:blipFill>
        <p:spPr>
          <a:xfrm>
            <a:off x="846668" y="575733"/>
            <a:ext cx="3793065" cy="2528711"/>
          </a:xfrm>
          <a:prstGeom prst="rect">
            <a:avLst/>
          </a:prstGeom>
        </p:spPr>
      </p:pic>
      <p:pic>
        <p:nvPicPr>
          <p:cNvPr id="5" name="Picture 4"/>
          <p:cNvPicPr>
            <a:picLocks noChangeAspect="1"/>
          </p:cNvPicPr>
          <p:nvPr/>
        </p:nvPicPr>
        <p:blipFill>
          <a:blip r:embed="rId3"/>
          <a:stretch>
            <a:fillRect/>
          </a:stretch>
        </p:blipFill>
        <p:spPr>
          <a:xfrm>
            <a:off x="2777067" y="3602038"/>
            <a:ext cx="3849510" cy="2426229"/>
          </a:xfrm>
          <a:prstGeom prst="rect">
            <a:avLst/>
          </a:prstGeom>
        </p:spPr>
      </p:pic>
    </p:spTree>
    <p:extLst>
      <p:ext uri="{BB962C8B-B14F-4D97-AF65-F5344CB8AC3E}">
        <p14:creationId xmlns:p14="http://schemas.microsoft.com/office/powerpoint/2010/main" val="3729004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286934"/>
          </a:xfrm>
        </p:spPr>
        <p:txBody>
          <a:bodyPr>
            <a:normAutofit/>
          </a:bodyPr>
          <a:lstStyle/>
          <a:p>
            <a:r>
              <a:rPr lang="en-GB" sz="3200" b="1" dirty="0">
                <a:latin typeface="Times New Roman" panose="02020603050405020304" pitchFamily="18" charset="0"/>
                <a:cs typeface="Times New Roman" panose="02020603050405020304" pitchFamily="18" charset="0"/>
              </a:rPr>
              <a:t>                          </a:t>
            </a:r>
            <a:r>
              <a:rPr lang="en-GB" sz="3600" b="1" u="sng" dirty="0">
                <a:latin typeface="Times New Roman" panose="02020603050405020304" pitchFamily="18" charset="0"/>
                <a:cs typeface="Times New Roman" panose="02020603050405020304" pitchFamily="18" charset="0"/>
              </a:rPr>
              <a:t>Introduction</a:t>
            </a:r>
            <a:r>
              <a:rPr lang="en-GB" sz="3600" u="sng" dirty="0">
                <a:latin typeface="Times New Roman" panose="02020603050405020304" pitchFamily="18" charset="0"/>
                <a:cs typeface="Times New Roman" panose="02020603050405020304" pitchFamily="18" charset="0"/>
              </a:rPr>
              <a:t> </a:t>
            </a:r>
            <a:endParaRPr lang="hi-IN" sz="3600" u="sng" dirty="0">
              <a:latin typeface="Times New Roman" panose="02020603050405020304" pitchFamily="18" charset="0"/>
            </a:endParaRPr>
          </a:p>
        </p:txBody>
      </p:sp>
      <p:sp>
        <p:nvSpPr>
          <p:cNvPr id="3" name="Content Placeholder 2"/>
          <p:cNvSpPr>
            <a:spLocks noGrp="1"/>
          </p:cNvSpPr>
          <p:nvPr>
            <p:ph idx="1"/>
          </p:nvPr>
        </p:nvSpPr>
        <p:spPr>
          <a:xfrm>
            <a:off x="838200" y="1422400"/>
            <a:ext cx="10515600" cy="4754563"/>
          </a:xfrm>
        </p:spPr>
        <p:txBody>
          <a:bodyPr>
            <a:normAutofit/>
          </a:bodyPr>
          <a:lstStyle/>
          <a:p>
            <a:pPr algn="just" eaLnBrk="0" hangingPunct="0">
              <a:lnSpc>
                <a:spcPct val="85000"/>
              </a:lnSpc>
            </a:pPr>
            <a:endParaRPr lang="en-GB" altLang="en-US" sz="1800" dirty="0">
              <a:latin typeface="Times New Roman" pitchFamily="18" charset="0"/>
            </a:endParaRPr>
          </a:p>
          <a:p>
            <a:pPr marL="0" indent="0" algn="just" eaLnBrk="0" hangingPunct="0">
              <a:lnSpc>
                <a:spcPct val="85000"/>
              </a:lnSpc>
              <a:buNone/>
            </a:pPr>
            <a:r>
              <a:rPr lang="en-GB" altLang="en-US" sz="1700" dirty="0">
                <a:latin typeface="Times New Roman" pitchFamily="18" charset="0"/>
              </a:rPr>
              <a:t>Health care seeking behaviour (HCSB) is an action or decision which is to be taken by an individual to attain, maintain or good health regain to prevent any illness. The decisions made encompasses all available health care options like visiting a public or private and modern or traditional health facility, self-medication and use of home remedies or not to utilize the available health services etc. Also, the health seeking behaviour is preceded by a decision-making process that is further governed by individuals and/or household behaviour, community norms, and expectations as well as provider-related characteristics and behaviour. </a:t>
            </a:r>
            <a:endParaRPr lang="en-GB" altLang="en-US" sz="1700" dirty="0" smtClean="0">
              <a:latin typeface="Times New Roman" pitchFamily="18" charset="0"/>
            </a:endParaRPr>
          </a:p>
          <a:p>
            <a:pPr marL="0" indent="0" algn="just" eaLnBrk="0" hangingPunct="0">
              <a:lnSpc>
                <a:spcPct val="85000"/>
              </a:lnSpc>
              <a:buNone/>
            </a:pPr>
            <a:r>
              <a:rPr lang="en-GB" altLang="en-US" sz="1700" dirty="0" smtClean="0">
                <a:latin typeface="Times New Roman" pitchFamily="18" charset="0"/>
              </a:rPr>
              <a:t>OBJECTIVES</a:t>
            </a:r>
          </a:p>
          <a:p>
            <a:pPr marL="0" indent="0" algn="just" eaLnBrk="0" hangingPunct="0">
              <a:lnSpc>
                <a:spcPct val="85000"/>
              </a:lnSpc>
              <a:buNone/>
            </a:pPr>
            <a:r>
              <a:rPr lang="en-GB" altLang="en-US" sz="1700" dirty="0" smtClean="0">
                <a:latin typeface="Times New Roman" pitchFamily="18" charset="0"/>
              </a:rPr>
              <a:t> ‘</a:t>
            </a:r>
            <a:r>
              <a:rPr lang="en-GB" altLang="en-US" sz="1700" dirty="0">
                <a:latin typeface="Times New Roman" pitchFamily="18" charset="0"/>
              </a:rPr>
              <a:t>The objective of this study is to study the health seeking behaviour in young adults from the age group of 18-30’. </a:t>
            </a:r>
          </a:p>
          <a:p>
            <a:pPr marL="0" indent="0" algn="just" eaLnBrk="0" hangingPunct="0">
              <a:lnSpc>
                <a:spcPct val="85000"/>
              </a:lnSpc>
              <a:buNone/>
            </a:pPr>
            <a:r>
              <a:rPr lang="en-GB" altLang="en-US" sz="1700" dirty="0" smtClean="0">
                <a:latin typeface="Times New Roman" pitchFamily="18" charset="0"/>
              </a:rPr>
              <a:t>Specific </a:t>
            </a:r>
            <a:r>
              <a:rPr lang="en-GB" altLang="en-US" sz="1700" dirty="0">
                <a:latin typeface="Times New Roman" pitchFamily="18" charset="0"/>
              </a:rPr>
              <a:t>objectives: </a:t>
            </a:r>
          </a:p>
          <a:p>
            <a:pPr algn="just" eaLnBrk="0" hangingPunct="0">
              <a:lnSpc>
                <a:spcPct val="85000"/>
              </a:lnSpc>
            </a:pPr>
            <a:r>
              <a:rPr lang="en-GB" altLang="en-US" sz="1700" dirty="0">
                <a:latin typeface="Times New Roman" pitchFamily="18" charset="0"/>
              </a:rPr>
              <a:t>To assess the awareness of own health </a:t>
            </a:r>
            <a:r>
              <a:rPr lang="en-GB" altLang="en-US" sz="1700" dirty="0" smtClean="0">
                <a:latin typeface="Times New Roman" pitchFamily="18" charset="0"/>
              </a:rPr>
              <a:t>seeking behaviour in </a:t>
            </a:r>
            <a:r>
              <a:rPr lang="en-GB" altLang="en-US" sz="1700" dirty="0">
                <a:latin typeface="Times New Roman" pitchFamily="18" charset="0"/>
              </a:rPr>
              <a:t>young adults. </a:t>
            </a:r>
          </a:p>
          <a:p>
            <a:pPr algn="just" eaLnBrk="0" hangingPunct="0">
              <a:lnSpc>
                <a:spcPct val="85000"/>
              </a:lnSpc>
            </a:pPr>
            <a:r>
              <a:rPr lang="en-GB" altLang="en-US" sz="1700" dirty="0">
                <a:latin typeface="Times New Roman" pitchFamily="18" charset="0"/>
              </a:rPr>
              <a:t>To assess how they seek healthcare after getting diseased and how much important is health to themselves as well as community. </a:t>
            </a:r>
          </a:p>
          <a:p>
            <a:pPr algn="just" eaLnBrk="0" hangingPunct="0">
              <a:lnSpc>
                <a:spcPct val="85000"/>
              </a:lnSpc>
            </a:pPr>
            <a:r>
              <a:rPr lang="en-GB" altLang="en-US" sz="1700" dirty="0">
                <a:latin typeface="Times New Roman" pitchFamily="18" charset="0"/>
              </a:rPr>
              <a:t>To assess the delay in treatment seeking after contacting a disease.</a:t>
            </a:r>
          </a:p>
          <a:p>
            <a:pPr algn="just" eaLnBrk="0" hangingPunct="0">
              <a:lnSpc>
                <a:spcPct val="85000"/>
              </a:lnSpc>
            </a:pPr>
            <a:endParaRPr lang="hi-IN" sz="1700" dirty="0"/>
          </a:p>
        </p:txBody>
      </p:sp>
    </p:spTree>
    <p:extLst>
      <p:ext uri="{BB962C8B-B14F-4D97-AF65-F5344CB8AC3E}">
        <p14:creationId xmlns:p14="http://schemas.microsoft.com/office/powerpoint/2010/main" val="4078190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Methodology </a:t>
            </a:r>
            <a:endParaRPr lang="hi-IN" dirty="0"/>
          </a:p>
        </p:txBody>
      </p:sp>
      <p:sp>
        <p:nvSpPr>
          <p:cNvPr id="3" name="Content Placeholder 2"/>
          <p:cNvSpPr>
            <a:spLocks noGrp="1"/>
          </p:cNvSpPr>
          <p:nvPr>
            <p:ph idx="1"/>
          </p:nvPr>
        </p:nvSpPr>
        <p:spPr>
          <a:xfrm>
            <a:off x="237067" y="1365956"/>
            <a:ext cx="11808177" cy="5362222"/>
          </a:xfrm>
        </p:spPr>
        <p:txBody>
          <a:bodyPr>
            <a:normAutofit/>
          </a:bodyPr>
          <a:lstStyle/>
          <a:p>
            <a:pPr algn="just" eaLnBrk="0" hangingPunct="0"/>
            <a:endParaRPr lang="en-GB" altLang="en-US" sz="1600" dirty="0" smtClean="0">
              <a:latin typeface="Times New Roman" pitchFamily="18" charset="0"/>
            </a:endParaRPr>
          </a:p>
          <a:p>
            <a:pPr algn="just" eaLnBrk="0" hangingPunct="0"/>
            <a:r>
              <a:rPr lang="en-GB" altLang="en-US" sz="1600" dirty="0"/>
              <a:t>A cross-sectional study involving health seeking behaviour in young adults in the area of Delhi from 12 </a:t>
            </a:r>
            <a:r>
              <a:rPr lang="en-GB" altLang="en-US" sz="1600" dirty="0" err="1"/>
              <a:t>june</a:t>
            </a:r>
            <a:r>
              <a:rPr lang="en-GB" altLang="en-US" sz="1600" dirty="0"/>
              <a:t> to 14 </a:t>
            </a:r>
            <a:r>
              <a:rPr lang="en-GB" altLang="en-US" sz="1600" dirty="0" err="1"/>
              <a:t>june</a:t>
            </a:r>
            <a:r>
              <a:rPr lang="en-GB" altLang="en-US" sz="1600" dirty="0"/>
              <a:t>, 2020. an online  semi structured questionnaire was administered through social networking sites by circulating the link of google </a:t>
            </a:r>
            <a:r>
              <a:rPr lang="en-GB" altLang="en-US" sz="1600" dirty="0" smtClean="0"/>
              <a:t>form.  </a:t>
            </a:r>
            <a:r>
              <a:rPr lang="en-GB" altLang="en-US" sz="1600" dirty="0"/>
              <a:t>Participants of this study were young adults from the age of 18-30. </a:t>
            </a:r>
          </a:p>
          <a:p>
            <a:pPr algn="just" eaLnBrk="0" hangingPunct="0"/>
            <a:r>
              <a:rPr lang="en-GB" altLang="en-US" sz="1600" dirty="0" smtClean="0">
                <a:latin typeface="Times New Roman" pitchFamily="18" charset="0"/>
              </a:rPr>
              <a:t>The </a:t>
            </a:r>
            <a:r>
              <a:rPr lang="en-GB" altLang="en-US" sz="1600" dirty="0">
                <a:latin typeface="Times New Roman" pitchFamily="18" charset="0"/>
              </a:rPr>
              <a:t>collected data was compiled and analysis using various functions in Microsoft Office Excel software. Frequency tables, bar charts and pie charts are used to represent the finding of this study in the report, as and where required. </a:t>
            </a:r>
          </a:p>
          <a:p>
            <a:pPr algn="just" eaLnBrk="0" hangingPunct="0"/>
            <a:endParaRPr lang="en-GB" altLang="en-US" sz="1600" dirty="0">
              <a:latin typeface="Times New Roman" pitchFamily="18" charset="0"/>
            </a:endParaRPr>
          </a:p>
          <a:p>
            <a:pPr algn="just" eaLnBrk="0" hangingPunct="0"/>
            <a:r>
              <a:rPr lang="en-GB" altLang="en-US" sz="1600" dirty="0">
                <a:latin typeface="Times New Roman" pitchFamily="18" charset="0"/>
              </a:rPr>
              <a:t>Sample size: the target population for this study includes 18 to 30 year old individual in </a:t>
            </a:r>
            <a:r>
              <a:rPr lang="en-GB" altLang="en-US" sz="1600" dirty="0" err="1">
                <a:latin typeface="Times New Roman" pitchFamily="18" charset="0"/>
              </a:rPr>
              <a:t>delhi</a:t>
            </a:r>
            <a:r>
              <a:rPr lang="en-GB" altLang="en-US" sz="1600" dirty="0">
                <a:latin typeface="Times New Roman" pitchFamily="18" charset="0"/>
              </a:rPr>
              <a:t>. As per the last census (2011), the total population of </a:t>
            </a:r>
            <a:r>
              <a:rPr lang="en-GB" altLang="en-US" sz="1600" dirty="0" err="1">
                <a:latin typeface="Times New Roman" pitchFamily="18" charset="0"/>
              </a:rPr>
              <a:t>delhi</a:t>
            </a:r>
            <a:r>
              <a:rPr lang="en-GB" altLang="en-US" sz="1600" dirty="0">
                <a:latin typeface="Times New Roman" pitchFamily="18" charset="0"/>
              </a:rPr>
              <a:t> was recorded to be 1,67,87,941; out of which the individuals in this study age group was found to be 45,72,192. Taking the natural growth rate suggested in yearly SRS bulletins for each year from 2011 to 2020, the target population for the year 2020 was projected as 51,06,975.</a:t>
            </a:r>
          </a:p>
          <a:p>
            <a:pPr algn="just" eaLnBrk="0" hangingPunct="0"/>
            <a:endParaRPr lang="en-GB" altLang="en-US" sz="1600" dirty="0">
              <a:latin typeface="Times New Roman" pitchFamily="18" charset="0"/>
            </a:endParaRPr>
          </a:p>
          <a:p>
            <a:pPr algn="just" eaLnBrk="0" hangingPunct="0"/>
            <a:r>
              <a:rPr lang="en-GB" altLang="en-US" sz="1600" dirty="0">
                <a:latin typeface="Times New Roman" pitchFamily="18" charset="0"/>
              </a:rPr>
              <a:t>Sample size to be considered for this study conduction has been calculated at 95% confidence interval at 10% margin of error, which computes to value 97. Hence, the study was done with 97 individual respondents falling in the above age and geographical criteria; and this sample should be significant enough to show trends of health seeking behaviours of the broader population at large.</a:t>
            </a:r>
          </a:p>
          <a:p>
            <a:pPr algn="just" eaLnBrk="0" hangingPunct="0"/>
            <a:endParaRPr lang="en-GB" altLang="en-US" sz="1600" dirty="0">
              <a:latin typeface="Times New Roman" pitchFamily="18" charset="0"/>
            </a:endParaRPr>
          </a:p>
          <a:p>
            <a:pPr algn="just" eaLnBrk="0" hangingPunct="0">
              <a:lnSpc>
                <a:spcPct val="85000"/>
              </a:lnSpc>
            </a:pPr>
            <a:endParaRPr lang="hi-IN" sz="1600" dirty="0"/>
          </a:p>
        </p:txBody>
      </p:sp>
    </p:spTree>
    <p:extLst>
      <p:ext uri="{BB962C8B-B14F-4D97-AF65-F5344CB8AC3E}">
        <p14:creationId xmlns:p14="http://schemas.microsoft.com/office/powerpoint/2010/main" val="1713817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787" y="32940"/>
            <a:ext cx="10800468" cy="643467"/>
          </a:xfrm>
        </p:spPr>
        <p:txBody>
          <a:bodyPr>
            <a:normAutofit fontScale="90000"/>
          </a:bodyPr>
          <a:lstStyle/>
          <a:p>
            <a:r>
              <a:rPr lang="en-GB" dirty="0"/>
              <a:t>                                  </a:t>
            </a:r>
            <a:r>
              <a:rPr lang="en-GB" sz="2700" b="1" u="sng" dirty="0">
                <a:latin typeface="Times New Roman" panose="02020603050405020304" pitchFamily="18" charset="0"/>
                <a:cs typeface="Times New Roman" panose="02020603050405020304" pitchFamily="18" charset="0"/>
              </a:rPr>
              <a:t>RESULTS</a:t>
            </a:r>
            <a:endParaRPr lang="hi-IN" sz="2700" b="1" u="sng" dirty="0">
              <a:latin typeface="Times New Roman" panose="02020603050405020304" pitchFamily="18" charset="0"/>
            </a:endParaRPr>
          </a:p>
        </p:txBody>
      </p:sp>
      <p:sp>
        <p:nvSpPr>
          <p:cNvPr id="3" name="Content Placeholder 2"/>
          <p:cNvSpPr>
            <a:spLocks noGrp="1"/>
          </p:cNvSpPr>
          <p:nvPr>
            <p:ph idx="1"/>
          </p:nvPr>
        </p:nvSpPr>
        <p:spPr>
          <a:xfrm>
            <a:off x="124178" y="676407"/>
            <a:ext cx="11943644" cy="5984038"/>
          </a:xfrm>
        </p:spPr>
        <p:txBody>
          <a:bodyPr numCol="3">
            <a:normAutofit/>
          </a:bodyPr>
          <a:lstStyle/>
          <a:p>
            <a:pPr marL="0" indent="0">
              <a:buNone/>
            </a:pPr>
            <a:r>
              <a:rPr lang="en-US" sz="1600" dirty="0"/>
              <a:t>Fig.1 After how many days of the onset of disease symptoms, do you generally visit a healthcare provider?</a:t>
            </a:r>
          </a:p>
          <a:p>
            <a:pPr marL="0" indent="0" eaLnBrk="0" hangingPunct="0">
              <a:lnSpc>
                <a:spcPct val="95000"/>
              </a:lnSpc>
              <a:buNone/>
            </a:pPr>
            <a:endParaRPr lang="en-US" altLang="en-US" sz="1600" dirty="0"/>
          </a:p>
          <a:p>
            <a:pPr marL="0" indent="0" eaLnBrk="0" hangingPunct="0">
              <a:lnSpc>
                <a:spcPct val="95000"/>
              </a:lnSpc>
              <a:buNone/>
            </a:pPr>
            <a:endParaRPr lang="en-US" altLang="en-US" sz="1600" dirty="0"/>
          </a:p>
          <a:p>
            <a:pPr marL="0" indent="0" eaLnBrk="0" hangingPunct="0">
              <a:lnSpc>
                <a:spcPct val="95000"/>
              </a:lnSpc>
              <a:buNone/>
            </a:pPr>
            <a:endParaRPr lang="en-US" altLang="en-US" sz="1600" dirty="0"/>
          </a:p>
          <a:p>
            <a:pPr marL="0" indent="0" eaLnBrk="0" hangingPunct="0">
              <a:lnSpc>
                <a:spcPct val="95000"/>
              </a:lnSpc>
              <a:buNone/>
            </a:pPr>
            <a:endParaRPr lang="en-US" altLang="en-US" sz="1600" dirty="0"/>
          </a:p>
          <a:p>
            <a:pPr marL="0" indent="0" eaLnBrk="0" hangingPunct="0">
              <a:lnSpc>
                <a:spcPct val="95000"/>
              </a:lnSpc>
              <a:buNone/>
            </a:pPr>
            <a:endParaRPr lang="en-US" altLang="en-US" sz="1600" dirty="0"/>
          </a:p>
          <a:p>
            <a:pPr marL="0" indent="0" eaLnBrk="0" hangingPunct="0">
              <a:lnSpc>
                <a:spcPct val="95000"/>
              </a:lnSpc>
              <a:buNone/>
            </a:pPr>
            <a:r>
              <a:rPr lang="en-GB" altLang="en-US" sz="1600" dirty="0">
                <a:latin typeface="Times New Roman" pitchFamily="18" charset="0"/>
              </a:rPr>
              <a:t>Fig.2 Where do you go for the treatment, as the first step?</a:t>
            </a: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r>
              <a:rPr lang="en-GB" altLang="en-US" sz="1600" dirty="0">
                <a:latin typeface="Times New Roman" pitchFamily="18" charset="0"/>
              </a:rPr>
              <a:t>Fig.3 At what stage of your disease, do you go to a provider?</a:t>
            </a: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r>
              <a:rPr lang="en-GB" altLang="en-US" sz="1600" dirty="0">
                <a:latin typeface="Times New Roman" pitchFamily="18" charset="0"/>
              </a:rPr>
              <a:t>Fig.4 Do you accept the fact that  you're sick, when you see disease symptoms?</a:t>
            </a: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r>
              <a:rPr lang="en-GB" altLang="en-US" sz="1600" dirty="0">
                <a:latin typeface="Times New Roman" pitchFamily="18" charset="0"/>
              </a:rPr>
              <a:t>Fig.5 Do you feel ashamed of the expression of your disease, talking about it and getting treatment for it?</a:t>
            </a: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r>
              <a:rPr lang="en-GB" altLang="en-US" sz="1600" dirty="0">
                <a:latin typeface="Times New Roman" pitchFamily="18" charset="0"/>
              </a:rPr>
              <a:t>Fig.6 Do you think that hiding the disease and tolerance is a desirable feature?</a:t>
            </a: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endParaRPr lang="en-GB" altLang="en-US" sz="1600" dirty="0">
              <a:latin typeface="Times New Roman" pitchFamily="18" charset="0"/>
            </a:endParaRPr>
          </a:p>
          <a:p>
            <a:pPr marL="0" indent="0" eaLnBrk="0" hangingPunct="0">
              <a:lnSpc>
                <a:spcPct val="95000"/>
              </a:lnSpc>
              <a:buNone/>
            </a:pPr>
            <a:r>
              <a:rPr lang="en-GB" altLang="en-US" sz="1600" dirty="0">
                <a:latin typeface="Times New Roman" pitchFamily="18" charset="0"/>
              </a:rPr>
              <a:t>Fig.7 </a:t>
            </a:r>
            <a:r>
              <a:rPr lang="en-US" sz="1600" dirty="0"/>
              <a:t>In your opinion, how important is your health for the community, your family and friends?</a:t>
            </a:r>
          </a:p>
          <a:p>
            <a:pPr marL="0" indent="0" eaLnBrk="0" hangingPunct="0">
              <a:lnSpc>
                <a:spcPct val="95000"/>
              </a:lnSpc>
              <a:buNone/>
            </a:pPr>
            <a:endParaRPr lang="en-US" sz="1600" dirty="0"/>
          </a:p>
          <a:p>
            <a:pPr marL="0" indent="0" eaLnBrk="0" hangingPunct="0">
              <a:lnSpc>
                <a:spcPct val="95000"/>
              </a:lnSpc>
              <a:buNone/>
            </a:pPr>
            <a:endParaRPr lang="en-US" sz="1600" dirty="0"/>
          </a:p>
          <a:p>
            <a:pPr marL="0" indent="0" eaLnBrk="0" hangingPunct="0">
              <a:lnSpc>
                <a:spcPct val="95000"/>
              </a:lnSpc>
              <a:buNone/>
            </a:pPr>
            <a:endParaRPr lang="en-US" sz="1600" dirty="0"/>
          </a:p>
          <a:p>
            <a:pPr marL="0" indent="0" eaLnBrk="0" hangingPunct="0">
              <a:lnSpc>
                <a:spcPct val="95000"/>
              </a:lnSpc>
              <a:buNone/>
            </a:pPr>
            <a:endParaRPr lang="en-US" sz="1600" dirty="0"/>
          </a:p>
          <a:p>
            <a:pPr marL="0" indent="0" eaLnBrk="0" hangingPunct="0">
              <a:lnSpc>
                <a:spcPct val="95000"/>
              </a:lnSpc>
              <a:buNone/>
            </a:pPr>
            <a:endParaRPr lang="en-US" sz="1600" dirty="0"/>
          </a:p>
          <a:p>
            <a:pPr marL="0" indent="0" eaLnBrk="0" hangingPunct="0">
              <a:lnSpc>
                <a:spcPct val="95000"/>
              </a:lnSpc>
              <a:buNone/>
            </a:pPr>
            <a:r>
              <a:rPr lang="en-GB" altLang="en-US" sz="1600" dirty="0">
                <a:latin typeface="Times New Roman" pitchFamily="18" charset="0"/>
              </a:rPr>
              <a:t>Fig.8 Do you think about the affordability of treatment first, before you seek healthcare?</a:t>
            </a:r>
          </a:p>
          <a:p>
            <a:pPr marL="0" indent="0" eaLnBrk="0" hangingPunct="0">
              <a:lnSpc>
                <a:spcPct val="95000"/>
              </a:lnSpc>
              <a:buNone/>
            </a:pPr>
            <a:endParaRPr lang="en-US" sz="1600" dirty="0"/>
          </a:p>
        </p:txBody>
      </p:sp>
      <p:graphicFrame>
        <p:nvGraphicFramePr>
          <p:cNvPr id="4" name="Chart 3">
            <a:extLst>
              <a:ext uri="{FF2B5EF4-FFF2-40B4-BE49-F238E27FC236}">
                <a16:creationId xmlns:a16="http://schemas.microsoft.com/office/drawing/2014/main" xmlns="" id="{332117B8-A97B-498E-B066-166B0017E7E0}"/>
              </a:ext>
            </a:extLst>
          </p:cNvPr>
          <p:cNvGraphicFramePr/>
          <p:nvPr>
            <p:extLst>
              <p:ext uri="{D42A27DB-BD31-4B8C-83A1-F6EECF244321}">
                <p14:modId xmlns:p14="http://schemas.microsoft.com/office/powerpoint/2010/main" val="1894919874"/>
              </p:ext>
            </p:extLst>
          </p:nvPr>
        </p:nvGraphicFramePr>
        <p:xfrm>
          <a:off x="214729" y="1457697"/>
          <a:ext cx="3058560" cy="147381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xmlns="" id="{AF9D6B2A-C650-4E6C-851D-ABBC9F699249}"/>
              </a:ext>
            </a:extLst>
          </p:cNvPr>
          <p:cNvGraphicFramePr/>
          <p:nvPr>
            <p:extLst>
              <p:ext uri="{D42A27DB-BD31-4B8C-83A1-F6EECF244321}">
                <p14:modId xmlns:p14="http://schemas.microsoft.com/office/powerpoint/2010/main" val="2523521410"/>
              </p:ext>
            </p:extLst>
          </p:nvPr>
        </p:nvGraphicFramePr>
        <p:xfrm>
          <a:off x="-29196" y="3786832"/>
          <a:ext cx="3058560" cy="13178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xmlns="" id="{B739F999-3D1A-4F27-B0B1-8D7E55C2D09A}"/>
              </a:ext>
            </a:extLst>
          </p:cNvPr>
          <p:cNvGraphicFramePr/>
          <p:nvPr>
            <p:extLst>
              <p:ext uri="{D42A27DB-BD31-4B8C-83A1-F6EECF244321}">
                <p14:modId xmlns:p14="http://schemas.microsoft.com/office/powerpoint/2010/main" val="3675665336"/>
              </p:ext>
            </p:extLst>
          </p:nvPr>
        </p:nvGraphicFramePr>
        <p:xfrm>
          <a:off x="49370" y="5400303"/>
          <a:ext cx="2901428" cy="171502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xmlns="" id="{B2E12CEC-BDBF-4816-88AB-84030B3A7CEE}"/>
              </a:ext>
            </a:extLst>
          </p:cNvPr>
          <p:cNvGraphicFramePr/>
          <p:nvPr>
            <p:extLst>
              <p:ext uri="{D42A27DB-BD31-4B8C-83A1-F6EECF244321}">
                <p14:modId xmlns:p14="http://schemas.microsoft.com/office/powerpoint/2010/main" val="1681589944"/>
              </p:ext>
            </p:extLst>
          </p:nvPr>
        </p:nvGraphicFramePr>
        <p:xfrm>
          <a:off x="4084308" y="1157114"/>
          <a:ext cx="2835964" cy="16742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a:extLst>
              <a:ext uri="{FF2B5EF4-FFF2-40B4-BE49-F238E27FC236}">
                <a16:creationId xmlns:a16="http://schemas.microsoft.com/office/drawing/2014/main" xmlns="" id="{FD422F01-71FC-48F7-B37F-D3BFC372EE84}"/>
              </a:ext>
            </a:extLst>
          </p:cNvPr>
          <p:cNvGraphicFramePr/>
          <p:nvPr>
            <p:extLst>
              <p:ext uri="{D42A27DB-BD31-4B8C-83A1-F6EECF244321}">
                <p14:modId xmlns:p14="http://schemas.microsoft.com/office/powerpoint/2010/main" val="917682372"/>
              </p:ext>
            </p:extLst>
          </p:nvPr>
        </p:nvGraphicFramePr>
        <p:xfrm>
          <a:off x="4412973" y="3234321"/>
          <a:ext cx="2703444" cy="172828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 name="Chart 8">
            <a:extLst>
              <a:ext uri="{FF2B5EF4-FFF2-40B4-BE49-F238E27FC236}">
                <a16:creationId xmlns:a16="http://schemas.microsoft.com/office/drawing/2014/main" xmlns="" id="{A67EF712-48FD-408E-9AF9-AE599D16B126}"/>
              </a:ext>
            </a:extLst>
          </p:cNvPr>
          <p:cNvGraphicFramePr/>
          <p:nvPr>
            <p:extLst>
              <p:ext uri="{D42A27DB-BD31-4B8C-83A1-F6EECF244321}">
                <p14:modId xmlns:p14="http://schemas.microsoft.com/office/powerpoint/2010/main" val="1687506788"/>
              </p:ext>
            </p:extLst>
          </p:nvPr>
        </p:nvGraphicFramePr>
        <p:xfrm>
          <a:off x="4084308" y="5557838"/>
          <a:ext cx="3535691" cy="110260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0" name="Chart 9">
            <a:extLst>
              <a:ext uri="{FF2B5EF4-FFF2-40B4-BE49-F238E27FC236}">
                <a16:creationId xmlns:a16="http://schemas.microsoft.com/office/drawing/2014/main" xmlns="" id="{2BB1C87E-C5BE-42C6-B466-5EF779B3FBE2}"/>
              </a:ext>
            </a:extLst>
          </p:cNvPr>
          <p:cNvGraphicFramePr/>
          <p:nvPr>
            <p:extLst>
              <p:ext uri="{D42A27DB-BD31-4B8C-83A1-F6EECF244321}">
                <p14:modId xmlns:p14="http://schemas.microsoft.com/office/powerpoint/2010/main" val="3861970939"/>
              </p:ext>
            </p:extLst>
          </p:nvPr>
        </p:nvGraphicFramePr>
        <p:xfrm>
          <a:off x="8664838" y="1265042"/>
          <a:ext cx="2703445" cy="1969279"/>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1" name="Chart 10">
            <a:extLst>
              <a:ext uri="{FF2B5EF4-FFF2-40B4-BE49-F238E27FC236}">
                <a16:creationId xmlns:a16="http://schemas.microsoft.com/office/drawing/2014/main" xmlns="" id="{D1486159-D40F-4D27-8E22-034EF29A6D6C}"/>
              </a:ext>
            </a:extLst>
          </p:cNvPr>
          <p:cNvGraphicFramePr/>
          <p:nvPr>
            <p:extLst>
              <p:ext uri="{D42A27DB-BD31-4B8C-83A1-F6EECF244321}">
                <p14:modId xmlns:p14="http://schemas.microsoft.com/office/powerpoint/2010/main" val="759094499"/>
              </p:ext>
            </p:extLst>
          </p:nvPr>
        </p:nvGraphicFramePr>
        <p:xfrm>
          <a:off x="8566421" y="3898953"/>
          <a:ext cx="3058561" cy="2276061"/>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2214388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69243"/>
          </a:xfrm>
        </p:spPr>
        <p:txBody>
          <a:bodyPr/>
          <a:lstStyle/>
          <a:p>
            <a:r>
              <a:rPr lang="en-GB" b="1" dirty="0"/>
              <a:t>                         </a:t>
            </a:r>
            <a:r>
              <a:rPr lang="en-GB" sz="3600" b="1" u="sng" dirty="0">
                <a:latin typeface="Times New Roman" panose="02020603050405020304" pitchFamily="18" charset="0"/>
                <a:cs typeface="Times New Roman" panose="02020603050405020304" pitchFamily="18" charset="0"/>
              </a:rPr>
              <a:t>Conclusion </a:t>
            </a:r>
            <a:endParaRPr lang="hi-IN" sz="3600" b="1" u="sng" dirty="0">
              <a:latin typeface="Times New Roman" panose="02020603050405020304" pitchFamily="18" charset="0"/>
            </a:endParaRPr>
          </a:p>
        </p:txBody>
      </p:sp>
      <p:sp>
        <p:nvSpPr>
          <p:cNvPr id="3" name="Content Placeholder 2"/>
          <p:cNvSpPr>
            <a:spLocks noGrp="1"/>
          </p:cNvSpPr>
          <p:nvPr>
            <p:ph idx="1"/>
          </p:nvPr>
        </p:nvSpPr>
        <p:spPr>
          <a:xfrm>
            <a:off x="146756" y="993422"/>
            <a:ext cx="11966222" cy="5864577"/>
          </a:xfrm>
        </p:spPr>
        <p:txBody>
          <a:bodyPr>
            <a:normAutofit/>
          </a:bodyPr>
          <a:lstStyle/>
          <a:p>
            <a:pPr marL="0" indent="0">
              <a:buNone/>
            </a:pPr>
            <a:endParaRPr lang="en-GB" sz="1600" dirty="0" smtClean="0"/>
          </a:p>
          <a:p>
            <a:pPr marL="0" indent="0">
              <a:buNone/>
            </a:pPr>
            <a:r>
              <a:rPr lang="en-GB" sz="1600" dirty="0" smtClean="0"/>
              <a:t>Based </a:t>
            </a:r>
            <a:r>
              <a:rPr lang="en-GB" sz="1600" dirty="0"/>
              <a:t>on the findings gathered from this study, it can be clearly seen that there is an overall positive trend of health seeking behaviour in our population in question, i.e. the young adult (18 to 30-year-old) population of Delhi. A good majority of the sample considered in this study has reported a fair tendency to seek treatment in the early stages of disease symptoms by accepting their state of illness, and generally understand the implications of their altered health for themselves and the community at large.</a:t>
            </a:r>
          </a:p>
          <a:p>
            <a:pPr marL="0" indent="0">
              <a:buNone/>
            </a:pPr>
            <a:r>
              <a:rPr lang="en-GB" sz="1600" dirty="0" smtClean="0"/>
              <a:t> </a:t>
            </a:r>
            <a:r>
              <a:rPr lang="en-GB" sz="1600" dirty="0"/>
              <a:t>To also note here, the most common site to receive this healthcare is from </a:t>
            </a:r>
            <a:r>
              <a:rPr lang="en-GB" sz="1600" dirty="0" smtClean="0"/>
              <a:t>formal </a:t>
            </a:r>
            <a:r>
              <a:rPr lang="en-GB" sz="1600" dirty="0"/>
              <a:t>health institutions or other medical practitioners (rather than other informal providers or quarks). At the same time, it is quite noteworthy that some of the frequently noticed factors to affect the individual’s healthcare-seeking turns out to be confidentiality of treatment, cost, and the behaviour of healthcare providers.</a:t>
            </a:r>
          </a:p>
          <a:p>
            <a:pPr marL="0" indent="0">
              <a:buNone/>
            </a:pPr>
            <a:r>
              <a:rPr lang="en-GB" sz="1600" dirty="0"/>
              <a:t> While it as well follows a range, it is further evident in the study findings that people choose to wait for the initial few days of symptom onset before going further for any medical </a:t>
            </a:r>
            <a:r>
              <a:rPr lang="en-GB" sz="1600" dirty="0" smtClean="0"/>
              <a:t>aid.</a:t>
            </a:r>
            <a:endParaRPr lang="en-GB" sz="1600" dirty="0"/>
          </a:p>
        </p:txBody>
      </p:sp>
    </p:spTree>
    <p:extLst>
      <p:ext uri="{BB962C8B-B14F-4D97-AF65-F5344CB8AC3E}">
        <p14:creationId xmlns:p14="http://schemas.microsoft.com/office/powerpoint/2010/main" val="3039719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2979"/>
          </a:xfrm>
        </p:spPr>
        <p:txBody>
          <a:bodyPr/>
          <a:lstStyle/>
          <a:p>
            <a:r>
              <a:rPr lang="en-GB" b="1" dirty="0"/>
              <a:t>                                   </a:t>
            </a:r>
            <a:r>
              <a:rPr lang="en-GB" sz="3600" b="1" u="sng" dirty="0">
                <a:latin typeface="Times New Roman" panose="02020603050405020304" pitchFamily="18" charset="0"/>
                <a:cs typeface="Times New Roman" panose="02020603050405020304" pitchFamily="18" charset="0"/>
              </a:rPr>
              <a:t>References  </a:t>
            </a:r>
            <a:r>
              <a:rPr lang="en-GB" b="1" dirty="0"/>
              <a:t> </a:t>
            </a:r>
            <a:endParaRPr lang="hi-IN" b="1" dirty="0"/>
          </a:p>
        </p:txBody>
      </p:sp>
      <p:sp>
        <p:nvSpPr>
          <p:cNvPr id="3" name="Content Placeholder 2"/>
          <p:cNvSpPr>
            <a:spLocks noGrp="1"/>
          </p:cNvSpPr>
          <p:nvPr>
            <p:ph idx="1"/>
          </p:nvPr>
        </p:nvSpPr>
        <p:spPr>
          <a:xfrm>
            <a:off x="95250" y="1063978"/>
            <a:ext cx="12001500" cy="5594033"/>
          </a:xfrm>
        </p:spPr>
        <p:txBody>
          <a:bodyPr>
            <a:normAutofit/>
          </a:bodyPr>
          <a:lstStyle/>
          <a:p>
            <a:pPr marL="0" indent="0">
              <a:buNone/>
            </a:pPr>
            <a:r>
              <a:rPr lang="en-GB" sz="1800" dirty="0"/>
              <a:t>Joshi, B.N., Chauhan, S.L., </a:t>
            </a:r>
            <a:r>
              <a:rPr lang="en-GB" sz="1800" dirty="0" err="1"/>
              <a:t>Donde</a:t>
            </a:r>
            <a:r>
              <a:rPr lang="en-GB" sz="1800" dirty="0"/>
              <a:t>, U.M. </a:t>
            </a:r>
            <a:r>
              <a:rPr lang="en-GB" sz="1800" i="1" dirty="0"/>
              <a:t>et al.</a:t>
            </a:r>
            <a:r>
              <a:rPr lang="en-GB" sz="1800" dirty="0"/>
              <a:t> Reproductive health problems and help seeking </a:t>
            </a:r>
            <a:r>
              <a:rPr lang="en-GB" sz="1800" dirty="0" err="1"/>
              <a:t>behavior</a:t>
            </a:r>
            <a:r>
              <a:rPr lang="en-GB" sz="1800" dirty="0"/>
              <a:t> among adolescents in urban India. </a:t>
            </a:r>
            <a:r>
              <a:rPr lang="en-GB" sz="1800" i="1" dirty="0"/>
              <a:t>Indian J </a:t>
            </a:r>
            <a:r>
              <a:rPr lang="en-GB" sz="1800" i="1" dirty="0" err="1"/>
              <a:t>Pediatr</a:t>
            </a:r>
            <a:r>
              <a:rPr lang="en-GB" sz="1800" dirty="0"/>
              <a:t> </a:t>
            </a:r>
            <a:r>
              <a:rPr lang="en-GB" sz="1800" b="1" dirty="0"/>
              <a:t>73, </a:t>
            </a:r>
            <a:r>
              <a:rPr lang="en-GB" sz="1800" dirty="0"/>
              <a:t>509–513 (2006).</a:t>
            </a:r>
          </a:p>
          <a:p>
            <a:pPr marL="0" indent="0">
              <a:buNone/>
            </a:pPr>
            <a:r>
              <a:rPr lang="en-GB" sz="1800" dirty="0" err="1"/>
              <a:t>Samal</a:t>
            </a:r>
            <a:r>
              <a:rPr lang="en-GB" sz="1800" dirty="0"/>
              <a:t> J. (2016). Health Seeking Behaviour among Tuberculosis Patients in India: A Systematic Review. </a:t>
            </a:r>
            <a:r>
              <a:rPr lang="en-GB" sz="1800" i="1" dirty="0"/>
              <a:t>Journal of clinical and diagnostic research : JCDR</a:t>
            </a:r>
            <a:r>
              <a:rPr lang="en-GB" sz="1800" dirty="0"/>
              <a:t>, </a:t>
            </a:r>
            <a:r>
              <a:rPr lang="en-GB" sz="1800" i="1" dirty="0"/>
              <a:t>10</a:t>
            </a:r>
            <a:r>
              <a:rPr lang="en-GB" sz="1800" dirty="0"/>
              <a:t>(10), LE01–LE06.</a:t>
            </a:r>
          </a:p>
          <a:p>
            <a:pPr marL="0" indent="0">
              <a:buNone/>
            </a:pPr>
            <a:r>
              <a:rPr lang="en-GB" sz="1800" dirty="0" err="1"/>
              <a:t>Gotsadze</a:t>
            </a:r>
            <a:r>
              <a:rPr lang="en-GB" sz="1800" dirty="0"/>
              <a:t> G, Bennett S, </a:t>
            </a:r>
            <a:r>
              <a:rPr lang="en-GB" sz="1800" dirty="0" err="1"/>
              <a:t>Ranson</a:t>
            </a:r>
            <a:r>
              <a:rPr lang="en-GB" sz="1800" dirty="0"/>
              <a:t> K, </a:t>
            </a:r>
            <a:r>
              <a:rPr lang="en-GB" sz="1800" dirty="0" err="1"/>
              <a:t>Gzirishvili</a:t>
            </a:r>
            <a:r>
              <a:rPr lang="en-GB" sz="1800" dirty="0"/>
              <a:t> D. Health care-seeking behaviour and out-of-pocket payments in Tbilisi, Georgia. Health Policy Planning. 2005;20(4):232-42. </a:t>
            </a:r>
          </a:p>
          <a:p>
            <a:pPr marL="0" indent="0">
              <a:buNone/>
            </a:pPr>
            <a:r>
              <a:rPr lang="en-GB" sz="1800" dirty="0"/>
              <a:t>Tipping G, </a:t>
            </a:r>
            <a:r>
              <a:rPr lang="en-GB" sz="1800" dirty="0" err="1"/>
              <a:t>Segall</a:t>
            </a:r>
            <a:r>
              <a:rPr lang="en-GB" sz="1800" dirty="0"/>
              <a:t> M. Health Care Seeking Behaviour in Developing Countries: an annotated bibliography and literature review. In: Tipping G, </a:t>
            </a:r>
            <a:r>
              <a:rPr lang="en-GB" sz="1800" dirty="0" err="1"/>
              <a:t>Segall</a:t>
            </a:r>
            <a:r>
              <a:rPr lang="en-GB" sz="1800" dirty="0"/>
              <a:t> M, eds. Development Bibliography 12. Brighton: Institute of Development Studies, Sussex University; 1995.</a:t>
            </a:r>
          </a:p>
          <a:p>
            <a:pPr marL="0" indent="0">
              <a:buNone/>
            </a:pPr>
            <a:r>
              <a:rPr lang="en-GB" sz="1800" dirty="0" err="1"/>
              <a:t>Klatser</a:t>
            </a:r>
            <a:r>
              <a:rPr lang="en-GB" sz="1800" dirty="0"/>
              <a:t> PR, </a:t>
            </a:r>
            <a:r>
              <a:rPr lang="en-GB" sz="1800" dirty="0" err="1"/>
              <a:t>vanBeers</a:t>
            </a:r>
            <a:r>
              <a:rPr lang="en-GB" sz="1800" dirty="0"/>
              <a:t> S, </a:t>
            </a:r>
            <a:r>
              <a:rPr lang="en-GB" sz="1800" dirty="0" err="1"/>
              <a:t>Madjid</a:t>
            </a:r>
            <a:r>
              <a:rPr lang="en-GB" sz="1800" dirty="0"/>
              <a:t> B et al. Detection of Mycobacterium </a:t>
            </a:r>
            <a:r>
              <a:rPr lang="en-GB" sz="1800" dirty="0" err="1"/>
              <a:t>leprae</a:t>
            </a:r>
            <a:r>
              <a:rPr lang="en-GB" sz="1800" dirty="0"/>
              <a:t> nasal carriers in populations for which leprosy is endemic. J Clinic Micro, 1993; 31: 17–51. 4</a:t>
            </a:r>
          </a:p>
          <a:p>
            <a:pPr marL="0" indent="0">
              <a:buNone/>
            </a:pPr>
            <a:r>
              <a:rPr lang="en-GB" sz="1800" dirty="0"/>
              <a:t>Shetty VP, </a:t>
            </a:r>
            <a:r>
              <a:rPr lang="en-GB" sz="1800" dirty="0" err="1"/>
              <a:t>Thakar</a:t>
            </a:r>
            <a:r>
              <a:rPr lang="en-GB" sz="1800" dirty="0"/>
              <a:t> UH, D’Souza E et al. Detection of previously undetected leprosy cases in a defined rural and urban area of Maharashtra, Western India. </a:t>
            </a:r>
            <a:r>
              <a:rPr lang="en-GB" sz="1800" dirty="0" err="1"/>
              <a:t>Lepr</a:t>
            </a:r>
            <a:r>
              <a:rPr lang="en-GB" sz="1800" dirty="0"/>
              <a:t> Rev, 2009; 80: 22– 33.</a:t>
            </a:r>
          </a:p>
          <a:p>
            <a:pPr marL="0" indent="0">
              <a:buNone/>
            </a:pPr>
            <a:endParaRPr lang="en-GB" sz="1800" dirty="0"/>
          </a:p>
          <a:p>
            <a:pPr marL="0" indent="0">
              <a:buNone/>
            </a:pPr>
            <a:endParaRPr lang="en-GB" sz="1800" dirty="0"/>
          </a:p>
        </p:txBody>
      </p:sp>
    </p:spTree>
    <p:extLst>
      <p:ext uri="{BB962C8B-B14F-4D97-AF65-F5344CB8AC3E}">
        <p14:creationId xmlns:p14="http://schemas.microsoft.com/office/powerpoint/2010/main" val="3495890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261</TotalTime>
  <Words>818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Mangal</vt:lpstr>
      <vt:lpstr>Times New Roman</vt:lpstr>
      <vt:lpstr>Office Theme</vt:lpstr>
      <vt:lpstr>Health seeking behaviour in young adults </vt:lpstr>
      <vt:lpstr>                          Introduction </vt:lpstr>
      <vt:lpstr>Methodology </vt:lpstr>
      <vt:lpstr>                                  RESULTS</vt:lpstr>
      <vt:lpstr>                         Conclusion </vt:lpstr>
      <vt:lpstr>                                   References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seeking behaviour in young adults</dc:title>
  <dc:creator>manish chauhan</dc:creator>
  <cp:lastModifiedBy>manish chauhan</cp:lastModifiedBy>
  <cp:revision>18</cp:revision>
  <dcterms:created xsi:type="dcterms:W3CDTF">2020-07-02T15:09:42Z</dcterms:created>
  <dcterms:modified xsi:type="dcterms:W3CDTF">2020-07-03T06:41:24Z</dcterms:modified>
</cp:coreProperties>
</file>