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57" r:id="rId4"/>
    <p:sldId id="258" r:id="rId5"/>
    <p:sldId id="259" r:id="rId6"/>
    <p:sldId id="260" r:id="rId7"/>
    <p:sldId id="261" r:id="rId8"/>
    <p:sldId id="262" r:id="rId9"/>
    <p:sldId id="265" r:id="rId10"/>
    <p:sldId id="263" r:id="rId11"/>
    <p:sldId id="276" r:id="rId12"/>
    <p:sldId id="266" r:id="rId13"/>
    <p:sldId id="267" r:id="rId14"/>
    <p:sldId id="270" r:id="rId15"/>
    <p:sldId id="27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CD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17" autoAdjust="0"/>
    <p:restoredTop sz="94660"/>
  </p:normalViewPr>
  <p:slideViewPr>
    <p:cSldViewPr snapToGrid="0">
      <p:cViewPr varScale="1">
        <p:scale>
          <a:sx n="80" d="100"/>
          <a:sy n="80" d="100"/>
        </p:scale>
        <p:origin x="25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unita\Desktop\Book1.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b="1">
                <a:solidFill>
                  <a:schemeClr val="accent2">
                    <a:lumMod val="50000"/>
                  </a:schemeClr>
                </a:solidFill>
              </a:rPr>
              <a:t>Medical</a:t>
            </a:r>
            <a:r>
              <a:rPr lang="en-IN" b="1" baseline="0">
                <a:solidFill>
                  <a:schemeClr val="accent2">
                    <a:lumMod val="50000"/>
                  </a:schemeClr>
                </a:solidFill>
              </a:rPr>
              <a:t> Crowdfunding</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Sheet2!$D$3</c:f>
              <c:strCache>
                <c:ptCount val="1"/>
                <c:pt idx="0">
                  <c:v>Money Raised </c:v>
                </c:pt>
              </c:strCache>
            </c:strRef>
          </c:tx>
          <c:spPr>
            <a:solidFill>
              <a:schemeClr val="accent1"/>
            </a:solidFill>
            <a:ln>
              <a:noFill/>
            </a:ln>
            <a:effectLst>
              <a:innerShdw blurRad="63500" dist="50800" dir="13500000">
                <a:prstClr val="black">
                  <a:alpha val="50000"/>
                </a:prstClr>
              </a:innerShdw>
            </a:effectLst>
          </c:spPr>
          <c:invertIfNegative val="0"/>
          <c:cat>
            <c:strRef>
              <c:f>Sheet2!$C$4:$C$6</c:f>
              <c:strCache>
                <c:ptCount val="3"/>
                <c:pt idx="0">
                  <c:v>Impact Guru</c:v>
                </c:pt>
                <c:pt idx="1">
                  <c:v>Ketto</c:v>
                </c:pt>
                <c:pt idx="2">
                  <c:v>Milaap</c:v>
                </c:pt>
              </c:strCache>
            </c:strRef>
          </c:cat>
          <c:val>
            <c:numRef>
              <c:f>Sheet2!$D$4:$D$6</c:f>
              <c:numCache>
                <c:formatCode>General</c:formatCode>
                <c:ptCount val="3"/>
                <c:pt idx="0">
                  <c:v>44055038</c:v>
                </c:pt>
                <c:pt idx="1">
                  <c:v>72210264</c:v>
                </c:pt>
                <c:pt idx="2">
                  <c:v>69933510</c:v>
                </c:pt>
              </c:numCache>
            </c:numRef>
          </c:val>
          <c:extLst>
            <c:ext xmlns:c16="http://schemas.microsoft.com/office/drawing/2014/chart" uri="{C3380CC4-5D6E-409C-BE32-E72D297353CC}">
              <c16:uniqueId val="{00000000-D461-4105-BE8C-17D98153F8B5}"/>
            </c:ext>
          </c:extLst>
        </c:ser>
        <c:ser>
          <c:idx val="1"/>
          <c:order val="1"/>
          <c:tx>
            <c:strRef>
              <c:f>Sheet2!$E$3</c:f>
              <c:strCache>
                <c:ptCount val="1"/>
                <c:pt idx="0">
                  <c:v>Goal Amount</c:v>
                </c:pt>
              </c:strCache>
            </c:strRef>
          </c:tx>
          <c:spPr>
            <a:solidFill>
              <a:schemeClr val="accent2">
                <a:lumMod val="75000"/>
              </a:schemeClr>
            </a:solidFill>
            <a:ln>
              <a:noFill/>
            </a:ln>
            <a:effectLst>
              <a:innerShdw blurRad="63500" dist="50800" dir="13500000">
                <a:prstClr val="black">
                  <a:alpha val="50000"/>
                </a:prstClr>
              </a:innerShdw>
            </a:effectLst>
            <a:scene3d>
              <a:camera prst="orthographicFront"/>
              <a:lightRig rig="threePt" dir="t"/>
            </a:scene3d>
            <a:sp3d/>
          </c:spPr>
          <c:invertIfNegative val="0"/>
          <c:cat>
            <c:strRef>
              <c:f>Sheet2!$C$4:$C$6</c:f>
              <c:strCache>
                <c:ptCount val="3"/>
                <c:pt idx="0">
                  <c:v>Impact Guru</c:v>
                </c:pt>
                <c:pt idx="1">
                  <c:v>Ketto</c:v>
                </c:pt>
                <c:pt idx="2">
                  <c:v>Milaap</c:v>
                </c:pt>
              </c:strCache>
            </c:strRef>
          </c:cat>
          <c:val>
            <c:numRef>
              <c:f>Sheet2!$E$4:$E$6</c:f>
              <c:numCache>
                <c:formatCode>General</c:formatCode>
                <c:ptCount val="3"/>
                <c:pt idx="0">
                  <c:v>60067707</c:v>
                </c:pt>
                <c:pt idx="1">
                  <c:v>95798000</c:v>
                </c:pt>
                <c:pt idx="2">
                  <c:v>90848000</c:v>
                </c:pt>
              </c:numCache>
            </c:numRef>
          </c:val>
          <c:extLst>
            <c:ext xmlns:c16="http://schemas.microsoft.com/office/drawing/2014/chart" uri="{C3380CC4-5D6E-409C-BE32-E72D297353CC}">
              <c16:uniqueId val="{00000001-D461-4105-BE8C-17D98153F8B5}"/>
            </c:ext>
          </c:extLst>
        </c:ser>
        <c:dLbls>
          <c:showLegendKey val="0"/>
          <c:showVal val="0"/>
          <c:showCatName val="0"/>
          <c:showSerName val="0"/>
          <c:showPercent val="0"/>
          <c:showBubbleSize val="0"/>
        </c:dLbls>
        <c:gapWidth val="219"/>
        <c:axId val="1914110975"/>
        <c:axId val="1914107231"/>
      </c:barChart>
      <c:catAx>
        <c:axId val="19141109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14107231"/>
        <c:crosses val="autoZero"/>
        <c:auto val="1"/>
        <c:lblAlgn val="ctr"/>
        <c:lblOffset val="100"/>
        <c:noMultiLvlLbl val="0"/>
      </c:catAx>
      <c:valAx>
        <c:axId val="19141072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14110975"/>
        <c:crosses val="autoZero"/>
        <c:crossBetween val="between"/>
      </c:valAx>
      <c:spPr>
        <a:noFill/>
        <a:ln>
          <a:noFill/>
        </a:ln>
        <a:effectLst/>
      </c:spPr>
    </c:plotArea>
    <c:legend>
      <c:legendPos val="b"/>
      <c:overlay val="0"/>
      <c:spPr>
        <a:solidFill>
          <a:schemeClr val="bg1">
            <a:lumMod val="85000"/>
          </a:schemeClr>
        </a:solidFill>
        <a:ln>
          <a:noFill/>
        </a:ln>
        <a:effectLst>
          <a:innerShdw blurRad="63500" dist="50800" dir="13500000">
            <a:prstClr val="black">
              <a:alpha val="50000"/>
            </a:prstClr>
          </a:innerShdw>
        </a:effectLst>
      </c:spPr>
      <c:txPr>
        <a:bodyPr rot="0" spcFirstLastPara="1" vertOverflow="ellipsis" vert="horz" wrap="square" anchor="ctr" anchorCtr="1"/>
        <a:lstStyle/>
        <a:p>
          <a:pPr>
            <a:defRPr sz="102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1">
          <a:lumMod val="50000"/>
        </a:schemeClr>
      </a:solidFill>
    </a:ln>
    <a:effectLst>
      <a:outerShdw blurRad="50800" dist="38100" dir="10800000" algn="r" rotWithShape="0">
        <a:prstClr val="black">
          <a:alpha val="40000"/>
        </a:prstClr>
      </a:outerShdw>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3752D-F16B-4558-AA52-76C9BBB97D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028590FB-93C2-408D-BD02-5D198BF3F2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2EDF92E-632C-44C1-8E52-91A56700CDEE}"/>
              </a:ext>
            </a:extLst>
          </p:cNvPr>
          <p:cNvSpPr>
            <a:spLocks noGrp="1"/>
          </p:cNvSpPr>
          <p:nvPr>
            <p:ph type="dt" sz="half" idx="10"/>
          </p:nvPr>
        </p:nvSpPr>
        <p:spPr/>
        <p:txBody>
          <a:bodyPr/>
          <a:lstStyle/>
          <a:p>
            <a:fld id="{9C9EB644-708C-48A5-AB95-8B42770EA5A5}" type="datetimeFigureOut">
              <a:rPr lang="en-IN" smtClean="0"/>
              <a:t>12-06-2021</a:t>
            </a:fld>
            <a:endParaRPr lang="en-IN"/>
          </a:p>
        </p:txBody>
      </p:sp>
      <p:sp>
        <p:nvSpPr>
          <p:cNvPr id="5" name="Footer Placeholder 4">
            <a:extLst>
              <a:ext uri="{FF2B5EF4-FFF2-40B4-BE49-F238E27FC236}">
                <a16:creationId xmlns:a16="http://schemas.microsoft.com/office/drawing/2014/main" id="{3C272957-20C1-46DF-89C0-D32E6BFED50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264F363-ABA1-4992-914D-254D232FC9EC}"/>
              </a:ext>
            </a:extLst>
          </p:cNvPr>
          <p:cNvSpPr>
            <a:spLocks noGrp="1"/>
          </p:cNvSpPr>
          <p:nvPr>
            <p:ph type="sldNum" sz="quarter" idx="12"/>
          </p:nvPr>
        </p:nvSpPr>
        <p:spPr/>
        <p:txBody>
          <a:bodyPr/>
          <a:lstStyle/>
          <a:p>
            <a:fld id="{C9D283D5-52BC-4DEF-A683-1FA35DE05770}" type="slidenum">
              <a:rPr lang="en-IN" smtClean="0"/>
              <a:t>‹#›</a:t>
            </a:fld>
            <a:endParaRPr lang="en-IN"/>
          </a:p>
        </p:txBody>
      </p:sp>
    </p:spTree>
    <p:extLst>
      <p:ext uri="{BB962C8B-B14F-4D97-AF65-F5344CB8AC3E}">
        <p14:creationId xmlns:p14="http://schemas.microsoft.com/office/powerpoint/2010/main" val="3233100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E67AD-1128-48E7-B94F-4683D4EA183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D448F4D-F657-42AB-9956-C4B75F69E7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A57FB59-C10B-4E63-9480-ED6961B5B92E}"/>
              </a:ext>
            </a:extLst>
          </p:cNvPr>
          <p:cNvSpPr>
            <a:spLocks noGrp="1"/>
          </p:cNvSpPr>
          <p:nvPr>
            <p:ph type="dt" sz="half" idx="10"/>
          </p:nvPr>
        </p:nvSpPr>
        <p:spPr/>
        <p:txBody>
          <a:bodyPr/>
          <a:lstStyle/>
          <a:p>
            <a:fld id="{9C9EB644-708C-48A5-AB95-8B42770EA5A5}" type="datetimeFigureOut">
              <a:rPr lang="en-IN" smtClean="0"/>
              <a:t>12-06-2021</a:t>
            </a:fld>
            <a:endParaRPr lang="en-IN"/>
          </a:p>
        </p:txBody>
      </p:sp>
      <p:sp>
        <p:nvSpPr>
          <p:cNvPr id="5" name="Footer Placeholder 4">
            <a:extLst>
              <a:ext uri="{FF2B5EF4-FFF2-40B4-BE49-F238E27FC236}">
                <a16:creationId xmlns:a16="http://schemas.microsoft.com/office/drawing/2014/main" id="{B834408E-7604-4184-B63D-3DBA240B7F8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BC6E33E-DBEE-4C3D-B288-3DE022B10FB3}"/>
              </a:ext>
            </a:extLst>
          </p:cNvPr>
          <p:cNvSpPr>
            <a:spLocks noGrp="1"/>
          </p:cNvSpPr>
          <p:nvPr>
            <p:ph type="sldNum" sz="quarter" idx="12"/>
          </p:nvPr>
        </p:nvSpPr>
        <p:spPr/>
        <p:txBody>
          <a:bodyPr/>
          <a:lstStyle/>
          <a:p>
            <a:fld id="{C9D283D5-52BC-4DEF-A683-1FA35DE05770}" type="slidenum">
              <a:rPr lang="en-IN" smtClean="0"/>
              <a:t>‹#›</a:t>
            </a:fld>
            <a:endParaRPr lang="en-IN"/>
          </a:p>
        </p:txBody>
      </p:sp>
    </p:spTree>
    <p:extLst>
      <p:ext uri="{BB962C8B-B14F-4D97-AF65-F5344CB8AC3E}">
        <p14:creationId xmlns:p14="http://schemas.microsoft.com/office/powerpoint/2010/main" val="2286197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A6F4DB-DBC3-4696-B547-BB2A9661968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3363A3C-5733-4F28-9C3D-3ADB7FB404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A45680D-7231-4513-AFF7-A799093526BF}"/>
              </a:ext>
            </a:extLst>
          </p:cNvPr>
          <p:cNvSpPr>
            <a:spLocks noGrp="1"/>
          </p:cNvSpPr>
          <p:nvPr>
            <p:ph type="dt" sz="half" idx="10"/>
          </p:nvPr>
        </p:nvSpPr>
        <p:spPr/>
        <p:txBody>
          <a:bodyPr/>
          <a:lstStyle/>
          <a:p>
            <a:fld id="{9C9EB644-708C-48A5-AB95-8B42770EA5A5}" type="datetimeFigureOut">
              <a:rPr lang="en-IN" smtClean="0"/>
              <a:t>12-06-2021</a:t>
            </a:fld>
            <a:endParaRPr lang="en-IN"/>
          </a:p>
        </p:txBody>
      </p:sp>
      <p:sp>
        <p:nvSpPr>
          <p:cNvPr id="5" name="Footer Placeholder 4">
            <a:extLst>
              <a:ext uri="{FF2B5EF4-FFF2-40B4-BE49-F238E27FC236}">
                <a16:creationId xmlns:a16="http://schemas.microsoft.com/office/drawing/2014/main" id="{3FEBF734-4AB8-463F-B3DC-FE5B855F7C7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2EC526D-2583-478D-B946-23C7944780EE}"/>
              </a:ext>
            </a:extLst>
          </p:cNvPr>
          <p:cNvSpPr>
            <a:spLocks noGrp="1"/>
          </p:cNvSpPr>
          <p:nvPr>
            <p:ph type="sldNum" sz="quarter" idx="12"/>
          </p:nvPr>
        </p:nvSpPr>
        <p:spPr/>
        <p:txBody>
          <a:bodyPr/>
          <a:lstStyle/>
          <a:p>
            <a:fld id="{C9D283D5-52BC-4DEF-A683-1FA35DE05770}" type="slidenum">
              <a:rPr lang="en-IN" smtClean="0"/>
              <a:t>‹#›</a:t>
            </a:fld>
            <a:endParaRPr lang="en-IN"/>
          </a:p>
        </p:txBody>
      </p:sp>
    </p:spTree>
    <p:extLst>
      <p:ext uri="{BB962C8B-B14F-4D97-AF65-F5344CB8AC3E}">
        <p14:creationId xmlns:p14="http://schemas.microsoft.com/office/powerpoint/2010/main" val="2346298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9EA40-5F21-409A-840E-1295571E72C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9670D63-6250-4279-B52A-053E705AFD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592AED2-2194-4628-943A-60A171EA794A}"/>
              </a:ext>
            </a:extLst>
          </p:cNvPr>
          <p:cNvSpPr>
            <a:spLocks noGrp="1"/>
          </p:cNvSpPr>
          <p:nvPr>
            <p:ph type="dt" sz="half" idx="10"/>
          </p:nvPr>
        </p:nvSpPr>
        <p:spPr/>
        <p:txBody>
          <a:bodyPr/>
          <a:lstStyle/>
          <a:p>
            <a:fld id="{9C9EB644-708C-48A5-AB95-8B42770EA5A5}" type="datetimeFigureOut">
              <a:rPr lang="en-IN" smtClean="0"/>
              <a:t>12-06-2021</a:t>
            </a:fld>
            <a:endParaRPr lang="en-IN"/>
          </a:p>
        </p:txBody>
      </p:sp>
      <p:sp>
        <p:nvSpPr>
          <p:cNvPr id="5" name="Footer Placeholder 4">
            <a:extLst>
              <a:ext uri="{FF2B5EF4-FFF2-40B4-BE49-F238E27FC236}">
                <a16:creationId xmlns:a16="http://schemas.microsoft.com/office/drawing/2014/main" id="{6364A292-DBDC-4967-9DC2-C90A16257FF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8151FD8-F418-46A8-BB94-FA92DD35DE8C}"/>
              </a:ext>
            </a:extLst>
          </p:cNvPr>
          <p:cNvSpPr>
            <a:spLocks noGrp="1"/>
          </p:cNvSpPr>
          <p:nvPr>
            <p:ph type="sldNum" sz="quarter" idx="12"/>
          </p:nvPr>
        </p:nvSpPr>
        <p:spPr/>
        <p:txBody>
          <a:bodyPr/>
          <a:lstStyle/>
          <a:p>
            <a:fld id="{C9D283D5-52BC-4DEF-A683-1FA35DE05770}" type="slidenum">
              <a:rPr lang="en-IN" smtClean="0"/>
              <a:t>‹#›</a:t>
            </a:fld>
            <a:endParaRPr lang="en-IN"/>
          </a:p>
        </p:txBody>
      </p:sp>
    </p:spTree>
    <p:extLst>
      <p:ext uri="{BB962C8B-B14F-4D97-AF65-F5344CB8AC3E}">
        <p14:creationId xmlns:p14="http://schemas.microsoft.com/office/powerpoint/2010/main" val="3440320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7E913-2F7C-4AAC-A9EE-EF347061DA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21C51812-9E9A-4707-9242-E843801C31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4077FA-07C2-4897-A509-CC95FCD8D0D2}"/>
              </a:ext>
            </a:extLst>
          </p:cNvPr>
          <p:cNvSpPr>
            <a:spLocks noGrp="1"/>
          </p:cNvSpPr>
          <p:nvPr>
            <p:ph type="dt" sz="half" idx="10"/>
          </p:nvPr>
        </p:nvSpPr>
        <p:spPr/>
        <p:txBody>
          <a:bodyPr/>
          <a:lstStyle/>
          <a:p>
            <a:fld id="{9C9EB644-708C-48A5-AB95-8B42770EA5A5}" type="datetimeFigureOut">
              <a:rPr lang="en-IN" smtClean="0"/>
              <a:t>12-06-2021</a:t>
            </a:fld>
            <a:endParaRPr lang="en-IN"/>
          </a:p>
        </p:txBody>
      </p:sp>
      <p:sp>
        <p:nvSpPr>
          <p:cNvPr id="5" name="Footer Placeholder 4">
            <a:extLst>
              <a:ext uri="{FF2B5EF4-FFF2-40B4-BE49-F238E27FC236}">
                <a16:creationId xmlns:a16="http://schemas.microsoft.com/office/drawing/2014/main" id="{83B95572-84B6-441B-9CDD-A1993552574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BF978D3-61F6-47CA-8027-340C931E8E2A}"/>
              </a:ext>
            </a:extLst>
          </p:cNvPr>
          <p:cNvSpPr>
            <a:spLocks noGrp="1"/>
          </p:cNvSpPr>
          <p:nvPr>
            <p:ph type="sldNum" sz="quarter" idx="12"/>
          </p:nvPr>
        </p:nvSpPr>
        <p:spPr/>
        <p:txBody>
          <a:bodyPr/>
          <a:lstStyle/>
          <a:p>
            <a:fld id="{C9D283D5-52BC-4DEF-A683-1FA35DE05770}" type="slidenum">
              <a:rPr lang="en-IN" smtClean="0"/>
              <a:t>‹#›</a:t>
            </a:fld>
            <a:endParaRPr lang="en-IN"/>
          </a:p>
        </p:txBody>
      </p:sp>
    </p:spTree>
    <p:extLst>
      <p:ext uri="{BB962C8B-B14F-4D97-AF65-F5344CB8AC3E}">
        <p14:creationId xmlns:p14="http://schemas.microsoft.com/office/powerpoint/2010/main" val="1184177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319F5-0AF0-4ECC-8F1A-3046237AD63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D50140F-2B94-4B6C-ACD8-4C7F67646C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4788D09-839C-4317-A491-38CDF9FB5E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67C2F634-5CAE-492B-BBB0-6B7D67ADF3CB}"/>
              </a:ext>
            </a:extLst>
          </p:cNvPr>
          <p:cNvSpPr>
            <a:spLocks noGrp="1"/>
          </p:cNvSpPr>
          <p:nvPr>
            <p:ph type="dt" sz="half" idx="10"/>
          </p:nvPr>
        </p:nvSpPr>
        <p:spPr/>
        <p:txBody>
          <a:bodyPr/>
          <a:lstStyle/>
          <a:p>
            <a:fld id="{9C9EB644-708C-48A5-AB95-8B42770EA5A5}" type="datetimeFigureOut">
              <a:rPr lang="en-IN" smtClean="0"/>
              <a:t>12-06-2021</a:t>
            </a:fld>
            <a:endParaRPr lang="en-IN"/>
          </a:p>
        </p:txBody>
      </p:sp>
      <p:sp>
        <p:nvSpPr>
          <p:cNvPr id="6" name="Footer Placeholder 5">
            <a:extLst>
              <a:ext uri="{FF2B5EF4-FFF2-40B4-BE49-F238E27FC236}">
                <a16:creationId xmlns:a16="http://schemas.microsoft.com/office/drawing/2014/main" id="{3A072F7A-21E9-4387-83CC-BDD2917CD58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646FCD2-8C96-4850-8DAC-B0F2DC2C7C78}"/>
              </a:ext>
            </a:extLst>
          </p:cNvPr>
          <p:cNvSpPr>
            <a:spLocks noGrp="1"/>
          </p:cNvSpPr>
          <p:nvPr>
            <p:ph type="sldNum" sz="quarter" idx="12"/>
          </p:nvPr>
        </p:nvSpPr>
        <p:spPr/>
        <p:txBody>
          <a:bodyPr/>
          <a:lstStyle/>
          <a:p>
            <a:fld id="{C9D283D5-52BC-4DEF-A683-1FA35DE05770}" type="slidenum">
              <a:rPr lang="en-IN" smtClean="0"/>
              <a:t>‹#›</a:t>
            </a:fld>
            <a:endParaRPr lang="en-IN"/>
          </a:p>
        </p:txBody>
      </p:sp>
    </p:spTree>
    <p:extLst>
      <p:ext uri="{BB962C8B-B14F-4D97-AF65-F5344CB8AC3E}">
        <p14:creationId xmlns:p14="http://schemas.microsoft.com/office/powerpoint/2010/main" val="357554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92DFD-7D83-43FF-B04B-AEE07DDA5A7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DD7B84D-9614-4594-B634-A8136B1C5D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F7C1EE-CB2F-44AA-9C39-040178CA93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F36FFEA-995F-4E74-B9E0-4A1CEB5E70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E74587-BC31-46D4-B931-372266F12DC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A4556DEA-5F21-4F40-807B-FCBD42A90C71}"/>
              </a:ext>
            </a:extLst>
          </p:cNvPr>
          <p:cNvSpPr>
            <a:spLocks noGrp="1"/>
          </p:cNvSpPr>
          <p:nvPr>
            <p:ph type="dt" sz="half" idx="10"/>
          </p:nvPr>
        </p:nvSpPr>
        <p:spPr/>
        <p:txBody>
          <a:bodyPr/>
          <a:lstStyle/>
          <a:p>
            <a:fld id="{9C9EB644-708C-48A5-AB95-8B42770EA5A5}" type="datetimeFigureOut">
              <a:rPr lang="en-IN" smtClean="0"/>
              <a:t>12-06-2021</a:t>
            </a:fld>
            <a:endParaRPr lang="en-IN"/>
          </a:p>
        </p:txBody>
      </p:sp>
      <p:sp>
        <p:nvSpPr>
          <p:cNvPr id="8" name="Footer Placeholder 7">
            <a:extLst>
              <a:ext uri="{FF2B5EF4-FFF2-40B4-BE49-F238E27FC236}">
                <a16:creationId xmlns:a16="http://schemas.microsoft.com/office/drawing/2014/main" id="{F69ECEF3-40AB-4CFD-8178-8B3795948A8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4AF7534-925A-4CE8-88CA-208C3D46C65F}"/>
              </a:ext>
            </a:extLst>
          </p:cNvPr>
          <p:cNvSpPr>
            <a:spLocks noGrp="1"/>
          </p:cNvSpPr>
          <p:nvPr>
            <p:ph type="sldNum" sz="quarter" idx="12"/>
          </p:nvPr>
        </p:nvSpPr>
        <p:spPr/>
        <p:txBody>
          <a:bodyPr/>
          <a:lstStyle/>
          <a:p>
            <a:fld id="{C9D283D5-52BC-4DEF-A683-1FA35DE05770}" type="slidenum">
              <a:rPr lang="en-IN" smtClean="0"/>
              <a:t>‹#›</a:t>
            </a:fld>
            <a:endParaRPr lang="en-IN"/>
          </a:p>
        </p:txBody>
      </p:sp>
    </p:spTree>
    <p:extLst>
      <p:ext uri="{BB962C8B-B14F-4D97-AF65-F5344CB8AC3E}">
        <p14:creationId xmlns:p14="http://schemas.microsoft.com/office/powerpoint/2010/main" val="490966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2F079-ED5D-4BB0-BDF4-F6D995FC6BF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B111340-9B36-4330-8860-7F3D8853F92A}"/>
              </a:ext>
            </a:extLst>
          </p:cNvPr>
          <p:cNvSpPr>
            <a:spLocks noGrp="1"/>
          </p:cNvSpPr>
          <p:nvPr>
            <p:ph type="dt" sz="half" idx="10"/>
          </p:nvPr>
        </p:nvSpPr>
        <p:spPr/>
        <p:txBody>
          <a:bodyPr/>
          <a:lstStyle/>
          <a:p>
            <a:fld id="{9C9EB644-708C-48A5-AB95-8B42770EA5A5}" type="datetimeFigureOut">
              <a:rPr lang="en-IN" smtClean="0"/>
              <a:t>12-06-2021</a:t>
            </a:fld>
            <a:endParaRPr lang="en-IN"/>
          </a:p>
        </p:txBody>
      </p:sp>
      <p:sp>
        <p:nvSpPr>
          <p:cNvPr id="4" name="Footer Placeholder 3">
            <a:extLst>
              <a:ext uri="{FF2B5EF4-FFF2-40B4-BE49-F238E27FC236}">
                <a16:creationId xmlns:a16="http://schemas.microsoft.com/office/drawing/2014/main" id="{B7E58106-3BBE-4B82-A9EC-07F792D4383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66E00857-12F1-4896-94DD-0A66FC2B5D99}"/>
              </a:ext>
            </a:extLst>
          </p:cNvPr>
          <p:cNvSpPr>
            <a:spLocks noGrp="1"/>
          </p:cNvSpPr>
          <p:nvPr>
            <p:ph type="sldNum" sz="quarter" idx="12"/>
          </p:nvPr>
        </p:nvSpPr>
        <p:spPr/>
        <p:txBody>
          <a:bodyPr/>
          <a:lstStyle/>
          <a:p>
            <a:fld id="{C9D283D5-52BC-4DEF-A683-1FA35DE05770}" type="slidenum">
              <a:rPr lang="en-IN" smtClean="0"/>
              <a:t>‹#›</a:t>
            </a:fld>
            <a:endParaRPr lang="en-IN"/>
          </a:p>
        </p:txBody>
      </p:sp>
    </p:spTree>
    <p:extLst>
      <p:ext uri="{BB962C8B-B14F-4D97-AF65-F5344CB8AC3E}">
        <p14:creationId xmlns:p14="http://schemas.microsoft.com/office/powerpoint/2010/main" val="2508387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FE463E-3E64-48F6-9FD4-3BF3A244C8A6}"/>
              </a:ext>
            </a:extLst>
          </p:cNvPr>
          <p:cNvSpPr>
            <a:spLocks noGrp="1"/>
          </p:cNvSpPr>
          <p:nvPr>
            <p:ph type="dt" sz="half" idx="10"/>
          </p:nvPr>
        </p:nvSpPr>
        <p:spPr/>
        <p:txBody>
          <a:bodyPr/>
          <a:lstStyle/>
          <a:p>
            <a:fld id="{9C9EB644-708C-48A5-AB95-8B42770EA5A5}" type="datetimeFigureOut">
              <a:rPr lang="en-IN" smtClean="0"/>
              <a:t>12-06-2021</a:t>
            </a:fld>
            <a:endParaRPr lang="en-IN"/>
          </a:p>
        </p:txBody>
      </p:sp>
      <p:sp>
        <p:nvSpPr>
          <p:cNvPr id="3" name="Footer Placeholder 2">
            <a:extLst>
              <a:ext uri="{FF2B5EF4-FFF2-40B4-BE49-F238E27FC236}">
                <a16:creationId xmlns:a16="http://schemas.microsoft.com/office/drawing/2014/main" id="{E1D7FFC3-9D4E-4FC8-9DE0-CB579A28932A}"/>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A0183B5-3368-4B02-9715-98BEAAEAED52}"/>
              </a:ext>
            </a:extLst>
          </p:cNvPr>
          <p:cNvSpPr>
            <a:spLocks noGrp="1"/>
          </p:cNvSpPr>
          <p:nvPr>
            <p:ph type="sldNum" sz="quarter" idx="12"/>
          </p:nvPr>
        </p:nvSpPr>
        <p:spPr/>
        <p:txBody>
          <a:bodyPr/>
          <a:lstStyle/>
          <a:p>
            <a:fld id="{C9D283D5-52BC-4DEF-A683-1FA35DE05770}" type="slidenum">
              <a:rPr lang="en-IN" smtClean="0"/>
              <a:t>‹#›</a:t>
            </a:fld>
            <a:endParaRPr lang="en-IN"/>
          </a:p>
        </p:txBody>
      </p:sp>
    </p:spTree>
    <p:extLst>
      <p:ext uri="{BB962C8B-B14F-4D97-AF65-F5344CB8AC3E}">
        <p14:creationId xmlns:p14="http://schemas.microsoft.com/office/powerpoint/2010/main" val="4124742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56B19-6EAE-479D-9B4F-7CE47BA997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FBA28AB5-4036-4FF4-B6A9-6344A4EFF0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5C340491-63EB-4BEC-AB1D-2655E3C6A8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D3891A-FC76-4EAE-9154-489B543CA51C}"/>
              </a:ext>
            </a:extLst>
          </p:cNvPr>
          <p:cNvSpPr>
            <a:spLocks noGrp="1"/>
          </p:cNvSpPr>
          <p:nvPr>
            <p:ph type="dt" sz="half" idx="10"/>
          </p:nvPr>
        </p:nvSpPr>
        <p:spPr/>
        <p:txBody>
          <a:bodyPr/>
          <a:lstStyle/>
          <a:p>
            <a:fld id="{9C9EB644-708C-48A5-AB95-8B42770EA5A5}" type="datetimeFigureOut">
              <a:rPr lang="en-IN" smtClean="0"/>
              <a:t>12-06-2021</a:t>
            </a:fld>
            <a:endParaRPr lang="en-IN"/>
          </a:p>
        </p:txBody>
      </p:sp>
      <p:sp>
        <p:nvSpPr>
          <p:cNvPr id="6" name="Footer Placeholder 5">
            <a:extLst>
              <a:ext uri="{FF2B5EF4-FFF2-40B4-BE49-F238E27FC236}">
                <a16:creationId xmlns:a16="http://schemas.microsoft.com/office/drawing/2014/main" id="{7A02EE9D-5A79-4646-8348-FA882A7C425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8E4B207-B264-482E-866A-E29703403843}"/>
              </a:ext>
            </a:extLst>
          </p:cNvPr>
          <p:cNvSpPr>
            <a:spLocks noGrp="1"/>
          </p:cNvSpPr>
          <p:nvPr>
            <p:ph type="sldNum" sz="quarter" idx="12"/>
          </p:nvPr>
        </p:nvSpPr>
        <p:spPr/>
        <p:txBody>
          <a:bodyPr/>
          <a:lstStyle/>
          <a:p>
            <a:fld id="{C9D283D5-52BC-4DEF-A683-1FA35DE05770}" type="slidenum">
              <a:rPr lang="en-IN" smtClean="0"/>
              <a:t>‹#›</a:t>
            </a:fld>
            <a:endParaRPr lang="en-IN"/>
          </a:p>
        </p:txBody>
      </p:sp>
    </p:spTree>
    <p:extLst>
      <p:ext uri="{BB962C8B-B14F-4D97-AF65-F5344CB8AC3E}">
        <p14:creationId xmlns:p14="http://schemas.microsoft.com/office/powerpoint/2010/main" val="402757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BEFCF-AE2A-429A-A836-7D5732DFA0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097DF3A-B447-4BEC-9EBA-51CDCE7363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E6E6BD7A-BD0C-499F-AC2B-A5BF27A5A4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119F56-7AD6-4100-ACE6-3FD612F6451B}"/>
              </a:ext>
            </a:extLst>
          </p:cNvPr>
          <p:cNvSpPr>
            <a:spLocks noGrp="1"/>
          </p:cNvSpPr>
          <p:nvPr>
            <p:ph type="dt" sz="half" idx="10"/>
          </p:nvPr>
        </p:nvSpPr>
        <p:spPr/>
        <p:txBody>
          <a:bodyPr/>
          <a:lstStyle/>
          <a:p>
            <a:fld id="{9C9EB644-708C-48A5-AB95-8B42770EA5A5}" type="datetimeFigureOut">
              <a:rPr lang="en-IN" smtClean="0"/>
              <a:t>12-06-2021</a:t>
            </a:fld>
            <a:endParaRPr lang="en-IN"/>
          </a:p>
        </p:txBody>
      </p:sp>
      <p:sp>
        <p:nvSpPr>
          <p:cNvPr id="6" name="Footer Placeholder 5">
            <a:extLst>
              <a:ext uri="{FF2B5EF4-FFF2-40B4-BE49-F238E27FC236}">
                <a16:creationId xmlns:a16="http://schemas.microsoft.com/office/drawing/2014/main" id="{5C42B95C-07AB-4243-BA06-78401236AB9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2E80F4B-97BC-4957-8D78-EAC63CAB2EB7}"/>
              </a:ext>
            </a:extLst>
          </p:cNvPr>
          <p:cNvSpPr>
            <a:spLocks noGrp="1"/>
          </p:cNvSpPr>
          <p:nvPr>
            <p:ph type="sldNum" sz="quarter" idx="12"/>
          </p:nvPr>
        </p:nvSpPr>
        <p:spPr/>
        <p:txBody>
          <a:bodyPr/>
          <a:lstStyle/>
          <a:p>
            <a:fld id="{C9D283D5-52BC-4DEF-A683-1FA35DE05770}" type="slidenum">
              <a:rPr lang="en-IN" smtClean="0"/>
              <a:t>‹#›</a:t>
            </a:fld>
            <a:endParaRPr lang="en-IN"/>
          </a:p>
        </p:txBody>
      </p:sp>
    </p:spTree>
    <p:extLst>
      <p:ext uri="{BB962C8B-B14F-4D97-AF65-F5344CB8AC3E}">
        <p14:creationId xmlns:p14="http://schemas.microsoft.com/office/powerpoint/2010/main" val="1040794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DA63CF-FBC9-491A-BB11-7715F05E4F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8DF1BB9-726D-4C0E-A70B-1F189D22B9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B03377D-6DA2-4F80-8948-609440C8A8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9EB644-708C-48A5-AB95-8B42770EA5A5}" type="datetimeFigureOut">
              <a:rPr lang="en-IN" smtClean="0"/>
              <a:t>12-06-2021</a:t>
            </a:fld>
            <a:endParaRPr lang="en-IN"/>
          </a:p>
        </p:txBody>
      </p:sp>
      <p:sp>
        <p:nvSpPr>
          <p:cNvPr id="5" name="Footer Placeholder 4">
            <a:extLst>
              <a:ext uri="{FF2B5EF4-FFF2-40B4-BE49-F238E27FC236}">
                <a16:creationId xmlns:a16="http://schemas.microsoft.com/office/drawing/2014/main" id="{61E8F86F-DA4D-4AE5-9479-8B9DAAF65F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8C9A2F14-9C51-48E8-9E61-88B90915F1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283D5-52BC-4DEF-A683-1FA35DE05770}" type="slidenum">
              <a:rPr lang="en-IN" smtClean="0"/>
              <a:t>‹#›</a:t>
            </a:fld>
            <a:endParaRPr lang="en-IN"/>
          </a:p>
        </p:txBody>
      </p:sp>
    </p:spTree>
    <p:extLst>
      <p:ext uri="{BB962C8B-B14F-4D97-AF65-F5344CB8AC3E}">
        <p14:creationId xmlns:p14="http://schemas.microsoft.com/office/powerpoint/2010/main" val="4144016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www.thetopictrend.com/crowdfunding-10-pasos-para-conseguir-tu-objetivo/"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FE2DE-2677-4BDD-91BC-BFC3051144A0}"/>
              </a:ext>
            </a:extLst>
          </p:cNvPr>
          <p:cNvSpPr>
            <a:spLocks noGrp="1"/>
          </p:cNvSpPr>
          <p:nvPr>
            <p:ph type="ctrTitle"/>
          </p:nvPr>
        </p:nvSpPr>
        <p:spPr>
          <a:xfrm>
            <a:off x="386080" y="193040"/>
            <a:ext cx="11267440" cy="3119120"/>
          </a:xfrm>
          <a:blipFill>
            <a:blip r:embed="rId2"/>
            <a:tile tx="0" ty="0" sx="100000" sy="100000" flip="none" algn="tl"/>
          </a:blip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r>
              <a:rPr lang="en-IN" sz="4400" dirty="0">
                <a:solidFill>
                  <a:schemeClr val="accent2">
                    <a:lumMod val="50000"/>
                  </a:schemeClr>
                </a:solidFill>
                <a:latin typeface="Times New Roman"/>
                <a:cs typeface="Times New Roman"/>
              </a:rPr>
              <a:t>To Study the Awareness and perception of specialist doctors regarding medical crowdfunding and functioning &amp; operation of medical crowdfunding platforms in India</a:t>
            </a:r>
            <a:br>
              <a:rPr lang="en-IN" sz="4400" dirty="0">
                <a:solidFill>
                  <a:schemeClr val="accent2">
                    <a:lumMod val="50000"/>
                  </a:schemeClr>
                </a:solidFill>
                <a:latin typeface="Times New Roman"/>
                <a:cs typeface="Times New Roman"/>
              </a:rPr>
            </a:br>
            <a:endParaRPr lang="en-IN" sz="4400" dirty="0"/>
          </a:p>
        </p:txBody>
      </p:sp>
      <p:sp>
        <p:nvSpPr>
          <p:cNvPr id="3" name="Subtitle 2">
            <a:extLst>
              <a:ext uri="{FF2B5EF4-FFF2-40B4-BE49-F238E27FC236}">
                <a16:creationId xmlns:a16="http://schemas.microsoft.com/office/drawing/2014/main" id="{441415C9-EAA3-4B39-B6CE-422D200E3902}"/>
              </a:ext>
            </a:extLst>
          </p:cNvPr>
          <p:cNvSpPr>
            <a:spLocks noGrp="1"/>
          </p:cNvSpPr>
          <p:nvPr>
            <p:ph type="subTitle" idx="1"/>
          </p:nvPr>
        </p:nvSpPr>
        <p:spPr>
          <a:xfrm>
            <a:off x="7833360" y="3429000"/>
            <a:ext cx="3921760" cy="3235960"/>
          </a:xfrm>
        </p:spPr>
        <p:txBody>
          <a:bodyPr/>
          <a:lstStyle/>
          <a:p>
            <a:r>
              <a:rPr lang="en-IN" dirty="0"/>
              <a:t>By:</a:t>
            </a:r>
          </a:p>
          <a:p>
            <a:r>
              <a:rPr lang="en-IN" dirty="0"/>
              <a:t>Dr. Sunita Godara</a:t>
            </a:r>
          </a:p>
          <a:p>
            <a:r>
              <a:rPr lang="en-IN" dirty="0"/>
              <a:t>PG/19/90</a:t>
            </a:r>
          </a:p>
          <a:p>
            <a:endParaRPr lang="en-IN" dirty="0"/>
          </a:p>
          <a:p>
            <a:r>
              <a:rPr lang="en-IN" dirty="0"/>
              <a:t>      Under the guidance of:</a:t>
            </a:r>
          </a:p>
          <a:p>
            <a:r>
              <a:rPr lang="en-IN" dirty="0"/>
              <a:t>      Dr. Manish Priyadarshi</a:t>
            </a:r>
          </a:p>
          <a:p>
            <a:r>
              <a:rPr lang="en-IN" dirty="0"/>
              <a:t>     Professor, IIHMR Delhi</a:t>
            </a:r>
            <a:endParaRPr lang="pl-PL" dirty="0"/>
          </a:p>
          <a:p>
            <a:endParaRPr lang="en-IN" dirty="0"/>
          </a:p>
        </p:txBody>
      </p:sp>
    </p:spTree>
    <p:extLst>
      <p:ext uri="{BB962C8B-B14F-4D97-AF65-F5344CB8AC3E}">
        <p14:creationId xmlns:p14="http://schemas.microsoft.com/office/powerpoint/2010/main" val="2204233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FE2DE-2677-4BDD-91BC-BFC3051144A0}"/>
              </a:ext>
            </a:extLst>
          </p:cNvPr>
          <p:cNvSpPr>
            <a:spLocks noGrp="1"/>
          </p:cNvSpPr>
          <p:nvPr>
            <p:ph type="ctrTitle"/>
          </p:nvPr>
        </p:nvSpPr>
        <p:spPr>
          <a:xfrm>
            <a:off x="0" y="1"/>
            <a:ext cx="12192000" cy="924557"/>
          </a:xfrm>
          <a:blipFill>
            <a:blip r:embed="rId2"/>
            <a:tile tx="0" ty="0" sx="100000" sy="100000" flip="none" algn="tl"/>
          </a:blipFill>
        </p:spPr>
        <p:txBody>
          <a:bodyPr>
            <a:normAutofit fontScale="90000"/>
          </a:bodyPr>
          <a:lstStyle/>
          <a:p>
            <a:br>
              <a:rPr lang="en-IN" sz="6000" b="1" u="sng" dirty="0">
                <a:solidFill>
                  <a:schemeClr val="accent2">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br>
            <a:r>
              <a:rPr lang="en-IN" sz="3600" b="1" u="sng"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Analysis of CFPs</a:t>
            </a:r>
            <a:endParaRPr lang="en-IN"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41415C9-EAA3-4B39-B6CE-422D200E3902}"/>
              </a:ext>
            </a:extLst>
          </p:cNvPr>
          <p:cNvSpPr>
            <a:spLocks noGrp="1"/>
          </p:cNvSpPr>
          <p:nvPr>
            <p:ph type="subTitle" idx="1"/>
          </p:nvPr>
        </p:nvSpPr>
        <p:spPr>
          <a:xfrm>
            <a:off x="345440" y="4582161"/>
            <a:ext cx="11562080" cy="2275840"/>
          </a:xfrm>
        </p:spPr>
        <p:txBody>
          <a:bodyPr>
            <a:normAutofit/>
          </a:bodyPr>
          <a:lstStyle/>
          <a:p>
            <a:pPr algn="just"/>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p>
        </p:txBody>
      </p:sp>
      <p:graphicFrame>
        <p:nvGraphicFramePr>
          <p:cNvPr id="8" name="Table 3">
            <a:extLst>
              <a:ext uri="{FF2B5EF4-FFF2-40B4-BE49-F238E27FC236}">
                <a16:creationId xmlns:a16="http://schemas.microsoft.com/office/drawing/2014/main" id="{2E2624EB-531E-4431-8ACE-EB9BE5C42548}"/>
              </a:ext>
            </a:extLst>
          </p:cNvPr>
          <p:cNvGraphicFramePr>
            <a:graphicFrameLocks noGrp="1"/>
          </p:cNvGraphicFramePr>
          <p:nvPr>
            <p:extLst>
              <p:ext uri="{D42A27DB-BD31-4B8C-83A1-F6EECF244321}">
                <p14:modId xmlns:p14="http://schemas.microsoft.com/office/powerpoint/2010/main" val="1551867367"/>
              </p:ext>
            </p:extLst>
          </p:nvPr>
        </p:nvGraphicFramePr>
        <p:xfrm>
          <a:off x="496199" y="1711568"/>
          <a:ext cx="11131120" cy="3880710"/>
        </p:xfrm>
        <a:graphic>
          <a:graphicData uri="http://schemas.openxmlformats.org/drawingml/2006/table">
            <a:tbl>
              <a:tblPr firstRow="1" bandRow="1">
                <a:tableStyleId>{5940675A-B579-460E-94D1-54222C63F5DA}</a:tableStyleId>
              </a:tblPr>
              <a:tblGrid>
                <a:gridCol w="2460874">
                  <a:extLst>
                    <a:ext uri="{9D8B030D-6E8A-4147-A177-3AD203B41FA5}">
                      <a16:colId xmlns:a16="http://schemas.microsoft.com/office/drawing/2014/main" val="3982132241"/>
                    </a:ext>
                  </a:extLst>
                </a:gridCol>
                <a:gridCol w="3465686">
                  <a:extLst>
                    <a:ext uri="{9D8B030D-6E8A-4147-A177-3AD203B41FA5}">
                      <a16:colId xmlns:a16="http://schemas.microsoft.com/office/drawing/2014/main" val="2952777542"/>
                    </a:ext>
                  </a:extLst>
                </a:gridCol>
                <a:gridCol w="2460874">
                  <a:extLst>
                    <a:ext uri="{9D8B030D-6E8A-4147-A177-3AD203B41FA5}">
                      <a16:colId xmlns:a16="http://schemas.microsoft.com/office/drawing/2014/main" val="2041442285"/>
                    </a:ext>
                  </a:extLst>
                </a:gridCol>
                <a:gridCol w="2743686">
                  <a:extLst>
                    <a:ext uri="{9D8B030D-6E8A-4147-A177-3AD203B41FA5}">
                      <a16:colId xmlns:a16="http://schemas.microsoft.com/office/drawing/2014/main" val="158163212"/>
                    </a:ext>
                  </a:extLst>
                </a:gridCol>
              </a:tblGrid>
              <a:tr h="456554">
                <a:tc>
                  <a:txBody>
                    <a:bodyPr/>
                    <a:lstStyle/>
                    <a:p>
                      <a:endParaRPr lang="en-IN" dirty="0"/>
                    </a:p>
                  </a:txBody>
                  <a:tcPr/>
                </a:tc>
                <a:tc>
                  <a:txBody>
                    <a:bodyPr/>
                    <a:lstStyle/>
                    <a:p>
                      <a:r>
                        <a:rPr lang="en-IN" b="1" dirty="0"/>
                        <a:t>Impact Guru</a:t>
                      </a:r>
                    </a:p>
                  </a:txBody>
                  <a:tcPr/>
                </a:tc>
                <a:tc>
                  <a:txBody>
                    <a:bodyPr/>
                    <a:lstStyle/>
                    <a:p>
                      <a:r>
                        <a:rPr lang="en-IN" b="1" dirty="0"/>
                        <a:t>Ketto</a:t>
                      </a:r>
                    </a:p>
                  </a:txBody>
                  <a:tcPr/>
                </a:tc>
                <a:tc>
                  <a:txBody>
                    <a:bodyPr/>
                    <a:lstStyle/>
                    <a:p>
                      <a:r>
                        <a:rPr lang="en-IN" b="1" dirty="0" err="1"/>
                        <a:t>Milaap</a:t>
                      </a:r>
                      <a:endParaRPr lang="en-IN" b="1" dirty="0"/>
                    </a:p>
                  </a:txBody>
                  <a:tcPr/>
                </a:tc>
                <a:extLst>
                  <a:ext uri="{0D108BD9-81ED-4DB2-BD59-A6C34878D82A}">
                    <a16:rowId xmlns:a16="http://schemas.microsoft.com/office/drawing/2014/main" val="1482006590"/>
                  </a:ext>
                </a:extLst>
              </a:tr>
              <a:tr h="456554">
                <a:tc>
                  <a:txBody>
                    <a:bodyPr/>
                    <a:lstStyle/>
                    <a:p>
                      <a:r>
                        <a:rPr lang="en-IN" b="1" dirty="0"/>
                        <a:t>Launched</a:t>
                      </a:r>
                    </a:p>
                  </a:txBody>
                  <a:tcPr/>
                </a:tc>
                <a:tc>
                  <a:txBody>
                    <a:bodyPr/>
                    <a:lstStyle/>
                    <a:p>
                      <a:r>
                        <a:rPr lang="en-IN" dirty="0"/>
                        <a:t>2014</a:t>
                      </a:r>
                    </a:p>
                  </a:txBody>
                  <a:tcPr/>
                </a:tc>
                <a:tc>
                  <a:txBody>
                    <a:bodyPr/>
                    <a:lstStyle/>
                    <a:p>
                      <a:r>
                        <a:rPr lang="en-IN" dirty="0"/>
                        <a:t>2012</a:t>
                      </a:r>
                    </a:p>
                  </a:txBody>
                  <a:tcPr/>
                </a:tc>
                <a:tc>
                  <a:txBody>
                    <a:bodyPr/>
                    <a:lstStyle/>
                    <a:p>
                      <a:r>
                        <a:rPr lang="en-IN" dirty="0"/>
                        <a:t>2010</a:t>
                      </a:r>
                    </a:p>
                  </a:txBody>
                  <a:tcPr/>
                </a:tc>
                <a:extLst>
                  <a:ext uri="{0D108BD9-81ED-4DB2-BD59-A6C34878D82A}">
                    <a16:rowId xmlns:a16="http://schemas.microsoft.com/office/drawing/2014/main" val="2231342153"/>
                  </a:ext>
                </a:extLst>
              </a:tr>
              <a:tr h="456554">
                <a:tc>
                  <a:txBody>
                    <a:bodyPr/>
                    <a:lstStyle/>
                    <a:p>
                      <a:r>
                        <a:rPr lang="en-IN" b="1" dirty="0"/>
                        <a:t>Total Fundraisers</a:t>
                      </a:r>
                    </a:p>
                  </a:txBody>
                  <a:tcPr/>
                </a:tc>
                <a:tc>
                  <a:txBody>
                    <a:bodyPr/>
                    <a:lstStyle/>
                    <a:p>
                      <a:r>
                        <a:rPr lang="en-IN" dirty="0"/>
                        <a:t>5 lakh+</a:t>
                      </a:r>
                    </a:p>
                  </a:txBody>
                  <a:tcPr/>
                </a:tc>
                <a:tc>
                  <a:txBody>
                    <a:bodyPr/>
                    <a:lstStyle/>
                    <a:p>
                      <a:r>
                        <a:rPr lang="en-IN" dirty="0"/>
                        <a:t>3 lakh+</a:t>
                      </a:r>
                    </a:p>
                  </a:txBody>
                  <a:tcPr/>
                </a:tc>
                <a:tc>
                  <a:txBody>
                    <a:bodyPr/>
                    <a:lstStyle/>
                    <a:p>
                      <a:r>
                        <a:rPr lang="en-IN" dirty="0"/>
                        <a:t>4.7 Lakh+</a:t>
                      </a:r>
                    </a:p>
                  </a:txBody>
                  <a:tcPr/>
                </a:tc>
                <a:extLst>
                  <a:ext uri="{0D108BD9-81ED-4DB2-BD59-A6C34878D82A}">
                    <a16:rowId xmlns:a16="http://schemas.microsoft.com/office/drawing/2014/main" val="2980230782"/>
                  </a:ext>
                </a:extLst>
              </a:tr>
              <a:tr h="456554">
                <a:tc>
                  <a:txBody>
                    <a:bodyPr/>
                    <a:lstStyle/>
                    <a:p>
                      <a:r>
                        <a:rPr lang="en-IN" b="1" dirty="0"/>
                        <a:t>Total fund raised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1500 crore+</a:t>
                      </a:r>
                    </a:p>
                  </a:txBody>
                  <a:tcPr/>
                </a:tc>
                <a:tc>
                  <a:txBody>
                    <a:bodyPr/>
                    <a:lstStyle/>
                    <a:p>
                      <a:r>
                        <a:rPr lang="en-IN" dirty="0"/>
                        <a:t>109 crore since 2019</a:t>
                      </a:r>
                    </a:p>
                  </a:txBody>
                  <a:tcPr/>
                </a:tc>
                <a:tc>
                  <a:txBody>
                    <a:bodyPr/>
                    <a:lstStyle/>
                    <a:p>
                      <a:r>
                        <a:rPr lang="en-IN" dirty="0"/>
                        <a:t>1400 crore+</a:t>
                      </a:r>
                    </a:p>
                  </a:txBody>
                  <a:tcPr/>
                </a:tc>
                <a:extLst>
                  <a:ext uri="{0D108BD9-81ED-4DB2-BD59-A6C34878D82A}">
                    <a16:rowId xmlns:a16="http://schemas.microsoft.com/office/drawing/2014/main" val="2929215086"/>
                  </a:ext>
                </a:extLst>
              </a:tr>
              <a:tr h="798970">
                <a:tc>
                  <a:txBody>
                    <a:bodyPr/>
                    <a:lstStyle/>
                    <a:p>
                      <a:r>
                        <a:rPr lang="en-IN" b="1" dirty="0"/>
                        <a:t>Covid relief campaigns fundraise</a:t>
                      </a:r>
                    </a:p>
                  </a:txBody>
                  <a:tcPr/>
                </a:tc>
                <a:tc>
                  <a:txBody>
                    <a:bodyPr/>
                    <a:lstStyle/>
                    <a:p>
                      <a:r>
                        <a:rPr lang="en-IN" dirty="0"/>
                        <a:t>49 crore+</a:t>
                      </a:r>
                    </a:p>
                  </a:txBody>
                  <a:tcPr/>
                </a:tc>
                <a:tc>
                  <a:txBody>
                    <a:bodyPr/>
                    <a:lstStyle/>
                    <a:p>
                      <a:r>
                        <a:rPr lang="en-IN" dirty="0"/>
                        <a:t>1 billion+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26 crore+</a:t>
                      </a:r>
                    </a:p>
                    <a:p>
                      <a:endParaRPr lang="en-IN" dirty="0"/>
                    </a:p>
                  </a:txBody>
                  <a:tcPr/>
                </a:tc>
                <a:extLst>
                  <a:ext uri="{0D108BD9-81ED-4DB2-BD59-A6C34878D82A}">
                    <a16:rowId xmlns:a16="http://schemas.microsoft.com/office/drawing/2014/main" val="2833942716"/>
                  </a:ext>
                </a:extLst>
              </a:tr>
              <a:tr h="456554">
                <a:tc>
                  <a:txBody>
                    <a:bodyPr/>
                    <a:lstStyle/>
                    <a:p>
                      <a:r>
                        <a:rPr lang="en-IN" b="1" dirty="0"/>
                        <a:t>Fundraising Approval</a:t>
                      </a:r>
                    </a:p>
                  </a:txBody>
                  <a:tcPr/>
                </a:tc>
                <a:tc>
                  <a:txBody>
                    <a:bodyPr/>
                    <a:lstStyle/>
                    <a:p>
                      <a:r>
                        <a:rPr lang="en-IN" dirty="0"/>
                        <a:t>Within 2 hours</a:t>
                      </a:r>
                    </a:p>
                  </a:txBody>
                  <a:tcPr/>
                </a:tc>
                <a:tc>
                  <a:txBody>
                    <a:bodyPr/>
                    <a:lstStyle/>
                    <a:p>
                      <a:r>
                        <a:rPr lang="en-IN" dirty="0"/>
                        <a:t>Within 12 hours</a:t>
                      </a:r>
                    </a:p>
                  </a:txBody>
                  <a:tcPr/>
                </a:tc>
                <a:tc>
                  <a:txBody>
                    <a:bodyPr/>
                    <a:lstStyle/>
                    <a:p>
                      <a:r>
                        <a:rPr lang="en-IN" dirty="0"/>
                        <a:t>Within 12 to 24 hours</a:t>
                      </a:r>
                    </a:p>
                  </a:txBody>
                  <a:tcPr/>
                </a:tc>
                <a:extLst>
                  <a:ext uri="{0D108BD9-81ED-4DB2-BD59-A6C34878D82A}">
                    <a16:rowId xmlns:a16="http://schemas.microsoft.com/office/drawing/2014/main" val="2217995"/>
                  </a:ext>
                </a:extLst>
              </a:tr>
              <a:tr h="798970">
                <a:tc>
                  <a:txBody>
                    <a:bodyPr/>
                    <a:lstStyle/>
                    <a:p>
                      <a:r>
                        <a:rPr lang="en-IN" b="1" dirty="0"/>
                        <a:t>Tax benefits</a:t>
                      </a:r>
                    </a:p>
                  </a:txBody>
                  <a:tcPr/>
                </a:tc>
                <a:tc>
                  <a:txBody>
                    <a:bodyPr/>
                    <a:lstStyle/>
                    <a:p>
                      <a:r>
                        <a:rPr lang="en-IN" dirty="0"/>
                        <a:t>Indian as well as international donors</a:t>
                      </a:r>
                    </a:p>
                  </a:txBody>
                  <a:tcPr/>
                </a:tc>
                <a:tc>
                  <a:txBody>
                    <a:bodyPr/>
                    <a:lstStyle/>
                    <a:p>
                      <a:r>
                        <a:rPr lang="en-IN" dirty="0"/>
                        <a:t>Indian donors</a:t>
                      </a:r>
                    </a:p>
                  </a:txBody>
                  <a:tcPr/>
                </a:tc>
                <a:tc>
                  <a:txBody>
                    <a:bodyPr/>
                    <a:lstStyle/>
                    <a:p>
                      <a:r>
                        <a:rPr lang="en-IN" dirty="0"/>
                        <a:t>Indian donors</a:t>
                      </a:r>
                    </a:p>
                  </a:txBody>
                  <a:tcPr/>
                </a:tc>
                <a:extLst>
                  <a:ext uri="{0D108BD9-81ED-4DB2-BD59-A6C34878D82A}">
                    <a16:rowId xmlns:a16="http://schemas.microsoft.com/office/drawing/2014/main" val="3737546435"/>
                  </a:ext>
                </a:extLst>
              </a:tr>
            </a:tbl>
          </a:graphicData>
        </a:graphic>
      </p:graphicFrame>
    </p:spTree>
    <p:extLst>
      <p:ext uri="{BB962C8B-B14F-4D97-AF65-F5344CB8AC3E}">
        <p14:creationId xmlns:p14="http://schemas.microsoft.com/office/powerpoint/2010/main" val="1463635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FE2DE-2677-4BDD-91BC-BFC3051144A0}"/>
              </a:ext>
            </a:extLst>
          </p:cNvPr>
          <p:cNvSpPr>
            <a:spLocks noGrp="1"/>
          </p:cNvSpPr>
          <p:nvPr>
            <p:ph type="ctrTitle"/>
          </p:nvPr>
        </p:nvSpPr>
        <p:spPr>
          <a:xfrm>
            <a:off x="0" y="1"/>
            <a:ext cx="12192000" cy="955039"/>
          </a:xfrm>
          <a:blipFill>
            <a:blip r:embed="rId2"/>
            <a:tile tx="0" ty="0" sx="100000" sy="100000" flip="none" algn="tl"/>
          </a:blipFill>
        </p:spPr>
        <p:txBody>
          <a:bodyPr>
            <a:normAutofit fontScale="90000"/>
          </a:bodyPr>
          <a:lstStyle/>
          <a:p>
            <a:br>
              <a:rPr lang="en-IN" sz="6000" b="1" u="sng" dirty="0">
                <a:solidFill>
                  <a:schemeClr val="accent2">
                    <a:lumMod val="50000"/>
                  </a:schemeClr>
                </a:solidFill>
                <a:latin typeface="Times New Roman" panose="02020603050405020304" pitchFamily="18" charset="0"/>
                <a:cs typeface="Times New Roman" panose="02020603050405020304" pitchFamily="18" charset="0"/>
              </a:rPr>
            </a:br>
            <a:r>
              <a:rPr lang="en-IN" sz="4900" b="1" u="sng" dirty="0">
                <a:solidFill>
                  <a:schemeClr val="accent2">
                    <a:lumMod val="50000"/>
                  </a:schemeClr>
                </a:solidFill>
                <a:latin typeface="Times New Roman" panose="02020603050405020304" pitchFamily="18" charset="0"/>
                <a:cs typeface="Times New Roman" panose="02020603050405020304" pitchFamily="18" charset="0"/>
              </a:rPr>
              <a:t>Conclusion</a:t>
            </a:r>
            <a:endParaRPr lang="en-IN" dirty="0"/>
          </a:p>
        </p:txBody>
      </p:sp>
      <p:sp>
        <p:nvSpPr>
          <p:cNvPr id="3" name="Subtitle 2">
            <a:extLst>
              <a:ext uri="{FF2B5EF4-FFF2-40B4-BE49-F238E27FC236}">
                <a16:creationId xmlns:a16="http://schemas.microsoft.com/office/drawing/2014/main" id="{441415C9-EAA3-4B39-B6CE-422D200E3902}"/>
              </a:ext>
            </a:extLst>
          </p:cNvPr>
          <p:cNvSpPr>
            <a:spLocks noGrp="1"/>
          </p:cNvSpPr>
          <p:nvPr>
            <p:ph type="subTitle" idx="1"/>
          </p:nvPr>
        </p:nvSpPr>
        <p:spPr>
          <a:xfrm>
            <a:off x="558800" y="1290320"/>
            <a:ext cx="10881360" cy="5374640"/>
          </a:xfrm>
        </p:spPr>
        <p:txBody>
          <a:bodyPr>
            <a:normAutofit lnSpcReduction="10000"/>
          </a:bodyPr>
          <a:lstStyle/>
          <a:p>
            <a:pPr marL="342900" indent="-342900" algn="just">
              <a:buFont typeface="Wingdings" panose="05000000000000000000" pitchFamily="2" charset="2"/>
              <a:buChar char="ü"/>
            </a:pP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Crowdfunding is in a nascent stage in India. It will take time to increase the awareness and change the mindset of people. In a way it is not a new concept in India. For ages, donations have been taken to build temples, cash cover are taken at marriages, and religious festivals are celebrated through contributions. But fundraising through contributions from public through internet-based platform is relatively an innovative concept.</a:t>
            </a:r>
          </a:p>
          <a:p>
            <a:pPr marL="342900" indent="-342900" algn="just">
              <a:buFont typeface="Wingdings" panose="05000000000000000000" pitchFamily="2" charset="2"/>
              <a:buChar char="ü"/>
            </a:pP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As the world is gripped by the pandemic, these crowd-funding platforms are silently making their efforts assist the needy through crowd-funding campaigns. </a:t>
            </a:r>
            <a:r>
              <a:rPr lang="en-I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62</a:t>
            </a: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respondents are aware about CF and 70% doctors willing to operate their patients and satisfied with helping patients through CFPs .</a:t>
            </a:r>
          </a:p>
          <a:p>
            <a:pPr marL="342900" indent="-342900" algn="just">
              <a:buFont typeface="Wingdings" panose="05000000000000000000" pitchFamily="2" charset="2"/>
              <a:buChar char="ü"/>
            </a:pP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Overall, data shows that financial assistance is required in medical sector. However, </a:t>
            </a:r>
            <a:r>
              <a:rPr lang="en-I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doctors </a:t>
            </a: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have also shown faith in CFPs’ ability to tackle financial crisis and could be a solution in future.</a:t>
            </a:r>
          </a:p>
          <a:p>
            <a:pPr marL="342900" indent="-342900" algn="just">
              <a:buFont typeface="Wingdings" panose="05000000000000000000" pitchFamily="2" charset="2"/>
              <a:buChar char="ü"/>
            </a:pP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Among all the three CFPs campaigns that were analysed were able to raise sufficient funds.</a:t>
            </a:r>
          </a:p>
          <a:p>
            <a:endParaRPr lang="en-IN" dirty="0"/>
          </a:p>
        </p:txBody>
      </p:sp>
    </p:spTree>
    <p:extLst>
      <p:ext uri="{BB962C8B-B14F-4D97-AF65-F5344CB8AC3E}">
        <p14:creationId xmlns:p14="http://schemas.microsoft.com/office/powerpoint/2010/main" val="358265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FE2DE-2677-4BDD-91BC-BFC3051144A0}"/>
              </a:ext>
            </a:extLst>
          </p:cNvPr>
          <p:cNvSpPr>
            <a:spLocks noGrp="1"/>
          </p:cNvSpPr>
          <p:nvPr>
            <p:ph type="ctrTitle"/>
          </p:nvPr>
        </p:nvSpPr>
        <p:spPr>
          <a:xfrm>
            <a:off x="0" y="1"/>
            <a:ext cx="12192000" cy="1087120"/>
          </a:xfrm>
          <a:blipFill>
            <a:blip r:embed="rId2"/>
            <a:tile tx="0" ty="0" sx="100000" sy="100000" flip="none" algn="tl"/>
          </a:blipFill>
        </p:spPr>
        <p:txBody>
          <a:bodyPr>
            <a:normAutofit fontScale="90000"/>
          </a:bodyPr>
          <a:lstStyle/>
          <a:p>
            <a:br>
              <a:rPr lang="en-IN" sz="6000" b="1" u="sng" dirty="0">
                <a:solidFill>
                  <a:schemeClr val="accent2">
                    <a:lumMod val="50000"/>
                  </a:schemeClr>
                </a:solidFill>
                <a:latin typeface="Times New Roman" panose="02020603050405020304" pitchFamily="18" charset="0"/>
                <a:cs typeface="Times New Roman" panose="02020603050405020304" pitchFamily="18" charset="0"/>
              </a:rPr>
            </a:br>
            <a:r>
              <a:rPr lang="en-IN" sz="4900" b="1" u="sng" dirty="0">
                <a:solidFill>
                  <a:schemeClr val="accent2">
                    <a:lumMod val="50000"/>
                  </a:schemeClr>
                </a:solidFill>
                <a:latin typeface="Times New Roman" panose="02020603050405020304" pitchFamily="18" charset="0"/>
                <a:cs typeface="Times New Roman" panose="02020603050405020304" pitchFamily="18" charset="0"/>
              </a:rPr>
              <a:t>Strength &amp; Limitation</a:t>
            </a:r>
            <a:endParaRPr lang="en-IN" dirty="0"/>
          </a:p>
        </p:txBody>
      </p:sp>
      <p:sp>
        <p:nvSpPr>
          <p:cNvPr id="3" name="Subtitle 2">
            <a:extLst>
              <a:ext uri="{FF2B5EF4-FFF2-40B4-BE49-F238E27FC236}">
                <a16:creationId xmlns:a16="http://schemas.microsoft.com/office/drawing/2014/main" id="{441415C9-EAA3-4B39-B6CE-422D200E3902}"/>
              </a:ext>
            </a:extLst>
          </p:cNvPr>
          <p:cNvSpPr>
            <a:spLocks noGrp="1"/>
          </p:cNvSpPr>
          <p:nvPr>
            <p:ph type="subTitle" idx="1"/>
          </p:nvPr>
        </p:nvSpPr>
        <p:spPr>
          <a:xfrm>
            <a:off x="629920" y="1290320"/>
            <a:ext cx="11348720" cy="5374640"/>
          </a:xfrm>
        </p:spPr>
        <p:txBody>
          <a:bodyPr/>
          <a:lstStyle/>
          <a:p>
            <a:r>
              <a:rPr lang="en-IN" dirty="0"/>
              <a:t>.</a:t>
            </a:r>
          </a:p>
        </p:txBody>
      </p:sp>
      <p:sp>
        <p:nvSpPr>
          <p:cNvPr id="4" name="TextBox 3">
            <a:extLst>
              <a:ext uri="{FF2B5EF4-FFF2-40B4-BE49-F238E27FC236}">
                <a16:creationId xmlns:a16="http://schemas.microsoft.com/office/drawing/2014/main" id="{859AF8ED-F8AD-4106-9CA8-A48F1B2E8CA6}"/>
              </a:ext>
            </a:extLst>
          </p:cNvPr>
          <p:cNvSpPr txBox="1"/>
          <p:nvPr/>
        </p:nvSpPr>
        <p:spPr>
          <a:xfrm>
            <a:off x="142240" y="1544320"/>
            <a:ext cx="5506720" cy="3744615"/>
          </a:xfrm>
          <a:prstGeom prst="rect">
            <a:avLst/>
          </a:prstGeom>
          <a:solidFill>
            <a:schemeClr val="bg1"/>
          </a:solidFill>
          <a:effectLst>
            <a:innerShdw blurRad="114300">
              <a:prstClr val="black"/>
            </a:innerShdw>
          </a:effectLst>
        </p:spPr>
        <p:style>
          <a:lnRef idx="3">
            <a:schemeClr val="lt1"/>
          </a:lnRef>
          <a:fillRef idx="1">
            <a:schemeClr val="accent5"/>
          </a:fillRef>
          <a:effectRef idx="1">
            <a:schemeClr val="accent5"/>
          </a:effectRef>
          <a:fontRef idx="minor">
            <a:schemeClr val="lt1"/>
          </a:fontRef>
        </p:style>
        <p:txBody>
          <a:bodyPr wrap="square" rtlCol="0">
            <a:spAutoFit/>
          </a:bodyPr>
          <a:lstStyle/>
          <a:p>
            <a:endParaRPr lang="en-IN" sz="2400" b="1" u="sng" dirty="0">
              <a:solidFill>
                <a:schemeClr val="accent2">
                  <a:lumMod val="50000"/>
                </a:schemeClr>
              </a:solidFill>
              <a:latin typeface="Arial" panose="020B0604020202020204" pitchFamily="34" charset="0"/>
              <a:cs typeface="Arial" panose="020B0604020202020204" pitchFamily="34" charset="0"/>
            </a:endParaRPr>
          </a:p>
          <a:p>
            <a:pPr marL="457200" indent="-457200" algn="just">
              <a:lnSpc>
                <a:spcPct val="150000"/>
              </a:lnSpc>
              <a:spcAft>
                <a:spcPts val="800"/>
              </a:spcAft>
              <a:buFont typeface="Wingdings" panose="05000000000000000000" pitchFamily="2" charset="2"/>
              <a:buChar char="ü"/>
            </a:pP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Study is based on perception of specialist</a:t>
            </a:r>
          </a:p>
          <a:p>
            <a:pPr marL="457200" indent="-457200" algn="just">
              <a:lnSpc>
                <a:spcPct val="150000"/>
              </a:lnSpc>
              <a:spcAft>
                <a:spcPts val="800"/>
              </a:spcAft>
              <a:buFont typeface="Wingdings" panose="05000000000000000000" pitchFamily="2" charset="2"/>
              <a:buChar char="ü"/>
            </a:pP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By comparing the website of different platform, one can analyse the CFs platform process and causes for CFs. </a:t>
            </a:r>
          </a:p>
          <a:p>
            <a:endParaRPr lang="en-IN" sz="2000" dirty="0"/>
          </a:p>
        </p:txBody>
      </p:sp>
      <p:sp>
        <p:nvSpPr>
          <p:cNvPr id="5" name="TextBox 4">
            <a:extLst>
              <a:ext uri="{FF2B5EF4-FFF2-40B4-BE49-F238E27FC236}">
                <a16:creationId xmlns:a16="http://schemas.microsoft.com/office/drawing/2014/main" id="{631366E7-82C6-4492-B8CF-1390C5D942BA}"/>
              </a:ext>
            </a:extLst>
          </p:cNvPr>
          <p:cNvSpPr txBox="1"/>
          <p:nvPr/>
        </p:nvSpPr>
        <p:spPr>
          <a:xfrm>
            <a:off x="5967663" y="1544320"/>
            <a:ext cx="5675697" cy="3744615"/>
          </a:xfrm>
          <a:prstGeom prst="rect">
            <a:avLst/>
          </a:prstGeom>
          <a:solidFill>
            <a:schemeClr val="bg1"/>
          </a:solidFill>
          <a:effectLst>
            <a:innerShdw blurRad="114300">
              <a:prstClr val="black"/>
            </a:innerShdw>
          </a:effectLst>
        </p:spPr>
        <p:style>
          <a:lnRef idx="3">
            <a:schemeClr val="lt1"/>
          </a:lnRef>
          <a:fillRef idx="1">
            <a:schemeClr val="accent5"/>
          </a:fillRef>
          <a:effectRef idx="1">
            <a:schemeClr val="accent5"/>
          </a:effectRef>
          <a:fontRef idx="minor">
            <a:schemeClr val="lt1"/>
          </a:fontRef>
        </p:style>
        <p:txBody>
          <a:bodyPr wrap="square" rtlCol="0">
            <a:spAutoFit/>
          </a:bodyPr>
          <a:lstStyle/>
          <a:p>
            <a:endParaRPr lang="en-IN" sz="2400" b="1" u="sng" dirty="0">
              <a:solidFill>
                <a:schemeClr val="accent2">
                  <a:lumMod val="50000"/>
                </a:schemeClr>
              </a:solidFill>
              <a:latin typeface="Arial" panose="020B0604020202020204" pitchFamily="34" charset="0"/>
              <a:cs typeface="Arial" panose="020B0604020202020204" pitchFamily="34" charset="0"/>
            </a:endParaRPr>
          </a:p>
          <a:p>
            <a:pPr marL="457200" indent="-457200" algn="just">
              <a:lnSpc>
                <a:spcPct val="150000"/>
              </a:lnSpc>
              <a:spcAft>
                <a:spcPts val="800"/>
              </a:spcAft>
              <a:buFont typeface="Times New Roman" panose="02020603050405020304" pitchFamily="18" charset="0"/>
              <a:buChar char="×"/>
            </a:pP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There is small sample size. So, study can’t be generalized. So, further research to be needed by increasing sample size. </a:t>
            </a:r>
          </a:p>
          <a:p>
            <a:pPr marL="457200" indent="-457200" algn="just">
              <a:lnSpc>
                <a:spcPct val="150000"/>
              </a:lnSpc>
              <a:spcAft>
                <a:spcPts val="800"/>
              </a:spcAft>
              <a:buFont typeface="Times New Roman" panose="02020603050405020304" pitchFamily="18" charset="0"/>
              <a:buChar char="×"/>
            </a:pPr>
            <a:r>
              <a:rPr lang="en-IN" sz="2400" dirty="0">
                <a:solidFill>
                  <a:schemeClr val="tx1"/>
                </a:solidFill>
                <a:latin typeface="Times New Roman" panose="02020603050405020304" pitchFamily="18" charset="0"/>
                <a:cs typeface="Times New Roman" panose="02020603050405020304" pitchFamily="18" charset="0"/>
              </a:rPr>
              <a:t>Study is restricted to Indian crowdfunding platform only</a:t>
            </a:r>
          </a:p>
          <a:p>
            <a:endParaRPr lang="en-IN" sz="2000" dirty="0"/>
          </a:p>
        </p:txBody>
      </p:sp>
    </p:spTree>
    <p:extLst>
      <p:ext uri="{BB962C8B-B14F-4D97-AF65-F5344CB8AC3E}">
        <p14:creationId xmlns:p14="http://schemas.microsoft.com/office/powerpoint/2010/main" val="3271606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82E0A12-9FDB-49CA-A89A-25FED7F17AD5}"/>
              </a:ext>
            </a:extLst>
          </p:cNvPr>
          <p:cNvSpPr txBox="1"/>
          <p:nvPr/>
        </p:nvSpPr>
        <p:spPr>
          <a:xfrm>
            <a:off x="193040" y="152400"/>
            <a:ext cx="5506720" cy="6555641"/>
          </a:xfrm>
          <a:prstGeom prst="rect">
            <a:avLst/>
          </a:prstGeom>
          <a:solidFill>
            <a:schemeClr val="bg1"/>
          </a:solidFill>
          <a:effectLst>
            <a:innerShdw blurRad="114300">
              <a:prstClr val="black"/>
            </a:innerShdw>
          </a:effectLst>
        </p:spPr>
        <p:style>
          <a:lnRef idx="3">
            <a:schemeClr val="lt1"/>
          </a:lnRef>
          <a:fillRef idx="1">
            <a:schemeClr val="accent5"/>
          </a:fillRef>
          <a:effectRef idx="1">
            <a:schemeClr val="accent5"/>
          </a:effectRef>
          <a:fontRef idx="minor">
            <a:schemeClr val="lt1"/>
          </a:fontRef>
        </p:style>
        <p:txBody>
          <a:bodyPr wrap="square" rtlCol="0">
            <a:spAutoFit/>
          </a:bodyPr>
          <a:lstStyle/>
          <a:p>
            <a:r>
              <a:rPr lang="en-IN" sz="2400" b="1" u="sng" dirty="0">
                <a:solidFill>
                  <a:schemeClr val="accent2">
                    <a:lumMod val="50000"/>
                  </a:schemeClr>
                </a:solidFill>
                <a:latin typeface="Times New Roman" panose="02020603050405020304" pitchFamily="18" charset="0"/>
                <a:cs typeface="Times New Roman" panose="02020603050405020304" pitchFamily="18" charset="0"/>
              </a:rPr>
              <a:t>Recommendation</a:t>
            </a:r>
          </a:p>
          <a:p>
            <a:endParaRPr lang="en-IN" sz="2400" b="1" u="sng" dirty="0">
              <a:solidFill>
                <a:schemeClr val="accent2">
                  <a:lumMod val="50000"/>
                </a:schemeClr>
              </a:solidFill>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en-IN" sz="2200" dirty="0">
                <a:solidFill>
                  <a:schemeClr val="tx1"/>
                </a:solidFill>
                <a:latin typeface="Times New Roman"/>
                <a:cs typeface="Times New Roman"/>
              </a:rPr>
              <a:t>The principle of crowd-funding will be incorporated into Indian law, is a complex one with both benefits and drawbacks.</a:t>
            </a:r>
          </a:p>
          <a:p>
            <a:pPr marL="457200" indent="-457200" algn="just">
              <a:buFont typeface="Arial" panose="020B0604020202020204" pitchFamily="34" charset="0"/>
              <a:buChar char="•"/>
            </a:pPr>
            <a:r>
              <a:rPr lang="en-IN" sz="2200" dirty="0">
                <a:solidFill>
                  <a:schemeClr val="tx1"/>
                </a:solidFill>
                <a:latin typeface="Times New Roman" panose="02020603050405020304" pitchFamily="18" charset="0"/>
                <a:cs typeface="Times New Roman" panose="02020603050405020304" pitchFamily="18" charset="0"/>
              </a:rPr>
              <a:t>The internet is responsible for the majority of the risks associated with crowd-funding. If the internet becomes a safer place for business, crowd-funding will be able to achieve its full potential and might even succeed in emergency/pandemic.</a:t>
            </a:r>
          </a:p>
          <a:p>
            <a:pPr marL="457200" indent="-457200" algn="just">
              <a:buFont typeface="Arial" panose="020B0604020202020204" pitchFamily="34" charset="0"/>
              <a:buChar char="•"/>
            </a:pPr>
            <a:r>
              <a:rPr lang="en-IN" sz="2200" dirty="0">
                <a:solidFill>
                  <a:schemeClr val="tx1"/>
                </a:solidFill>
                <a:latin typeface="Times New Roman" panose="02020603050405020304" pitchFamily="18" charset="0"/>
                <a:cs typeface="Times New Roman" panose="02020603050405020304" pitchFamily="18" charset="0"/>
              </a:rPr>
              <a:t>CFPs can use Artificial Intelligence and Block Chain to support causes and validate fake fundraising campaigns</a:t>
            </a:r>
          </a:p>
          <a:p>
            <a:pPr marL="457200" indent="-457200" algn="just">
              <a:buFont typeface="Arial" panose="020B0604020202020204" pitchFamily="34" charset="0"/>
              <a:buChar char="•"/>
            </a:pPr>
            <a:r>
              <a:rPr lang="en-IN" sz="2200" dirty="0">
                <a:solidFill>
                  <a:schemeClr val="tx1"/>
                </a:solidFill>
                <a:latin typeface="Times New Roman" panose="02020603050405020304" pitchFamily="18" charset="0"/>
                <a:cs typeface="Times New Roman" panose="02020603050405020304" pitchFamily="18" charset="0"/>
              </a:rPr>
              <a:t>CFPs can use AI-driven Chat box technology to assist campaigners with fund-raising appeals and helps in creating automated stories.</a:t>
            </a:r>
            <a:endParaRPr lang="en-US" sz="2200" dirty="0">
              <a:solidFill>
                <a:schemeClr val="tx1"/>
              </a:solidFill>
              <a:latin typeface="Times New Roman" panose="02020603050405020304" pitchFamily="18" charset="0"/>
              <a:cs typeface="Times New Roman" panose="02020603050405020304" pitchFamily="18" charset="0"/>
            </a:endParaRPr>
          </a:p>
          <a:p>
            <a:endParaRPr lang="en-IN" sz="2000" dirty="0"/>
          </a:p>
        </p:txBody>
      </p:sp>
      <p:sp>
        <p:nvSpPr>
          <p:cNvPr id="10" name="TextBox 9">
            <a:extLst>
              <a:ext uri="{FF2B5EF4-FFF2-40B4-BE49-F238E27FC236}">
                <a16:creationId xmlns:a16="http://schemas.microsoft.com/office/drawing/2014/main" id="{D11005D6-A967-47F1-BA28-E90D66CDDDB2}"/>
              </a:ext>
            </a:extLst>
          </p:cNvPr>
          <p:cNvSpPr txBox="1"/>
          <p:nvPr/>
        </p:nvSpPr>
        <p:spPr>
          <a:xfrm>
            <a:off x="5933440" y="152400"/>
            <a:ext cx="5984240" cy="6586418"/>
          </a:xfrm>
          <a:prstGeom prst="rect">
            <a:avLst/>
          </a:prstGeom>
          <a:solidFill>
            <a:schemeClr val="bg1"/>
          </a:solidFill>
          <a:effectLst>
            <a:innerShdw blurRad="114300">
              <a:prstClr val="black"/>
            </a:innerShdw>
          </a:effectLst>
        </p:spPr>
        <p:style>
          <a:lnRef idx="3">
            <a:schemeClr val="lt1"/>
          </a:lnRef>
          <a:fillRef idx="1">
            <a:schemeClr val="accent5"/>
          </a:fillRef>
          <a:effectRef idx="1">
            <a:schemeClr val="accent5"/>
          </a:effectRef>
          <a:fontRef idx="minor">
            <a:schemeClr val="lt1"/>
          </a:fontRef>
        </p:style>
        <p:txBody>
          <a:bodyPr wrap="square" rtlCol="0">
            <a:spAutoFit/>
          </a:bodyPr>
          <a:lstStyle/>
          <a:p>
            <a:r>
              <a:rPr lang="en-IN" sz="2400" b="1" u="sng" dirty="0">
                <a:solidFill>
                  <a:schemeClr val="accent2">
                    <a:lumMod val="50000"/>
                  </a:schemeClr>
                </a:solidFill>
                <a:latin typeface="Times New Roman" panose="02020603050405020304" pitchFamily="18" charset="0"/>
                <a:cs typeface="Times New Roman" panose="02020603050405020304" pitchFamily="18" charset="0"/>
              </a:rPr>
              <a:t>Discussion</a:t>
            </a:r>
          </a:p>
          <a:p>
            <a:endParaRPr lang="en-IN" sz="2400" b="1" u="sng" dirty="0">
              <a:solidFill>
                <a:schemeClr val="accent2">
                  <a:lumMod val="50000"/>
                </a:schemeClr>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200" dirty="0">
                <a:solidFill>
                  <a:schemeClr val="tx1"/>
                </a:solidFill>
                <a:latin typeface="Times New Roman" panose="02020603050405020304" pitchFamily="18" charset="0"/>
                <a:cs typeface="Times New Roman" panose="02020603050405020304" pitchFamily="18" charset="0"/>
              </a:rPr>
              <a:t>Crowdfunding is about storytelling, communication, technology and consumer behavior together.  In India it is in budding stage compared to China &amp; US, but it slowly gaining pace particularly in the space of social, medical  cause &amp; disaster relief.</a:t>
            </a:r>
          </a:p>
          <a:p>
            <a:pPr marL="342900" indent="-342900" algn="just">
              <a:buFont typeface="Arial" panose="020B0604020202020204" pitchFamily="34" charset="0"/>
              <a:buChar char="•"/>
            </a:pPr>
            <a:r>
              <a:rPr lang="en-IN" sz="2200" dirty="0">
                <a:solidFill>
                  <a:schemeClr val="tx1"/>
                </a:solidFill>
                <a:latin typeface="Times New Roman" panose="02020603050405020304" pitchFamily="18" charset="0"/>
                <a:cs typeface="Times New Roman" panose="02020603050405020304" pitchFamily="18" charset="0"/>
              </a:rPr>
              <a:t>Approximately three quarter of study participants knew about crowdfunding and 70% want to operate their LAMA patients.</a:t>
            </a:r>
          </a:p>
          <a:p>
            <a:pPr marL="342900" indent="-342900" algn="just">
              <a:buFont typeface="Arial" panose="020B0604020202020204" pitchFamily="34" charset="0"/>
              <a:buChar char="•"/>
            </a:pPr>
            <a:r>
              <a:rPr lang="en-IN"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After analysing the various factors of different crowdfunding platform in India, these crowdfunding platforms are really dedicated to medical cause. </a:t>
            </a:r>
            <a:endParaRPr lang="en-IN" sz="22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IN"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Crowdfunding has emerged as a great tool to fund social &amp;medical causes. It’s hard to believe that an online campaign can not only raise lakhs but crores. </a:t>
            </a:r>
          </a:p>
        </p:txBody>
      </p:sp>
    </p:spTree>
    <p:extLst>
      <p:ext uri="{BB962C8B-B14F-4D97-AF65-F5344CB8AC3E}">
        <p14:creationId xmlns:p14="http://schemas.microsoft.com/office/powerpoint/2010/main" val="4019656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29F50ECA-D707-4828-845E-BABEC5D69609}"/>
              </a:ext>
            </a:extLst>
          </p:cNvPr>
          <p:cNvGraphicFramePr>
            <a:graphicFrameLocks noGrp="1"/>
          </p:cNvGraphicFramePr>
          <p:nvPr>
            <p:extLst>
              <p:ext uri="{D42A27DB-BD31-4B8C-83A1-F6EECF244321}">
                <p14:modId xmlns:p14="http://schemas.microsoft.com/office/powerpoint/2010/main" val="2920953877"/>
              </p:ext>
            </p:extLst>
          </p:nvPr>
        </p:nvGraphicFramePr>
        <p:xfrm>
          <a:off x="634999" y="1100666"/>
          <a:ext cx="10684935" cy="4572000"/>
        </p:xfrm>
        <a:graphic>
          <a:graphicData uri="http://schemas.openxmlformats.org/drawingml/2006/table">
            <a:tbl>
              <a:tblPr firstRow="1" bandRow="1">
                <a:tableStyleId>{5940675A-B579-460E-94D1-54222C63F5DA}</a:tableStyleId>
              </a:tblPr>
              <a:tblGrid>
                <a:gridCol w="1481668">
                  <a:extLst>
                    <a:ext uri="{9D8B030D-6E8A-4147-A177-3AD203B41FA5}">
                      <a16:colId xmlns:a16="http://schemas.microsoft.com/office/drawing/2014/main" val="3834783923"/>
                    </a:ext>
                  </a:extLst>
                </a:gridCol>
                <a:gridCol w="2792306">
                  <a:extLst>
                    <a:ext uri="{9D8B030D-6E8A-4147-A177-3AD203B41FA5}">
                      <a16:colId xmlns:a16="http://schemas.microsoft.com/office/drawing/2014/main" val="3352566278"/>
                    </a:ext>
                  </a:extLst>
                </a:gridCol>
                <a:gridCol w="2136987">
                  <a:extLst>
                    <a:ext uri="{9D8B030D-6E8A-4147-A177-3AD203B41FA5}">
                      <a16:colId xmlns:a16="http://schemas.microsoft.com/office/drawing/2014/main" val="2891681526"/>
                    </a:ext>
                  </a:extLst>
                </a:gridCol>
                <a:gridCol w="2136987">
                  <a:extLst>
                    <a:ext uri="{9D8B030D-6E8A-4147-A177-3AD203B41FA5}">
                      <a16:colId xmlns:a16="http://schemas.microsoft.com/office/drawing/2014/main" val="1860473807"/>
                    </a:ext>
                  </a:extLst>
                </a:gridCol>
                <a:gridCol w="2136987">
                  <a:extLst>
                    <a:ext uri="{9D8B030D-6E8A-4147-A177-3AD203B41FA5}">
                      <a16:colId xmlns:a16="http://schemas.microsoft.com/office/drawing/2014/main" val="2538080561"/>
                    </a:ext>
                  </a:extLst>
                </a:gridCol>
              </a:tblGrid>
              <a:tr h="0">
                <a:tc>
                  <a:txBody>
                    <a:bodyPr/>
                    <a:lstStyle/>
                    <a:p>
                      <a:r>
                        <a:rPr lang="en-IN" sz="2400" dirty="0">
                          <a:solidFill>
                            <a:schemeClr val="tx1"/>
                          </a:solidFill>
                          <a:latin typeface="Times New Roman" panose="02020603050405020304" pitchFamily="18" charset="0"/>
                          <a:cs typeface="Times New Roman" panose="02020603050405020304" pitchFamily="18" charset="0"/>
                        </a:rPr>
                        <a:t>Programs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Times New Roman" panose="02020603050405020304" pitchFamily="18" charset="0"/>
                          <a:cs typeface="Times New Roman" panose="02020603050405020304" pitchFamily="18" charset="0"/>
                        </a:rPr>
                        <a:t>Internalize the concepts of management such as healthcare delivery system , strategic planning , HR , Marketing</a:t>
                      </a:r>
                      <a:r>
                        <a:rPr lang="en-US" sz="2400" baseline="0" dirty="0">
                          <a:solidFill>
                            <a:schemeClr val="tx1"/>
                          </a:solidFill>
                          <a:latin typeface="Times New Roman" panose="02020603050405020304" pitchFamily="18" charset="0"/>
                          <a:cs typeface="Times New Roman" panose="02020603050405020304" pitchFamily="18" charset="0"/>
                        </a:rPr>
                        <a:t> , Finance &amp;operations </a:t>
                      </a:r>
                      <a:endParaRPr lang="en-US" sz="2400" dirty="0">
                        <a:solidFill>
                          <a:schemeClr val="tx1"/>
                        </a:solidFill>
                        <a:latin typeface="Times New Roman" panose="02020603050405020304" pitchFamily="18" charset="0"/>
                        <a:cs typeface="Times New Roman" panose="02020603050405020304" pitchFamily="18" charset="0"/>
                      </a:endParaRPr>
                    </a:p>
                    <a:p>
                      <a:endParaRPr lang="en-IN"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Times New Roman" panose="02020603050405020304" pitchFamily="18" charset="0"/>
                          <a:cs typeface="Times New Roman" panose="02020603050405020304" pitchFamily="18" charset="0"/>
                        </a:rPr>
                        <a:t>Apply knowledge</a:t>
                      </a:r>
                      <a:r>
                        <a:rPr lang="en-US" sz="2400" baseline="0" dirty="0">
                          <a:solidFill>
                            <a:schemeClr val="tx1"/>
                          </a:solidFill>
                          <a:latin typeface="Times New Roman" panose="02020603050405020304" pitchFamily="18" charset="0"/>
                          <a:cs typeface="Times New Roman" panose="02020603050405020304" pitchFamily="18" charset="0"/>
                        </a:rPr>
                        <a:t> of research&amp; management techniques and functions in an integrated manner in healthcare set up</a:t>
                      </a:r>
                      <a:endParaRPr lang="en-US" sz="2400" dirty="0">
                        <a:solidFill>
                          <a:schemeClr val="tx1"/>
                        </a:solidFill>
                        <a:latin typeface="Times New Roman" panose="02020603050405020304" pitchFamily="18" charset="0"/>
                        <a:cs typeface="Times New Roman" panose="02020603050405020304" pitchFamily="18" charset="0"/>
                      </a:endParaRPr>
                    </a:p>
                    <a:p>
                      <a:endParaRPr lang="en-IN"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Times New Roman" panose="02020603050405020304" pitchFamily="18" charset="0"/>
                          <a:cs typeface="Times New Roman" panose="02020603050405020304" pitchFamily="18" charset="0"/>
                        </a:rPr>
                        <a:t>Use appropriate skills to support healthcare organization to take informed decision in planning</a:t>
                      </a:r>
                      <a:r>
                        <a:rPr lang="en-US" sz="2400" baseline="0" dirty="0">
                          <a:solidFill>
                            <a:schemeClr val="tx1"/>
                          </a:solidFill>
                          <a:latin typeface="Times New Roman" panose="02020603050405020304" pitchFamily="18" charset="0"/>
                          <a:cs typeface="Times New Roman" panose="02020603050405020304" pitchFamily="18" charset="0"/>
                        </a:rPr>
                        <a:t> , building &amp;managing healthcare organization</a:t>
                      </a:r>
                      <a:endParaRPr lang="en-US" sz="2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Times New Roman" panose="02020603050405020304" pitchFamily="18" charset="0"/>
                          <a:cs typeface="Times New Roman" panose="02020603050405020304" pitchFamily="18" charset="0"/>
                        </a:rPr>
                        <a:t>Utilize</a:t>
                      </a:r>
                      <a:r>
                        <a:rPr lang="en-US" sz="2400" baseline="0" dirty="0">
                          <a:solidFill>
                            <a:schemeClr val="tx1"/>
                          </a:solidFill>
                          <a:latin typeface="Times New Roman" panose="02020603050405020304" pitchFamily="18" charset="0"/>
                          <a:cs typeface="Times New Roman" panose="02020603050405020304" pitchFamily="18" charset="0"/>
                        </a:rPr>
                        <a:t> learning acquired from trainings and practical exposures in real time situations </a:t>
                      </a:r>
                      <a:endParaRPr lang="en-US" sz="2400" dirty="0">
                        <a:solidFill>
                          <a:schemeClr val="tx1"/>
                        </a:solidFill>
                        <a:latin typeface="Times New Roman" panose="02020603050405020304" pitchFamily="18" charset="0"/>
                        <a:cs typeface="Times New Roman" panose="02020603050405020304" pitchFamily="18" charset="0"/>
                      </a:endParaRPr>
                    </a:p>
                    <a:p>
                      <a:endParaRPr lang="en-IN" sz="240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92320839"/>
                  </a:ext>
                </a:extLst>
              </a:tr>
              <a:tr h="370840">
                <a:tc>
                  <a:txBody>
                    <a:bodyPr/>
                    <a:lstStyle/>
                    <a:p>
                      <a:r>
                        <a:rPr lang="en-IN" sz="2400" dirty="0">
                          <a:solidFill>
                            <a:schemeClr val="tx1"/>
                          </a:solidFill>
                          <a:latin typeface="Times New Roman" panose="02020603050405020304" pitchFamily="18" charset="0"/>
                          <a:cs typeface="Times New Roman" panose="02020603050405020304" pitchFamily="18" charset="0"/>
                        </a:rPr>
                        <a:t>Ratings</a:t>
                      </a:r>
                    </a:p>
                  </a:txBody>
                  <a:tcPr/>
                </a:tc>
                <a:tc>
                  <a:txBody>
                    <a:bodyPr/>
                    <a:lstStyle/>
                    <a:p>
                      <a:r>
                        <a:rPr lang="en-IN" sz="2400" dirty="0">
                          <a:solidFill>
                            <a:schemeClr val="tx1"/>
                          </a:solidFill>
                          <a:latin typeface="Times New Roman" panose="02020603050405020304" pitchFamily="18" charset="0"/>
                          <a:cs typeface="Times New Roman" panose="02020603050405020304" pitchFamily="18" charset="0"/>
                        </a:rPr>
                        <a:t>2</a:t>
                      </a:r>
                    </a:p>
                  </a:txBody>
                  <a:tcPr/>
                </a:tc>
                <a:tc>
                  <a:txBody>
                    <a:bodyPr/>
                    <a:lstStyle/>
                    <a:p>
                      <a:r>
                        <a:rPr lang="en-IN" sz="2400" dirty="0">
                          <a:solidFill>
                            <a:schemeClr val="tx1"/>
                          </a:solidFill>
                          <a:latin typeface="Times New Roman" panose="02020603050405020304" pitchFamily="18" charset="0"/>
                          <a:cs typeface="Times New Roman" panose="02020603050405020304" pitchFamily="18" charset="0"/>
                        </a:rPr>
                        <a:t>3</a:t>
                      </a:r>
                    </a:p>
                  </a:txBody>
                  <a:tcPr/>
                </a:tc>
                <a:tc>
                  <a:txBody>
                    <a:bodyPr/>
                    <a:lstStyle/>
                    <a:p>
                      <a:r>
                        <a:rPr lang="en-IN" sz="2400" dirty="0">
                          <a:solidFill>
                            <a:schemeClr val="tx1"/>
                          </a:solidFill>
                          <a:latin typeface="Times New Roman" panose="02020603050405020304" pitchFamily="18" charset="0"/>
                          <a:cs typeface="Times New Roman" panose="02020603050405020304" pitchFamily="18" charset="0"/>
                        </a:rPr>
                        <a:t>3</a:t>
                      </a:r>
                    </a:p>
                  </a:txBody>
                  <a:tcPr/>
                </a:tc>
                <a:tc>
                  <a:txBody>
                    <a:bodyPr/>
                    <a:lstStyle/>
                    <a:p>
                      <a:r>
                        <a:rPr lang="en-IN" sz="2400" dirty="0">
                          <a:solidFill>
                            <a:schemeClr val="tx1"/>
                          </a:solidFill>
                          <a:latin typeface="Times New Roman" panose="02020603050405020304" pitchFamily="18" charset="0"/>
                          <a:cs typeface="Times New Roman" panose="02020603050405020304" pitchFamily="18" charset="0"/>
                        </a:rPr>
                        <a:t>2</a:t>
                      </a:r>
                    </a:p>
                  </a:txBody>
                  <a:tcPr/>
                </a:tc>
                <a:extLst>
                  <a:ext uri="{0D108BD9-81ED-4DB2-BD59-A6C34878D82A}">
                    <a16:rowId xmlns:a16="http://schemas.microsoft.com/office/drawing/2014/main" val="2611759327"/>
                  </a:ext>
                </a:extLst>
              </a:tr>
            </a:tbl>
          </a:graphicData>
        </a:graphic>
      </p:graphicFrame>
      <p:sp>
        <p:nvSpPr>
          <p:cNvPr id="7" name="Subtitle 6">
            <a:extLst>
              <a:ext uri="{FF2B5EF4-FFF2-40B4-BE49-F238E27FC236}">
                <a16:creationId xmlns:a16="http://schemas.microsoft.com/office/drawing/2014/main" id="{760DC7A5-879D-4AE0-B170-613884814514}"/>
              </a:ext>
            </a:extLst>
          </p:cNvPr>
          <p:cNvSpPr>
            <a:spLocks noGrp="1"/>
          </p:cNvSpPr>
          <p:nvPr>
            <p:ph type="subTitle" idx="1"/>
          </p:nvPr>
        </p:nvSpPr>
        <p:spPr>
          <a:xfrm>
            <a:off x="7043057" y="6085114"/>
            <a:ext cx="4724400" cy="468086"/>
          </a:xfrm>
        </p:spPr>
        <p:txBody>
          <a:bodyPr>
            <a:normAutofit/>
          </a:bodyPr>
          <a:lstStyle/>
          <a:p>
            <a:r>
              <a:rPr lang="en-US" sz="2400" b="1" dirty="0">
                <a:cs typeface="Times New Roman" pitchFamily="18" charset="0"/>
              </a:rPr>
              <a:t>Ref: </a:t>
            </a:r>
            <a:r>
              <a:rPr lang="en-US" sz="2400" dirty="0">
                <a:cs typeface="Times New Roman" pitchFamily="18" charset="0"/>
              </a:rPr>
              <a:t>1=Slight, 2=Moderate, 3=High</a:t>
            </a:r>
          </a:p>
          <a:p>
            <a:endParaRPr lang="en-IN" dirty="0"/>
          </a:p>
        </p:txBody>
      </p:sp>
      <p:sp>
        <p:nvSpPr>
          <p:cNvPr id="8" name="TextBox 7">
            <a:extLst>
              <a:ext uri="{FF2B5EF4-FFF2-40B4-BE49-F238E27FC236}">
                <a16:creationId xmlns:a16="http://schemas.microsoft.com/office/drawing/2014/main" id="{9BEE9A10-E118-4CB4-97D0-783300F719F6}"/>
              </a:ext>
            </a:extLst>
          </p:cNvPr>
          <p:cNvSpPr txBox="1"/>
          <p:nvPr/>
        </p:nvSpPr>
        <p:spPr>
          <a:xfrm>
            <a:off x="1" y="-20320"/>
            <a:ext cx="12191999" cy="646331"/>
          </a:xfrm>
          <a:prstGeom prst="rect">
            <a:avLst/>
          </a:prstGeom>
          <a:blipFill>
            <a:blip r:embed="rId2"/>
            <a:tile tx="0" ty="0" sx="100000" sy="100000" flip="none" algn="tl"/>
          </a:blipFill>
        </p:spPr>
        <p:txBody>
          <a:bodyPr wrap="square" rtlCol="0">
            <a:spAutoFit/>
          </a:bodyPr>
          <a:lstStyle/>
          <a:p>
            <a:r>
              <a:rPr lang="en-IN" sz="2800" b="1" u="sng" dirty="0">
                <a:solidFill>
                  <a:schemeClr val="accent2">
                    <a:lumMod val="50000"/>
                  </a:schemeClr>
                </a:solidFill>
                <a:latin typeface="Times New Roman" panose="02020603050405020304" pitchFamily="18" charset="0"/>
                <a:cs typeface="Times New Roman" panose="02020603050405020304" pitchFamily="18" charset="0"/>
              </a:rPr>
              <a:t> </a:t>
            </a:r>
            <a:r>
              <a:rPr lang="en-IN" sz="2800" b="1" dirty="0">
                <a:solidFill>
                  <a:schemeClr val="accent2">
                    <a:lumMod val="50000"/>
                  </a:schemeClr>
                </a:solidFill>
                <a:latin typeface="Times New Roman" panose="02020603050405020304" pitchFamily="18" charset="0"/>
                <a:cs typeface="Times New Roman" panose="02020603050405020304" pitchFamily="18" charset="0"/>
              </a:rPr>
              <a:t>                                        </a:t>
            </a:r>
            <a:r>
              <a:rPr lang="en-IN" sz="3600" b="1" u="sng" dirty="0">
                <a:solidFill>
                  <a:schemeClr val="accent2">
                    <a:lumMod val="50000"/>
                  </a:schemeClr>
                </a:solidFill>
                <a:latin typeface="Times New Roman" panose="02020603050405020304" pitchFamily="18" charset="0"/>
                <a:cs typeface="Times New Roman" panose="02020603050405020304" pitchFamily="18" charset="0"/>
              </a:rPr>
              <a:t>Alignment with program outcome</a:t>
            </a:r>
            <a:endParaRPr lang="en-IN" sz="2800" b="1" u="sng" dirty="0">
              <a:solidFill>
                <a:schemeClr val="accent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1881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49E35D1-DA4C-4615-9649-D96217E0F14C}"/>
              </a:ext>
            </a:extLst>
          </p:cNvPr>
          <p:cNvSpPr>
            <a:spLocks noGrp="1"/>
          </p:cNvSpPr>
          <p:nvPr>
            <p:ph type="subTitle" idx="1"/>
          </p:nvPr>
        </p:nvSpPr>
        <p:spPr>
          <a:xfrm>
            <a:off x="536895" y="377505"/>
            <a:ext cx="11283193" cy="6216242"/>
          </a:xfrm>
        </p:spPr>
        <p:txBody>
          <a:bodyPr>
            <a:normAutofit/>
          </a:bodyPr>
          <a:lstStyle/>
          <a:p>
            <a:endParaRPr lang="en-IN" dirty="0"/>
          </a:p>
          <a:p>
            <a:endParaRPr lang="en-IN" dirty="0"/>
          </a:p>
        </p:txBody>
      </p:sp>
      <p:pic>
        <p:nvPicPr>
          <p:cNvPr id="4" name="Picture 3">
            <a:extLst>
              <a:ext uri="{FF2B5EF4-FFF2-40B4-BE49-F238E27FC236}">
                <a16:creationId xmlns:a16="http://schemas.microsoft.com/office/drawing/2014/main" id="{83D2FD65-6478-4A2B-9AE5-F9DC534BEFA7}"/>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110959" y="1301226"/>
            <a:ext cx="8161684" cy="4368800"/>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
        <p:nvSpPr>
          <p:cNvPr id="2" name="TextBox 1">
            <a:extLst>
              <a:ext uri="{FF2B5EF4-FFF2-40B4-BE49-F238E27FC236}">
                <a16:creationId xmlns:a16="http://schemas.microsoft.com/office/drawing/2014/main" id="{4AEC9BEB-456F-46D2-8432-4972CBF4527D}"/>
              </a:ext>
            </a:extLst>
          </p:cNvPr>
          <p:cNvSpPr txBox="1"/>
          <p:nvPr/>
        </p:nvSpPr>
        <p:spPr>
          <a:xfrm>
            <a:off x="536895" y="1592800"/>
            <a:ext cx="3423920" cy="3785652"/>
          </a:xfrm>
          <a:prstGeom prst="rect">
            <a:avLst/>
          </a:prstGeom>
          <a:noFill/>
        </p:spPr>
        <p:txBody>
          <a:bodyPr wrap="square" rtlCol="0">
            <a:spAutoFit/>
          </a:bodyPr>
          <a:lstStyle/>
          <a:p>
            <a:r>
              <a:rPr lang="en-IN" sz="8000" b="1" dirty="0">
                <a:solidFill>
                  <a:srgbClr val="C00000"/>
                </a:solidFill>
                <a:latin typeface="Times New Roman" panose="02020603050405020304" pitchFamily="18" charset="0"/>
                <a:cs typeface="Times New Roman" panose="02020603050405020304" pitchFamily="18" charset="0"/>
              </a:rPr>
              <a:t>Thank</a:t>
            </a:r>
          </a:p>
          <a:p>
            <a:r>
              <a:rPr lang="en-IN" sz="8000" b="1" dirty="0">
                <a:solidFill>
                  <a:srgbClr val="C00000"/>
                </a:solidFill>
                <a:latin typeface="Times New Roman" panose="02020603050405020304" pitchFamily="18" charset="0"/>
                <a:cs typeface="Times New Roman" panose="02020603050405020304" pitchFamily="18" charset="0"/>
              </a:rPr>
              <a:t> you</a:t>
            </a:r>
          </a:p>
          <a:p>
            <a:endParaRPr lang="en-IN" sz="8000" dirty="0">
              <a:solidFill>
                <a:srgbClr val="C00000"/>
              </a:solidFill>
            </a:endParaRPr>
          </a:p>
        </p:txBody>
      </p:sp>
    </p:spTree>
    <p:extLst>
      <p:ext uri="{BB962C8B-B14F-4D97-AF65-F5344CB8AC3E}">
        <p14:creationId xmlns:p14="http://schemas.microsoft.com/office/powerpoint/2010/main" val="1729219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FE2DE-2677-4BDD-91BC-BFC3051144A0}"/>
              </a:ext>
            </a:extLst>
          </p:cNvPr>
          <p:cNvSpPr>
            <a:spLocks noGrp="1"/>
          </p:cNvSpPr>
          <p:nvPr>
            <p:ph type="ctrTitle"/>
          </p:nvPr>
        </p:nvSpPr>
        <p:spPr>
          <a:xfrm>
            <a:off x="386080" y="193040"/>
            <a:ext cx="11267440" cy="1188720"/>
          </a:xfrm>
          <a:blipFill>
            <a:blip r:embed="rId2"/>
            <a:tile tx="0" ty="0" sx="100000" sy="100000" flip="none" algn="tl"/>
          </a:blip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p>
            <a:r>
              <a:rPr lang="en-IN" sz="3600" b="1" dirty="0">
                <a:solidFill>
                  <a:schemeClr val="accent2">
                    <a:lumMod val="50000"/>
                  </a:schemeClr>
                </a:solidFill>
                <a:latin typeface="Times New Roman"/>
                <a:cs typeface="Times New Roman"/>
              </a:rPr>
              <a:t>Organization profile</a:t>
            </a:r>
            <a:br>
              <a:rPr lang="en-IN" sz="4400" dirty="0">
                <a:solidFill>
                  <a:schemeClr val="accent2">
                    <a:lumMod val="50000"/>
                  </a:schemeClr>
                </a:solidFill>
                <a:latin typeface="Times New Roman"/>
                <a:cs typeface="Times New Roman"/>
              </a:rPr>
            </a:br>
            <a:endParaRPr lang="en-IN" sz="4400" dirty="0"/>
          </a:p>
        </p:txBody>
      </p:sp>
      <p:sp>
        <p:nvSpPr>
          <p:cNvPr id="3" name="Subtitle 2">
            <a:extLst>
              <a:ext uri="{FF2B5EF4-FFF2-40B4-BE49-F238E27FC236}">
                <a16:creationId xmlns:a16="http://schemas.microsoft.com/office/drawing/2014/main" id="{441415C9-EAA3-4B39-B6CE-422D200E3902}"/>
              </a:ext>
            </a:extLst>
          </p:cNvPr>
          <p:cNvSpPr>
            <a:spLocks noGrp="1"/>
          </p:cNvSpPr>
          <p:nvPr>
            <p:ph type="subTitle" idx="1"/>
          </p:nvPr>
        </p:nvSpPr>
        <p:spPr>
          <a:xfrm>
            <a:off x="386080" y="1940560"/>
            <a:ext cx="11369040" cy="4724400"/>
          </a:xfrm>
        </p:spPr>
        <p:txBody>
          <a:bodyPr/>
          <a:lstStyle/>
          <a:p>
            <a:pPr marL="342900" indent="-342900" algn="just">
              <a:buFont typeface="Arial" panose="020B0604020202020204" pitchFamily="34" charset="0"/>
              <a:buChar char="•"/>
            </a:pPr>
            <a:r>
              <a:rPr lang="en-IN" dirty="0"/>
              <a:t>It was launched in September 2014.</a:t>
            </a:r>
          </a:p>
          <a:p>
            <a:pPr marL="342900" indent="-342900" algn="just">
              <a:buFont typeface="Arial" panose="020B0604020202020204" pitchFamily="34" charset="0"/>
              <a:buChar char="•"/>
            </a:pPr>
            <a:r>
              <a:rPr lang="en-IN" dirty="0"/>
              <a:t>ImpactGuru.com is India’s leading healthcare financing platform for patients and raises money online for medical expenses via online crowdfunding such as Covid-19, cancer, transplants, rare genetic disorder and other medical conditions. It was launched in September 2014.</a:t>
            </a:r>
          </a:p>
          <a:p>
            <a:pPr marL="342900" indent="-342900" algn="just">
              <a:buFont typeface="Arial" panose="020B0604020202020204" pitchFamily="34" charset="0"/>
              <a:buChar char="•"/>
            </a:pPr>
            <a:r>
              <a:rPr lang="en-IN" dirty="0"/>
              <a:t>1500+Cr raised &amp; 5+ lakh lives impacted with Mission Make Healthcare Affordable To Save Lives Today, While Securing Families For A Better Tomorrow.</a:t>
            </a:r>
          </a:p>
          <a:p>
            <a:pPr marL="342900" indent="-342900" algn="just">
              <a:buFont typeface="Arial" panose="020B0604020202020204" pitchFamily="34" charset="0"/>
              <a:buChar char="•"/>
            </a:pPr>
            <a:r>
              <a:rPr lang="en-IN" dirty="0"/>
              <a:t>The organization network has extended its services through hospitals Apollo, Fortis, Medanta, Max healthcare, RGCI, children rainbow hospital and many others.</a:t>
            </a:r>
          </a:p>
        </p:txBody>
      </p:sp>
    </p:spTree>
    <p:extLst>
      <p:ext uri="{BB962C8B-B14F-4D97-AF65-F5344CB8AC3E}">
        <p14:creationId xmlns:p14="http://schemas.microsoft.com/office/powerpoint/2010/main" val="2729370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FE2DE-2677-4BDD-91BC-BFC3051144A0}"/>
              </a:ext>
            </a:extLst>
          </p:cNvPr>
          <p:cNvSpPr>
            <a:spLocks noGrp="1"/>
          </p:cNvSpPr>
          <p:nvPr>
            <p:ph type="ctrTitle"/>
          </p:nvPr>
        </p:nvSpPr>
        <p:spPr>
          <a:xfrm>
            <a:off x="0" y="0"/>
            <a:ext cx="12192000" cy="1087121"/>
          </a:xfrm>
          <a:blipFill>
            <a:blip r:embed="rId2"/>
            <a:tile tx="0" ty="0" sx="100000" sy="100000" flip="none" algn="tl"/>
          </a:blipFill>
        </p:spPr>
        <p:txBody>
          <a:bodyPr>
            <a:normAutofit/>
          </a:bodyPr>
          <a:lstStyle/>
          <a:p>
            <a:r>
              <a:rPr lang="en-IN" sz="5400" b="1" dirty="0"/>
              <a:t> </a:t>
            </a:r>
            <a:r>
              <a:rPr lang="en-IN" sz="3200" b="1" u="sng" dirty="0">
                <a:solidFill>
                  <a:schemeClr val="accent2">
                    <a:lumMod val="50000"/>
                  </a:schemeClr>
                </a:solidFill>
                <a:latin typeface="Arial" panose="020B0604020202020204" pitchFamily="34" charset="0"/>
                <a:cs typeface="Arial" panose="020B0604020202020204" pitchFamily="34" charset="0"/>
              </a:rPr>
              <a:t>Introduction</a:t>
            </a:r>
            <a:r>
              <a:rPr lang="en-IN" sz="3200" b="1" dirty="0">
                <a:solidFill>
                  <a:schemeClr val="accent2">
                    <a:lumMod val="50000"/>
                  </a:schemeClr>
                </a:solidFill>
                <a:latin typeface="Arial" panose="020B0604020202020204" pitchFamily="34" charset="0"/>
                <a:cs typeface="Arial" panose="020B0604020202020204" pitchFamily="34" charset="0"/>
              </a:rPr>
              <a:t>: </a:t>
            </a:r>
            <a:r>
              <a:rPr lang="en-IN" sz="3200" b="1" u="sng" dirty="0">
                <a:solidFill>
                  <a:schemeClr val="accent2">
                    <a:lumMod val="50000"/>
                  </a:schemeClr>
                </a:solidFill>
                <a:latin typeface="Arial" panose="020B0604020202020204" pitchFamily="34" charset="0"/>
                <a:cs typeface="Arial" panose="020B0604020202020204" pitchFamily="34" charset="0"/>
              </a:rPr>
              <a:t> </a:t>
            </a:r>
            <a:endParaRPr lang="en-IN"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41415C9-EAA3-4B39-B6CE-422D200E3902}"/>
              </a:ext>
            </a:extLst>
          </p:cNvPr>
          <p:cNvSpPr>
            <a:spLocks noGrp="1"/>
          </p:cNvSpPr>
          <p:nvPr>
            <p:ph type="subTitle" idx="1"/>
          </p:nvPr>
        </p:nvSpPr>
        <p:spPr>
          <a:xfrm>
            <a:off x="213360" y="1290320"/>
            <a:ext cx="11978640" cy="4378960"/>
          </a:xfrm>
        </p:spPr>
        <p:txBody>
          <a:bodyPr/>
          <a:lstStyle/>
          <a:p>
            <a:pPr marL="457200" indent="-457200" algn="just">
              <a:buFont typeface="Wingdings" panose="05000000000000000000" pitchFamily="2" charset="2"/>
              <a:buChar char="q"/>
            </a:pPr>
            <a:r>
              <a:rPr lang="en-IN" sz="2400" dirty="0">
                <a:latin typeface="Arial" panose="020B0604020202020204" pitchFamily="34" charset="0"/>
                <a:cs typeface="Arial" panose="020B0604020202020204" pitchFamily="34" charset="0"/>
              </a:rPr>
              <a:t>Approximately 80% of the Indian population</a:t>
            </a:r>
            <a:r>
              <a:rPr lang="en-IN" sz="2400" baseline="30000" dirty="0">
                <a:latin typeface="Arial" panose="020B0604020202020204" pitchFamily="34" charset="0"/>
                <a:cs typeface="Arial" panose="020B0604020202020204" pitchFamily="34" charset="0"/>
              </a:rPr>
              <a:t> </a:t>
            </a:r>
            <a:r>
              <a:rPr lang="en-IN" sz="2400" dirty="0">
                <a:latin typeface="Arial" panose="020B0604020202020204" pitchFamily="34" charset="0"/>
                <a:cs typeface="Arial" panose="020B0604020202020204" pitchFamily="34" charset="0"/>
              </a:rPr>
              <a:t>lacks health insurance</a:t>
            </a:r>
            <a:r>
              <a:rPr lang="en-IN" sz="2400" baseline="30000" dirty="0">
                <a:latin typeface="Arial" panose="020B0604020202020204" pitchFamily="34" charset="0"/>
                <a:cs typeface="Arial" panose="020B0604020202020204" pitchFamily="34" charset="0"/>
              </a:rPr>
              <a:t>1</a:t>
            </a:r>
            <a:r>
              <a:rPr lang="en-IN" sz="2400" dirty="0">
                <a:latin typeface="Arial" panose="020B0604020202020204" pitchFamily="34" charset="0"/>
                <a:cs typeface="Arial" panose="020B0604020202020204" pitchFamily="34" charset="0"/>
              </a:rPr>
              <a:t> and also government-initiated healthcare plans are scarce. </a:t>
            </a:r>
            <a:endParaRPr lang="en-IN" sz="2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457200" indent="-457200" algn="just">
              <a:buFont typeface="Wingdings" panose="05000000000000000000" pitchFamily="2" charset="2"/>
              <a:buChar char="q"/>
            </a:pPr>
            <a:r>
              <a:rPr lang="en-IN" sz="2400" dirty="0">
                <a:latin typeface="Arial" panose="020B0604020202020204" pitchFamily="34" charset="0"/>
                <a:cs typeface="Arial" panose="020B0604020202020204" pitchFamily="34" charset="0"/>
              </a:rPr>
              <a:t>As per NHA, OOPE contribute to approximately 63.2% out of overall health spending in India.</a:t>
            </a:r>
            <a:r>
              <a:rPr lang="en-IN" sz="2400" baseline="30000" dirty="0">
                <a:latin typeface="Arial" panose="020B0604020202020204" pitchFamily="34" charset="0"/>
                <a:cs typeface="Arial" panose="020B0604020202020204" pitchFamily="34" charset="0"/>
              </a:rPr>
              <a:t>2</a:t>
            </a:r>
          </a:p>
          <a:p>
            <a:pPr marL="457200" indent="-457200" algn="just">
              <a:buFont typeface="Wingdings" panose="05000000000000000000" pitchFamily="2" charset="2"/>
              <a:buChar char="q"/>
            </a:pPr>
            <a:r>
              <a:rPr lang="en-IN"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As a result, people rely on household income, savings, and borrowings to cover their healthcare costs. This pushes families into poverty. But if rich or other family, friends channelize/ donate their little amount to the needy one, here medical crowdfunding comes into role.</a:t>
            </a:r>
            <a:endParaRPr lang="en-IN" sz="2400" dirty="0">
              <a:effectLst/>
              <a:latin typeface="Arial" panose="020B0604020202020204" pitchFamily="34" charset="0"/>
              <a:ea typeface="Calibri" panose="020F0502020204030204" pitchFamily="34" charset="0"/>
              <a:cs typeface="Arial" panose="020B0604020202020204" pitchFamily="34" charset="0"/>
            </a:endParaRPr>
          </a:p>
          <a:p>
            <a:pPr marL="457200" indent="-457200" algn="just">
              <a:buFont typeface="Wingdings" panose="05000000000000000000" pitchFamily="2" charset="2"/>
              <a:buChar char="q"/>
            </a:pPr>
            <a:r>
              <a:rPr lang="en-IN"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Crowdfunding is a method of soliciting funds from the general public to support an idea, finance a project, or </a:t>
            </a:r>
            <a:r>
              <a:rPr lang="en-IN" sz="2400" dirty="0">
                <a:solidFill>
                  <a:srgbClr val="000000"/>
                </a:solidFill>
                <a:latin typeface="Arial" panose="020B0604020202020204" pitchFamily="34" charset="0"/>
                <a:ea typeface="Calibri" panose="020F0502020204030204" pitchFamily="34" charset="0"/>
                <a:cs typeface="Arial" panose="020B0604020202020204" pitchFamily="34" charset="0"/>
              </a:rPr>
              <a:t>fund </a:t>
            </a:r>
            <a:r>
              <a:rPr lang="en-IN"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a business. It links people who have money with those who need it.</a:t>
            </a:r>
          </a:p>
          <a:p>
            <a:endParaRPr lang="en-IN" dirty="0"/>
          </a:p>
        </p:txBody>
      </p:sp>
      <p:sp>
        <p:nvSpPr>
          <p:cNvPr id="4" name="TextBox 3">
            <a:extLst>
              <a:ext uri="{FF2B5EF4-FFF2-40B4-BE49-F238E27FC236}">
                <a16:creationId xmlns:a16="http://schemas.microsoft.com/office/drawing/2014/main" id="{47518603-AC11-43B8-84B5-61EE21F42C86}"/>
              </a:ext>
            </a:extLst>
          </p:cNvPr>
          <p:cNvSpPr txBox="1"/>
          <p:nvPr/>
        </p:nvSpPr>
        <p:spPr>
          <a:xfrm>
            <a:off x="0" y="5864942"/>
            <a:ext cx="12192000" cy="923330"/>
          </a:xfrm>
          <a:prstGeom prst="rect">
            <a:avLst/>
          </a:prstGeom>
          <a:noFill/>
          <a:ln>
            <a:solidFill>
              <a:schemeClr val="accent2">
                <a:lumMod val="50000"/>
              </a:schemeClr>
            </a:solidFill>
          </a:ln>
        </p:spPr>
        <p:txBody>
          <a:bodyPr wrap="square" rtlCol="0">
            <a:spAutoFit/>
          </a:bodyPr>
          <a:lstStyle/>
          <a:p>
            <a:pPr algn="just"/>
            <a:r>
              <a:rPr lang="en-IN" sz="1400" dirty="0"/>
              <a:t>1.</a:t>
            </a:r>
            <a:r>
              <a:rPr lang="en-IN" sz="1100" dirty="0"/>
              <a:t>NSO, I. (2020). </a:t>
            </a:r>
            <a:r>
              <a:rPr lang="en-IN" sz="1100" i="1" dirty="0"/>
              <a:t>Health in India ,NSO Report no. 586/ (75/25.0).</a:t>
            </a:r>
            <a:r>
              <a:rPr lang="en-IN" sz="1100" dirty="0"/>
              <a:t> Delhi: Government of India. </a:t>
            </a:r>
            <a:endParaRPr lang="en-US" sz="1100" dirty="0"/>
          </a:p>
          <a:p>
            <a:pPr algn="just"/>
            <a:r>
              <a:rPr lang="en-IN" sz="1100" dirty="0"/>
              <a:t>2.Secretariat, N. H. (October 2019,). </a:t>
            </a:r>
            <a:r>
              <a:rPr lang="en-IN" sz="1100" i="1" dirty="0"/>
              <a:t>National Health Accounts Estimates for India.</a:t>
            </a:r>
            <a:r>
              <a:rPr lang="en-IN" sz="1100" dirty="0"/>
              <a:t> Delhi: NHSRC ,Ministry of health &amp; family welfare , Government of India.</a:t>
            </a:r>
            <a:endParaRPr lang="en-US" sz="1100" dirty="0"/>
          </a:p>
          <a:p>
            <a:pPr algn="just"/>
            <a:r>
              <a:rPr lang="en-IN" sz="1100" dirty="0"/>
              <a:t>3.Subramanian, K. V. (2021). </a:t>
            </a:r>
            <a:r>
              <a:rPr lang="en-IN" sz="1100" i="1" dirty="0"/>
              <a:t>Economic Survey ‘High out-of-pocket expenses for health can lead to poverty’.</a:t>
            </a:r>
            <a:r>
              <a:rPr lang="en-IN" sz="1100" dirty="0"/>
              <a:t> Delhi: Government of India Ministry of Finance Department of Economic Affairs Economic Division.</a:t>
            </a:r>
            <a:endParaRPr lang="en-US" sz="1100" dirty="0"/>
          </a:p>
          <a:p>
            <a:endParaRPr lang="en-IN" dirty="0"/>
          </a:p>
        </p:txBody>
      </p:sp>
    </p:spTree>
    <p:extLst>
      <p:ext uri="{BB962C8B-B14F-4D97-AF65-F5344CB8AC3E}">
        <p14:creationId xmlns:p14="http://schemas.microsoft.com/office/powerpoint/2010/main" val="647748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FE2DE-2677-4BDD-91BC-BFC3051144A0}"/>
              </a:ext>
            </a:extLst>
          </p:cNvPr>
          <p:cNvSpPr>
            <a:spLocks noGrp="1"/>
          </p:cNvSpPr>
          <p:nvPr>
            <p:ph type="ctrTitle"/>
          </p:nvPr>
        </p:nvSpPr>
        <p:spPr>
          <a:xfrm>
            <a:off x="0" y="1"/>
            <a:ext cx="12192000" cy="1087120"/>
          </a:xfrm>
          <a:blipFill>
            <a:blip r:embed="rId2"/>
            <a:tile tx="0" ty="0" sx="100000" sy="100000" flip="none" algn="tl"/>
          </a:blipFill>
        </p:spPr>
        <p:txBody>
          <a:bodyPr>
            <a:normAutofit/>
          </a:bodyPr>
          <a:lstStyle/>
          <a:p>
            <a:r>
              <a:rPr lang="en-IN" sz="6000" b="1" dirty="0">
                <a:latin typeface="Times New Roman" panose="02020603050405020304" pitchFamily="18" charset="0"/>
                <a:cs typeface="Times New Roman" panose="02020603050405020304" pitchFamily="18" charset="0"/>
              </a:rPr>
              <a:t> </a:t>
            </a:r>
            <a:r>
              <a:rPr lang="en-US" sz="3200" b="1" u="sng" dirty="0">
                <a:solidFill>
                  <a:schemeClr val="accent2">
                    <a:lumMod val="50000"/>
                  </a:schemeClr>
                </a:solidFill>
                <a:latin typeface="Arial" panose="020B0604020202020204" pitchFamily="34" charset="0"/>
                <a:cs typeface="Arial" panose="020B0604020202020204" pitchFamily="34" charset="0"/>
              </a:rPr>
              <a:t>Purpose of study</a:t>
            </a:r>
            <a:endParaRPr lang="en-IN" sz="32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41415C9-EAA3-4B39-B6CE-422D200E3902}"/>
              </a:ext>
            </a:extLst>
          </p:cNvPr>
          <p:cNvSpPr>
            <a:spLocks noGrp="1"/>
          </p:cNvSpPr>
          <p:nvPr>
            <p:ph type="subTitle" idx="1"/>
          </p:nvPr>
        </p:nvSpPr>
        <p:spPr>
          <a:xfrm>
            <a:off x="162560" y="1290320"/>
            <a:ext cx="12029440" cy="5374640"/>
          </a:xfrm>
        </p:spPr>
        <p:txBody>
          <a:bodyPr>
            <a:normAutofit lnSpcReduction="10000"/>
          </a:bodyPr>
          <a:lstStyle/>
          <a:p>
            <a:pPr algn="just"/>
            <a:r>
              <a:rPr lang="en-IN" sz="2400" b="1" u="sng" dirty="0">
                <a:latin typeface="Arial" panose="020B0604020202020204" pitchFamily="34" charset="0"/>
                <a:cs typeface="Arial" panose="020B0604020202020204" pitchFamily="34" charset="0"/>
              </a:rPr>
              <a:t>Research questions</a:t>
            </a:r>
          </a:p>
          <a:p>
            <a:pPr marL="457200" indent="-457200" algn="just">
              <a:buFont typeface="Wingdings" panose="05000000000000000000" pitchFamily="2" charset="2"/>
              <a:buChar char="ü"/>
            </a:pPr>
            <a:r>
              <a:rPr lang="en-IN" sz="2400" dirty="0">
                <a:latin typeface="Arial" panose="020B0604020202020204" pitchFamily="34" charset="0"/>
                <a:cs typeface="Arial" panose="020B0604020202020204" pitchFamily="34" charset="0"/>
              </a:rPr>
              <a:t>Can medical crowd-funding be a solution in providing financial assistance to the needful patients?</a:t>
            </a:r>
          </a:p>
          <a:p>
            <a:pPr marL="457200" indent="-457200" algn="just">
              <a:buFont typeface="Wingdings" panose="05000000000000000000" pitchFamily="2" charset="2"/>
              <a:buChar char="ü"/>
            </a:pPr>
            <a:r>
              <a:rPr lang="en-IN" sz="2400" dirty="0">
                <a:latin typeface="Arial" panose="020B0604020202020204" pitchFamily="34" charset="0"/>
                <a:cs typeface="Arial" panose="020B0604020202020204" pitchFamily="34" charset="0"/>
              </a:rPr>
              <a:t>What is the awareness and interest of specialists doctors regarding medical crowd-funding in India?</a:t>
            </a:r>
          </a:p>
          <a:p>
            <a:pPr algn="just"/>
            <a:r>
              <a:rPr lang="en-IN" sz="2400" b="1" u="sng" dirty="0">
                <a:latin typeface="Arial" panose="020B0604020202020204" pitchFamily="34" charset="0"/>
                <a:cs typeface="Arial" panose="020B0604020202020204" pitchFamily="34" charset="0"/>
              </a:rPr>
              <a:t>Aim</a:t>
            </a:r>
          </a:p>
          <a:p>
            <a:pPr algn="just"/>
            <a:r>
              <a:rPr lang="en-IN" sz="2400" dirty="0">
                <a:latin typeface="Arial" panose="020B0604020202020204" pitchFamily="34" charset="0"/>
                <a:cs typeface="Arial" panose="020B0604020202020204" pitchFamily="34" charset="0"/>
              </a:rPr>
              <a:t>To evaluate the perception of specialist regarding medical crowdfunding  and to assess the functioning of medical crowdfunding platforms in India. </a:t>
            </a:r>
            <a:endParaRPr lang="en-IN" sz="2400" u="sng" dirty="0">
              <a:latin typeface="Arial" panose="020B0604020202020204" pitchFamily="34" charset="0"/>
              <a:cs typeface="Arial" panose="020B0604020202020204" pitchFamily="34" charset="0"/>
            </a:endParaRPr>
          </a:p>
          <a:p>
            <a:pPr algn="just"/>
            <a:r>
              <a:rPr lang="en-IN" sz="2400" b="1" u="sng" dirty="0">
                <a:latin typeface="Arial" panose="020B0604020202020204" pitchFamily="34" charset="0"/>
                <a:cs typeface="Arial" panose="020B0604020202020204" pitchFamily="34" charset="0"/>
              </a:rPr>
              <a:t>Primary Objective</a:t>
            </a:r>
          </a:p>
          <a:p>
            <a:pPr marL="457200" indent="-457200" algn="just">
              <a:buFont typeface="Wingdings" panose="05000000000000000000" pitchFamily="2" charset="2"/>
              <a:buChar char="ü"/>
            </a:pPr>
            <a:r>
              <a:rPr lang="en-IN"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To understand the awareness of medical Crowdfunding among specialist doctors.</a:t>
            </a:r>
            <a:endParaRPr lang="en-IN" sz="2400" b="1" u="sng" dirty="0">
              <a:latin typeface="Arial" panose="020B0604020202020204" pitchFamily="34" charset="0"/>
              <a:cs typeface="Arial" panose="020B0604020202020204" pitchFamily="34" charset="0"/>
            </a:endParaRPr>
          </a:p>
          <a:p>
            <a:pPr algn="just"/>
            <a:r>
              <a:rPr lang="en-IN" sz="2400" b="1" u="sng" dirty="0">
                <a:latin typeface="Arial" panose="020B0604020202020204" pitchFamily="34" charset="0"/>
                <a:cs typeface="Arial" panose="020B0604020202020204" pitchFamily="34" charset="0"/>
              </a:rPr>
              <a:t>Secondary objective</a:t>
            </a:r>
          </a:p>
          <a:p>
            <a:pPr marL="342900" indent="-342900" algn="just">
              <a:buFont typeface="Wingdings" panose="05000000000000000000" pitchFamily="2" charset="2"/>
              <a:buChar char="ü"/>
            </a:pPr>
            <a:r>
              <a:rPr lang="en-IN"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To study the functioning of various Indian medical crowdfunding platforms (CFPs).</a:t>
            </a:r>
          </a:p>
          <a:p>
            <a:pPr marL="342900" indent="-342900" algn="just">
              <a:buFont typeface="Wingdings" panose="05000000000000000000" pitchFamily="2" charset="2"/>
              <a:buChar char="ü"/>
            </a:pPr>
            <a:r>
              <a:rPr lang="en-IN"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To understand the perception of specialist about medical Crowdfunding.</a:t>
            </a:r>
            <a:endParaRPr lang="en-IN" sz="2400" dirty="0">
              <a:effectLst/>
              <a:latin typeface="Arial" panose="020B0604020202020204" pitchFamily="34" charset="0"/>
              <a:ea typeface="Calibri" panose="020F050202020403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2310064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FE2DE-2677-4BDD-91BC-BFC3051144A0}"/>
              </a:ext>
            </a:extLst>
          </p:cNvPr>
          <p:cNvSpPr>
            <a:spLocks noGrp="1"/>
          </p:cNvSpPr>
          <p:nvPr>
            <p:ph type="ctrTitle"/>
          </p:nvPr>
        </p:nvSpPr>
        <p:spPr>
          <a:xfrm>
            <a:off x="0" y="1"/>
            <a:ext cx="12192000" cy="1087120"/>
          </a:xfrm>
          <a:blipFill>
            <a:blip r:embed="rId2"/>
            <a:tile tx="0" ty="0" sx="100000" sy="100000" flip="none" algn="tl"/>
          </a:blipFill>
        </p:spPr>
        <p:txBody>
          <a:bodyPr>
            <a:normAutofit/>
          </a:bodyPr>
          <a:lstStyle/>
          <a:p>
            <a:r>
              <a:rPr lang="en-IN" sz="3200" b="1" u="sng" dirty="0">
                <a:solidFill>
                  <a:schemeClr val="accent2">
                    <a:lumMod val="50000"/>
                  </a:schemeClr>
                </a:solidFill>
                <a:latin typeface="Arial" panose="020B0604020202020204" pitchFamily="34" charset="0"/>
                <a:cs typeface="Arial" panose="020B0604020202020204" pitchFamily="34" charset="0"/>
              </a:rPr>
              <a:t>Methodology</a:t>
            </a:r>
            <a:endParaRPr lang="en-IN" sz="32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441415C9-EAA3-4B39-B6CE-422D200E3902}"/>
              </a:ext>
            </a:extLst>
          </p:cNvPr>
          <p:cNvSpPr>
            <a:spLocks noGrp="1"/>
          </p:cNvSpPr>
          <p:nvPr>
            <p:ph type="subTitle" idx="1"/>
          </p:nvPr>
        </p:nvSpPr>
        <p:spPr>
          <a:xfrm>
            <a:off x="264160" y="1290320"/>
            <a:ext cx="11643360" cy="5374640"/>
          </a:xfrm>
        </p:spPr>
        <p:txBody>
          <a:bodyPr>
            <a:normAutofit lnSpcReduction="10000"/>
          </a:bodyPr>
          <a:lstStyle/>
          <a:p>
            <a:pPr algn="just">
              <a:lnSpc>
                <a:spcPct val="120000"/>
              </a:lnSpc>
              <a:spcAft>
                <a:spcPts val="800"/>
              </a:spcAft>
            </a:pPr>
            <a:r>
              <a:rPr lang="en-IN"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Study design</a:t>
            </a:r>
            <a:r>
              <a:rPr lang="en-IN"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design of  case study </a:t>
            </a:r>
            <a:r>
              <a:rPr lang="en-I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is</a:t>
            </a: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cross-sectional descriptive</a:t>
            </a:r>
            <a:r>
              <a:rPr lang="en-I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800"/>
              </a:spcAft>
            </a:pPr>
            <a:r>
              <a:rPr lang="en-IN"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Study Setting:</a:t>
            </a: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The study will be done in two parts:</a:t>
            </a:r>
            <a:endParaRPr lang="en-IN"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800"/>
              </a:spcAft>
            </a:pP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Online survey of specialist doctors </a:t>
            </a:r>
            <a:endParaRPr lang="en-IN"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800"/>
              </a:spcAft>
            </a:pP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Review of online medical crowdfunding platforms in India</a:t>
            </a:r>
            <a:endParaRPr lang="en-IN"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800"/>
              </a:spcAft>
            </a:pPr>
            <a:r>
              <a:rPr lang="en-IN"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Selection criteria:</a:t>
            </a:r>
          </a:p>
          <a:p>
            <a:pPr algn="just">
              <a:lnSpc>
                <a:spcPct val="120000"/>
              </a:lnSpc>
              <a:spcAft>
                <a:spcPts val="800"/>
              </a:spcAft>
            </a:pPr>
            <a:r>
              <a:rPr lang="en-IN"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For online survey- </a:t>
            </a: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specialists doctors in multi specialist hospitals. All responses are received in data collection time period </a:t>
            </a:r>
            <a:r>
              <a:rPr lang="en-I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i.e.; 15 days.</a:t>
            </a:r>
          </a:p>
          <a:p>
            <a:pPr algn="just">
              <a:lnSpc>
                <a:spcPct val="120000"/>
              </a:lnSpc>
              <a:spcAft>
                <a:spcPts val="800"/>
              </a:spcAft>
            </a:pPr>
            <a:r>
              <a:rPr lang="en-IN"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For </a:t>
            </a:r>
            <a:r>
              <a:rPr lang="en-IN"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a:t>
            </a:r>
            <a:r>
              <a:rPr lang="en-IN"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eview- </a:t>
            </a: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Survey outcome, availability of information, locational presence, type of crowd. </a:t>
            </a:r>
            <a:r>
              <a:rPr lang="en-IN" sz="2400" dirty="0"/>
              <a:t>Top 50 medical campaigns where &gt;40%  target funds were raised.</a:t>
            </a: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p>
          <a:p>
            <a:endParaRPr lang="en-IN" dirty="0"/>
          </a:p>
        </p:txBody>
      </p:sp>
    </p:spTree>
    <p:extLst>
      <p:ext uri="{BB962C8B-B14F-4D97-AF65-F5344CB8AC3E}">
        <p14:creationId xmlns:p14="http://schemas.microsoft.com/office/powerpoint/2010/main" val="4133991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41415C9-EAA3-4B39-B6CE-422D200E3902}"/>
              </a:ext>
            </a:extLst>
          </p:cNvPr>
          <p:cNvSpPr>
            <a:spLocks noGrp="1"/>
          </p:cNvSpPr>
          <p:nvPr>
            <p:ph type="subTitle" idx="1"/>
          </p:nvPr>
        </p:nvSpPr>
        <p:spPr>
          <a:xfrm>
            <a:off x="386080" y="375920"/>
            <a:ext cx="11531950" cy="5740400"/>
          </a:xfrm>
        </p:spPr>
        <p:txBody>
          <a:bodyPr/>
          <a:lstStyle/>
          <a:p>
            <a:pPr algn="just">
              <a:lnSpc>
                <a:spcPct val="120000"/>
              </a:lnSpc>
              <a:spcAft>
                <a:spcPts val="800"/>
              </a:spcAft>
            </a:pPr>
            <a:r>
              <a:rPr lang="en-IN" sz="2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Sampling method:</a:t>
            </a:r>
            <a:endParaRPr lang="en-IN" sz="24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20000"/>
              </a:lnSpc>
              <a:spcAft>
                <a:spcPts val="800"/>
              </a:spcAft>
            </a:pPr>
            <a:r>
              <a:rPr lang="en-IN"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(1) For online survey – Snowball sampling, </a:t>
            </a:r>
            <a:endParaRPr lang="en-IN" sz="24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20000"/>
              </a:lnSpc>
              <a:spcAft>
                <a:spcPts val="800"/>
              </a:spcAft>
            </a:pPr>
            <a:r>
              <a:rPr lang="en-IN"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(2) For review – crowdfunding platforms meeting the selection criteria</a:t>
            </a:r>
            <a:endParaRPr lang="en-IN" sz="24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20000"/>
              </a:lnSpc>
              <a:spcAft>
                <a:spcPts val="800"/>
              </a:spcAft>
            </a:pPr>
            <a:r>
              <a:rPr lang="en-US" sz="2400" b="1" dirty="0">
                <a:latin typeface="Arial" panose="020B0604020202020204" pitchFamily="34" charset="0"/>
                <a:cs typeface="Arial" panose="020B0604020202020204" pitchFamily="34" charset="0"/>
              </a:rPr>
              <a:t>Data collection tools: </a:t>
            </a:r>
            <a:r>
              <a:rPr lang="en-US" sz="2400" dirty="0">
                <a:latin typeface="Arial" panose="020B0604020202020204" pitchFamily="34" charset="0"/>
                <a:cs typeface="Arial" panose="020B0604020202020204" pitchFamily="34" charset="0"/>
              </a:rPr>
              <a:t>Online Survey form (in Google forms) to understand the awareness and perception of specialist regarding Medical CF and data abstraction tool to assess the functioning of CFPs  in India.</a:t>
            </a:r>
          </a:p>
          <a:p>
            <a:pPr algn="just">
              <a:lnSpc>
                <a:spcPct val="120000"/>
              </a:lnSpc>
              <a:spcAft>
                <a:spcPts val="800"/>
              </a:spcAft>
            </a:pPr>
            <a:r>
              <a:rPr lang="en-IN" sz="2400" b="1" u="sng" dirty="0">
                <a:latin typeface="Arial" panose="020B0604020202020204" pitchFamily="34" charset="0"/>
                <a:cs typeface="Arial" panose="020B0604020202020204" pitchFamily="34" charset="0"/>
              </a:rPr>
              <a:t>Research parameters</a:t>
            </a:r>
            <a:r>
              <a:rPr lang="en-IN" sz="2400" b="1" dirty="0">
                <a:latin typeface="Arial" panose="020B0604020202020204" pitchFamily="34" charset="0"/>
                <a:cs typeface="Arial" panose="020B0604020202020204" pitchFamily="34" charset="0"/>
              </a:rPr>
              <a:t>:  </a:t>
            </a:r>
            <a:r>
              <a:rPr lang="en-IN" sz="2400" dirty="0">
                <a:latin typeface="Arial" panose="020B0604020202020204" pitchFamily="34" charset="0"/>
                <a:cs typeface="Arial" panose="020B0604020202020204" pitchFamily="34" charset="0"/>
              </a:rPr>
              <a:t>The CFPs funds are compared on the basis of following parameters:</a:t>
            </a:r>
          </a:p>
          <a:p>
            <a:pPr algn="just">
              <a:lnSpc>
                <a:spcPct val="120000"/>
              </a:lnSpc>
              <a:spcAft>
                <a:spcPts val="800"/>
              </a:spcAft>
            </a:pPr>
            <a:r>
              <a:rPr lang="en-IN" sz="2400" dirty="0">
                <a:latin typeface="Arial" panose="020B0604020202020204" pitchFamily="34" charset="0"/>
                <a:cs typeface="Arial" panose="020B0604020202020204" pitchFamily="34" charset="0"/>
              </a:rPr>
              <a:t>Operations, total medical fund raised as well as during covid, fundraisers, </a:t>
            </a:r>
            <a:endParaRPr lang="en-IN" dirty="0"/>
          </a:p>
        </p:txBody>
      </p:sp>
    </p:spTree>
    <p:extLst>
      <p:ext uri="{BB962C8B-B14F-4D97-AF65-F5344CB8AC3E}">
        <p14:creationId xmlns:p14="http://schemas.microsoft.com/office/powerpoint/2010/main" val="99152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FE2DE-2677-4BDD-91BC-BFC3051144A0}"/>
              </a:ext>
            </a:extLst>
          </p:cNvPr>
          <p:cNvSpPr>
            <a:spLocks noGrp="1"/>
          </p:cNvSpPr>
          <p:nvPr>
            <p:ph type="ctrTitle"/>
          </p:nvPr>
        </p:nvSpPr>
        <p:spPr>
          <a:xfrm>
            <a:off x="0" y="1"/>
            <a:ext cx="12192000" cy="640080"/>
          </a:xfrm>
          <a:blipFill>
            <a:blip r:embed="rId2"/>
            <a:tile tx="0" ty="0" sx="100000" sy="100000" flip="none" algn="tl"/>
          </a:blipFill>
        </p:spPr>
        <p:txBody>
          <a:bodyPr>
            <a:normAutofit/>
          </a:bodyPr>
          <a:lstStyle/>
          <a:p>
            <a:r>
              <a:rPr lang="en-IN" sz="3200" b="1" dirty="0">
                <a:solidFill>
                  <a:schemeClr val="accent2">
                    <a:lumMod val="50000"/>
                  </a:schemeClr>
                </a:solidFill>
                <a:latin typeface="Arial" panose="020B0604020202020204" pitchFamily="34" charset="0"/>
                <a:cs typeface="Arial" panose="020B0604020202020204" pitchFamily="34" charset="0"/>
              </a:rPr>
              <a:t>Result of online survey</a:t>
            </a:r>
          </a:p>
        </p:txBody>
      </p:sp>
      <p:sp>
        <p:nvSpPr>
          <p:cNvPr id="3" name="Subtitle 2">
            <a:extLst>
              <a:ext uri="{FF2B5EF4-FFF2-40B4-BE49-F238E27FC236}">
                <a16:creationId xmlns:a16="http://schemas.microsoft.com/office/drawing/2014/main" id="{441415C9-EAA3-4B39-B6CE-422D200E3902}"/>
              </a:ext>
            </a:extLst>
          </p:cNvPr>
          <p:cNvSpPr>
            <a:spLocks noGrp="1"/>
          </p:cNvSpPr>
          <p:nvPr>
            <p:ph type="subTitle" idx="1"/>
          </p:nvPr>
        </p:nvSpPr>
        <p:spPr>
          <a:xfrm>
            <a:off x="66040" y="640081"/>
            <a:ext cx="12059920" cy="5476239"/>
          </a:xfrm>
        </p:spPr>
        <p:txBody>
          <a:bodyPr/>
          <a:lstStyle/>
          <a:p>
            <a:pPr algn="just"/>
            <a:r>
              <a:rPr lang="en-IN"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Awareness about CF: </a:t>
            </a: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62% doctors were aware about medical crowdfunding. </a:t>
            </a:r>
          </a:p>
          <a:p>
            <a:pPr algn="just"/>
            <a:r>
              <a:rPr lang="en-IN"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Financial assistance: </a:t>
            </a: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 every department, </a:t>
            </a:r>
            <a:r>
              <a:rPr lang="en-I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there are </a:t>
            </a: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10-15%  LAMA </a:t>
            </a:r>
            <a:r>
              <a:rPr lang="en-IN"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400" b="0" dirty="0">
                <a:solidFill>
                  <a:srgbClr val="000000"/>
                </a:solidFill>
                <a:effectLst/>
                <a:latin typeface="Times New Roman" panose="02020603050405020304" pitchFamily="18" charset="0"/>
                <a:ea typeface="Times New Roman" panose="02020603050405020304" pitchFamily="18" charset="0"/>
              </a:rPr>
              <a:t>Leave against medical advice</a:t>
            </a:r>
            <a:r>
              <a:rPr lang="en-IN"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patients per week consultation due to lack of funds for billing. </a:t>
            </a:r>
          </a:p>
          <a:p>
            <a:pPr algn="just"/>
            <a:r>
              <a:rPr lang="en-IN"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Interest towards CFs: </a:t>
            </a:r>
            <a:r>
              <a:rPr lang="en-I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Out of 34 doctors, 24 (70%) doctors want to operate their patients who deny their treatment due to lack of funds. 30% doctors agree that those LAMA patients won’t affect. 76% doctors want to increase revenue for their department while 23% believes loss of patients due to lack of medical funds doesn’t affect to their department revenue. Most of the doctors believes that long term treatment like cancer, rare genetic disorders, surgery and organ transplant cases &amp; covid relief could be suitable to crowdfunding.</a:t>
            </a:r>
            <a:endParaRPr lang="en-IN" dirty="0"/>
          </a:p>
        </p:txBody>
      </p:sp>
      <p:pic>
        <p:nvPicPr>
          <p:cNvPr id="5" name="Picture 4">
            <a:extLst>
              <a:ext uri="{FF2B5EF4-FFF2-40B4-BE49-F238E27FC236}">
                <a16:creationId xmlns:a16="http://schemas.microsoft.com/office/drawing/2014/main" id="{5DA23B32-CFAA-4786-9D66-B6BB3E2675BC}"/>
              </a:ext>
            </a:extLst>
          </p:cNvPr>
          <p:cNvPicPr>
            <a:picLocks noChangeAspect="1"/>
          </p:cNvPicPr>
          <p:nvPr/>
        </p:nvPicPr>
        <p:blipFill>
          <a:blip r:embed="rId3"/>
          <a:stretch>
            <a:fillRect/>
          </a:stretch>
        </p:blipFill>
        <p:spPr>
          <a:xfrm>
            <a:off x="66040" y="4226560"/>
            <a:ext cx="11816080" cy="2245360"/>
          </a:xfrm>
          <a:prstGeom prst="rect">
            <a:avLst/>
          </a:prstGeom>
          <a:blipFill>
            <a:blip r:embed="rId2"/>
            <a:tile tx="0" ty="0" sx="100000" sy="100000" flip="none" algn="tl"/>
          </a:blip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Tree>
    <p:extLst>
      <p:ext uri="{BB962C8B-B14F-4D97-AF65-F5344CB8AC3E}">
        <p14:creationId xmlns:p14="http://schemas.microsoft.com/office/powerpoint/2010/main" val="2131630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41415C9-EAA3-4B39-B6CE-422D200E3902}"/>
              </a:ext>
            </a:extLst>
          </p:cNvPr>
          <p:cNvSpPr>
            <a:spLocks noGrp="1"/>
          </p:cNvSpPr>
          <p:nvPr>
            <p:ph type="subTitle" idx="1"/>
          </p:nvPr>
        </p:nvSpPr>
        <p:spPr>
          <a:xfrm>
            <a:off x="558800" y="1290320"/>
            <a:ext cx="11348720" cy="5374640"/>
          </a:xfrm>
        </p:spPr>
        <p:txBody>
          <a:bodyPr/>
          <a:lstStyle/>
          <a:p>
            <a:r>
              <a:rPr lang="en-IN" dirty="0"/>
              <a:t>.</a:t>
            </a:r>
          </a:p>
        </p:txBody>
      </p:sp>
      <p:pic>
        <p:nvPicPr>
          <p:cNvPr id="5" name="Picture 4">
            <a:extLst>
              <a:ext uri="{FF2B5EF4-FFF2-40B4-BE49-F238E27FC236}">
                <a16:creationId xmlns:a16="http://schemas.microsoft.com/office/drawing/2014/main" id="{90F6AC87-0A37-4676-AC45-5FFD75303F26}"/>
              </a:ext>
            </a:extLst>
          </p:cNvPr>
          <p:cNvPicPr>
            <a:picLocks noChangeAspect="1"/>
          </p:cNvPicPr>
          <p:nvPr/>
        </p:nvPicPr>
        <p:blipFill>
          <a:blip r:embed="rId2"/>
          <a:stretch>
            <a:fillRect/>
          </a:stretch>
        </p:blipFill>
        <p:spPr>
          <a:xfrm>
            <a:off x="803276" y="523064"/>
            <a:ext cx="10382388" cy="2609314"/>
          </a:xfrm>
          <a:prstGeom prst="rect">
            <a:avLst/>
          </a:prstGeom>
          <a:blipFill>
            <a:blip r:embed="rId3"/>
            <a:tile tx="0" ty="0" sx="100000" sy="100000" flip="none" algn="tl"/>
          </a:blip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graphicFrame>
        <p:nvGraphicFramePr>
          <p:cNvPr id="6" name="Table 7">
            <a:extLst>
              <a:ext uri="{FF2B5EF4-FFF2-40B4-BE49-F238E27FC236}">
                <a16:creationId xmlns:a16="http://schemas.microsoft.com/office/drawing/2014/main" id="{F4FCD7FA-1E67-4DC0-AC6B-0BBA52E3FA57}"/>
              </a:ext>
            </a:extLst>
          </p:cNvPr>
          <p:cNvGraphicFramePr>
            <a:graphicFrameLocks noGrp="1"/>
          </p:cNvGraphicFramePr>
          <p:nvPr>
            <p:extLst>
              <p:ext uri="{D42A27DB-BD31-4B8C-83A1-F6EECF244321}">
                <p14:modId xmlns:p14="http://schemas.microsoft.com/office/powerpoint/2010/main" val="2550394448"/>
              </p:ext>
            </p:extLst>
          </p:nvPr>
        </p:nvGraphicFramePr>
        <p:xfrm>
          <a:off x="829454" y="3611188"/>
          <a:ext cx="10356210" cy="2761990"/>
        </p:xfrm>
        <a:graphic>
          <a:graphicData uri="http://schemas.openxmlformats.org/drawingml/2006/table">
            <a:tbl>
              <a:tblPr firstRow="1" bandRow="1">
                <a:effectLst>
                  <a:outerShdw blurRad="63500" sx="102000" sy="102000" algn="ctr" rotWithShape="0">
                    <a:prstClr val="black">
                      <a:alpha val="40000"/>
                    </a:prstClr>
                  </a:outerShdw>
                </a:effectLst>
                <a:tableStyleId>{5940675A-B579-460E-94D1-54222C63F5DA}</a:tableStyleId>
              </a:tblPr>
              <a:tblGrid>
                <a:gridCol w="3452070">
                  <a:extLst>
                    <a:ext uri="{9D8B030D-6E8A-4147-A177-3AD203B41FA5}">
                      <a16:colId xmlns:a16="http://schemas.microsoft.com/office/drawing/2014/main" val="1923012345"/>
                    </a:ext>
                  </a:extLst>
                </a:gridCol>
                <a:gridCol w="3452070">
                  <a:extLst>
                    <a:ext uri="{9D8B030D-6E8A-4147-A177-3AD203B41FA5}">
                      <a16:colId xmlns:a16="http://schemas.microsoft.com/office/drawing/2014/main" val="1762591138"/>
                    </a:ext>
                  </a:extLst>
                </a:gridCol>
                <a:gridCol w="3452070">
                  <a:extLst>
                    <a:ext uri="{9D8B030D-6E8A-4147-A177-3AD203B41FA5}">
                      <a16:colId xmlns:a16="http://schemas.microsoft.com/office/drawing/2014/main" val="1649294741"/>
                    </a:ext>
                  </a:extLst>
                </a:gridCol>
              </a:tblGrid>
              <a:tr h="818812">
                <a:tc>
                  <a:txBody>
                    <a:bodyPr/>
                    <a:lstStyle/>
                    <a:p>
                      <a:endParaRPr lang="en-IN" sz="2000" dirty="0">
                        <a:latin typeface="Times New Roman" panose="02020603050405020304" pitchFamily="18" charset="0"/>
                        <a:cs typeface="Times New Roman" panose="02020603050405020304" pitchFamily="18" charset="0"/>
                      </a:endParaRPr>
                    </a:p>
                  </a:txBody>
                  <a:tcPr>
                    <a:blipFill>
                      <a:blip r:embed="rId3"/>
                      <a:tile tx="0" ty="0" sx="100000" sy="100000" flip="none" algn="tl"/>
                    </a:blipFill>
                  </a:tcPr>
                </a:tc>
                <a:tc>
                  <a:txBody>
                    <a:bodyPr/>
                    <a:lstStyle/>
                    <a:p>
                      <a:r>
                        <a:rPr lang="en-IN" sz="2000" b="1" kern="1200" dirty="0">
                          <a:solidFill>
                            <a:schemeClr val="tx1"/>
                          </a:solidFill>
                          <a:effectLst/>
                          <a:latin typeface="Times New Roman" panose="02020603050405020304" pitchFamily="18" charset="0"/>
                          <a:ea typeface="+mn-ea"/>
                          <a:cs typeface="Times New Roman" panose="02020603050405020304" pitchFamily="18" charset="0"/>
                        </a:rPr>
                        <a:t>Doctor's interest to increase revenue for their departments</a:t>
                      </a:r>
                      <a:endParaRPr lang="en-IN" sz="2000" b="1" dirty="0">
                        <a:latin typeface="Times New Roman" panose="02020603050405020304" pitchFamily="18" charset="0"/>
                        <a:cs typeface="Times New Roman" panose="02020603050405020304" pitchFamily="18" charset="0"/>
                      </a:endParaRPr>
                    </a:p>
                  </a:txBody>
                  <a:tcPr>
                    <a:blipFill>
                      <a:blip r:embed="rId3"/>
                      <a:tile tx="0" ty="0" sx="100000" sy="100000" flip="none" algn="tl"/>
                    </a:blipFill>
                  </a:tcPr>
                </a:tc>
                <a:tc>
                  <a:txBody>
                    <a:bodyPr/>
                    <a:lstStyle/>
                    <a:p>
                      <a:r>
                        <a:rPr lang="en-IN" sz="2000" b="1" kern="1200" dirty="0">
                          <a:solidFill>
                            <a:schemeClr val="tx1"/>
                          </a:solidFill>
                          <a:effectLst/>
                          <a:latin typeface="Times New Roman" panose="02020603050405020304" pitchFamily="18" charset="0"/>
                          <a:ea typeface="+mn-ea"/>
                          <a:cs typeface="Times New Roman" panose="02020603050405020304" pitchFamily="18" charset="0"/>
                        </a:rPr>
                        <a:t>Doctors are not oriented to increase revenue for their departments</a:t>
                      </a:r>
                      <a:endParaRPr lang="en-IN" sz="2000" b="1" dirty="0">
                        <a:latin typeface="Times New Roman" panose="02020603050405020304" pitchFamily="18" charset="0"/>
                        <a:cs typeface="Times New Roman" panose="02020603050405020304" pitchFamily="18" charset="0"/>
                      </a:endParaRPr>
                    </a:p>
                  </a:txBody>
                  <a:tcPr>
                    <a:blipFill>
                      <a:blip r:embed="rId3"/>
                      <a:tile tx="0" ty="0" sx="100000" sy="100000" flip="none" algn="tl"/>
                    </a:blipFill>
                  </a:tcPr>
                </a:tc>
                <a:extLst>
                  <a:ext uri="{0D108BD9-81ED-4DB2-BD59-A6C34878D82A}">
                    <a16:rowId xmlns:a16="http://schemas.microsoft.com/office/drawing/2014/main" val="1396092034"/>
                  </a:ext>
                </a:extLst>
              </a:tr>
              <a:tr h="878075">
                <a:tc>
                  <a:txBody>
                    <a:bodyPr/>
                    <a:lstStyle/>
                    <a:p>
                      <a:r>
                        <a:rPr lang="en-IN" sz="2000" b="1" kern="1200" dirty="0">
                          <a:solidFill>
                            <a:schemeClr val="tx1"/>
                          </a:solidFill>
                          <a:effectLst/>
                          <a:latin typeface="Times New Roman" panose="02020603050405020304" pitchFamily="18" charset="0"/>
                          <a:ea typeface="+mn-ea"/>
                          <a:cs typeface="Times New Roman" panose="02020603050405020304" pitchFamily="18" charset="0"/>
                        </a:rPr>
                        <a:t>Awareness about medical CF</a:t>
                      </a:r>
                      <a:endParaRPr lang="en-IN" sz="2000" b="1" dirty="0">
                        <a:latin typeface="Times New Roman" panose="02020603050405020304" pitchFamily="18" charset="0"/>
                        <a:cs typeface="Times New Roman" panose="02020603050405020304" pitchFamily="18" charset="0"/>
                      </a:endParaRPr>
                    </a:p>
                  </a:txBody>
                  <a:tcPr>
                    <a:blipFill>
                      <a:blip r:embed="rId3"/>
                      <a:tile tx="0" ty="0" sx="100000" sy="100000" flip="none" algn="tl"/>
                    </a:blipFill>
                  </a:tcPr>
                </a:tc>
                <a:tc>
                  <a:txBody>
                    <a:bodyPr/>
                    <a:lstStyle/>
                    <a:p>
                      <a:r>
                        <a:rPr lang="en-IN" sz="2000" kern="1200" dirty="0">
                          <a:solidFill>
                            <a:schemeClr val="tx1"/>
                          </a:solidFill>
                          <a:effectLst/>
                          <a:latin typeface="Times New Roman" panose="02020603050405020304" pitchFamily="18" charset="0"/>
                          <a:ea typeface="+mn-ea"/>
                          <a:cs typeface="Times New Roman" panose="02020603050405020304" pitchFamily="18" charset="0"/>
                        </a:rPr>
                        <a:t>17 out of 26 (65%)</a:t>
                      </a:r>
                      <a:endParaRPr lang="en-IN" sz="2000" dirty="0">
                        <a:latin typeface="Times New Roman" panose="02020603050405020304" pitchFamily="18" charset="0"/>
                        <a:cs typeface="Times New Roman" panose="02020603050405020304" pitchFamily="18" charset="0"/>
                      </a:endParaRPr>
                    </a:p>
                  </a:txBody>
                  <a:tcPr>
                    <a:blipFill>
                      <a:blip r:embed="rId3"/>
                      <a:tile tx="0" ty="0" sx="100000" sy="100000" flip="none" algn="tl"/>
                    </a:blipFill>
                  </a:tcPr>
                </a:tc>
                <a:tc>
                  <a:txBody>
                    <a:bodyPr/>
                    <a:lstStyle/>
                    <a:p>
                      <a:r>
                        <a:rPr lang="en-IN" sz="2000" kern="1200" dirty="0">
                          <a:solidFill>
                            <a:schemeClr val="tx1"/>
                          </a:solidFill>
                          <a:effectLst/>
                          <a:latin typeface="Times New Roman" panose="02020603050405020304" pitchFamily="18" charset="0"/>
                          <a:ea typeface="+mn-ea"/>
                          <a:cs typeface="Times New Roman" panose="02020603050405020304" pitchFamily="18" charset="0"/>
                        </a:rPr>
                        <a:t>4 out of 7 (57%)</a:t>
                      </a:r>
                      <a:endParaRPr lang="en-IN" sz="2000" dirty="0">
                        <a:latin typeface="Times New Roman" panose="02020603050405020304" pitchFamily="18" charset="0"/>
                        <a:cs typeface="Times New Roman" panose="02020603050405020304" pitchFamily="18" charset="0"/>
                      </a:endParaRPr>
                    </a:p>
                  </a:txBody>
                  <a:tcPr>
                    <a:blipFill>
                      <a:blip r:embed="rId3"/>
                      <a:tile tx="0" ty="0" sx="100000" sy="100000" flip="none" algn="tl"/>
                    </a:blipFill>
                  </a:tcPr>
                </a:tc>
                <a:extLst>
                  <a:ext uri="{0D108BD9-81ED-4DB2-BD59-A6C34878D82A}">
                    <a16:rowId xmlns:a16="http://schemas.microsoft.com/office/drawing/2014/main" val="2456229299"/>
                  </a:ext>
                </a:extLst>
              </a:tr>
              <a:tr h="878075">
                <a:tc>
                  <a:txBody>
                    <a:bodyPr/>
                    <a:lstStyle/>
                    <a:p>
                      <a:r>
                        <a:rPr lang="en-IN" sz="2000" b="1" kern="1200" dirty="0">
                          <a:solidFill>
                            <a:schemeClr val="tx1"/>
                          </a:solidFill>
                          <a:effectLst/>
                          <a:latin typeface="Times New Roman" panose="02020603050405020304" pitchFamily="18" charset="0"/>
                          <a:ea typeface="+mn-ea"/>
                          <a:cs typeface="Times New Roman" panose="02020603050405020304" pitchFamily="18" charset="0"/>
                        </a:rPr>
                        <a:t>Doesn’t have knowledge about Medical CF</a:t>
                      </a:r>
                      <a:endParaRPr lang="en-IN" sz="2000" b="1" dirty="0">
                        <a:latin typeface="Times New Roman" panose="02020603050405020304" pitchFamily="18" charset="0"/>
                        <a:cs typeface="Times New Roman" panose="02020603050405020304" pitchFamily="18" charset="0"/>
                      </a:endParaRPr>
                    </a:p>
                  </a:txBody>
                  <a:tcPr>
                    <a:blipFill>
                      <a:blip r:embed="rId3"/>
                      <a:tile tx="0" ty="0" sx="100000" sy="100000" flip="none" algn="tl"/>
                    </a:blipFill>
                  </a:tcPr>
                </a:tc>
                <a:tc>
                  <a:txBody>
                    <a:bodyPr/>
                    <a:lstStyle/>
                    <a:p>
                      <a:r>
                        <a:rPr lang="en-IN" sz="2000" kern="1200" dirty="0">
                          <a:solidFill>
                            <a:schemeClr val="tx1"/>
                          </a:solidFill>
                          <a:effectLst/>
                          <a:latin typeface="Times New Roman" panose="02020603050405020304" pitchFamily="18" charset="0"/>
                          <a:ea typeface="+mn-ea"/>
                          <a:cs typeface="Times New Roman" panose="02020603050405020304" pitchFamily="18" charset="0"/>
                        </a:rPr>
                        <a:t>9 out of 26 (34%)</a:t>
                      </a:r>
                      <a:endParaRPr lang="en-IN" sz="2000" dirty="0">
                        <a:latin typeface="Times New Roman" panose="02020603050405020304" pitchFamily="18" charset="0"/>
                        <a:cs typeface="Times New Roman" panose="02020603050405020304" pitchFamily="18" charset="0"/>
                      </a:endParaRPr>
                    </a:p>
                  </a:txBody>
                  <a:tcPr>
                    <a:blipFill>
                      <a:blip r:embed="rId3"/>
                      <a:tile tx="0" ty="0" sx="100000" sy="100000" flip="none" algn="tl"/>
                    </a:blipFill>
                  </a:tcPr>
                </a:tc>
                <a:tc>
                  <a:txBody>
                    <a:bodyPr/>
                    <a:lstStyle/>
                    <a:p>
                      <a:r>
                        <a:rPr lang="en-IN" sz="2000" kern="1200" dirty="0">
                          <a:solidFill>
                            <a:schemeClr val="tx1"/>
                          </a:solidFill>
                          <a:effectLst/>
                          <a:latin typeface="Times New Roman" panose="02020603050405020304" pitchFamily="18" charset="0"/>
                          <a:ea typeface="+mn-ea"/>
                          <a:cs typeface="Times New Roman" panose="02020603050405020304" pitchFamily="18" charset="0"/>
                        </a:rPr>
                        <a:t>3 out of 7 (42%)</a:t>
                      </a:r>
                      <a:endParaRPr lang="en-IN" sz="2000" dirty="0">
                        <a:latin typeface="Times New Roman" panose="02020603050405020304" pitchFamily="18" charset="0"/>
                        <a:cs typeface="Times New Roman" panose="02020603050405020304" pitchFamily="18" charset="0"/>
                      </a:endParaRPr>
                    </a:p>
                  </a:txBody>
                  <a:tcPr>
                    <a:blipFill>
                      <a:blip r:embed="rId3"/>
                      <a:tile tx="0" ty="0" sx="100000" sy="100000" flip="none" algn="tl"/>
                    </a:blipFill>
                  </a:tcPr>
                </a:tc>
                <a:extLst>
                  <a:ext uri="{0D108BD9-81ED-4DB2-BD59-A6C34878D82A}">
                    <a16:rowId xmlns:a16="http://schemas.microsoft.com/office/drawing/2014/main" val="283289564"/>
                  </a:ext>
                </a:extLst>
              </a:tr>
            </a:tbl>
          </a:graphicData>
        </a:graphic>
      </p:graphicFrame>
    </p:spTree>
    <p:extLst>
      <p:ext uri="{BB962C8B-B14F-4D97-AF65-F5344CB8AC3E}">
        <p14:creationId xmlns:p14="http://schemas.microsoft.com/office/powerpoint/2010/main" val="3830565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41415C9-EAA3-4B39-B6CE-422D200E3902}"/>
              </a:ext>
            </a:extLst>
          </p:cNvPr>
          <p:cNvSpPr>
            <a:spLocks noGrp="1"/>
          </p:cNvSpPr>
          <p:nvPr>
            <p:ph type="subTitle" idx="1"/>
          </p:nvPr>
        </p:nvSpPr>
        <p:spPr>
          <a:xfrm>
            <a:off x="213360" y="20320"/>
            <a:ext cx="11226800" cy="6543040"/>
          </a:xfrm>
        </p:spPr>
        <p:txBody>
          <a:bodyPr/>
          <a:lstStyle/>
          <a:p>
            <a:r>
              <a:rPr lang="en-IN" dirty="0"/>
              <a:t>.</a:t>
            </a:r>
          </a:p>
        </p:txBody>
      </p:sp>
      <p:sp>
        <p:nvSpPr>
          <p:cNvPr id="10" name="TextBox 9">
            <a:extLst>
              <a:ext uri="{FF2B5EF4-FFF2-40B4-BE49-F238E27FC236}">
                <a16:creationId xmlns:a16="http://schemas.microsoft.com/office/drawing/2014/main" id="{91E9D5ED-9C53-4EEC-B542-58ED21866E9F}"/>
              </a:ext>
            </a:extLst>
          </p:cNvPr>
          <p:cNvSpPr txBox="1"/>
          <p:nvPr/>
        </p:nvSpPr>
        <p:spPr>
          <a:xfrm>
            <a:off x="914400" y="5188451"/>
            <a:ext cx="10739120" cy="1323439"/>
          </a:xfrm>
          <a:prstGeom prst="rect">
            <a:avLst/>
          </a:prstGeom>
          <a:noFill/>
        </p:spPr>
        <p:txBody>
          <a:bodyPr wrap="square">
            <a:spAutoFit/>
          </a:bodyPr>
          <a:lstStyle/>
          <a:p>
            <a:pPr marL="285750" indent="-285750" algn="just">
              <a:buFont typeface="Wingdings" panose="05000000000000000000" pitchFamily="2" charset="2"/>
              <a:buChar char="ü"/>
            </a:pPr>
            <a:r>
              <a:rPr lang="en-IN"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Impact guru and ketto is the only platform that has received foreign grant. Impact guru </a:t>
            </a:r>
            <a:r>
              <a:rPr lang="en-IN"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was</a:t>
            </a:r>
            <a:r>
              <a:rPr lang="en-IN"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the only platform which has started fundraising for rare genetic disorder; e.g. As the 2-month-old baby is diagnosed </a:t>
            </a:r>
            <a:r>
              <a:rPr lang="en-IN"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SMA Type 1</a:t>
            </a:r>
            <a:r>
              <a:rPr lang="en-IN"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one of the most severe, early-onset forms of Spinal Muscular Atrophy for which 16 crore has been raised for her treatment via Impact Guru platform across 88,000 donors</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2" name="Title 1">
            <a:extLst>
              <a:ext uri="{FF2B5EF4-FFF2-40B4-BE49-F238E27FC236}">
                <a16:creationId xmlns:a16="http://schemas.microsoft.com/office/drawing/2014/main" id="{CC6DD74A-3A0E-4720-A47D-A36A97609EC6}"/>
              </a:ext>
            </a:extLst>
          </p:cNvPr>
          <p:cNvSpPr>
            <a:spLocks noGrp="1"/>
          </p:cNvSpPr>
          <p:nvPr>
            <p:ph type="ctrTitle"/>
          </p:nvPr>
        </p:nvSpPr>
        <p:spPr>
          <a:xfrm>
            <a:off x="0" y="1"/>
            <a:ext cx="12192000" cy="680719"/>
          </a:xfrm>
          <a:blipFill>
            <a:blip r:embed="rId2"/>
            <a:tile tx="0" ty="0" sx="100000" sy="100000" flip="none" algn="tl"/>
          </a:blipFill>
        </p:spPr>
        <p:txBody>
          <a:bodyPr>
            <a:normAutofit fontScale="90000"/>
          </a:bodyPr>
          <a:lstStyle/>
          <a:p>
            <a:br>
              <a:rPr lang="en-IN" sz="6000" b="1" u="sng" dirty="0">
                <a:solidFill>
                  <a:schemeClr val="accent2">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br>
            <a:r>
              <a:rPr lang="en-IN" sz="3600" b="1" u="sng"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Analysis of CFPs</a:t>
            </a:r>
            <a:endParaRPr lang="en-IN"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D15AFB5A-A84A-4B9B-B24C-DE3166904097}"/>
              </a:ext>
            </a:extLst>
          </p:cNvPr>
          <p:cNvSpPr txBox="1"/>
          <p:nvPr/>
        </p:nvSpPr>
        <p:spPr>
          <a:xfrm>
            <a:off x="9225280" y="1286936"/>
            <a:ext cx="2428240" cy="2862322"/>
          </a:xfrm>
          <a:prstGeom prst="rect">
            <a:avLst/>
          </a:prstGeom>
          <a:solidFill>
            <a:schemeClr val="tx2">
              <a:lumMod val="40000"/>
              <a:lumOff val="60000"/>
            </a:schemeClr>
          </a:solidFill>
          <a:ln>
            <a:solidFill>
              <a:schemeClr val="tx1"/>
            </a:solidFill>
          </a:ln>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endParaRPr lang="en-IN" sz="2000" dirty="0"/>
          </a:p>
          <a:p>
            <a:pPr algn="ctr"/>
            <a:endParaRPr lang="en-IN" sz="2000" dirty="0"/>
          </a:p>
          <a:p>
            <a:pPr algn="ctr"/>
            <a:r>
              <a:rPr lang="en-IN" sz="2000" dirty="0"/>
              <a:t>Top 50 medical campaigns where more than 40%  target funds were raised</a:t>
            </a:r>
          </a:p>
          <a:p>
            <a:endParaRPr lang="en-IN" sz="2000" dirty="0"/>
          </a:p>
          <a:p>
            <a:endParaRPr lang="en-IN" sz="2000" dirty="0"/>
          </a:p>
        </p:txBody>
      </p:sp>
      <p:graphicFrame>
        <p:nvGraphicFramePr>
          <p:cNvPr id="7" name="Chart 6">
            <a:extLst>
              <a:ext uri="{FF2B5EF4-FFF2-40B4-BE49-F238E27FC236}">
                <a16:creationId xmlns:a16="http://schemas.microsoft.com/office/drawing/2014/main" id="{6A449797-36D1-48D0-9BBB-76467C33596D}"/>
              </a:ext>
            </a:extLst>
          </p:cNvPr>
          <p:cNvGraphicFramePr>
            <a:graphicFrameLocks/>
          </p:cNvGraphicFramePr>
          <p:nvPr>
            <p:extLst>
              <p:ext uri="{D42A27DB-BD31-4B8C-83A1-F6EECF244321}">
                <p14:modId xmlns:p14="http://schemas.microsoft.com/office/powerpoint/2010/main" val="3174245835"/>
              </p:ext>
            </p:extLst>
          </p:nvPr>
        </p:nvGraphicFramePr>
        <p:xfrm>
          <a:off x="1457960" y="1031575"/>
          <a:ext cx="6725920" cy="36372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22121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863</TotalTime>
  <Words>1605</Words>
  <Application>Microsoft Office PowerPoint</Application>
  <PresentationFormat>Widescreen</PresentationFormat>
  <Paragraphs>134</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Times New Roman</vt:lpstr>
      <vt:lpstr>Wingdings</vt:lpstr>
      <vt:lpstr>Office Theme</vt:lpstr>
      <vt:lpstr>To Study the Awareness and perception of specialist doctors regarding medical crowdfunding and functioning &amp; operation of medical crowdfunding platforms in India </vt:lpstr>
      <vt:lpstr>Organization profile </vt:lpstr>
      <vt:lpstr> Introduction:  </vt:lpstr>
      <vt:lpstr> Purpose of study</vt:lpstr>
      <vt:lpstr>Methodology</vt:lpstr>
      <vt:lpstr>PowerPoint Presentation</vt:lpstr>
      <vt:lpstr>Result of online survey</vt:lpstr>
      <vt:lpstr>PowerPoint Presentation</vt:lpstr>
      <vt:lpstr> Analysis of CFPs</vt:lpstr>
      <vt:lpstr> Analysis of CFPs</vt:lpstr>
      <vt:lpstr> Conclusion</vt:lpstr>
      <vt:lpstr> Strength &amp; Limitation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Sunita Godara</dc:creator>
  <cp:lastModifiedBy>Sunita Godara</cp:lastModifiedBy>
  <cp:revision>48</cp:revision>
  <dcterms:created xsi:type="dcterms:W3CDTF">2021-06-11T04:55:58Z</dcterms:created>
  <dcterms:modified xsi:type="dcterms:W3CDTF">2021-06-12T07:59:29Z</dcterms:modified>
</cp:coreProperties>
</file>