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3" r:id="rId5"/>
    <p:sldId id="257" r:id="rId6"/>
    <p:sldId id="262" r:id="rId7"/>
    <p:sldId id="258" r:id="rId8"/>
    <p:sldId id="264" r:id="rId9"/>
    <p:sldId id="265" r:id="rId10"/>
    <p:sldId id="267"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rabhi Vinod" userId="5f1e5025119bb664" providerId="LiveId" clId="{3AEA7144-8DB4-4F40-B791-9DBB3374DC3E}"/>
    <pc:docChg chg="undo custSel addSld delSld modSld sldOrd">
      <pc:chgData name="Surabhi Vinod" userId="5f1e5025119bb664" providerId="LiveId" clId="{3AEA7144-8DB4-4F40-B791-9DBB3374DC3E}" dt="2021-06-12T08:11:46.090" v="6201" actId="255"/>
      <pc:docMkLst>
        <pc:docMk/>
      </pc:docMkLst>
      <pc:sldChg chg="modSp mod">
        <pc:chgData name="Surabhi Vinod" userId="5f1e5025119bb664" providerId="LiveId" clId="{3AEA7144-8DB4-4F40-B791-9DBB3374DC3E}" dt="2021-06-12T07:37:37.767" v="6157" actId="20577"/>
        <pc:sldMkLst>
          <pc:docMk/>
          <pc:sldMk cId="630058363" sldId="256"/>
        </pc:sldMkLst>
        <pc:spChg chg="mod">
          <ac:chgData name="Surabhi Vinod" userId="5f1e5025119bb664" providerId="LiveId" clId="{3AEA7144-8DB4-4F40-B791-9DBB3374DC3E}" dt="2021-06-12T07:37:37.767" v="6157" actId="20577"/>
          <ac:spMkLst>
            <pc:docMk/>
            <pc:sldMk cId="630058363" sldId="256"/>
            <ac:spMk id="2" creationId="{871284DD-81E7-41B7-9F0A-0BE3C2F83F8B}"/>
          </ac:spMkLst>
        </pc:spChg>
        <pc:spChg chg="mod">
          <ac:chgData name="Surabhi Vinod" userId="5f1e5025119bb664" providerId="LiveId" clId="{3AEA7144-8DB4-4F40-B791-9DBB3374DC3E}" dt="2021-06-11T14:04:57.772" v="5353" actId="113"/>
          <ac:spMkLst>
            <pc:docMk/>
            <pc:sldMk cId="630058363" sldId="256"/>
            <ac:spMk id="3" creationId="{1B81B6BD-5459-4709-A12B-143E8BD17BD8}"/>
          </ac:spMkLst>
        </pc:spChg>
      </pc:sldChg>
      <pc:sldChg chg="addSp delSp modSp mod ord">
        <pc:chgData name="Surabhi Vinod" userId="5f1e5025119bb664" providerId="LiveId" clId="{3AEA7144-8DB4-4F40-B791-9DBB3374DC3E}" dt="2021-06-12T08:03:42.299" v="6160"/>
        <pc:sldMkLst>
          <pc:docMk/>
          <pc:sldMk cId="1159516881" sldId="257"/>
        </pc:sldMkLst>
        <pc:spChg chg="mod">
          <ac:chgData name="Surabhi Vinod" userId="5f1e5025119bb664" providerId="LiveId" clId="{3AEA7144-8DB4-4F40-B791-9DBB3374DC3E}" dt="2021-06-11T09:57:25.182" v="4941" actId="255"/>
          <ac:spMkLst>
            <pc:docMk/>
            <pc:sldMk cId="1159516881" sldId="257"/>
            <ac:spMk id="2" creationId="{CD4E8080-1337-4034-BAC9-58EEF9A2D8A3}"/>
          </ac:spMkLst>
        </pc:spChg>
        <pc:spChg chg="del mod">
          <ac:chgData name="Surabhi Vinod" userId="5f1e5025119bb664" providerId="LiveId" clId="{3AEA7144-8DB4-4F40-B791-9DBB3374DC3E}" dt="2021-06-10T16:30:51.617" v="964"/>
          <ac:spMkLst>
            <pc:docMk/>
            <pc:sldMk cId="1159516881" sldId="257"/>
            <ac:spMk id="3" creationId="{307250AD-F4BB-4D51-BF2C-A0130C4095E4}"/>
          </ac:spMkLst>
        </pc:spChg>
        <pc:spChg chg="add mod">
          <ac:chgData name="Surabhi Vinod" userId="5f1e5025119bb664" providerId="LiveId" clId="{3AEA7144-8DB4-4F40-B791-9DBB3374DC3E}" dt="2021-06-12T08:03:42.299" v="6160"/>
          <ac:spMkLst>
            <pc:docMk/>
            <pc:sldMk cId="1159516881" sldId="257"/>
            <ac:spMk id="6" creationId="{BB36786E-57B1-48B0-B05A-8C49D572A5D4}"/>
          </ac:spMkLst>
        </pc:spChg>
        <pc:graphicFrameChg chg="add del mod modGraphic">
          <ac:chgData name="Surabhi Vinod" userId="5f1e5025119bb664" providerId="LiveId" clId="{3AEA7144-8DB4-4F40-B791-9DBB3374DC3E}" dt="2021-06-11T07:46:49.135" v="1509" actId="478"/>
          <ac:graphicFrameMkLst>
            <pc:docMk/>
            <pc:sldMk cId="1159516881" sldId="257"/>
            <ac:graphicFrameMk id="4" creationId="{A39C22AD-7E57-4775-A481-34F00E71A9A8}"/>
          </ac:graphicFrameMkLst>
        </pc:graphicFrameChg>
        <pc:graphicFrameChg chg="add del mod modGraphic">
          <ac:chgData name="Surabhi Vinod" userId="5f1e5025119bb664" providerId="LiveId" clId="{3AEA7144-8DB4-4F40-B791-9DBB3374DC3E}" dt="2021-06-11T07:46:57.855" v="1510" actId="478"/>
          <ac:graphicFrameMkLst>
            <pc:docMk/>
            <pc:sldMk cId="1159516881" sldId="257"/>
            <ac:graphicFrameMk id="5" creationId="{943FC904-71EA-47EA-BE75-A43A3BE5F5DD}"/>
          </ac:graphicFrameMkLst>
        </pc:graphicFrameChg>
      </pc:sldChg>
      <pc:sldChg chg="addSp delSp modSp add del mod ord">
        <pc:chgData name="Surabhi Vinod" userId="5f1e5025119bb664" providerId="LiveId" clId="{3AEA7144-8DB4-4F40-B791-9DBB3374DC3E}" dt="2021-06-12T08:11:18.297" v="6200" actId="1076"/>
        <pc:sldMkLst>
          <pc:docMk/>
          <pc:sldMk cId="1623563424" sldId="258"/>
        </pc:sldMkLst>
        <pc:spChg chg="del">
          <ac:chgData name="Surabhi Vinod" userId="5f1e5025119bb664" providerId="LiveId" clId="{3AEA7144-8DB4-4F40-B791-9DBB3374DC3E}" dt="2021-06-10T16:05:52.193" v="786" actId="478"/>
          <ac:spMkLst>
            <pc:docMk/>
            <pc:sldMk cId="1623563424" sldId="258"/>
            <ac:spMk id="2" creationId="{09475DA8-78AB-411D-8701-E0E1EB85ED61}"/>
          </ac:spMkLst>
        </pc:spChg>
        <pc:spChg chg="add mod">
          <ac:chgData name="Surabhi Vinod" userId="5f1e5025119bb664" providerId="LiveId" clId="{3AEA7144-8DB4-4F40-B791-9DBB3374DC3E}" dt="2021-06-12T08:07:07.478" v="6178" actId="1076"/>
          <ac:spMkLst>
            <pc:docMk/>
            <pc:sldMk cId="1623563424" sldId="258"/>
            <ac:spMk id="3" creationId="{273121F6-6199-474A-8277-AA6150924B1A}"/>
          </ac:spMkLst>
        </pc:spChg>
        <pc:spChg chg="del mod">
          <ac:chgData name="Surabhi Vinod" userId="5f1e5025119bb664" providerId="LiveId" clId="{3AEA7144-8DB4-4F40-B791-9DBB3374DC3E}" dt="2021-06-10T16:40:39.620" v="987"/>
          <ac:spMkLst>
            <pc:docMk/>
            <pc:sldMk cId="1623563424" sldId="258"/>
            <ac:spMk id="3" creationId="{F1A55D1D-027F-4FED-883A-E5E3050261F7}"/>
          </ac:spMkLst>
        </pc:spChg>
        <pc:spChg chg="add mod">
          <ac:chgData name="Surabhi Vinod" userId="5f1e5025119bb664" providerId="LiveId" clId="{3AEA7144-8DB4-4F40-B791-9DBB3374DC3E}" dt="2021-06-12T08:11:18.297" v="6200" actId="1076"/>
          <ac:spMkLst>
            <pc:docMk/>
            <pc:sldMk cId="1623563424" sldId="258"/>
            <ac:spMk id="4" creationId="{1ED3EEA7-FBDF-4937-BE1C-2CF0B5FB5DE2}"/>
          </ac:spMkLst>
        </pc:spChg>
        <pc:graphicFrameChg chg="add del mod modGraphic">
          <ac:chgData name="Surabhi Vinod" userId="5f1e5025119bb664" providerId="LiveId" clId="{3AEA7144-8DB4-4F40-B791-9DBB3374DC3E}" dt="2021-06-11T08:22:10.042" v="3448" actId="478"/>
          <ac:graphicFrameMkLst>
            <pc:docMk/>
            <pc:sldMk cId="1623563424" sldId="258"/>
            <ac:graphicFrameMk id="4" creationId="{C9B3AFF0-52F1-450A-8EAB-1F8F56DFAA87}"/>
          </ac:graphicFrameMkLst>
        </pc:graphicFrameChg>
        <pc:graphicFrameChg chg="add del mod modGraphic">
          <ac:chgData name="Surabhi Vinod" userId="5f1e5025119bb664" providerId="LiveId" clId="{3AEA7144-8DB4-4F40-B791-9DBB3374DC3E}" dt="2021-06-11T08:22:14.615" v="3449" actId="478"/>
          <ac:graphicFrameMkLst>
            <pc:docMk/>
            <pc:sldMk cId="1623563424" sldId="258"/>
            <ac:graphicFrameMk id="5" creationId="{A5E60BF0-BC17-43E7-B267-26050B7C0958}"/>
          </ac:graphicFrameMkLst>
        </pc:graphicFrameChg>
      </pc:sldChg>
      <pc:sldChg chg="modSp mod ord">
        <pc:chgData name="Surabhi Vinod" userId="5f1e5025119bb664" providerId="LiveId" clId="{3AEA7144-8DB4-4F40-B791-9DBB3374DC3E}" dt="2021-06-11T12:29:01.040" v="5326" actId="255"/>
        <pc:sldMkLst>
          <pc:docMk/>
          <pc:sldMk cId="3782533149" sldId="259"/>
        </pc:sldMkLst>
        <pc:spChg chg="mod">
          <ac:chgData name="Surabhi Vinod" userId="5f1e5025119bb664" providerId="LiveId" clId="{3AEA7144-8DB4-4F40-B791-9DBB3374DC3E}" dt="2021-06-11T09:55:23.773" v="4931" actId="1076"/>
          <ac:spMkLst>
            <pc:docMk/>
            <pc:sldMk cId="3782533149" sldId="259"/>
            <ac:spMk id="2" creationId="{51D36E37-1137-43BF-A789-62A0D745EFE5}"/>
          </ac:spMkLst>
        </pc:spChg>
        <pc:spChg chg="mod">
          <ac:chgData name="Surabhi Vinod" userId="5f1e5025119bb664" providerId="LiveId" clId="{3AEA7144-8DB4-4F40-B791-9DBB3374DC3E}" dt="2021-06-11T12:29:01.040" v="5326" actId="255"/>
          <ac:spMkLst>
            <pc:docMk/>
            <pc:sldMk cId="3782533149" sldId="259"/>
            <ac:spMk id="3" creationId="{3BCF1EBC-EC50-4CDF-A3CC-9C8F607F932D}"/>
          </ac:spMkLst>
        </pc:spChg>
      </pc:sldChg>
      <pc:sldChg chg="delSp modSp mod ord">
        <pc:chgData name="Surabhi Vinod" userId="5f1e5025119bb664" providerId="LiveId" clId="{3AEA7144-8DB4-4F40-B791-9DBB3374DC3E}" dt="2021-06-12T08:11:46.090" v="6201" actId="255"/>
        <pc:sldMkLst>
          <pc:docMk/>
          <pc:sldMk cId="1387468970" sldId="260"/>
        </pc:sldMkLst>
        <pc:spChg chg="del mod">
          <ac:chgData name="Surabhi Vinod" userId="5f1e5025119bb664" providerId="LiveId" clId="{3AEA7144-8DB4-4F40-B791-9DBB3374DC3E}" dt="2021-06-10T16:02:29.750" v="532" actId="478"/>
          <ac:spMkLst>
            <pc:docMk/>
            <pc:sldMk cId="1387468970" sldId="260"/>
            <ac:spMk id="2" creationId="{3FDDD02E-BA95-479E-8417-B2FAD98CA6E5}"/>
          </ac:spMkLst>
        </pc:spChg>
        <pc:spChg chg="mod">
          <ac:chgData name="Surabhi Vinod" userId="5f1e5025119bb664" providerId="LiveId" clId="{3AEA7144-8DB4-4F40-B791-9DBB3374DC3E}" dt="2021-06-12T08:11:46.090" v="6201" actId="255"/>
          <ac:spMkLst>
            <pc:docMk/>
            <pc:sldMk cId="1387468970" sldId="260"/>
            <ac:spMk id="3" creationId="{2E11706F-D84E-4A50-A5EB-92AD244B89BD}"/>
          </ac:spMkLst>
        </pc:spChg>
      </pc:sldChg>
      <pc:sldChg chg="modSp del mod ord">
        <pc:chgData name="Surabhi Vinod" userId="5f1e5025119bb664" providerId="LiveId" clId="{3AEA7144-8DB4-4F40-B791-9DBB3374DC3E}" dt="2021-06-10T17:15:23.313" v="1238" actId="47"/>
        <pc:sldMkLst>
          <pc:docMk/>
          <pc:sldMk cId="881426646" sldId="261"/>
        </pc:sldMkLst>
        <pc:spChg chg="mod">
          <ac:chgData name="Surabhi Vinod" userId="5f1e5025119bb664" providerId="LiveId" clId="{3AEA7144-8DB4-4F40-B791-9DBB3374DC3E}" dt="2021-06-10T17:13:51.954" v="1206"/>
          <ac:spMkLst>
            <pc:docMk/>
            <pc:sldMk cId="881426646" sldId="261"/>
            <ac:spMk id="2" creationId="{35311D42-1273-4EEA-A8FA-5CD0CF971D04}"/>
          </ac:spMkLst>
        </pc:spChg>
        <pc:spChg chg="mod">
          <ac:chgData name="Surabhi Vinod" userId="5f1e5025119bb664" providerId="LiveId" clId="{3AEA7144-8DB4-4F40-B791-9DBB3374DC3E}" dt="2021-06-10T17:14:20.756" v="1218" actId="20577"/>
          <ac:spMkLst>
            <pc:docMk/>
            <pc:sldMk cId="881426646" sldId="261"/>
            <ac:spMk id="3" creationId="{FCE037DB-7464-4956-AC56-E146D323E7D1}"/>
          </ac:spMkLst>
        </pc:spChg>
      </pc:sldChg>
      <pc:sldChg chg="modSp mod ord">
        <pc:chgData name="Surabhi Vinod" userId="5f1e5025119bb664" providerId="LiveId" clId="{3AEA7144-8DB4-4F40-B791-9DBB3374DC3E}" dt="2021-06-12T08:10:44.289" v="6196" actId="255"/>
        <pc:sldMkLst>
          <pc:docMk/>
          <pc:sldMk cId="1502978985" sldId="262"/>
        </pc:sldMkLst>
        <pc:spChg chg="mod">
          <ac:chgData name="Surabhi Vinod" userId="5f1e5025119bb664" providerId="LiveId" clId="{3AEA7144-8DB4-4F40-B791-9DBB3374DC3E}" dt="2021-06-12T06:53:11.922" v="6029" actId="1076"/>
          <ac:spMkLst>
            <pc:docMk/>
            <pc:sldMk cId="1502978985" sldId="262"/>
            <ac:spMk id="2" creationId="{FAEDFA52-BACB-48EB-B249-4B1BF476D9D3}"/>
          </ac:spMkLst>
        </pc:spChg>
        <pc:spChg chg="mod">
          <ac:chgData name="Surabhi Vinod" userId="5f1e5025119bb664" providerId="LiveId" clId="{3AEA7144-8DB4-4F40-B791-9DBB3374DC3E}" dt="2021-06-12T08:10:44.289" v="6196" actId="255"/>
          <ac:spMkLst>
            <pc:docMk/>
            <pc:sldMk cId="1502978985" sldId="262"/>
            <ac:spMk id="3" creationId="{0E100D76-79FF-4498-8BF4-6A48DCB99378}"/>
          </ac:spMkLst>
        </pc:spChg>
      </pc:sldChg>
      <pc:sldChg chg="addSp delSp modSp mod ord">
        <pc:chgData name="Surabhi Vinod" userId="5f1e5025119bb664" providerId="LiveId" clId="{3AEA7144-8DB4-4F40-B791-9DBB3374DC3E}" dt="2021-06-11T14:03:30.170" v="5339" actId="255"/>
        <pc:sldMkLst>
          <pc:docMk/>
          <pc:sldMk cId="4156205323" sldId="263"/>
        </pc:sldMkLst>
        <pc:spChg chg="del">
          <ac:chgData name="Surabhi Vinod" userId="5f1e5025119bb664" providerId="LiveId" clId="{3AEA7144-8DB4-4F40-B791-9DBB3374DC3E}" dt="2021-06-10T16:09:34.434" v="819" actId="478"/>
          <ac:spMkLst>
            <pc:docMk/>
            <pc:sldMk cId="4156205323" sldId="263"/>
            <ac:spMk id="2" creationId="{78BBB998-3F01-40AD-97C8-DC4CB3B47081}"/>
          </ac:spMkLst>
        </pc:spChg>
        <pc:spChg chg="mod">
          <ac:chgData name="Surabhi Vinod" userId="5f1e5025119bb664" providerId="LiveId" clId="{3AEA7144-8DB4-4F40-B791-9DBB3374DC3E}" dt="2021-06-11T09:49:47.347" v="4903" actId="14100"/>
          <ac:spMkLst>
            <pc:docMk/>
            <pc:sldMk cId="4156205323" sldId="263"/>
            <ac:spMk id="3" creationId="{8E136E91-20F7-4EA5-9721-EE78E8247F9E}"/>
          </ac:spMkLst>
        </pc:spChg>
        <pc:spChg chg="add mod">
          <ac:chgData name="Surabhi Vinod" userId="5f1e5025119bb664" providerId="LiveId" clId="{3AEA7144-8DB4-4F40-B791-9DBB3374DC3E}" dt="2021-06-11T14:03:30.170" v="5339" actId="255"/>
          <ac:spMkLst>
            <pc:docMk/>
            <pc:sldMk cId="4156205323" sldId="263"/>
            <ac:spMk id="6" creationId="{D6CBE587-88C2-4406-811F-4B01EA06D343}"/>
          </ac:spMkLst>
        </pc:spChg>
        <pc:graphicFrameChg chg="add del mod modGraphic">
          <ac:chgData name="Surabhi Vinod" userId="5f1e5025119bb664" providerId="LiveId" clId="{3AEA7144-8DB4-4F40-B791-9DBB3374DC3E}" dt="2021-06-11T09:43:40.539" v="4854" actId="478"/>
          <ac:graphicFrameMkLst>
            <pc:docMk/>
            <pc:sldMk cId="4156205323" sldId="263"/>
            <ac:graphicFrameMk id="4" creationId="{EAF8066D-4772-488C-9D4E-4E13738159E6}"/>
          </ac:graphicFrameMkLst>
        </pc:graphicFrameChg>
        <pc:graphicFrameChg chg="add del mod modGraphic">
          <ac:chgData name="Surabhi Vinod" userId="5f1e5025119bb664" providerId="LiveId" clId="{3AEA7144-8DB4-4F40-B791-9DBB3374DC3E}" dt="2021-06-11T09:44:06.346" v="4855" actId="478"/>
          <ac:graphicFrameMkLst>
            <pc:docMk/>
            <pc:sldMk cId="4156205323" sldId="263"/>
            <ac:graphicFrameMk id="5" creationId="{8BA287D8-44DA-4565-950D-F0950FFC21EA}"/>
          </ac:graphicFrameMkLst>
        </pc:graphicFrameChg>
      </pc:sldChg>
      <pc:sldChg chg="addSp delSp modSp mod ord">
        <pc:chgData name="Surabhi Vinod" userId="5f1e5025119bb664" providerId="LiveId" clId="{3AEA7144-8DB4-4F40-B791-9DBB3374DC3E}" dt="2021-06-12T08:10:59.113" v="6197" actId="255"/>
        <pc:sldMkLst>
          <pc:docMk/>
          <pc:sldMk cId="2327025454" sldId="264"/>
        </pc:sldMkLst>
        <pc:spChg chg="del mod">
          <ac:chgData name="Surabhi Vinod" userId="5f1e5025119bb664" providerId="LiveId" clId="{3AEA7144-8DB4-4F40-B791-9DBB3374DC3E}" dt="2021-06-10T16:53:55.048" v="1105" actId="478"/>
          <ac:spMkLst>
            <pc:docMk/>
            <pc:sldMk cId="2327025454" sldId="264"/>
            <ac:spMk id="2" creationId="{5F3B8DF6-3D22-4A07-B6D2-CAC5EED4C701}"/>
          </ac:spMkLst>
        </pc:spChg>
        <pc:spChg chg="del mod">
          <ac:chgData name="Surabhi Vinod" userId="5f1e5025119bb664" providerId="LiveId" clId="{3AEA7144-8DB4-4F40-B791-9DBB3374DC3E}" dt="2021-06-10T16:54:03.143" v="1107"/>
          <ac:spMkLst>
            <pc:docMk/>
            <pc:sldMk cId="2327025454" sldId="264"/>
            <ac:spMk id="3" creationId="{6672AB1F-0241-4A1C-AA38-E6EDBA7EC6C9}"/>
          </ac:spMkLst>
        </pc:spChg>
        <pc:spChg chg="add mod">
          <ac:chgData name="Surabhi Vinod" userId="5f1e5025119bb664" providerId="LiveId" clId="{3AEA7144-8DB4-4F40-B791-9DBB3374DC3E}" dt="2021-06-12T08:10:59.113" v="6197" actId="255"/>
          <ac:spMkLst>
            <pc:docMk/>
            <pc:sldMk cId="2327025454" sldId="264"/>
            <ac:spMk id="3" creationId="{FEA43C41-B5EE-422A-8BF1-F936357C4276}"/>
          </ac:spMkLst>
        </pc:spChg>
        <pc:graphicFrameChg chg="add del mod modGraphic">
          <ac:chgData name="Surabhi Vinod" userId="5f1e5025119bb664" providerId="LiveId" clId="{3AEA7144-8DB4-4F40-B791-9DBB3374DC3E}" dt="2021-06-11T09:44:16.269" v="4856" actId="478"/>
          <ac:graphicFrameMkLst>
            <pc:docMk/>
            <pc:sldMk cId="2327025454" sldId="264"/>
            <ac:graphicFrameMk id="4" creationId="{3DAD57D6-E1C6-4585-A56E-D6B2835C9D1A}"/>
          </ac:graphicFrameMkLst>
        </pc:graphicFrameChg>
        <pc:graphicFrameChg chg="add del mod modGraphic">
          <ac:chgData name="Surabhi Vinod" userId="5f1e5025119bb664" providerId="LiveId" clId="{3AEA7144-8DB4-4F40-B791-9DBB3374DC3E}" dt="2021-06-11T09:44:28.308" v="4857" actId="478"/>
          <ac:graphicFrameMkLst>
            <pc:docMk/>
            <pc:sldMk cId="2327025454" sldId="264"/>
            <ac:graphicFrameMk id="5" creationId="{D3A4D43F-5D68-4520-A97D-C03ECB4922D8}"/>
          </ac:graphicFrameMkLst>
        </pc:graphicFrameChg>
      </pc:sldChg>
      <pc:sldChg chg="modSp mod ord">
        <pc:chgData name="Surabhi Vinod" userId="5f1e5025119bb664" providerId="LiveId" clId="{3AEA7144-8DB4-4F40-B791-9DBB3374DC3E}" dt="2021-06-11T12:27:50.818" v="5321" actId="255"/>
        <pc:sldMkLst>
          <pc:docMk/>
          <pc:sldMk cId="3803263353" sldId="265"/>
        </pc:sldMkLst>
        <pc:spChg chg="mod">
          <ac:chgData name="Surabhi Vinod" userId="5f1e5025119bb664" providerId="LiveId" clId="{3AEA7144-8DB4-4F40-B791-9DBB3374DC3E}" dt="2021-06-11T12:27:50.818" v="5321" actId="255"/>
          <ac:spMkLst>
            <pc:docMk/>
            <pc:sldMk cId="3803263353" sldId="265"/>
            <ac:spMk id="2" creationId="{0F345646-D6FD-4937-9F15-51AC7DB387C2}"/>
          </ac:spMkLst>
        </pc:spChg>
        <pc:spChg chg="mod">
          <ac:chgData name="Surabhi Vinod" userId="5f1e5025119bb664" providerId="LiveId" clId="{3AEA7144-8DB4-4F40-B791-9DBB3374DC3E}" dt="2021-06-11T12:27:45.572" v="5320" actId="27636"/>
          <ac:spMkLst>
            <pc:docMk/>
            <pc:sldMk cId="3803263353" sldId="265"/>
            <ac:spMk id="3" creationId="{541DD81F-AD21-4E80-8952-862D0335136D}"/>
          </ac:spMkLst>
        </pc:spChg>
      </pc:sldChg>
      <pc:sldChg chg="modSp mod">
        <pc:chgData name="Surabhi Vinod" userId="5f1e5025119bb664" providerId="LiveId" clId="{3AEA7144-8DB4-4F40-B791-9DBB3374DC3E}" dt="2021-06-12T08:09:30.465" v="6192" actId="2711"/>
        <pc:sldMkLst>
          <pc:docMk/>
          <pc:sldMk cId="2064325577" sldId="266"/>
        </pc:sldMkLst>
        <pc:spChg chg="mod">
          <ac:chgData name="Surabhi Vinod" userId="5f1e5025119bb664" providerId="LiveId" clId="{3AEA7144-8DB4-4F40-B791-9DBB3374DC3E}" dt="2021-06-10T17:41:55.234" v="1448" actId="207"/>
          <ac:spMkLst>
            <pc:docMk/>
            <pc:sldMk cId="2064325577" sldId="266"/>
            <ac:spMk id="2" creationId="{7848CFFB-C0D9-4921-93E4-C385865324FE}"/>
          </ac:spMkLst>
        </pc:spChg>
        <pc:graphicFrameChg chg="mod modGraphic">
          <ac:chgData name="Surabhi Vinod" userId="5f1e5025119bb664" providerId="LiveId" clId="{3AEA7144-8DB4-4F40-B791-9DBB3374DC3E}" dt="2021-06-12T08:09:30.465" v="6192" actId="2711"/>
          <ac:graphicFrameMkLst>
            <pc:docMk/>
            <pc:sldMk cId="2064325577" sldId="266"/>
            <ac:graphicFrameMk id="4" creationId="{97827BA3-E7A3-4F98-87A4-A4E378524137}"/>
          </ac:graphicFrameMkLst>
        </pc:graphicFrameChg>
      </pc:sldChg>
      <pc:sldChg chg="modSp new mod ord">
        <pc:chgData name="Surabhi Vinod" userId="5f1e5025119bb664" providerId="LiveId" clId="{3AEA7144-8DB4-4F40-B791-9DBB3374DC3E}" dt="2021-06-12T08:09:54.901" v="6195" actId="12"/>
        <pc:sldMkLst>
          <pc:docMk/>
          <pc:sldMk cId="713415548" sldId="267"/>
        </pc:sldMkLst>
        <pc:spChg chg="mod">
          <ac:chgData name="Surabhi Vinod" userId="5f1e5025119bb664" providerId="LiveId" clId="{3AEA7144-8DB4-4F40-B791-9DBB3374DC3E}" dt="2021-06-11T10:01:46.858" v="4955" actId="1076"/>
          <ac:spMkLst>
            <pc:docMk/>
            <pc:sldMk cId="713415548" sldId="267"/>
            <ac:spMk id="2" creationId="{E3AAFF90-99A8-481C-827E-D85E5717BAC4}"/>
          </ac:spMkLst>
        </pc:spChg>
        <pc:spChg chg="mod">
          <ac:chgData name="Surabhi Vinod" userId="5f1e5025119bb664" providerId="LiveId" clId="{3AEA7144-8DB4-4F40-B791-9DBB3374DC3E}" dt="2021-06-12T08:09:54.901" v="6195" actId="12"/>
          <ac:spMkLst>
            <pc:docMk/>
            <pc:sldMk cId="713415548" sldId="267"/>
            <ac:spMk id="3" creationId="{55183D8D-B832-453F-98E0-967D5065F64A}"/>
          </ac:spMkLst>
        </pc:spChg>
      </pc:sldChg>
      <pc:sldChg chg="addSp delSp modSp new del mod">
        <pc:chgData name="Surabhi Vinod" userId="5f1e5025119bb664" providerId="LiveId" clId="{3AEA7144-8DB4-4F40-B791-9DBB3374DC3E}" dt="2021-06-11T12:26:01.915" v="5300" actId="2696"/>
        <pc:sldMkLst>
          <pc:docMk/>
          <pc:sldMk cId="1693882797" sldId="268"/>
        </pc:sldMkLst>
        <pc:spChg chg="del">
          <ac:chgData name="Surabhi Vinod" userId="5f1e5025119bb664" providerId="LiveId" clId="{3AEA7144-8DB4-4F40-B791-9DBB3374DC3E}" dt="2021-06-11T12:25:18.623" v="5297" actId="478"/>
          <ac:spMkLst>
            <pc:docMk/>
            <pc:sldMk cId="1693882797" sldId="268"/>
            <ac:spMk id="2" creationId="{BF87E422-8DF9-41FA-8A15-5F352EEDAEFA}"/>
          </ac:spMkLst>
        </pc:spChg>
        <pc:spChg chg="del mod">
          <ac:chgData name="Surabhi Vinod" userId="5f1e5025119bb664" providerId="LiveId" clId="{3AEA7144-8DB4-4F40-B791-9DBB3374DC3E}" dt="2021-06-11T12:25:48.334" v="5298" actId="478"/>
          <ac:spMkLst>
            <pc:docMk/>
            <pc:sldMk cId="1693882797" sldId="268"/>
            <ac:spMk id="3" creationId="{3BFAE906-68C0-4189-82AE-BBCBE8110C85}"/>
          </ac:spMkLst>
        </pc:spChg>
        <pc:spChg chg="add del mod">
          <ac:chgData name="Surabhi Vinod" userId="5f1e5025119bb664" providerId="LiveId" clId="{3AEA7144-8DB4-4F40-B791-9DBB3374DC3E}" dt="2021-06-11T12:25:53.739" v="5299" actId="478"/>
          <ac:spMkLst>
            <pc:docMk/>
            <pc:sldMk cId="1693882797" sldId="268"/>
            <ac:spMk id="5" creationId="{E21159B5-B1D3-44A7-901F-21EFFFA4690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D6EB91B-1E70-49DF-BE82-6407E938BDA1}" type="datetimeFigureOut">
              <a:rPr lang="en-IN" smtClean="0"/>
              <a:t>12-06-2021</a:t>
            </a:fld>
            <a:endParaRPr lang="en-IN"/>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CD6A044-8745-416C-A509-3B7F5BBDE451}" type="slidenum">
              <a:rPr lang="en-IN" smtClean="0"/>
              <a:t>‹#›</a:t>
            </a:fld>
            <a:endParaRPr lang="en-IN"/>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799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6EB91B-1E70-49DF-BE82-6407E938BDA1}" type="datetimeFigureOut">
              <a:rPr lang="en-IN" smtClean="0"/>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182938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6EB91B-1E70-49DF-BE82-6407E938BDA1}" type="datetimeFigureOut">
              <a:rPr lang="en-IN" smtClean="0"/>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75563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6EB91B-1E70-49DF-BE82-6407E938BDA1}" type="datetimeFigureOut">
              <a:rPr lang="en-IN" smtClean="0"/>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222102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6EB91B-1E70-49DF-BE82-6407E938BDA1}" type="datetimeFigureOut">
              <a:rPr lang="en-IN" smtClean="0"/>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6A044-8745-416C-A509-3B7F5BBDE451}" type="slidenum">
              <a:rPr lang="en-IN" smtClean="0"/>
              <a:t>‹#›</a:t>
            </a:fld>
            <a:endParaRPr lang="en-IN"/>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684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6EB91B-1E70-49DF-BE82-6407E938BDA1}" type="datetimeFigureOut">
              <a:rPr lang="en-IN" smtClean="0"/>
              <a:t>12-06-2021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112495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6EB91B-1E70-49DF-BE82-6407E938BDA1}" type="datetimeFigureOut">
              <a:rPr lang="en-IN" smtClean="0"/>
              <a:t>12-06-2021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3011926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6EB91B-1E70-49DF-BE82-6407E938BDA1}" type="datetimeFigureOut">
              <a:rPr lang="en-IN" smtClean="0"/>
              <a:t>12-06-2021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322041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EB91B-1E70-49DF-BE82-6407E938BDA1}" type="datetimeFigureOut">
              <a:rPr lang="en-IN" smtClean="0"/>
              <a:t>12-06-2021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405910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6EB91B-1E70-49DF-BE82-6407E938BDA1}" type="datetimeFigureOut">
              <a:rPr lang="en-IN" smtClean="0"/>
              <a:t>12-06-2021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4006299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6EB91B-1E70-49DF-BE82-6407E938BDA1}" type="datetimeFigureOut">
              <a:rPr lang="en-IN" smtClean="0"/>
              <a:t>12-06-2021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6A044-8745-416C-A509-3B7F5BBDE451}" type="slidenum">
              <a:rPr lang="en-IN" smtClean="0"/>
              <a:t>‹#›</a:t>
            </a:fld>
            <a:endParaRPr lang="en-IN"/>
          </a:p>
        </p:txBody>
      </p:sp>
    </p:spTree>
    <p:extLst>
      <p:ext uri="{BB962C8B-B14F-4D97-AF65-F5344CB8AC3E}">
        <p14:creationId xmlns:p14="http://schemas.microsoft.com/office/powerpoint/2010/main" val="415015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D6EB91B-1E70-49DF-BE82-6407E938BDA1}" type="datetimeFigureOut">
              <a:rPr lang="en-IN" smtClean="0"/>
              <a:t>12-06-2021</a:t>
            </a:fld>
            <a:endParaRPr lang="en-IN"/>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IN"/>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CD6A044-8745-416C-A509-3B7F5BBDE451}" type="slidenum">
              <a:rPr lang="en-IN" smtClean="0"/>
              <a:t>‹#›</a:t>
            </a:fld>
            <a:endParaRPr lang="en-IN"/>
          </a:p>
        </p:txBody>
      </p:sp>
    </p:spTree>
    <p:extLst>
      <p:ext uri="{BB962C8B-B14F-4D97-AF65-F5344CB8AC3E}">
        <p14:creationId xmlns:p14="http://schemas.microsoft.com/office/powerpoint/2010/main" val="4237270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284DD-81E7-41B7-9F0A-0BE3C2F83F8B}"/>
              </a:ext>
            </a:extLst>
          </p:cNvPr>
          <p:cNvSpPr>
            <a:spLocks noGrp="1"/>
          </p:cNvSpPr>
          <p:nvPr>
            <p:ph type="ctrTitle"/>
          </p:nvPr>
        </p:nvSpPr>
        <p:spPr/>
        <p:txBody>
          <a:bodyPr/>
          <a:lstStyle/>
          <a:p>
            <a:r>
              <a:rPr lang="en-IN" sz="18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study on Kerala’s healthcare model in managing covid 19 pandemic.</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Subtitle 2">
            <a:extLst>
              <a:ext uri="{FF2B5EF4-FFF2-40B4-BE49-F238E27FC236}">
                <a16:creationId xmlns:a16="http://schemas.microsoft.com/office/drawing/2014/main" id="{1B81B6BD-5459-4709-A12B-143E8BD17BD8}"/>
              </a:ext>
            </a:extLst>
          </p:cNvPr>
          <p:cNvSpPr>
            <a:spLocks noGrp="1"/>
          </p:cNvSpPr>
          <p:nvPr>
            <p:ph type="subTitle" idx="1"/>
          </p:nvPr>
        </p:nvSpPr>
        <p:spPr/>
        <p:txBody>
          <a:bodyPr/>
          <a:lstStyle/>
          <a:p>
            <a:r>
              <a:rPr lang="en-US" b="1" dirty="0"/>
              <a:t>Presented by</a:t>
            </a:r>
            <a:r>
              <a:rPr lang="en-US" dirty="0"/>
              <a:t>: Surabhi Vinod</a:t>
            </a:r>
          </a:p>
          <a:p>
            <a:r>
              <a:rPr lang="en-US" b="1" dirty="0"/>
              <a:t>Enrollment No</a:t>
            </a:r>
            <a:r>
              <a:rPr lang="en-US" dirty="0"/>
              <a:t>. PG/19/91</a:t>
            </a:r>
          </a:p>
          <a:p>
            <a:r>
              <a:rPr lang="en-US" b="1" dirty="0"/>
              <a:t>Under the guidance of </a:t>
            </a:r>
            <a:r>
              <a:rPr lang="en-US" dirty="0"/>
              <a:t>: Manish Priyadarshi</a:t>
            </a:r>
          </a:p>
          <a:p>
            <a:endParaRPr lang="en-IN" dirty="0"/>
          </a:p>
        </p:txBody>
      </p:sp>
    </p:spTree>
    <p:extLst>
      <p:ext uri="{BB962C8B-B14F-4D97-AF65-F5344CB8AC3E}">
        <p14:creationId xmlns:p14="http://schemas.microsoft.com/office/powerpoint/2010/main" val="63005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AFF90-99A8-481C-827E-D85E5717BAC4}"/>
              </a:ext>
            </a:extLst>
          </p:cNvPr>
          <p:cNvSpPr>
            <a:spLocks noGrp="1"/>
          </p:cNvSpPr>
          <p:nvPr>
            <p:ph type="title"/>
          </p:nvPr>
        </p:nvSpPr>
        <p:spPr>
          <a:xfrm>
            <a:off x="838200" y="345649"/>
            <a:ext cx="9875520" cy="1356360"/>
          </a:xfrm>
        </p:spPr>
        <p:txBody>
          <a:bodyPr>
            <a:normAutofit/>
          </a:bodyPr>
          <a:lstStyle/>
          <a:p>
            <a:r>
              <a:rPr lang="en-US" sz="2000" b="1" u="sng" dirty="0">
                <a:solidFill>
                  <a:srgbClr val="002060"/>
                </a:solidFill>
                <a:latin typeface="Times New Roman" panose="02020603050405020304" pitchFamily="18" charset="0"/>
                <a:cs typeface="Times New Roman" panose="02020603050405020304" pitchFamily="18" charset="0"/>
              </a:rPr>
              <a:t>Discussion</a:t>
            </a:r>
            <a:endParaRPr lang="en-IN" sz="20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5183D8D-B832-453F-98E0-967D5065F64A}"/>
              </a:ext>
            </a:extLst>
          </p:cNvPr>
          <p:cNvSpPr>
            <a:spLocks noGrp="1"/>
          </p:cNvSpPr>
          <p:nvPr>
            <p:ph idx="1"/>
          </p:nvPr>
        </p:nvSpPr>
        <p:spPr>
          <a:xfrm>
            <a:off x="838200" y="1610789"/>
            <a:ext cx="10515600" cy="3458361"/>
          </a:xfrm>
        </p:spPr>
        <p:txBody>
          <a:bodyPr>
            <a:normAutofit/>
          </a:bodyPr>
          <a:lstStyle/>
          <a:p>
            <a:pPr marL="285750" indent="-285750">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Kerala not only stands out in India, but also stands out internationally, and has become a lesson for others to learn. My results show that behind the miracles are a series of measures implemented by the government, whose collective actions and interactions helped in fighting the pandemic.</a:t>
            </a:r>
          </a:p>
          <a:p>
            <a:pPr marL="285750" indent="-285750">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Low-cost and effective technical solutions have formed a corpus of frugal innovations initiated by Kerala. In addition to responding to the Covid-19 virus, Kerala has also adopted a number of welfare measures to make the lives of Kerala citizens more comfortable. </a:t>
            </a:r>
          </a:p>
          <a:p>
            <a:pPr marL="285750" indent="-285750">
              <a:lnSpc>
                <a:spcPct val="107000"/>
              </a:lnSpc>
              <a:spcAft>
                <a:spcPts val="800"/>
              </a:spcAft>
            </a:pPr>
            <a:r>
              <a:rPr lang="en-IN" sz="1600" dirty="0">
                <a:solidFill>
                  <a:schemeClr val="tx1"/>
                </a:solidFill>
                <a:latin typeface="Times New Roman" panose="02020603050405020304" pitchFamily="18" charset="0"/>
                <a:ea typeface="Calibri" panose="020F0502020204030204" pitchFamily="34" charset="0"/>
              </a:rPr>
              <a:t>W</a:t>
            </a:r>
            <a:r>
              <a:rPr lang="en-IN" sz="1600" dirty="0">
                <a:solidFill>
                  <a:schemeClr val="tx1"/>
                </a:solidFill>
                <a:effectLst/>
                <a:latin typeface="Times New Roman" panose="02020603050405020304" pitchFamily="18" charset="0"/>
                <a:ea typeface="Calibri" panose="020F0502020204030204" pitchFamily="34" charset="0"/>
              </a:rPr>
              <a:t>e can only hope that the lessons learned from best practices from Kerala and other states and countries during the Covid 19 pandemic will continue to resonate with the people of India and the world as they may be rethinking and reimagining a better world. the post-Covid era.</a:t>
            </a:r>
            <a:endParaRPr lang="en-IN" sz="1600" dirty="0">
              <a:solidFill>
                <a:schemeClr val="tx1"/>
              </a:solidFill>
            </a:endParaRPr>
          </a:p>
        </p:txBody>
      </p:sp>
    </p:spTree>
    <p:extLst>
      <p:ext uri="{BB962C8B-B14F-4D97-AF65-F5344CB8AC3E}">
        <p14:creationId xmlns:p14="http://schemas.microsoft.com/office/powerpoint/2010/main" val="713415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8CFFB-C0D9-4921-93E4-C385865324FE}"/>
              </a:ext>
            </a:extLst>
          </p:cNvPr>
          <p:cNvSpPr>
            <a:spLocks noGrp="1"/>
          </p:cNvSpPr>
          <p:nvPr>
            <p:ph type="title"/>
          </p:nvPr>
        </p:nvSpPr>
        <p:spPr>
          <a:xfrm>
            <a:off x="852256" y="379807"/>
            <a:ext cx="10501544" cy="1310881"/>
          </a:xfrm>
        </p:spPr>
        <p:txBody>
          <a:bodyPr>
            <a:normAutofit/>
          </a:bodyPr>
          <a:lstStyle/>
          <a:p>
            <a:r>
              <a:rPr lang="en-US" sz="1800" b="1" u="sng" dirty="0">
                <a:solidFill>
                  <a:srgbClr val="002060"/>
                </a:solidFill>
                <a:latin typeface="Times New Roman" panose="02020603050405020304" pitchFamily="18" charset="0"/>
                <a:cs typeface="Times New Roman" panose="02020603050405020304" pitchFamily="18" charset="0"/>
              </a:rPr>
              <a:t>Program Outcomes</a:t>
            </a:r>
            <a:endParaRPr lang="en-IN" sz="1800" b="1" u="sng" dirty="0">
              <a:solidFill>
                <a:srgbClr val="002060"/>
              </a:solidFill>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97827BA3-E7A3-4F98-87A4-A4E378524137}"/>
              </a:ext>
            </a:extLst>
          </p:cNvPr>
          <p:cNvGraphicFramePr>
            <a:graphicFrameLocks noGrp="1"/>
          </p:cNvGraphicFramePr>
          <p:nvPr>
            <p:ph idx="1"/>
            <p:extLst>
              <p:ext uri="{D42A27DB-BD31-4B8C-83A1-F6EECF244321}">
                <p14:modId xmlns:p14="http://schemas.microsoft.com/office/powerpoint/2010/main" val="4244284801"/>
              </p:ext>
            </p:extLst>
          </p:nvPr>
        </p:nvGraphicFramePr>
        <p:xfrm>
          <a:off x="852256" y="1690688"/>
          <a:ext cx="10501544" cy="2384162"/>
        </p:xfrm>
        <a:graphic>
          <a:graphicData uri="http://schemas.openxmlformats.org/drawingml/2006/table">
            <a:tbl>
              <a:tblPr firstRow="1" bandRow="1">
                <a:tableStyleId>{5C22544A-7EE6-4342-B048-85BDC9FD1C3A}</a:tableStyleId>
              </a:tblPr>
              <a:tblGrid>
                <a:gridCol w="5250772">
                  <a:extLst>
                    <a:ext uri="{9D8B030D-6E8A-4147-A177-3AD203B41FA5}">
                      <a16:colId xmlns:a16="http://schemas.microsoft.com/office/drawing/2014/main" val="2756594171"/>
                    </a:ext>
                  </a:extLst>
                </a:gridCol>
                <a:gridCol w="5250772">
                  <a:extLst>
                    <a:ext uri="{9D8B030D-6E8A-4147-A177-3AD203B41FA5}">
                      <a16:colId xmlns:a16="http://schemas.microsoft.com/office/drawing/2014/main" val="1694555372"/>
                    </a:ext>
                  </a:extLst>
                </a:gridCol>
              </a:tblGrid>
              <a:tr h="1192081">
                <a:tc>
                  <a:txBody>
                    <a:bodyPr/>
                    <a:lstStyle/>
                    <a:p>
                      <a:pPr marL="342900" indent="-342900">
                        <a:buAutoNum type="arabicPeriod"/>
                      </a:pPr>
                      <a:r>
                        <a:rPr lang="en-US" sz="1400" b="1" i="0" kern="1200" dirty="0">
                          <a:solidFill>
                            <a:schemeClr val="tx1"/>
                          </a:solidFill>
                          <a:effectLst/>
                          <a:latin typeface="Times New Roman" panose="02020603050405020304" pitchFamily="18" charset="0"/>
                          <a:ea typeface="+mn-ea"/>
                          <a:cs typeface="Times New Roman" panose="02020603050405020304" pitchFamily="18" charset="0"/>
                        </a:rPr>
                        <a:t>Internalize the concepts of management such as healthcare delivery system, strategic planning, HR, marketing, finance and operations.</a:t>
                      </a:r>
                    </a:p>
                    <a:p>
                      <a:pPr marL="0" indent="0">
                        <a:buNone/>
                      </a:pPr>
                      <a:r>
                        <a:rPr lang="en-IN" sz="1400" b="1" i="0" kern="1200" dirty="0">
                          <a:solidFill>
                            <a:schemeClr val="tx1"/>
                          </a:solidFill>
                          <a:effectLst/>
                          <a:latin typeface="Times New Roman" panose="02020603050405020304" pitchFamily="18" charset="0"/>
                          <a:ea typeface="+mn-ea"/>
                          <a:cs typeface="Times New Roman" panose="02020603050405020304" pitchFamily="18" charset="0"/>
                        </a:rPr>
                        <a:t>3:Substantial (High)</a:t>
                      </a:r>
                    </a:p>
                  </a:txBody>
                  <a:tcPr>
                    <a:solidFill>
                      <a:schemeClr val="bg2">
                        <a:lumMod val="75000"/>
                      </a:schemeClr>
                    </a:solidFill>
                  </a:tcPr>
                </a:tc>
                <a:tc>
                  <a:txBody>
                    <a:bodyPr/>
                    <a:lstStyle/>
                    <a:p>
                      <a:r>
                        <a:rPr lang="en-US" sz="1400" b="1" i="0" kern="1200" dirty="0">
                          <a:solidFill>
                            <a:schemeClr val="tx1"/>
                          </a:solidFill>
                          <a:effectLst/>
                          <a:latin typeface="Times New Roman" panose="02020603050405020304" pitchFamily="18" charset="0"/>
                          <a:ea typeface="+mn-ea"/>
                          <a:cs typeface="Times New Roman" panose="02020603050405020304" pitchFamily="18" charset="0"/>
                        </a:rPr>
                        <a:t>Apply knowledge of research and management techniques and functions in an integrated manner in healthcare set up</a:t>
                      </a:r>
                    </a:p>
                    <a:p>
                      <a:r>
                        <a:rPr lang="en-IN" sz="1400" b="1" i="0" kern="1200" dirty="0">
                          <a:solidFill>
                            <a:schemeClr val="tx1"/>
                          </a:solidFill>
                          <a:effectLst/>
                          <a:latin typeface="Times New Roman" panose="02020603050405020304" pitchFamily="18" charset="0"/>
                          <a:ea typeface="+mn-ea"/>
                          <a:cs typeface="Times New Roman" panose="02020603050405020304" pitchFamily="18" charset="0"/>
                        </a:rPr>
                        <a:t> 3:Substantial (High)</a:t>
                      </a:r>
                      <a:endParaRPr lang="en-US" sz="1400" b="1" i="0" kern="1200" dirty="0">
                        <a:solidFill>
                          <a:schemeClr val="tx1"/>
                        </a:solidFill>
                        <a:effectLst/>
                        <a:latin typeface="Times New Roman" panose="02020603050405020304" pitchFamily="18" charset="0"/>
                        <a:ea typeface="+mn-ea"/>
                        <a:cs typeface="Times New Roman" panose="02020603050405020304" pitchFamily="18" charset="0"/>
                      </a:endParaRPr>
                    </a:p>
                  </a:txBody>
                  <a:tcPr>
                    <a:solidFill>
                      <a:schemeClr val="bg2">
                        <a:lumMod val="75000"/>
                      </a:schemeClr>
                    </a:solidFill>
                  </a:tcPr>
                </a:tc>
                <a:extLst>
                  <a:ext uri="{0D108BD9-81ED-4DB2-BD59-A6C34878D82A}">
                    <a16:rowId xmlns:a16="http://schemas.microsoft.com/office/drawing/2014/main" val="1670639239"/>
                  </a:ext>
                </a:extLst>
              </a:tr>
              <a:tr h="1192081">
                <a:tc>
                  <a:txBody>
                    <a:bodyPr/>
                    <a:lstStyle/>
                    <a:p>
                      <a:r>
                        <a:rPr lang="en-US" sz="1400" b="1" i="0" kern="1200" dirty="0">
                          <a:solidFill>
                            <a:schemeClr val="tx1"/>
                          </a:solidFill>
                          <a:effectLst/>
                          <a:latin typeface="Times New Roman" panose="02020603050405020304" pitchFamily="18" charset="0"/>
                          <a:ea typeface="+mn-ea"/>
                          <a:cs typeface="Times New Roman" panose="02020603050405020304" pitchFamily="18" charset="0"/>
                        </a:rPr>
                        <a:t> Use appropriate skills to support healthcare organizations to take informed decision in planning, building and managing healthcare organizations.</a:t>
                      </a:r>
                    </a:p>
                    <a:p>
                      <a:r>
                        <a:rPr lang="en-IN" sz="1400" b="1" i="0" kern="1200" dirty="0">
                          <a:solidFill>
                            <a:schemeClr val="tx1"/>
                          </a:solidFill>
                          <a:effectLst/>
                          <a:latin typeface="Times New Roman" panose="02020603050405020304" pitchFamily="18" charset="0"/>
                          <a:ea typeface="+mn-ea"/>
                          <a:cs typeface="Times New Roman" panose="02020603050405020304" pitchFamily="18" charset="0"/>
                        </a:rPr>
                        <a:t>3:Substantial (High)</a:t>
                      </a:r>
                      <a:endParaRPr lang="en-IN" sz="1400" dirty="0">
                        <a:solidFill>
                          <a:schemeClr val="tx1"/>
                        </a:solidFill>
                        <a:latin typeface="Times New Roman" panose="02020603050405020304" pitchFamily="18" charset="0"/>
                        <a:cs typeface="Times New Roman" panose="02020603050405020304" pitchFamily="18" charset="0"/>
                      </a:endParaRPr>
                    </a:p>
                  </a:txBody>
                  <a:tcPr>
                    <a:solidFill>
                      <a:schemeClr val="bg2">
                        <a:lumMod val="75000"/>
                      </a:schemeClr>
                    </a:solidFill>
                  </a:tcPr>
                </a:tc>
                <a:tc>
                  <a:txBody>
                    <a:bodyPr/>
                    <a:lstStyle/>
                    <a:p>
                      <a:r>
                        <a:rPr lang="en-US" sz="1400" b="1" i="0" kern="1200" dirty="0">
                          <a:solidFill>
                            <a:schemeClr val="tx1"/>
                          </a:solidFill>
                          <a:effectLst/>
                          <a:latin typeface="Times New Roman" panose="02020603050405020304" pitchFamily="18" charset="0"/>
                          <a:ea typeface="+mn-ea"/>
                          <a:cs typeface="Times New Roman" panose="02020603050405020304" pitchFamily="18" charset="0"/>
                        </a:rPr>
                        <a:t>Utilize learning acquired from trainings and practical exposures in real time situations.</a:t>
                      </a:r>
                    </a:p>
                    <a:p>
                      <a:r>
                        <a:rPr lang="en-IN" sz="1400" b="1" i="0" kern="1200" dirty="0">
                          <a:solidFill>
                            <a:schemeClr val="tx1"/>
                          </a:solidFill>
                          <a:effectLst/>
                          <a:latin typeface="Times New Roman" panose="02020603050405020304" pitchFamily="18" charset="0"/>
                          <a:ea typeface="+mn-ea"/>
                          <a:cs typeface="Times New Roman" panose="02020603050405020304" pitchFamily="18" charset="0"/>
                        </a:rPr>
                        <a:t> 2:Moderate(medium)</a:t>
                      </a:r>
                      <a:endParaRPr lang="en-IN" sz="1400" dirty="0">
                        <a:solidFill>
                          <a:schemeClr val="tx1"/>
                        </a:solidFill>
                        <a:latin typeface="Times New Roman" panose="02020603050405020304" pitchFamily="18" charset="0"/>
                        <a:cs typeface="Times New Roman" panose="02020603050405020304" pitchFamily="18" charset="0"/>
                      </a:endParaRPr>
                    </a:p>
                  </a:txBody>
                  <a:tcPr>
                    <a:solidFill>
                      <a:schemeClr val="bg2">
                        <a:lumMod val="75000"/>
                      </a:schemeClr>
                    </a:solidFill>
                  </a:tcPr>
                </a:tc>
                <a:extLst>
                  <a:ext uri="{0D108BD9-81ED-4DB2-BD59-A6C34878D82A}">
                    <a16:rowId xmlns:a16="http://schemas.microsoft.com/office/drawing/2014/main" val="2098668857"/>
                  </a:ext>
                </a:extLst>
              </a:tr>
            </a:tbl>
          </a:graphicData>
        </a:graphic>
      </p:graphicFrame>
    </p:spTree>
    <p:extLst>
      <p:ext uri="{BB962C8B-B14F-4D97-AF65-F5344CB8AC3E}">
        <p14:creationId xmlns:p14="http://schemas.microsoft.com/office/powerpoint/2010/main" val="2064325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6E37-1137-43BF-A789-62A0D745EFE5}"/>
              </a:ext>
            </a:extLst>
          </p:cNvPr>
          <p:cNvSpPr>
            <a:spLocks noGrp="1"/>
          </p:cNvSpPr>
          <p:nvPr>
            <p:ph type="title"/>
          </p:nvPr>
        </p:nvSpPr>
        <p:spPr>
          <a:xfrm>
            <a:off x="853440" y="343754"/>
            <a:ext cx="9875520" cy="1356360"/>
          </a:xfrm>
        </p:spPr>
        <p:txBody>
          <a:bodyPr>
            <a:normAutofit/>
          </a:bodyPr>
          <a:lstStyle/>
          <a:p>
            <a:r>
              <a:rPr lang="en-US" sz="2400" b="1" u="sng" dirty="0">
                <a:solidFill>
                  <a:srgbClr val="002060"/>
                </a:solidFill>
                <a:latin typeface="Times New Roman" panose="02020603050405020304" pitchFamily="18" charset="0"/>
                <a:cs typeface="Times New Roman" panose="02020603050405020304" pitchFamily="18" charset="0"/>
              </a:rPr>
              <a:t>Introduction</a:t>
            </a:r>
            <a:r>
              <a:rPr lang="en-US" sz="2400" dirty="0">
                <a:solidFill>
                  <a:srgbClr val="002060"/>
                </a:solidFill>
              </a:rPr>
              <a:t> </a:t>
            </a:r>
            <a:endParaRPr lang="en-IN" sz="2400" dirty="0">
              <a:solidFill>
                <a:srgbClr val="002060"/>
              </a:solidFill>
            </a:endParaRPr>
          </a:p>
        </p:txBody>
      </p:sp>
      <p:sp>
        <p:nvSpPr>
          <p:cNvPr id="3" name="Content Placeholder 2">
            <a:extLst>
              <a:ext uri="{FF2B5EF4-FFF2-40B4-BE49-F238E27FC236}">
                <a16:creationId xmlns:a16="http://schemas.microsoft.com/office/drawing/2014/main" id="{3BCF1EBC-EC50-4CDF-A3CC-9C8F607F932D}"/>
              </a:ext>
            </a:extLst>
          </p:cNvPr>
          <p:cNvSpPr>
            <a:spLocks noGrp="1"/>
          </p:cNvSpPr>
          <p:nvPr>
            <p:ph idx="1"/>
          </p:nvPr>
        </p:nvSpPr>
        <p:spPr>
          <a:xfrm>
            <a:off x="822960" y="1700114"/>
            <a:ext cx="10515600" cy="4351338"/>
          </a:xfrm>
        </p:spPr>
        <p:txBody>
          <a:bodyPr>
            <a:normAutofit/>
          </a:bodyPr>
          <a:lstStyle/>
          <a:p>
            <a:pPr>
              <a:lnSpc>
                <a:spcPct val="107000"/>
              </a:lnSpc>
              <a:spcAft>
                <a:spcPts val="800"/>
              </a:spcAft>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Kerala’s response to COVID-19, while focussed on the health system, involved the mobilization of many other sectors. To control a pandemic that are spread by social activities essential to the functioning of society and spread between different regions based on population interactions, response measures must be broader than the health system to be effective. The core of Kerala's response to COVID is the strong social contract between the people and the country, based on the awareness of the people, high social capital and trust in the government.</a:t>
            </a:r>
          </a:p>
          <a:p>
            <a:pPr>
              <a:lnSpc>
                <a:spcPct val="107000"/>
              </a:lnSpc>
              <a:spcAft>
                <a:spcPts val="800"/>
              </a:spcAft>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 nearly half a century, Kerala has been known for its “model” or development model. It has achieved a high level of social and human development and has rapidly reduced chronic poverty and endemic deprivations despite the economic downturn and income</a:t>
            </a:r>
          </a:p>
          <a:p>
            <a:pPr>
              <a:lnSpc>
                <a:spcPct val="107000"/>
              </a:lnSpc>
              <a:spcAft>
                <a:spcPts val="800"/>
              </a:spcAft>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This study aims to analyse the Kerala’s successful flattening of the COVID 19 curve in the first phase of the pandemic.</a:t>
            </a:r>
          </a:p>
          <a:p>
            <a:endParaRPr lang="en-IN" dirty="0"/>
          </a:p>
        </p:txBody>
      </p:sp>
    </p:spTree>
    <p:extLst>
      <p:ext uri="{BB962C8B-B14F-4D97-AF65-F5344CB8AC3E}">
        <p14:creationId xmlns:p14="http://schemas.microsoft.com/office/powerpoint/2010/main" val="3782533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11706F-D84E-4A50-A5EB-92AD244B89BD}"/>
              </a:ext>
            </a:extLst>
          </p:cNvPr>
          <p:cNvSpPr>
            <a:spLocks noGrp="1"/>
          </p:cNvSpPr>
          <p:nvPr>
            <p:ph idx="1"/>
          </p:nvPr>
        </p:nvSpPr>
        <p:spPr>
          <a:xfrm>
            <a:off x="710873" y="1260823"/>
            <a:ext cx="10770254" cy="4012513"/>
          </a:xfrm>
        </p:spPr>
        <p:txBody>
          <a:bodyPr>
            <a:normAutofit/>
          </a:bodyPr>
          <a:lstStyle/>
          <a:p>
            <a:pPr marL="0" indent="0">
              <a:lnSpc>
                <a:spcPct val="120000"/>
              </a:lnSpc>
              <a:buNone/>
            </a:pPr>
            <a:r>
              <a:rPr lang="en-IN" sz="1600" b="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Rationale </a:t>
            </a:r>
            <a:endParaRPr lang="en-IN"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20000"/>
              </a:lnSpc>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study will focus on a detailed analysis of healthcare model put forward by Kerala and effective measures taken to combat the covid 19 Pandemic through a set of public and government actions</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20000"/>
              </a:lnSpc>
              <a:buNone/>
            </a:pPr>
            <a:r>
              <a:rPr lang="en-US" sz="1600" b="1" u="sng" dirty="0">
                <a:solidFill>
                  <a:srgbClr val="002060"/>
                </a:solidFill>
                <a:latin typeface="Times New Roman" panose="02020603050405020304" pitchFamily="18" charset="0"/>
                <a:cs typeface="Times New Roman" panose="02020603050405020304" pitchFamily="18" charset="0"/>
              </a:rPr>
              <a:t>Objective</a:t>
            </a:r>
          </a:p>
          <a:p>
            <a:pPr marL="342900" lvl="0" indent="-342900">
              <a:lnSpc>
                <a:spcPct val="107000"/>
              </a:lnSpc>
              <a:buFont typeface="+mj-lt"/>
              <a:buAutoNum type="arabicPeriod"/>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describe the path of the pandemic crisis, the timely and effective steps taken to control the pandemic through its covid policies.</a:t>
            </a:r>
            <a:endParaRPr lang="en-US" sz="1600" b="1" u="sng" dirty="0">
              <a:solidFill>
                <a:srgbClr val="002060"/>
              </a:solidFill>
              <a:latin typeface="Times New Roman" panose="02020603050405020304" pitchFamily="18" charset="0"/>
              <a:cs typeface="Times New Roman" panose="02020603050405020304" pitchFamily="18" charset="0"/>
            </a:endParaRPr>
          </a:p>
          <a:p>
            <a:pPr marL="342900" indent="-342900">
              <a:lnSpc>
                <a:spcPct val="120000"/>
              </a:lnSpc>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highlight Kerala’s response to the pandemic and to examine the structural and systematic aspects behind the state’s success.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20000"/>
              </a:lnSpc>
            </a:pPr>
            <a:endPar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600" dirty="0"/>
          </a:p>
        </p:txBody>
      </p:sp>
    </p:spTree>
    <p:extLst>
      <p:ext uri="{BB962C8B-B14F-4D97-AF65-F5344CB8AC3E}">
        <p14:creationId xmlns:p14="http://schemas.microsoft.com/office/powerpoint/2010/main" val="1387468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136E91-20F7-4EA5-9721-EE78E8247F9E}"/>
              </a:ext>
            </a:extLst>
          </p:cNvPr>
          <p:cNvSpPr>
            <a:spLocks noGrp="1"/>
          </p:cNvSpPr>
          <p:nvPr>
            <p:ph idx="1"/>
          </p:nvPr>
        </p:nvSpPr>
        <p:spPr>
          <a:xfrm>
            <a:off x="348792" y="1120165"/>
            <a:ext cx="11005008" cy="4517063"/>
          </a:xfrm>
        </p:spPr>
        <p:txBody>
          <a:bodyPr>
            <a:noAutofit/>
          </a:bodyPr>
          <a:lstStyle/>
          <a:p>
            <a:endParaRPr lang="en-IN" sz="1800" dirty="0">
              <a:solidFill>
                <a:srgbClr val="000000"/>
              </a:solidFill>
              <a:latin typeface="Times New Roman" panose="02020603050405020304" pitchFamily="18" charset="0"/>
              <a:ea typeface="Calibri" panose="020F0502020204030204" pitchFamily="34" charset="0"/>
            </a:endParaRPr>
          </a:p>
          <a:p>
            <a:pPr marL="0" indent="0">
              <a:buNone/>
            </a:pPr>
            <a:r>
              <a:rPr lang="en-IN" sz="1800" b="1" dirty="0">
                <a:latin typeface="Times New Roman" panose="02020603050405020304" pitchFamily="18" charset="0"/>
                <a:ea typeface="Calibri" panose="020F0502020204030204" pitchFamily="34" charset="0"/>
                <a:cs typeface="Times New Roman" panose="02020603050405020304" pitchFamily="18" charset="0"/>
              </a:rPr>
              <a:t> </a:t>
            </a:r>
          </a:p>
          <a:p>
            <a:endParaRPr lang="en-IN"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p>
        </p:txBody>
      </p:sp>
      <p:sp>
        <p:nvSpPr>
          <p:cNvPr id="6" name="TextBox 5">
            <a:extLst>
              <a:ext uri="{FF2B5EF4-FFF2-40B4-BE49-F238E27FC236}">
                <a16:creationId xmlns:a16="http://schemas.microsoft.com/office/drawing/2014/main" id="{D6CBE587-88C2-4406-811F-4B01EA06D343}"/>
              </a:ext>
            </a:extLst>
          </p:cNvPr>
          <p:cNvSpPr txBox="1"/>
          <p:nvPr/>
        </p:nvSpPr>
        <p:spPr>
          <a:xfrm>
            <a:off x="443060" y="445026"/>
            <a:ext cx="10821971" cy="3759875"/>
          </a:xfrm>
          <a:prstGeom prst="rect">
            <a:avLst/>
          </a:prstGeom>
          <a:noFill/>
        </p:spPr>
        <p:txBody>
          <a:bodyPr wrap="square">
            <a:spAutoFit/>
          </a:bodyPr>
          <a:lstStyle/>
          <a:p>
            <a:pPr marL="0" lvl="0" indent="0">
              <a:lnSpc>
                <a:spcPct val="120000"/>
              </a:lnSpc>
              <a:buNone/>
            </a:pPr>
            <a:r>
              <a:rPr lang="en-US" sz="2000" b="1" u="sng" dirty="0">
                <a:solidFill>
                  <a:srgbClr val="002060"/>
                </a:solidFill>
                <a:latin typeface="Times New Roman" panose="02020603050405020304" pitchFamily="18" charset="0"/>
                <a:cs typeface="Times New Roman" panose="02020603050405020304" pitchFamily="18" charset="0"/>
              </a:rPr>
              <a:t>Methodology</a:t>
            </a:r>
          </a:p>
          <a:p>
            <a:pPr marL="0" lvl="0" indent="0">
              <a:lnSpc>
                <a:spcPct val="120000"/>
              </a:lnSpc>
              <a:buNone/>
            </a:pPr>
            <a:endParaRPr lang="en-US" sz="2000" b="1" u="sng" dirty="0">
              <a:solidFill>
                <a:srgbClr val="002060"/>
              </a:solidFill>
              <a:latin typeface="Times New Roman" panose="02020603050405020304" pitchFamily="18" charset="0"/>
              <a:cs typeface="Times New Roman" panose="02020603050405020304" pitchFamily="18" charset="0"/>
            </a:endParaRPr>
          </a:p>
          <a:p>
            <a:pPr marL="45720" indent="0">
              <a:lnSpc>
                <a:spcPct val="120000"/>
              </a:lnSpc>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design: </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Qualitative, descriptive study done using secondary data sources.</a:t>
            </a:r>
          </a:p>
          <a:p>
            <a:pPr marL="45720" indent="0">
              <a:lnSpc>
                <a:spcPct val="120000"/>
              </a:lnSpc>
              <a:buNone/>
            </a:pPr>
            <a:r>
              <a:rPr lang="en-IN"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Study Duration: </a:t>
            </a:r>
            <a:r>
              <a:rPr lang="en-IN"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15</a:t>
            </a:r>
            <a:r>
              <a:rPr lang="en-IN" sz="16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a:t>
            </a:r>
            <a:r>
              <a:rPr lang="en-IN"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march to 15</a:t>
            </a:r>
            <a:r>
              <a:rPr lang="en-IN" sz="16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a:t>
            </a:r>
            <a:r>
              <a:rPr lang="en-IN"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June</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nSpc>
                <a:spcPct val="120000"/>
              </a:lnSpc>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Inclusion Criteria</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Relevant articles after 2019 which were available for public use.</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nSpc>
                <a:spcPct val="120000"/>
              </a:lnSpc>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Data sources</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Articles that met the inclusion criteria were sourced from PubMed, research gate, google scholar, websites of relevant organizations and various news articles’ website.</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nSpc>
                <a:spcPct val="120000"/>
              </a:lnSpc>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Article extraction: </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 typing the keywords on the search bar of the websites listed above and applying time filters for extracting data was made available for public use after the year 2019.</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nSpc>
                <a:spcPct val="120000"/>
              </a:lnSpc>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Data Analysis: </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content analysis of the selected articles will be done to summarize the relevant data.</a:t>
            </a:r>
          </a:p>
          <a:p>
            <a:pPr marL="0" indent="0">
              <a:lnSpc>
                <a:spcPct val="120000"/>
              </a:lnSpc>
              <a:buNone/>
            </a:pPr>
            <a:r>
              <a:rPr lang="en-IN"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Statistical analysis if any, will be presented in the form of tables, pie charts or graphs. Non statistical results will be presented as summarized.</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20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E8080-1337-4034-BAC9-58EEF9A2D8A3}"/>
              </a:ext>
            </a:extLst>
          </p:cNvPr>
          <p:cNvSpPr>
            <a:spLocks noGrp="1"/>
          </p:cNvSpPr>
          <p:nvPr>
            <p:ph type="title"/>
          </p:nvPr>
        </p:nvSpPr>
        <p:spPr>
          <a:xfrm>
            <a:off x="838200" y="0"/>
            <a:ext cx="10515600" cy="1325563"/>
          </a:xfrm>
        </p:spPr>
        <p:txBody>
          <a:bodyPr>
            <a:normAutofit/>
          </a:bodyPr>
          <a:lstStyle/>
          <a:p>
            <a:r>
              <a:rPr lang="en-US" sz="2400" b="1" u="sng" dirty="0">
                <a:solidFill>
                  <a:srgbClr val="002060"/>
                </a:solidFill>
                <a:latin typeface="Times New Roman" panose="02020603050405020304" pitchFamily="18" charset="0"/>
                <a:cs typeface="Times New Roman" panose="02020603050405020304" pitchFamily="18" charset="0"/>
              </a:rPr>
              <a:t>Review of Literature </a:t>
            </a:r>
            <a:endParaRPr lang="en-IN" sz="2400" b="1" u="sng" dirty="0">
              <a:solidFill>
                <a:srgbClr val="002060"/>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B36786E-57B1-48B0-B05A-8C49D572A5D4}"/>
              </a:ext>
            </a:extLst>
          </p:cNvPr>
          <p:cNvSpPr>
            <a:spLocks noGrp="1"/>
          </p:cNvSpPr>
          <p:nvPr>
            <p:ph idx="1"/>
          </p:nvPr>
        </p:nvSpPr>
        <p:spPr>
          <a:xfrm>
            <a:off x="565608" y="1325563"/>
            <a:ext cx="10661715" cy="5373278"/>
          </a:xfrm>
        </p:spPr>
        <p:txBody>
          <a:bodyPr>
            <a:normAutofit/>
          </a:bodyPr>
          <a:lstStyle/>
          <a:p>
            <a:r>
              <a:rPr lang="en-IN" sz="1600" dirty="0">
                <a:solidFill>
                  <a:schemeClr val="tx1"/>
                </a:solidFill>
                <a:latin typeface="Times New Roman" panose="02020603050405020304" pitchFamily="18" charset="0"/>
                <a:cs typeface="Times New Roman" panose="02020603050405020304" pitchFamily="18" charset="0"/>
              </a:rPr>
              <a:t>The success of state’s war against covid 19 has three main factors which were strong public health system, clear risk communication and community participation.</a:t>
            </a:r>
          </a:p>
          <a:p>
            <a:r>
              <a:rPr lang="en-IN" sz="1600" dirty="0">
                <a:solidFill>
                  <a:schemeClr val="tx1"/>
                </a:solidFill>
                <a:latin typeface="Times New Roman" panose="02020603050405020304" pitchFamily="18" charset="0"/>
                <a:cs typeface="Times New Roman" panose="02020603050405020304" pitchFamily="18" charset="0"/>
              </a:rPr>
              <a:t>As stated by one of the authors, the state’s prompt response to COVID 19 can attributed to its experience and investment made in emergency preparedness  and outbreak response in the past during Kerala floods in 2018 and especially, NIPAH outbreak in 2019.</a:t>
            </a:r>
          </a:p>
          <a:p>
            <a:r>
              <a:rPr lang="en-IN" sz="1600" dirty="0">
                <a:solidFill>
                  <a:schemeClr val="tx1"/>
                </a:solidFill>
                <a:latin typeface="Times New Roman" panose="02020603050405020304" pitchFamily="18" charset="0"/>
                <a:cs typeface="Times New Roman" panose="02020603050405020304" pitchFamily="18" charset="0"/>
              </a:rPr>
              <a:t>The state used  innovative approaches and its experience in disaster management planning  in handy to quickly deploy resources  and put  a timely and comprehensive response </a:t>
            </a:r>
          </a:p>
          <a:p>
            <a:r>
              <a:rPr lang="en-IN" sz="1600" dirty="0">
                <a:solidFill>
                  <a:schemeClr val="tx1"/>
                </a:solidFill>
                <a:latin typeface="Times New Roman" panose="02020603050405020304" pitchFamily="18" charset="0"/>
                <a:cs typeface="Times New Roman" panose="02020603050405020304" pitchFamily="18" charset="0"/>
              </a:rPr>
              <a:t> A study suggested that that  the enabling environment owing to the high literacy  rate in the state and high level political and administrative commitment provides the much needed impetus in the fight against this pandemic.</a:t>
            </a:r>
          </a:p>
          <a:p>
            <a:r>
              <a:rPr lang="en-US" sz="1600" dirty="0">
                <a:solidFill>
                  <a:schemeClr val="tx1"/>
                </a:solidFill>
                <a:latin typeface="Times New Roman" panose="02020603050405020304" pitchFamily="18" charset="0"/>
                <a:cs typeface="Times New Roman" panose="02020603050405020304" pitchFamily="18" charset="0"/>
              </a:rPr>
              <a:t>The articles suggested that the strategy of trace , test and contain with extensive screening and quarantine of all the incoming travelers was a game changer.</a:t>
            </a:r>
          </a:p>
          <a:p>
            <a:r>
              <a:rPr lang="en-US" sz="1600" dirty="0">
                <a:solidFill>
                  <a:schemeClr val="tx1"/>
                </a:solidFill>
                <a:latin typeface="Times New Roman" panose="02020603050405020304" pitchFamily="18" charset="0"/>
                <a:cs typeface="Times New Roman" panose="02020603050405020304" pitchFamily="18" charset="0"/>
              </a:rPr>
              <a:t>A study on  the Kerala model  in the time of covid 19  : rethinking state and society states that the state  has not only been successful in maintaining a healthy balance but has in fact enhanced the virtual relationship between state and society in the context of confronting the four successive crises of floods and epidemics.</a:t>
            </a:r>
          </a:p>
          <a:p>
            <a:r>
              <a:rPr lang="en-US" sz="1600" b="0" i="0" dirty="0" err="1">
                <a:solidFill>
                  <a:schemeClr val="tx1"/>
                </a:solidFill>
                <a:effectLst/>
                <a:latin typeface="Times New Roman" panose="02020603050405020304" pitchFamily="18" charset="0"/>
                <a:cs typeface="Times New Roman" panose="02020603050405020304" pitchFamily="18" charset="0"/>
              </a:rPr>
              <a:t>Ms</a:t>
            </a:r>
            <a:r>
              <a:rPr lang="en-US" sz="1600" b="0" i="0" dirty="0">
                <a:solidFill>
                  <a:schemeClr val="tx1"/>
                </a:solidFill>
                <a:effectLst/>
                <a:latin typeface="Times New Roman" panose="02020603050405020304" pitchFamily="18" charset="0"/>
                <a:cs typeface="Times New Roman" panose="02020603050405020304" pitchFamily="18" charset="0"/>
              </a:rPr>
              <a:t> </a:t>
            </a:r>
            <a:r>
              <a:rPr lang="en-US" sz="1600" b="0" i="0" dirty="0" err="1">
                <a:solidFill>
                  <a:schemeClr val="tx1"/>
                </a:solidFill>
                <a:effectLst/>
                <a:latin typeface="Times New Roman" panose="02020603050405020304" pitchFamily="18" charset="0"/>
                <a:cs typeface="Times New Roman" panose="02020603050405020304" pitchFamily="18" charset="0"/>
              </a:rPr>
              <a:t>Payden</a:t>
            </a:r>
            <a:r>
              <a:rPr lang="en-US" sz="1600" b="0" i="0" dirty="0">
                <a:solidFill>
                  <a:schemeClr val="tx1"/>
                </a:solidFill>
                <a:effectLst/>
                <a:latin typeface="Times New Roman" panose="02020603050405020304" pitchFamily="18" charset="0"/>
                <a:cs typeface="Times New Roman" panose="02020603050405020304" pitchFamily="18" charset="0"/>
              </a:rPr>
              <a:t>, Acting WHO Representative to India attributes Kerala’s success in effectively responding to the COVID-19 to its experience and systematic investment in health systems strengthening along with measures such as surveillance, risk communication and community engagement, early detection and broad social support. </a:t>
            </a:r>
            <a:endParaRPr lang="en-US" sz="1600" dirty="0">
              <a:solidFill>
                <a:schemeClr val="tx1"/>
              </a:solidFill>
              <a:latin typeface="Times New Roman" panose="02020603050405020304" pitchFamily="18" charset="0"/>
              <a:cs typeface="Times New Roman" panose="02020603050405020304" pitchFamily="18" charset="0"/>
            </a:endParaRPr>
          </a:p>
          <a:p>
            <a:pPr marL="45720" indent="0">
              <a:buNone/>
            </a:pPr>
            <a:endParaRPr lang="en-US" sz="1600" dirty="0">
              <a:latin typeface="Times New Roman" panose="02020603050405020304" pitchFamily="18" charset="0"/>
              <a:cs typeface="Times New Roman" panose="02020603050405020304" pitchFamily="18" charset="0"/>
            </a:endParaRPr>
          </a:p>
          <a:p>
            <a:endParaRPr lang="en-IN"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9516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FA52-BACB-48EB-B249-4B1BF476D9D3}"/>
              </a:ext>
            </a:extLst>
          </p:cNvPr>
          <p:cNvSpPr>
            <a:spLocks noGrp="1"/>
          </p:cNvSpPr>
          <p:nvPr>
            <p:ph type="title"/>
          </p:nvPr>
        </p:nvSpPr>
        <p:spPr>
          <a:xfrm>
            <a:off x="328470" y="-124673"/>
            <a:ext cx="10515600" cy="1325563"/>
          </a:xfrm>
        </p:spPr>
        <p:txBody>
          <a:bodyPr/>
          <a:lstStyle/>
          <a:p>
            <a:r>
              <a:rPr lang="en-US" sz="2000" b="1" u="sng" dirty="0">
                <a:solidFill>
                  <a:srgbClr val="002060"/>
                </a:solidFill>
                <a:latin typeface="Times New Roman" panose="02020603050405020304" pitchFamily="18" charset="0"/>
                <a:cs typeface="Times New Roman" panose="02020603050405020304" pitchFamily="18" charset="0"/>
              </a:rPr>
              <a:t>Findings</a:t>
            </a:r>
            <a:r>
              <a:rPr lang="en-US" dirty="0">
                <a:solidFill>
                  <a:srgbClr val="002060"/>
                </a:solidFill>
              </a:rPr>
              <a:t> </a:t>
            </a:r>
            <a:endParaRPr lang="en-IN" dirty="0">
              <a:solidFill>
                <a:srgbClr val="002060"/>
              </a:solidFill>
            </a:endParaRPr>
          </a:p>
        </p:txBody>
      </p:sp>
      <p:sp>
        <p:nvSpPr>
          <p:cNvPr id="3" name="Content Placeholder 2">
            <a:extLst>
              <a:ext uri="{FF2B5EF4-FFF2-40B4-BE49-F238E27FC236}">
                <a16:creationId xmlns:a16="http://schemas.microsoft.com/office/drawing/2014/main" id="{0E100D76-79FF-4498-8BF4-6A48DCB99378}"/>
              </a:ext>
            </a:extLst>
          </p:cNvPr>
          <p:cNvSpPr>
            <a:spLocks noGrp="1"/>
          </p:cNvSpPr>
          <p:nvPr>
            <p:ph idx="1"/>
          </p:nvPr>
        </p:nvSpPr>
        <p:spPr>
          <a:xfrm>
            <a:off x="328470" y="1129870"/>
            <a:ext cx="11567605" cy="4969090"/>
          </a:xfrm>
        </p:spPr>
        <p:txBody>
          <a:bodyPr>
            <a:noAutofit/>
          </a:bodyPr>
          <a:lstStyle/>
          <a:p>
            <a:pPr marL="0" indent="0">
              <a:buNone/>
            </a:pPr>
            <a:r>
              <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Since the Nipah outbreak, Kerala learned that transparency helps to respond more effectively. The mainstream media were selected as partners for public health emergencies, which is the practice of the Nipah era. Regularly provide accurate information on the number of people under observation, the number of people tested, the number of positive cases, and the number of deaths.</a:t>
            </a:r>
          </a:p>
          <a:p>
            <a:pPr marL="0" indent="0">
              <a:buNone/>
            </a:pPr>
            <a:r>
              <a:rPr lang="en-IN"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Health system preparedness</a:t>
            </a:r>
          </a:p>
          <a:p>
            <a:pPr marL="0" indent="0">
              <a:buNone/>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multidisciplinary team was formed to perform on-site monitoring, hospital admissions, logistics and other monitoring, a reference guide was developed to transform a hospital into a specialized COVID hospital, and isolation beds were designated to deal with the sudden increase which </a:t>
            </a:r>
            <a:r>
              <a:rPr lang="en-IN"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a:t>
            </a: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ncreased the value of hospital capacity. The health system is provided by inputs from the "Aardram" mission that began in 2016, which focussed on patient friendly, quality healthcare services in government hospitals and to add super speciality services to taluk hospitals.</a:t>
            </a:r>
          </a:p>
          <a:p>
            <a:pPr marL="0" indent="0">
              <a:buNone/>
            </a:pPr>
            <a:r>
              <a:rPr lang="en-IN"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Effective risk communication strategy</a:t>
            </a:r>
          </a:p>
          <a:p>
            <a:pPr marL="0" indent="0">
              <a:buNone/>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Kerala State Government launched a "break the chain" campaign. Use text messages with a slogan (use soap or disinfectant, use masks and maintain social distancing), whose main objective is to inform about the importance of hygiene. </a:t>
            </a:r>
            <a:endParaRPr lang="en-IN" sz="16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Kerala Arogyam portal, the website of the DHS WhatsApp group disseminated complete information about COVID-19. Transparent communication focused on people's participation and daily updates from the </a:t>
            </a:r>
            <a:r>
              <a:rPr lang="en-IN"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Chief </a:t>
            </a: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minister strengthened trust in the government.</a:t>
            </a:r>
          </a:p>
          <a:p>
            <a:pPr marL="0" indent="0">
              <a:buNone/>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 order to track the movement of confirmed cases, the state prepared a geo-tagged map and distributed it through major media to inform the risk assessment. The media also shared the experiences of those who have gone through isolation, self-isolation and even completion of treatment, and recorded their experiences, thereby providing people with a rich source of reflection content.</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buNone/>
            </a:pPr>
            <a:endParaRPr lang="en-IN"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1600" dirty="0">
              <a:effectLst/>
              <a:latin typeface="Times New Roman" panose="02020603050405020304" pitchFamily="18" charset="0"/>
              <a:ea typeface="Times New Roman" panose="02020603050405020304" pitchFamily="18" charset="0"/>
            </a:endParaRPr>
          </a:p>
          <a:p>
            <a:pPr marL="0" indent="0">
              <a:buNone/>
            </a:pPr>
            <a:endParaRPr lang="en-IN" sz="1600" dirty="0"/>
          </a:p>
        </p:txBody>
      </p:sp>
    </p:spTree>
    <p:extLst>
      <p:ext uri="{BB962C8B-B14F-4D97-AF65-F5344CB8AC3E}">
        <p14:creationId xmlns:p14="http://schemas.microsoft.com/office/powerpoint/2010/main" val="150297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3121F6-6199-474A-8277-AA6150924B1A}"/>
              </a:ext>
            </a:extLst>
          </p:cNvPr>
          <p:cNvSpPr>
            <a:spLocks noGrp="1"/>
          </p:cNvSpPr>
          <p:nvPr>
            <p:ph idx="1"/>
          </p:nvPr>
        </p:nvSpPr>
        <p:spPr>
          <a:xfrm>
            <a:off x="547220" y="755668"/>
            <a:ext cx="10227763" cy="4497324"/>
          </a:xfrm>
        </p:spPr>
        <p:txBody>
          <a:bodyPr/>
          <a:lstStyle/>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ED3EEA7-FBDF-4937-BE1C-2CF0B5FB5DE2}"/>
              </a:ext>
            </a:extLst>
          </p:cNvPr>
          <p:cNvSpPr txBox="1"/>
          <p:nvPr/>
        </p:nvSpPr>
        <p:spPr>
          <a:xfrm>
            <a:off x="458444" y="572003"/>
            <a:ext cx="11068236" cy="6106993"/>
          </a:xfrm>
          <a:prstGeom prst="rect">
            <a:avLst/>
          </a:prstGeom>
          <a:noFill/>
        </p:spPr>
        <p:txBody>
          <a:bodyPr wrap="square">
            <a:spAutoFit/>
          </a:bodyPr>
          <a:lstStyle/>
          <a:p>
            <a:pPr marL="0" indent="0">
              <a:buNone/>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Screening, case reporting, surveillance and quarantine</a:t>
            </a:r>
          </a:p>
          <a:p>
            <a:pPr marL="0" indent="0">
              <a:buNone/>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r>
              <a:rPr lang="en-IN" sz="1600" dirty="0">
                <a:solidFill>
                  <a:schemeClr val="tx1"/>
                </a:solidFill>
                <a:effectLst/>
                <a:latin typeface="Times New Roman" panose="02020603050405020304" pitchFamily="18" charset="0"/>
                <a:ea typeface="Calibri" panose="020F0502020204030204" pitchFamily="34" charset="0"/>
              </a:rPr>
              <a:t>Through the powerful system of daily case reporting and decentralized monitoring, the onset of symptoms were determined by telephone consultations twice a day, and suspects were transported to the centre in designated ambulances through "DISHA" (24/7 telephone service</a:t>
            </a:r>
            <a:endPar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 the field, the monitoring system led by the health department displayed community-based characteristics, including elected representatives, especially village committees, members of the “</a:t>
            </a:r>
            <a:r>
              <a:rPr lang="en-IN" sz="16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Kudumbashree</a:t>
            </a: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Self-Help Group (SHG) system, and the citizens themselves.</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Containment and testing</a:t>
            </a:r>
          </a:p>
          <a:p>
            <a:pPr>
              <a:lnSpc>
                <a:spcPct val="107000"/>
              </a:lnSpc>
              <a:spcAft>
                <a:spcPts val="800"/>
              </a:spcAft>
            </a:pPr>
            <a:r>
              <a:rPr lang="en-IN" sz="1600" dirty="0">
                <a:effectLst/>
                <a:latin typeface="Times New Roman" panose="02020603050405020304" pitchFamily="18" charset="0"/>
                <a:ea typeface="Times New Roman" panose="02020603050405020304" pitchFamily="18" charset="0"/>
              </a:rPr>
              <a:t>The State adopted a screening policy based on infection input and transmission methods</a:t>
            </a:r>
            <a:r>
              <a:rPr lang="en-IN"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 It is particularly noteworthy that, compared to the core guidelines, they adopted an active monitoring strategy to extend the incubation period to 28 days instead Isolate for 14 days. </a:t>
            </a:r>
            <a:endParaRPr lang="en-IN"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Kerala’s containment strategies included two emerging secondary structures: Fences and isolation.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Taking into account Kerala's previous experience with the </a:t>
            </a:r>
            <a:r>
              <a:rPr lang="en-IN"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Nipah</a:t>
            </a: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virus, Kerala began screening passengers a week earlier than other states and closed the airport alongside other states on March 22. The state closed schools on March 10 and banned social and cultural gatherings. Kerala has also promoted the 'close-up model', which means that all people within a 3 km radius (key area) and a buffer zone (5 km) of positive cases will be screened for symptoms.</a:t>
            </a:r>
          </a:p>
          <a:p>
            <a:pPr>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another containment plan, a Keralite businessman in Japan developed a me Track application to monitor the effective quarantine.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600" dirty="0">
                <a:solidFill>
                  <a:srgbClr val="000000"/>
                </a:solidFill>
                <a:effectLst/>
                <a:latin typeface="Times New Roman" panose="02020603050405020304" pitchFamily="18" charset="0"/>
                <a:ea typeface="Calibri" panose="020F0502020204030204" pitchFamily="34" charset="0"/>
              </a:rPr>
              <a:t> This app enables healthcare officials in Kerala to track and isolate cases, and provides an online site for healthcare managers to monitor all quarantine activities in real time using a dashboard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356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43C41-B5EE-422A-8BF1-F936357C4276}"/>
              </a:ext>
            </a:extLst>
          </p:cNvPr>
          <p:cNvSpPr>
            <a:spLocks noGrp="1"/>
          </p:cNvSpPr>
          <p:nvPr>
            <p:ph idx="1"/>
          </p:nvPr>
        </p:nvSpPr>
        <p:spPr>
          <a:xfrm>
            <a:off x="580330" y="908359"/>
            <a:ext cx="10214593" cy="5394786"/>
          </a:xfrm>
        </p:spPr>
        <p:txBody>
          <a:bodyPr>
            <a:normAutofit/>
          </a:bodyPr>
          <a:lstStyle/>
          <a:p>
            <a:pPr marL="0" indent="0">
              <a:buNone/>
            </a:pPr>
            <a:r>
              <a:rPr lang="en-IN" sz="1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Technological Innovations</a:t>
            </a:r>
          </a:p>
          <a:p>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start-up department also showed a sense of responsibility. The "KSUM Project" such as "Crowdsourcing Ideas and Solutions" puts various start-ups into action. "Technological innovations" such as telemedicine applications and robots developed by start-ups helped to control "local transmission" in the long term.</a:t>
            </a:r>
            <a:endParaRPr lang="en-IN" sz="16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IN" sz="16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Capacity  building of health Professionals</a:t>
            </a:r>
          </a:p>
          <a:p>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Following the axiom of "minimize risk as much as possible", the capacity-building training program has been used at an early stage, combining teaching methods and input from infection control experts from medical schools.</a:t>
            </a:r>
          </a:p>
          <a:p>
            <a:r>
              <a:rPr lang="en-IN"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To enhance the capabilities of medical researchers , a new search engine was launched that helped scientists, doctors, researchers to conduct related covid 19 research.</a:t>
            </a:r>
            <a:endPar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IN" sz="16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Social Security, support and Psychological assistance.</a:t>
            </a:r>
          </a:p>
          <a:p>
            <a:r>
              <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state announced 20,000 crore aid program </a:t>
            </a:r>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Social security pensions, assistance from 5.1 million welfare funds to beneficiaries, interest-free loans to members of self-help groups, free rationing through the public distribution system, and door-to-door food for Anganwadi beneficiaries are some of the key assistance measures</a:t>
            </a:r>
          </a:p>
          <a:p>
            <a:r>
              <a:rPr lang="en-IN"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Mental health professionals including psychiatrists, social workers, clinical psychologists and counsellors were deployed to provide support ad guidance to the people in isolation through telephone counselling. The state adopted a an inclusive approach, they catered to people with special needs of mentally ill patients, children, migrant labourers and elderly people living alone</a:t>
            </a:r>
          </a:p>
          <a:p>
            <a:endParaRPr lang="en-IN" sz="1600" dirty="0"/>
          </a:p>
        </p:txBody>
      </p:sp>
    </p:spTree>
    <p:extLst>
      <p:ext uri="{BB962C8B-B14F-4D97-AF65-F5344CB8AC3E}">
        <p14:creationId xmlns:p14="http://schemas.microsoft.com/office/powerpoint/2010/main" val="232702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45646-D6FD-4937-9F15-51AC7DB387C2}"/>
              </a:ext>
            </a:extLst>
          </p:cNvPr>
          <p:cNvSpPr>
            <a:spLocks noGrp="1"/>
          </p:cNvSpPr>
          <p:nvPr>
            <p:ph type="title"/>
          </p:nvPr>
        </p:nvSpPr>
        <p:spPr>
          <a:xfrm>
            <a:off x="740546" y="542679"/>
            <a:ext cx="10515600" cy="1325563"/>
          </a:xfrm>
        </p:spPr>
        <p:txBody>
          <a:bodyPr>
            <a:normAutofit/>
          </a:bodyPr>
          <a:lstStyle/>
          <a:p>
            <a:r>
              <a:rPr lang="en-US" sz="2000" b="1" u="sng" dirty="0">
                <a:solidFill>
                  <a:srgbClr val="002060"/>
                </a:solidFill>
                <a:latin typeface="Times New Roman" panose="02020603050405020304" pitchFamily="18" charset="0"/>
                <a:cs typeface="Times New Roman" panose="02020603050405020304" pitchFamily="18" charset="0"/>
              </a:rPr>
              <a:t>Conclusion</a:t>
            </a:r>
            <a:br>
              <a:rPr lang="en-US" sz="2000" b="1" u="sng" dirty="0">
                <a:solidFill>
                  <a:srgbClr val="002060"/>
                </a:solidFill>
                <a:latin typeface="Times New Roman" panose="02020603050405020304" pitchFamily="18" charset="0"/>
                <a:cs typeface="Times New Roman" panose="02020603050405020304" pitchFamily="18" charset="0"/>
              </a:rPr>
            </a:br>
            <a:endParaRPr lang="en-IN" sz="20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41DD81F-AD21-4E80-8952-862D0335136D}"/>
              </a:ext>
            </a:extLst>
          </p:cNvPr>
          <p:cNvSpPr>
            <a:spLocks noGrp="1"/>
          </p:cNvSpPr>
          <p:nvPr>
            <p:ph idx="1"/>
          </p:nvPr>
        </p:nvSpPr>
        <p:spPr>
          <a:xfrm>
            <a:off x="740546" y="1619668"/>
            <a:ext cx="10515600" cy="4351338"/>
          </a:xfrm>
        </p:spPr>
        <p:txBody>
          <a:bodyPr>
            <a:normAutofit/>
          </a:bodyPr>
          <a:lstStyle/>
          <a:p>
            <a:pPr>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Kerala's success story in containing COVID-19 is based on a solid foundation of infrastructure successfully created to support social and human development, including an efficient public health service delivery system. It has the lowest mortality rate and highest recovery rate. Active surveillance, contact tracing and group management strategies have helped Kerala in preventing community transmission for a long period of time. My finding suggested that the state relied on innovative and inexpensive media, using various platforms, print, digital, and social platforms to methodically circulate preventive measures.</a:t>
            </a:r>
          </a:p>
          <a:p>
            <a:pPr>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Literacy plays an important role in the responsible behaviour of people, cooperating with the authorities and seeking timely treatment, thus limiting community transmission.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Its Covid-19 recovery strategy has a strong social structure, experienced leadership, is conducive to the Nipah virus outbreak, and a strong public health system, involving the flexibility of society, police, communication innovation and interlocking technology system.</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3263353"/>
      </p:ext>
    </p:extLst>
  </p:cSld>
  <p:clrMapOvr>
    <a:masterClrMapping/>
  </p:clrMapOvr>
</p:sld>
</file>

<file path=ppt/theme/theme1.xml><?xml version="1.0" encoding="utf-8"?>
<a:theme xmlns:a="http://schemas.openxmlformats.org/drawingml/2006/main" name="Basi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574</TotalTime>
  <Words>1955</Words>
  <Application>Microsoft Office PowerPoint</Application>
  <PresentationFormat>Widescreen</PresentationFormat>
  <Paragraphs>84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Times New Roman</vt:lpstr>
      <vt:lpstr>Basis</vt:lpstr>
      <vt:lpstr> A study on Kerala’s healthcare model in managing covid 19 pandemic. </vt:lpstr>
      <vt:lpstr>Introduction </vt:lpstr>
      <vt:lpstr>PowerPoint Presentation</vt:lpstr>
      <vt:lpstr>PowerPoint Presentation</vt:lpstr>
      <vt:lpstr>Review of Literature </vt:lpstr>
      <vt:lpstr>Findings </vt:lpstr>
      <vt:lpstr>PowerPoint Presentation</vt:lpstr>
      <vt:lpstr>PowerPoint Presentation</vt:lpstr>
      <vt:lpstr>Conclusion </vt:lpstr>
      <vt:lpstr>Discussion</vt:lpstr>
      <vt:lpstr>Program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Surabhi Vinod</dc:creator>
  <cp:lastModifiedBy>Surabhi Vinod</cp:lastModifiedBy>
  <cp:revision>35</cp:revision>
  <dcterms:created xsi:type="dcterms:W3CDTF">2021-06-10T14:30:37Z</dcterms:created>
  <dcterms:modified xsi:type="dcterms:W3CDTF">2021-06-12T08:11:55Z</dcterms:modified>
</cp:coreProperties>
</file>