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7279938" cy="12960350"/>
  <p:notesSz cx="43073638" cy="32100838"/>
  <p:defaultTextStyle>
    <a:defPPr>
      <a:defRPr lang="en-US"/>
    </a:defPPr>
    <a:lvl1pPr algn="ctr" rtl="0" fontAlgn="base">
      <a:spcBef>
        <a:spcPct val="0"/>
      </a:spcBef>
      <a:spcAft>
        <a:spcPct val="0"/>
      </a:spcAft>
      <a:defRPr sz="3386" kern="1200">
        <a:solidFill>
          <a:schemeClr val="tx1"/>
        </a:solidFill>
        <a:latin typeface="Arial" charset="0"/>
        <a:ea typeface="+mn-ea"/>
        <a:cs typeface="+mn-cs"/>
      </a:defRPr>
    </a:lvl1pPr>
    <a:lvl2pPr marL="180000" algn="ctr" rtl="0" fontAlgn="base">
      <a:spcBef>
        <a:spcPct val="0"/>
      </a:spcBef>
      <a:spcAft>
        <a:spcPct val="0"/>
      </a:spcAft>
      <a:defRPr sz="3386" kern="1200">
        <a:solidFill>
          <a:schemeClr val="tx1"/>
        </a:solidFill>
        <a:latin typeface="Arial" charset="0"/>
        <a:ea typeface="+mn-ea"/>
        <a:cs typeface="+mn-cs"/>
      </a:defRPr>
    </a:lvl2pPr>
    <a:lvl3pPr marL="359999" algn="ctr" rtl="0" fontAlgn="base">
      <a:spcBef>
        <a:spcPct val="0"/>
      </a:spcBef>
      <a:spcAft>
        <a:spcPct val="0"/>
      </a:spcAft>
      <a:defRPr sz="3386" kern="1200">
        <a:solidFill>
          <a:schemeClr val="tx1"/>
        </a:solidFill>
        <a:latin typeface="Arial" charset="0"/>
        <a:ea typeface="+mn-ea"/>
        <a:cs typeface="+mn-cs"/>
      </a:defRPr>
    </a:lvl3pPr>
    <a:lvl4pPr marL="539999" algn="ctr" rtl="0" fontAlgn="base">
      <a:spcBef>
        <a:spcPct val="0"/>
      </a:spcBef>
      <a:spcAft>
        <a:spcPct val="0"/>
      </a:spcAft>
      <a:defRPr sz="3386" kern="1200">
        <a:solidFill>
          <a:schemeClr val="tx1"/>
        </a:solidFill>
        <a:latin typeface="Arial" charset="0"/>
        <a:ea typeface="+mn-ea"/>
        <a:cs typeface="+mn-cs"/>
      </a:defRPr>
    </a:lvl4pPr>
    <a:lvl5pPr marL="719999" algn="ctr" rtl="0" fontAlgn="base">
      <a:spcBef>
        <a:spcPct val="0"/>
      </a:spcBef>
      <a:spcAft>
        <a:spcPct val="0"/>
      </a:spcAft>
      <a:defRPr sz="3386" kern="1200">
        <a:solidFill>
          <a:schemeClr val="tx1"/>
        </a:solidFill>
        <a:latin typeface="Arial" charset="0"/>
        <a:ea typeface="+mn-ea"/>
        <a:cs typeface="+mn-cs"/>
      </a:defRPr>
    </a:lvl5pPr>
    <a:lvl6pPr marL="899998" algn="l" defTabSz="359999" rtl="0" eaLnBrk="1" latinLnBrk="0" hangingPunct="1">
      <a:defRPr sz="3386" kern="1200">
        <a:solidFill>
          <a:schemeClr val="tx1"/>
        </a:solidFill>
        <a:latin typeface="Arial" charset="0"/>
        <a:ea typeface="+mn-ea"/>
        <a:cs typeface="+mn-cs"/>
      </a:defRPr>
    </a:lvl6pPr>
    <a:lvl7pPr marL="1079998" algn="l" defTabSz="359999" rtl="0" eaLnBrk="1" latinLnBrk="0" hangingPunct="1">
      <a:defRPr sz="3386" kern="1200">
        <a:solidFill>
          <a:schemeClr val="tx1"/>
        </a:solidFill>
        <a:latin typeface="Arial" charset="0"/>
        <a:ea typeface="+mn-ea"/>
        <a:cs typeface="+mn-cs"/>
      </a:defRPr>
    </a:lvl7pPr>
    <a:lvl8pPr marL="1259997" algn="l" defTabSz="359999" rtl="0" eaLnBrk="1" latinLnBrk="0" hangingPunct="1">
      <a:defRPr sz="3386" kern="1200">
        <a:solidFill>
          <a:schemeClr val="tx1"/>
        </a:solidFill>
        <a:latin typeface="Arial" charset="0"/>
        <a:ea typeface="+mn-ea"/>
        <a:cs typeface="+mn-cs"/>
      </a:defRPr>
    </a:lvl8pPr>
    <a:lvl9pPr marL="1439997" algn="l" defTabSz="359999" rtl="0" eaLnBrk="1" latinLnBrk="0" hangingPunct="1">
      <a:defRPr sz="3386"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81" userDrawn="1">
          <p15:clr>
            <a:srgbClr val="A4A3A4"/>
          </p15:clr>
        </p15:guide>
        <p15:guide id="2" orient="horz" pos="7951" userDrawn="1">
          <p15:clr>
            <a:srgbClr val="A4A3A4"/>
          </p15:clr>
        </p15:guide>
        <p15:guide id="3" pos="2721" userDrawn="1">
          <p15:clr>
            <a:srgbClr val="A4A3A4"/>
          </p15:clr>
        </p15:guide>
        <p15:guide id="4" pos="8164" userDrawn="1">
          <p15:clr>
            <a:srgbClr val="A4A3A4"/>
          </p15:clr>
        </p15:guide>
        <p15:guide id="5" pos="544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rabhi Vinod" initials="SV" lastIdx="1" clrIdx="0">
    <p:extLst>
      <p:ext uri="{19B8F6BF-5375-455C-9EA6-DF929625EA0E}">
        <p15:presenceInfo xmlns:p15="http://schemas.microsoft.com/office/powerpoint/2012/main" userId="ab2617af6ed6f0d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CF4"/>
    <a:srgbClr val="660066"/>
    <a:srgbClr val="FFFFFF"/>
    <a:srgbClr val="F8F8F8"/>
    <a:srgbClr val="C39FE1"/>
    <a:srgbClr val="FF99FF"/>
    <a:srgbClr val="EFE5F7"/>
    <a:srgbClr val="7030A0"/>
    <a:srgbClr val="BC2D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91" autoAdjust="0"/>
    <p:restoredTop sz="94660"/>
  </p:normalViewPr>
  <p:slideViewPr>
    <p:cSldViewPr snapToGrid="0">
      <p:cViewPr varScale="1">
        <p:scale>
          <a:sx n="53" d="100"/>
          <a:sy n="53" d="100"/>
        </p:scale>
        <p:origin x="576" y="29"/>
      </p:cViewPr>
      <p:guideLst>
        <p:guide orient="horz" pos="4081"/>
        <p:guide orient="horz" pos="7951"/>
        <p:guide pos="2721"/>
        <p:guide pos="8164"/>
        <p:guide pos="544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4"/>
            <a:ext cx="18665248" cy="160504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24398214" y="4"/>
            <a:ext cx="18665248" cy="160504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13515975" y="2403475"/>
            <a:ext cx="16052800" cy="120396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4307371" y="15250658"/>
            <a:ext cx="34458909" cy="1444537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1" y="30490283"/>
            <a:ext cx="18665248" cy="160504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24398214" y="30490283"/>
            <a:ext cx="18665248" cy="160504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472" kern="1200">
        <a:solidFill>
          <a:schemeClr val="tx1"/>
        </a:solidFill>
        <a:latin typeface="Arial" charset="0"/>
        <a:ea typeface="+mn-ea"/>
        <a:cs typeface="+mn-cs"/>
      </a:defRPr>
    </a:lvl1pPr>
    <a:lvl2pPr marL="180000" algn="l" rtl="0" fontAlgn="base">
      <a:spcBef>
        <a:spcPct val="30000"/>
      </a:spcBef>
      <a:spcAft>
        <a:spcPct val="0"/>
      </a:spcAft>
      <a:defRPr sz="472" kern="1200">
        <a:solidFill>
          <a:schemeClr val="tx1"/>
        </a:solidFill>
        <a:latin typeface="Arial" charset="0"/>
        <a:ea typeface="+mn-ea"/>
        <a:cs typeface="+mn-cs"/>
      </a:defRPr>
    </a:lvl2pPr>
    <a:lvl3pPr marL="359999" algn="l" rtl="0" fontAlgn="base">
      <a:spcBef>
        <a:spcPct val="30000"/>
      </a:spcBef>
      <a:spcAft>
        <a:spcPct val="0"/>
      </a:spcAft>
      <a:defRPr sz="472" kern="1200">
        <a:solidFill>
          <a:schemeClr val="tx1"/>
        </a:solidFill>
        <a:latin typeface="Arial" charset="0"/>
        <a:ea typeface="+mn-ea"/>
        <a:cs typeface="+mn-cs"/>
      </a:defRPr>
    </a:lvl3pPr>
    <a:lvl4pPr marL="539999" algn="l" rtl="0" fontAlgn="base">
      <a:spcBef>
        <a:spcPct val="30000"/>
      </a:spcBef>
      <a:spcAft>
        <a:spcPct val="0"/>
      </a:spcAft>
      <a:defRPr sz="472" kern="1200">
        <a:solidFill>
          <a:schemeClr val="tx1"/>
        </a:solidFill>
        <a:latin typeface="Arial" charset="0"/>
        <a:ea typeface="+mn-ea"/>
        <a:cs typeface="+mn-cs"/>
      </a:defRPr>
    </a:lvl4pPr>
    <a:lvl5pPr marL="719999" algn="l" rtl="0" fontAlgn="base">
      <a:spcBef>
        <a:spcPct val="30000"/>
      </a:spcBef>
      <a:spcAft>
        <a:spcPct val="0"/>
      </a:spcAft>
      <a:defRPr sz="472" kern="1200">
        <a:solidFill>
          <a:schemeClr val="tx1"/>
        </a:solidFill>
        <a:latin typeface="Arial" charset="0"/>
        <a:ea typeface="+mn-ea"/>
        <a:cs typeface="+mn-cs"/>
      </a:defRPr>
    </a:lvl5pPr>
    <a:lvl6pPr marL="899998" algn="l" defTabSz="359999" rtl="0" eaLnBrk="1" latinLnBrk="0" hangingPunct="1">
      <a:defRPr sz="472" kern="1200">
        <a:solidFill>
          <a:schemeClr val="tx1"/>
        </a:solidFill>
        <a:latin typeface="+mn-lt"/>
        <a:ea typeface="+mn-ea"/>
        <a:cs typeface="+mn-cs"/>
      </a:defRPr>
    </a:lvl6pPr>
    <a:lvl7pPr marL="1079998" algn="l" defTabSz="359999" rtl="0" eaLnBrk="1" latinLnBrk="0" hangingPunct="1">
      <a:defRPr sz="472" kern="1200">
        <a:solidFill>
          <a:schemeClr val="tx1"/>
        </a:solidFill>
        <a:latin typeface="+mn-lt"/>
        <a:ea typeface="+mn-ea"/>
        <a:cs typeface="+mn-cs"/>
      </a:defRPr>
    </a:lvl7pPr>
    <a:lvl8pPr marL="1259997" algn="l" defTabSz="359999" rtl="0" eaLnBrk="1" latinLnBrk="0" hangingPunct="1">
      <a:defRPr sz="472" kern="1200">
        <a:solidFill>
          <a:schemeClr val="tx1"/>
        </a:solidFill>
        <a:latin typeface="+mn-lt"/>
        <a:ea typeface="+mn-ea"/>
        <a:cs typeface="+mn-cs"/>
      </a:defRPr>
    </a:lvl8pPr>
    <a:lvl9pPr marL="1439997" algn="l" defTabSz="359999" rtl="0" eaLnBrk="1" latinLnBrk="0" hangingPunct="1">
      <a:defRPr sz="47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14099061" y="12749891"/>
            <a:ext cx="1630619" cy="8375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15729680" y="12716640"/>
            <a:ext cx="1051891" cy="189283"/>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630" dirty="0">
                <a:solidFill>
                  <a:schemeClr val="bg1"/>
                </a:solidFill>
              </a:rPr>
              <a:t>www.postersession.com</a:t>
            </a:r>
          </a:p>
        </p:txBody>
      </p:sp>
      <p:sp>
        <p:nvSpPr>
          <p:cNvPr id="6" name="TextBox 5">
            <a:extLst>
              <a:ext uri="{FF2B5EF4-FFF2-40B4-BE49-F238E27FC236}">
                <a16:creationId xmlns:a16="http://schemas.microsoft.com/office/drawing/2014/main" id="{D924A4C6-9EF7-4436-8E12-65C90892BC44}"/>
              </a:ext>
            </a:extLst>
          </p:cNvPr>
          <p:cNvSpPr txBox="1"/>
          <p:nvPr userDrawn="1"/>
        </p:nvSpPr>
        <p:spPr>
          <a:xfrm>
            <a:off x="-15000" y="12920001"/>
            <a:ext cx="328936" cy="107722"/>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 b="1" dirty="0">
                <a:solidFill>
                  <a:srgbClr val="7030A0"/>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728122" rtl="0" fontAlgn="base">
        <a:spcBef>
          <a:spcPct val="0"/>
        </a:spcBef>
        <a:spcAft>
          <a:spcPct val="0"/>
        </a:spcAft>
        <a:defRPr sz="8307">
          <a:solidFill>
            <a:schemeClr val="tx2"/>
          </a:solidFill>
          <a:latin typeface="+mj-lt"/>
          <a:ea typeface="+mj-ea"/>
          <a:cs typeface="+mj-cs"/>
        </a:defRPr>
      </a:lvl1pPr>
      <a:lvl2pPr algn="ctr" defTabSz="1728122" rtl="0" fontAlgn="base">
        <a:spcBef>
          <a:spcPct val="0"/>
        </a:spcBef>
        <a:spcAft>
          <a:spcPct val="0"/>
        </a:spcAft>
        <a:defRPr sz="8307">
          <a:solidFill>
            <a:schemeClr val="tx2"/>
          </a:solidFill>
          <a:latin typeface="Arial" charset="0"/>
        </a:defRPr>
      </a:lvl2pPr>
      <a:lvl3pPr algn="ctr" defTabSz="1728122" rtl="0" fontAlgn="base">
        <a:spcBef>
          <a:spcPct val="0"/>
        </a:spcBef>
        <a:spcAft>
          <a:spcPct val="0"/>
        </a:spcAft>
        <a:defRPr sz="8307">
          <a:solidFill>
            <a:schemeClr val="tx2"/>
          </a:solidFill>
          <a:latin typeface="Arial" charset="0"/>
        </a:defRPr>
      </a:lvl3pPr>
      <a:lvl4pPr algn="ctr" defTabSz="1728122" rtl="0" fontAlgn="base">
        <a:spcBef>
          <a:spcPct val="0"/>
        </a:spcBef>
        <a:spcAft>
          <a:spcPct val="0"/>
        </a:spcAft>
        <a:defRPr sz="8307">
          <a:solidFill>
            <a:schemeClr val="tx2"/>
          </a:solidFill>
          <a:latin typeface="Arial" charset="0"/>
        </a:defRPr>
      </a:lvl4pPr>
      <a:lvl5pPr algn="ctr" defTabSz="1728122" rtl="0" fontAlgn="base">
        <a:spcBef>
          <a:spcPct val="0"/>
        </a:spcBef>
        <a:spcAft>
          <a:spcPct val="0"/>
        </a:spcAft>
        <a:defRPr sz="8307">
          <a:solidFill>
            <a:schemeClr val="tx2"/>
          </a:solidFill>
          <a:latin typeface="Arial" charset="0"/>
        </a:defRPr>
      </a:lvl5pPr>
      <a:lvl6pPr marL="180000" algn="ctr" defTabSz="1728122" rtl="0" fontAlgn="base">
        <a:spcBef>
          <a:spcPct val="0"/>
        </a:spcBef>
        <a:spcAft>
          <a:spcPct val="0"/>
        </a:spcAft>
        <a:defRPr sz="8307">
          <a:solidFill>
            <a:schemeClr val="tx2"/>
          </a:solidFill>
          <a:latin typeface="Arial" charset="0"/>
        </a:defRPr>
      </a:lvl6pPr>
      <a:lvl7pPr marL="359999" algn="ctr" defTabSz="1728122" rtl="0" fontAlgn="base">
        <a:spcBef>
          <a:spcPct val="0"/>
        </a:spcBef>
        <a:spcAft>
          <a:spcPct val="0"/>
        </a:spcAft>
        <a:defRPr sz="8307">
          <a:solidFill>
            <a:schemeClr val="tx2"/>
          </a:solidFill>
          <a:latin typeface="Arial" charset="0"/>
        </a:defRPr>
      </a:lvl7pPr>
      <a:lvl8pPr marL="539999" algn="ctr" defTabSz="1728122" rtl="0" fontAlgn="base">
        <a:spcBef>
          <a:spcPct val="0"/>
        </a:spcBef>
        <a:spcAft>
          <a:spcPct val="0"/>
        </a:spcAft>
        <a:defRPr sz="8307">
          <a:solidFill>
            <a:schemeClr val="tx2"/>
          </a:solidFill>
          <a:latin typeface="Arial" charset="0"/>
        </a:defRPr>
      </a:lvl8pPr>
      <a:lvl9pPr marL="719999" algn="ctr" defTabSz="1728122" rtl="0" fontAlgn="base">
        <a:spcBef>
          <a:spcPct val="0"/>
        </a:spcBef>
        <a:spcAft>
          <a:spcPct val="0"/>
        </a:spcAft>
        <a:defRPr sz="8307">
          <a:solidFill>
            <a:schemeClr val="tx2"/>
          </a:solidFill>
          <a:latin typeface="Arial" charset="0"/>
        </a:defRPr>
      </a:lvl9pPr>
    </p:titleStyle>
    <p:bodyStyle>
      <a:lvl1pPr marL="648124" indent="-648124" algn="l" defTabSz="1728122" rtl="0" fontAlgn="base">
        <a:spcBef>
          <a:spcPct val="20000"/>
        </a:spcBef>
        <a:spcAft>
          <a:spcPct val="0"/>
        </a:spcAft>
        <a:buChar char="•"/>
        <a:defRPr sz="6063">
          <a:solidFill>
            <a:schemeClr val="tx1"/>
          </a:solidFill>
          <a:latin typeface="+mn-lt"/>
          <a:ea typeface="+mn-ea"/>
          <a:cs typeface="+mn-cs"/>
        </a:defRPr>
      </a:lvl1pPr>
      <a:lvl2pPr marL="1403747" indent="-539999" algn="l" defTabSz="1728122" rtl="0" fontAlgn="base">
        <a:spcBef>
          <a:spcPct val="20000"/>
        </a:spcBef>
        <a:spcAft>
          <a:spcPct val="0"/>
        </a:spcAft>
        <a:buChar char="–"/>
        <a:defRPr sz="5276">
          <a:solidFill>
            <a:schemeClr val="tx1"/>
          </a:solidFill>
          <a:latin typeface="+mn-lt"/>
        </a:defRPr>
      </a:lvl2pPr>
      <a:lvl3pPr marL="2159996" indent="-431874" algn="l" defTabSz="1728122" rtl="0" fontAlgn="base">
        <a:spcBef>
          <a:spcPct val="20000"/>
        </a:spcBef>
        <a:spcAft>
          <a:spcPct val="0"/>
        </a:spcAft>
        <a:buChar char="•"/>
        <a:defRPr sz="4528">
          <a:solidFill>
            <a:schemeClr val="tx1"/>
          </a:solidFill>
          <a:latin typeface="+mn-lt"/>
        </a:defRPr>
      </a:lvl3pPr>
      <a:lvl4pPr marL="3023744" indent="-431874" algn="l" defTabSz="1728122" rtl="0" fontAlgn="base">
        <a:spcBef>
          <a:spcPct val="20000"/>
        </a:spcBef>
        <a:spcAft>
          <a:spcPct val="0"/>
        </a:spcAft>
        <a:buChar char="–"/>
        <a:defRPr sz="3780">
          <a:solidFill>
            <a:schemeClr val="tx1"/>
          </a:solidFill>
          <a:latin typeface="+mn-lt"/>
        </a:defRPr>
      </a:lvl4pPr>
      <a:lvl5pPr marL="3888117" indent="-431874" algn="l" defTabSz="1728122" rtl="0" fontAlgn="base">
        <a:spcBef>
          <a:spcPct val="20000"/>
        </a:spcBef>
        <a:spcAft>
          <a:spcPct val="0"/>
        </a:spcAft>
        <a:buChar char="»"/>
        <a:defRPr sz="3780">
          <a:solidFill>
            <a:schemeClr val="tx1"/>
          </a:solidFill>
          <a:latin typeface="+mn-lt"/>
        </a:defRPr>
      </a:lvl5pPr>
      <a:lvl6pPr marL="4068117" indent="-431874" algn="l" defTabSz="1728122" rtl="0" fontAlgn="base">
        <a:spcBef>
          <a:spcPct val="20000"/>
        </a:spcBef>
        <a:spcAft>
          <a:spcPct val="0"/>
        </a:spcAft>
        <a:buChar char="»"/>
        <a:defRPr sz="3780">
          <a:solidFill>
            <a:schemeClr val="tx1"/>
          </a:solidFill>
          <a:latin typeface="+mn-lt"/>
        </a:defRPr>
      </a:lvl6pPr>
      <a:lvl7pPr marL="4248117" indent="-431874" algn="l" defTabSz="1728122" rtl="0" fontAlgn="base">
        <a:spcBef>
          <a:spcPct val="20000"/>
        </a:spcBef>
        <a:spcAft>
          <a:spcPct val="0"/>
        </a:spcAft>
        <a:buChar char="»"/>
        <a:defRPr sz="3780">
          <a:solidFill>
            <a:schemeClr val="tx1"/>
          </a:solidFill>
          <a:latin typeface="+mn-lt"/>
        </a:defRPr>
      </a:lvl7pPr>
      <a:lvl8pPr marL="4428116" indent="-431874" algn="l" defTabSz="1728122" rtl="0" fontAlgn="base">
        <a:spcBef>
          <a:spcPct val="20000"/>
        </a:spcBef>
        <a:spcAft>
          <a:spcPct val="0"/>
        </a:spcAft>
        <a:buChar char="»"/>
        <a:defRPr sz="3780">
          <a:solidFill>
            <a:schemeClr val="tx1"/>
          </a:solidFill>
          <a:latin typeface="+mn-lt"/>
        </a:defRPr>
      </a:lvl8pPr>
      <a:lvl9pPr marL="4608116" indent="-431874" algn="l" defTabSz="1728122" rtl="0" fontAlgn="base">
        <a:spcBef>
          <a:spcPct val="20000"/>
        </a:spcBef>
        <a:spcAft>
          <a:spcPct val="0"/>
        </a:spcAft>
        <a:buChar char="»"/>
        <a:defRPr sz="3780">
          <a:solidFill>
            <a:schemeClr val="tx1"/>
          </a:solidFill>
          <a:latin typeface="+mn-lt"/>
        </a:defRPr>
      </a:lvl9pPr>
    </p:bodyStyle>
    <p:otherStyle>
      <a:defPPr>
        <a:defRPr lang="en-US"/>
      </a:defPPr>
      <a:lvl1pPr marL="0" algn="l" defTabSz="359999" rtl="0" eaLnBrk="1" latinLnBrk="0" hangingPunct="1">
        <a:defRPr sz="709" kern="1200">
          <a:solidFill>
            <a:schemeClr val="tx1"/>
          </a:solidFill>
          <a:latin typeface="+mn-lt"/>
          <a:ea typeface="+mn-ea"/>
          <a:cs typeface="+mn-cs"/>
        </a:defRPr>
      </a:lvl1pPr>
      <a:lvl2pPr marL="180000" algn="l" defTabSz="359999" rtl="0" eaLnBrk="1" latinLnBrk="0" hangingPunct="1">
        <a:defRPr sz="709" kern="1200">
          <a:solidFill>
            <a:schemeClr val="tx1"/>
          </a:solidFill>
          <a:latin typeface="+mn-lt"/>
          <a:ea typeface="+mn-ea"/>
          <a:cs typeface="+mn-cs"/>
        </a:defRPr>
      </a:lvl2pPr>
      <a:lvl3pPr marL="359999" algn="l" defTabSz="359999" rtl="0" eaLnBrk="1" latinLnBrk="0" hangingPunct="1">
        <a:defRPr sz="709" kern="1200">
          <a:solidFill>
            <a:schemeClr val="tx1"/>
          </a:solidFill>
          <a:latin typeface="+mn-lt"/>
          <a:ea typeface="+mn-ea"/>
          <a:cs typeface="+mn-cs"/>
        </a:defRPr>
      </a:lvl3pPr>
      <a:lvl4pPr marL="539999" algn="l" defTabSz="359999" rtl="0" eaLnBrk="1" latinLnBrk="0" hangingPunct="1">
        <a:defRPr sz="709" kern="1200">
          <a:solidFill>
            <a:schemeClr val="tx1"/>
          </a:solidFill>
          <a:latin typeface="+mn-lt"/>
          <a:ea typeface="+mn-ea"/>
          <a:cs typeface="+mn-cs"/>
        </a:defRPr>
      </a:lvl4pPr>
      <a:lvl5pPr marL="719999" algn="l" defTabSz="359999" rtl="0" eaLnBrk="1" latinLnBrk="0" hangingPunct="1">
        <a:defRPr sz="709" kern="1200">
          <a:solidFill>
            <a:schemeClr val="tx1"/>
          </a:solidFill>
          <a:latin typeface="+mn-lt"/>
          <a:ea typeface="+mn-ea"/>
          <a:cs typeface="+mn-cs"/>
        </a:defRPr>
      </a:lvl5pPr>
      <a:lvl6pPr marL="899998" algn="l" defTabSz="359999" rtl="0" eaLnBrk="1" latinLnBrk="0" hangingPunct="1">
        <a:defRPr sz="709" kern="1200">
          <a:solidFill>
            <a:schemeClr val="tx1"/>
          </a:solidFill>
          <a:latin typeface="+mn-lt"/>
          <a:ea typeface="+mn-ea"/>
          <a:cs typeface="+mn-cs"/>
        </a:defRPr>
      </a:lvl6pPr>
      <a:lvl7pPr marL="1079998" algn="l" defTabSz="359999" rtl="0" eaLnBrk="1" latinLnBrk="0" hangingPunct="1">
        <a:defRPr sz="709" kern="1200">
          <a:solidFill>
            <a:schemeClr val="tx1"/>
          </a:solidFill>
          <a:latin typeface="+mn-lt"/>
          <a:ea typeface="+mn-ea"/>
          <a:cs typeface="+mn-cs"/>
        </a:defRPr>
      </a:lvl7pPr>
      <a:lvl8pPr marL="1259997" algn="l" defTabSz="359999" rtl="0" eaLnBrk="1" latinLnBrk="0" hangingPunct="1">
        <a:defRPr sz="709" kern="1200">
          <a:solidFill>
            <a:schemeClr val="tx1"/>
          </a:solidFill>
          <a:latin typeface="+mn-lt"/>
          <a:ea typeface="+mn-ea"/>
          <a:cs typeface="+mn-cs"/>
        </a:defRPr>
      </a:lvl8pPr>
      <a:lvl9pPr marL="1439997" algn="l" defTabSz="359999" rtl="0" eaLnBrk="1" latinLnBrk="0" hangingPunct="1">
        <a:defRPr sz="7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f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13132450" y="2357619"/>
            <a:ext cx="3890611" cy="10448452"/>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sz="1333" b="1" u="sng" dirty="0">
              <a:solidFill>
                <a:srgbClr val="660066"/>
              </a:solidFill>
            </a:endParaRPr>
          </a:p>
        </p:txBody>
      </p:sp>
      <p:sp>
        <p:nvSpPr>
          <p:cNvPr id="21" name="AutoShape 29"/>
          <p:cNvSpPr>
            <a:spLocks noChangeArrowheads="1"/>
          </p:cNvSpPr>
          <p:nvPr/>
        </p:nvSpPr>
        <p:spPr bwMode="auto">
          <a:xfrm>
            <a:off x="4361536" y="2400190"/>
            <a:ext cx="4188433" cy="10405881"/>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sz="1333"/>
          </a:p>
        </p:txBody>
      </p:sp>
      <p:sp>
        <p:nvSpPr>
          <p:cNvPr id="22" name="AutoShape 31"/>
          <p:cNvSpPr>
            <a:spLocks noChangeArrowheads="1"/>
          </p:cNvSpPr>
          <p:nvPr/>
        </p:nvSpPr>
        <p:spPr bwMode="auto">
          <a:xfrm>
            <a:off x="8769685" y="2357619"/>
            <a:ext cx="4079985" cy="10487523"/>
          </a:xfrm>
          <a:prstGeom prst="roundRect">
            <a:avLst>
              <a:gd name="adj" fmla="val 7000"/>
            </a:avLst>
          </a:prstGeom>
          <a:solidFill>
            <a:schemeClr val="bg1"/>
          </a:solidFill>
          <a:ln w="9525">
            <a:solidFill>
              <a:schemeClr val="tx1"/>
            </a:solidFill>
            <a:round/>
            <a:headEnd/>
            <a:tailEnd/>
          </a:ln>
          <a:effectLst/>
        </p:spPr>
        <p:txBody>
          <a:bodyPr wrap="none" anchor="ctr"/>
          <a:lstStyle/>
          <a:p>
            <a:r>
              <a:rPr lang="en-US" sz="1333" dirty="0"/>
              <a:t>                          </a:t>
            </a:r>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pPr algn="l"/>
            <a:endParaRPr lang="en-US" sz="1333" dirty="0"/>
          </a:p>
          <a:p>
            <a:r>
              <a:rPr lang="en-US" sz="1333" dirty="0"/>
              <a:t>              </a:t>
            </a:r>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a:p>
            <a:endParaRPr lang="en-US" sz="1333" dirty="0"/>
          </a:p>
        </p:txBody>
      </p:sp>
      <p:sp>
        <p:nvSpPr>
          <p:cNvPr id="23" name="AutoShape 4"/>
          <p:cNvSpPr>
            <a:spLocks noChangeArrowheads="1"/>
          </p:cNvSpPr>
          <p:nvPr/>
        </p:nvSpPr>
        <p:spPr bwMode="auto">
          <a:xfrm>
            <a:off x="229277" y="2358198"/>
            <a:ext cx="3891236" cy="10447873"/>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sz="1333"/>
          </a:p>
        </p:txBody>
      </p:sp>
      <p:sp>
        <p:nvSpPr>
          <p:cNvPr id="2057" name="Text Box 9"/>
          <p:cNvSpPr txBox="1">
            <a:spLocks noChangeArrowheads="1"/>
          </p:cNvSpPr>
          <p:nvPr/>
        </p:nvSpPr>
        <p:spPr bwMode="auto">
          <a:xfrm>
            <a:off x="256877" y="2357619"/>
            <a:ext cx="3843625" cy="11784765"/>
          </a:xfrm>
          <a:prstGeom prst="rect">
            <a:avLst/>
          </a:prstGeom>
          <a:noFill/>
          <a:ln w="9525">
            <a:noFill/>
            <a:miter lim="800000"/>
            <a:headEnd/>
            <a:tailEnd/>
          </a:ln>
          <a:effectLst/>
        </p:spPr>
        <p:txBody>
          <a:bodyPr wrap="square">
            <a:spAutoFit/>
          </a:bodyPr>
          <a:lstStyle/>
          <a:p>
            <a:pPr algn="just" defTabSz="1728122" eaLnBrk="0" hangingPunct="0">
              <a:lnSpc>
                <a:spcPct val="90000"/>
              </a:lnSpc>
            </a:pPr>
            <a:endParaRPr lang="en-IN" sz="1600" dirty="0">
              <a:latin typeface="+mn-lt"/>
              <a:cs typeface="Times New Roman" panose="02020603050405020304" pitchFamily="18" charset="0"/>
            </a:endParaRPr>
          </a:p>
          <a:p>
            <a:pPr algn="just" defTabSz="1728122" eaLnBrk="0" hangingPunct="0">
              <a:lnSpc>
                <a:spcPct val="90000"/>
              </a:lnSpc>
            </a:pPr>
            <a:r>
              <a:rPr lang="en-IN" sz="1400" dirty="0">
                <a:latin typeface="+mn-lt"/>
                <a:cs typeface="Times New Roman" panose="02020603050405020304" pitchFamily="18" charset="0"/>
              </a:rPr>
              <a:t>The Right to health   is viewed</a:t>
            </a:r>
          </a:p>
          <a:p>
            <a:pPr algn="just" defTabSz="1728122" eaLnBrk="0" hangingPunct="0">
              <a:lnSpc>
                <a:spcPct val="90000"/>
              </a:lnSpc>
            </a:pPr>
            <a:r>
              <a:rPr lang="en-IN" sz="1400" dirty="0">
                <a:latin typeface="+mn-lt"/>
                <a:cs typeface="Times New Roman" panose="02020603050405020304" pitchFamily="18" charset="0"/>
              </a:rPr>
              <a:t> worldwide </a:t>
            </a:r>
            <a:r>
              <a:rPr lang="en-IN" sz="1400" b="1" dirty="0"/>
              <a:t>. Health care, ideally is the duty of the state. </a:t>
            </a:r>
          </a:p>
          <a:p>
            <a:pPr algn="just" defTabSz="1728122" eaLnBrk="0" hangingPunct="0">
              <a:lnSpc>
                <a:spcPct val="90000"/>
              </a:lnSpc>
            </a:pPr>
            <a:r>
              <a:rPr lang="en-IN" sz="1400" dirty="0"/>
              <a:t>The fact  that many nations are crossed by way of frames of segregation in addition to abuse of fundamental human rights</a:t>
            </a:r>
            <a:r>
              <a:rPr lang="en-IN" sz="1400" b="1" dirty="0"/>
              <a:t>, specifically for minority group such as Lesbians, Gays, Bisexuals, Transgenders and queer (LGBTQ).</a:t>
            </a:r>
          </a:p>
          <a:p>
            <a:pPr algn="just"/>
            <a:r>
              <a:rPr lang="en-IN" sz="1400" dirty="0"/>
              <a:t>Studies screen that people of LGBT group are more vulnerable to health complications, along with exploitation of tobacco, alcohol, illegal drugs, obesity, mental disorders, Sexually Transmitted Diseases (STD s) as HIV/AIDS, cervical and breast cancer, bullying also to vicious behaviours. LGBTQ community receive poor health care quality mainly due to stigma around it Ultimately this leads to poor health status of the sexual minorities.</a:t>
            </a:r>
          </a:p>
          <a:p>
            <a:pPr algn="just"/>
            <a:r>
              <a:rPr lang="en-IN" sz="1400" dirty="0"/>
              <a:t>Therefore</a:t>
            </a:r>
            <a:r>
              <a:rPr lang="en-IN" sz="1400" b="1" dirty="0"/>
              <a:t>, the study focusses and highlights the health care challenges faced by the homosexuals in order to provide comprehensive and humane medical care to the community.</a:t>
            </a:r>
          </a:p>
          <a:p>
            <a:pPr algn="l"/>
            <a:r>
              <a:rPr lang="en-IN" sz="1600" b="1" dirty="0"/>
              <a:t>                       </a:t>
            </a:r>
            <a:r>
              <a:rPr lang="en-IN" sz="1600" b="1" u="sng" dirty="0">
                <a:solidFill>
                  <a:srgbClr val="660066"/>
                </a:solidFill>
                <a:cs typeface="Times New Roman" panose="02020603050405020304" pitchFamily="18" charset="0"/>
              </a:rPr>
              <a:t>Objective</a:t>
            </a:r>
          </a:p>
          <a:p>
            <a:pPr algn="l"/>
            <a:r>
              <a:rPr lang="en-IN" sz="1400" dirty="0"/>
              <a:t>The aim of the study is to recognize the problems related with homosexuality while  accessing and utilizing the health services.</a:t>
            </a:r>
          </a:p>
          <a:p>
            <a:r>
              <a:rPr lang="en-US" sz="1600" b="1" u="sng" dirty="0">
                <a:solidFill>
                  <a:srgbClr val="660066"/>
                </a:solidFill>
              </a:rPr>
              <a:t>Methods  </a:t>
            </a:r>
          </a:p>
          <a:p>
            <a:pPr marL="285750" indent="-285750" algn="just" defTabSz="1728122">
              <a:spcBef>
                <a:spcPct val="50000"/>
              </a:spcBef>
              <a:buFont typeface="Arial" panose="020B0604020202020204" pitchFamily="34" charset="0"/>
              <a:buChar char="•"/>
            </a:pPr>
            <a:r>
              <a:rPr lang="en-IN" sz="1400" dirty="0"/>
              <a:t>The secondary search method was adopted to conduct the review and PRISMA guidelines were implemented.</a:t>
            </a:r>
          </a:p>
          <a:p>
            <a:pPr marL="285750" indent="-285750" algn="just" defTabSz="1728122">
              <a:spcBef>
                <a:spcPct val="50000"/>
              </a:spcBef>
              <a:buFont typeface="Arial" panose="020B0604020202020204" pitchFamily="34" charset="0"/>
              <a:buChar char="•"/>
            </a:pPr>
            <a:r>
              <a:rPr lang="en-IN" sz="1400" dirty="0"/>
              <a:t>The following databases were searched on: pub med-NCBI, Google scholar and Research gate. </a:t>
            </a:r>
          </a:p>
          <a:p>
            <a:pPr marL="285750" indent="-285750" algn="just" defTabSz="1728122">
              <a:spcBef>
                <a:spcPct val="50000"/>
              </a:spcBef>
              <a:buFont typeface="Arial" panose="020B0604020202020204" pitchFamily="34" charset="0"/>
              <a:buChar char="•"/>
            </a:pPr>
            <a:r>
              <a:rPr lang="en-IN" sz="1400" dirty="0"/>
              <a:t>The following terms were used to search the articles: LGBTQ health, LGBTQ community access to health.</a:t>
            </a:r>
          </a:p>
          <a:p>
            <a:pPr marL="285750" indent="-285750" algn="just" defTabSz="1728122">
              <a:spcBef>
                <a:spcPct val="50000"/>
              </a:spcBef>
              <a:buFont typeface="Arial" panose="020B0604020202020204" pitchFamily="34" charset="0"/>
              <a:buChar char="•"/>
            </a:pPr>
            <a:r>
              <a:rPr lang="en-IN" sz="1400" dirty="0"/>
              <a:t> For all the databases same strategy were used. </a:t>
            </a:r>
          </a:p>
          <a:p>
            <a:pPr marL="285750" indent="-285750" algn="just" defTabSz="1728122">
              <a:spcBef>
                <a:spcPct val="50000"/>
              </a:spcBef>
              <a:buFont typeface="Arial" panose="020B0604020202020204" pitchFamily="34" charset="0"/>
              <a:buChar char="•"/>
            </a:pPr>
            <a:r>
              <a:rPr lang="en-IN" sz="1400" dirty="0"/>
              <a:t>Papers that were published from 2015 to 2020 were only included</a:t>
            </a:r>
          </a:p>
          <a:p>
            <a:pPr marL="285750" indent="-285750" algn="just" defTabSz="1728122">
              <a:spcBef>
                <a:spcPct val="50000"/>
              </a:spcBef>
              <a:buFont typeface="Arial" panose="020B0604020202020204" pitchFamily="34" charset="0"/>
              <a:buChar char="•"/>
            </a:pPr>
            <a:r>
              <a:rPr lang="en-IN" sz="1400" dirty="0"/>
              <a:t>Research articles that talked about discrimination with patients regardless of their sexual orientation.</a:t>
            </a:r>
          </a:p>
          <a:p>
            <a:pPr algn="just"/>
            <a:endParaRPr lang="en-IN" sz="1400" dirty="0"/>
          </a:p>
          <a:p>
            <a:pPr algn="just"/>
            <a:endParaRPr lang="en-IN" sz="2000" b="1" u="sng" dirty="0">
              <a:latin typeface="+mn-lt"/>
              <a:cs typeface="Times New Roman" panose="02020603050405020304" pitchFamily="18" charset="0"/>
            </a:endParaRPr>
          </a:p>
          <a:p>
            <a:pPr algn="just"/>
            <a:endParaRPr lang="en-IN" sz="2000" b="1" u="sng" dirty="0">
              <a:latin typeface="+mn-lt"/>
              <a:cs typeface="Times New Roman" panose="02020603050405020304" pitchFamily="18" charset="0"/>
            </a:endParaRPr>
          </a:p>
        </p:txBody>
      </p:sp>
      <p:sp>
        <p:nvSpPr>
          <p:cNvPr id="2058" name="Text Box 10"/>
          <p:cNvSpPr txBox="1">
            <a:spLocks noChangeArrowheads="1"/>
          </p:cNvSpPr>
          <p:nvPr/>
        </p:nvSpPr>
        <p:spPr bwMode="auto">
          <a:xfrm>
            <a:off x="4574817" y="2483189"/>
            <a:ext cx="3869986" cy="1938992"/>
          </a:xfrm>
          <a:prstGeom prst="rect">
            <a:avLst/>
          </a:prstGeom>
          <a:noFill/>
          <a:ln w="9525">
            <a:noFill/>
            <a:miter lim="800000"/>
            <a:headEnd/>
            <a:tailEnd/>
          </a:ln>
          <a:effectLst/>
        </p:spPr>
        <p:txBody>
          <a:bodyPr>
            <a:spAutoFit/>
          </a:bodyPr>
          <a:lstStyle/>
          <a:p>
            <a:endParaRPr lang="en-IN" sz="2400" b="1" u="sng" dirty="0">
              <a:cs typeface="Times New Roman" panose="02020603050405020304" pitchFamily="18" charset="0"/>
            </a:endParaRPr>
          </a:p>
          <a:p>
            <a:pPr algn="l"/>
            <a:endParaRPr lang="en-IN" sz="1600" dirty="0"/>
          </a:p>
          <a:p>
            <a:pPr algn="l"/>
            <a:endParaRPr lang="en-IN" sz="1600" dirty="0"/>
          </a:p>
          <a:p>
            <a:pPr algn="l"/>
            <a:endParaRPr lang="en-US" sz="1600" b="1" u="sng" dirty="0">
              <a:cs typeface="Times New Roman" panose="02020603050405020304" pitchFamily="18" charset="0"/>
            </a:endParaRPr>
          </a:p>
          <a:p>
            <a:endParaRPr lang="en-IN" sz="2400" b="1" u="sng" dirty="0">
              <a:cs typeface="Times New Roman" panose="02020603050405020304" pitchFamily="18" charset="0"/>
            </a:endParaRPr>
          </a:p>
          <a:p>
            <a:endParaRPr lang="en-IN" sz="2400" b="1" u="sng" dirty="0">
              <a:cs typeface="Times New Roman" panose="02020603050405020304" pitchFamily="18" charset="0"/>
            </a:endParaRPr>
          </a:p>
        </p:txBody>
      </p:sp>
      <p:sp>
        <p:nvSpPr>
          <p:cNvPr id="2059" name="Text Box 11"/>
          <p:cNvSpPr txBox="1">
            <a:spLocks noChangeArrowheads="1"/>
          </p:cNvSpPr>
          <p:nvPr/>
        </p:nvSpPr>
        <p:spPr bwMode="auto">
          <a:xfrm>
            <a:off x="8874684" y="2446649"/>
            <a:ext cx="3869986" cy="4493538"/>
          </a:xfrm>
          <a:prstGeom prst="rect">
            <a:avLst/>
          </a:prstGeom>
          <a:noFill/>
          <a:ln w="9525">
            <a:noFill/>
            <a:miter lim="800000"/>
            <a:headEnd/>
            <a:tailEnd/>
          </a:ln>
          <a:effectLst/>
        </p:spPr>
        <p:txBody>
          <a:bodyPr>
            <a:spAutoFit/>
          </a:bodyPr>
          <a:lstStyle/>
          <a:p>
            <a:pPr defTabSz="1728122">
              <a:spcBef>
                <a:spcPct val="50000"/>
              </a:spcBef>
            </a:pPr>
            <a:r>
              <a:rPr lang="en-US" sz="2000" b="1" u="sng" dirty="0">
                <a:solidFill>
                  <a:srgbClr val="660066"/>
                </a:solidFill>
              </a:rPr>
              <a:t>Conclusion</a:t>
            </a:r>
          </a:p>
          <a:p>
            <a:pPr algn="l"/>
            <a:r>
              <a:rPr lang="en-IN" sz="1400" dirty="0"/>
              <a:t>The review shows the  significant issues faced by LGBTQ community while accessing the health care.</a:t>
            </a:r>
          </a:p>
          <a:p>
            <a:pPr algn="l"/>
            <a:r>
              <a:rPr lang="en-IN" sz="1400" dirty="0"/>
              <a:t>Lack of training and knowledge and also improper health infrastructure can contribute to not giving optimal medical care.</a:t>
            </a:r>
          </a:p>
          <a:p>
            <a:pPr algn="l"/>
            <a:r>
              <a:rPr lang="en-IN" sz="1400" dirty="0"/>
              <a:t>The healthcare care providers need to be educated about LGBTQ health issues in order to give the right amount of medical care they deserve like that gives to their heterosexual counter parts.</a:t>
            </a:r>
          </a:p>
          <a:p>
            <a:pPr algn="l"/>
            <a:endParaRPr lang="en-IN" sz="1400" b="1" u="sng" dirty="0"/>
          </a:p>
          <a:p>
            <a:pPr algn="l"/>
            <a:endParaRPr lang="en-IN" sz="1400" b="1" u="sng" dirty="0"/>
          </a:p>
          <a:p>
            <a:pPr algn="l"/>
            <a:endParaRPr lang="en-IN" sz="1400" b="1" u="sng" dirty="0"/>
          </a:p>
          <a:p>
            <a:pPr algn="l"/>
            <a:endParaRPr lang="en-IN" sz="1400" b="1" u="sng" dirty="0"/>
          </a:p>
          <a:p>
            <a:pPr algn="l"/>
            <a:endParaRPr lang="en-IN" sz="1400" b="1" u="sng" dirty="0"/>
          </a:p>
          <a:p>
            <a:pPr algn="l"/>
            <a:endParaRPr lang="en-IN" sz="1400" b="1" u="sng" dirty="0"/>
          </a:p>
          <a:p>
            <a:pPr algn="l"/>
            <a:endParaRPr lang="en-IN" sz="1400" b="1" u="sng" dirty="0"/>
          </a:p>
          <a:p>
            <a:pPr algn="l"/>
            <a:endParaRPr lang="en-US" sz="1400" b="1" u="sng" dirty="0"/>
          </a:p>
        </p:txBody>
      </p:sp>
      <p:sp>
        <p:nvSpPr>
          <p:cNvPr id="2061" name="AutoShape 13"/>
          <p:cNvSpPr>
            <a:spLocks noChangeArrowheads="1"/>
          </p:cNvSpPr>
          <p:nvPr/>
        </p:nvSpPr>
        <p:spPr bwMode="auto">
          <a:xfrm>
            <a:off x="270000" y="150198"/>
            <a:ext cx="16739939" cy="2069993"/>
          </a:xfrm>
          <a:prstGeom prst="roundRect">
            <a:avLst>
              <a:gd name="adj" fmla="val 10870"/>
            </a:avLst>
          </a:prstGeom>
          <a:gradFill>
            <a:gsLst>
              <a:gs pos="0">
                <a:srgbClr val="E9DCF4"/>
              </a:gs>
              <a:gs pos="48000">
                <a:schemeClr val="accent3">
                  <a:lumMod val="97000"/>
                  <a:lumOff val="3000"/>
                </a:schemeClr>
              </a:gs>
              <a:gs pos="100000">
                <a:schemeClr val="accent3">
                  <a:lumMod val="60000"/>
                  <a:lumOff val="40000"/>
                </a:schemeClr>
              </a:gs>
            </a:gsLst>
            <a:lin ang="16200000" scaled="1"/>
          </a:gradFill>
          <a:ln w="9525">
            <a:solidFill>
              <a:schemeClr val="tx1"/>
            </a:solidFill>
            <a:round/>
            <a:headEnd/>
            <a:tailEnd/>
          </a:ln>
          <a:effectLst/>
        </p:spPr>
        <p:txBody>
          <a:bodyPr wrap="none" anchor="ctr"/>
          <a:lstStyle/>
          <a:p>
            <a:pPr defTabSz="1728122"/>
            <a:endParaRPr lang="en-US" sz="1333">
              <a:solidFill>
                <a:schemeClr val="bg1"/>
              </a:solidFill>
            </a:endParaRPr>
          </a:p>
        </p:txBody>
      </p:sp>
      <p:sp>
        <p:nvSpPr>
          <p:cNvPr id="2062" name="Text Box 14"/>
          <p:cNvSpPr txBox="1">
            <a:spLocks noChangeArrowheads="1"/>
          </p:cNvSpPr>
          <p:nvPr/>
        </p:nvSpPr>
        <p:spPr bwMode="auto">
          <a:xfrm>
            <a:off x="494997" y="401447"/>
            <a:ext cx="16109942" cy="1618713"/>
          </a:xfrm>
          <a:prstGeom prst="rect">
            <a:avLst/>
          </a:prstGeom>
          <a:noFill/>
          <a:ln w="9525">
            <a:noFill/>
            <a:miter lim="800000"/>
            <a:headEnd/>
            <a:tailEnd/>
          </a:ln>
          <a:effectLst/>
        </p:spPr>
        <p:txBody>
          <a:bodyPr>
            <a:spAutoFit/>
          </a:bodyPr>
          <a:lstStyle/>
          <a:p>
            <a:pPr defTabSz="1728122">
              <a:spcBef>
                <a:spcPct val="50000"/>
              </a:spcBef>
            </a:pPr>
            <a:r>
              <a:rPr lang="en-US" b="1" u="sng" dirty="0">
                <a:solidFill>
                  <a:srgbClr val="660066"/>
                </a:solidFill>
                <a:latin typeface="+mj-lt"/>
              </a:rPr>
              <a:t>Addressing health disparities of LGBTQ community</a:t>
            </a:r>
            <a:endParaRPr lang="en-US" sz="4921" b="1" dirty="0">
              <a:solidFill>
                <a:srgbClr val="660066"/>
              </a:solidFill>
              <a:latin typeface="+mj-lt"/>
            </a:endParaRPr>
          </a:p>
          <a:p>
            <a:pPr defTabSz="1728122"/>
            <a:endParaRPr lang="en-US" sz="1333" b="1" dirty="0"/>
          </a:p>
          <a:p>
            <a:pPr defTabSz="1728122"/>
            <a:r>
              <a:rPr lang="en-US" sz="1400" b="1" dirty="0"/>
              <a:t>Presented by: Surabhi Vinod</a:t>
            </a:r>
          </a:p>
          <a:p>
            <a:pPr defTabSz="1728122"/>
            <a:r>
              <a:rPr lang="en-US" sz="1400" b="1" dirty="0"/>
              <a:t>Guided by: Dr. Manish Priyadarshi</a:t>
            </a:r>
          </a:p>
          <a:p>
            <a:pPr defTabSz="1728122"/>
            <a:r>
              <a:rPr lang="en-US" sz="2400" b="1" dirty="0"/>
              <a:t>International Institute Of Health Management Research</a:t>
            </a:r>
            <a:endParaRPr lang="en-US" sz="2400" dirty="0"/>
          </a:p>
        </p:txBody>
      </p:sp>
      <p:sp>
        <p:nvSpPr>
          <p:cNvPr id="2075" name="Text Box 27"/>
          <p:cNvSpPr txBox="1">
            <a:spLocks noChangeArrowheads="1"/>
          </p:cNvSpPr>
          <p:nvPr/>
        </p:nvSpPr>
        <p:spPr bwMode="auto">
          <a:xfrm>
            <a:off x="13170264" y="8077752"/>
            <a:ext cx="3814986" cy="5247590"/>
          </a:xfrm>
          <a:prstGeom prst="rect">
            <a:avLst/>
          </a:prstGeom>
          <a:noFill/>
          <a:ln w="9525">
            <a:noFill/>
            <a:miter lim="800000"/>
            <a:headEnd/>
            <a:tailEnd/>
          </a:ln>
          <a:effectLst/>
        </p:spPr>
        <p:txBody>
          <a:bodyPr wrap="square">
            <a:spAutoFit/>
          </a:bodyPr>
          <a:lstStyle/>
          <a:p>
            <a:pPr defTabSz="1728122">
              <a:spcBef>
                <a:spcPct val="50000"/>
              </a:spcBef>
            </a:pPr>
            <a:r>
              <a:rPr lang="en-US" sz="2400" u="sng" dirty="0"/>
              <a:t>References</a:t>
            </a:r>
          </a:p>
          <a:p>
            <a:pPr marL="342900" indent="-342900" algn="l" defTabSz="1728122">
              <a:spcBef>
                <a:spcPct val="50000"/>
              </a:spcBef>
              <a:buFont typeface="+mj-lt"/>
              <a:buAutoNum type="arabicPeriod"/>
            </a:pPr>
            <a:r>
              <a:rPr lang="en-IN" sz="1400" dirty="0"/>
              <a:t>Denise Rowe, Y. C. (2017, November). Providers’ Attitudes and Knowledge of Lesbian, Gay, Bisexual, and Transgender Health.</a:t>
            </a:r>
          </a:p>
          <a:p>
            <a:pPr marL="342900" indent="-342900" algn="l" defTabSz="1728122">
              <a:spcBef>
                <a:spcPct val="50000"/>
              </a:spcBef>
              <a:buFont typeface="+mj-lt"/>
              <a:buAutoNum type="arabicPeriod"/>
            </a:pPr>
            <a:r>
              <a:rPr lang="en-IN" sz="1400" dirty="0"/>
              <a:t>Gahagan, E. C. (2016, September). “I feel like I am surviving the health care system”: understanding LGBTQ health in Nova Scotia, Canada.</a:t>
            </a:r>
          </a:p>
          <a:p>
            <a:pPr marL="342900" indent="-342900" algn="l" defTabSz="1728122">
              <a:spcBef>
                <a:spcPct val="50000"/>
              </a:spcBef>
              <a:buFont typeface="+mj-lt"/>
              <a:buAutoNum type="arabicPeriod"/>
            </a:pPr>
            <a:r>
              <a:rPr lang="en-IN" sz="1400" dirty="0"/>
              <a:t>Grayce </a:t>
            </a:r>
            <a:r>
              <a:rPr lang="en-IN" sz="1400" dirty="0" err="1"/>
              <a:t>Alencar</a:t>
            </a:r>
            <a:r>
              <a:rPr lang="en-IN" sz="1400" dirty="0"/>
              <a:t> Albuquerque, c. a. (2016, </a:t>
            </a:r>
            <a:r>
              <a:rPr lang="en-IN" sz="1400" dirty="0" err="1"/>
              <a:t>january</a:t>
            </a:r>
            <a:r>
              <a:rPr lang="en-IN" sz="1400" dirty="0"/>
              <a:t> 14). Access to health services by lesbian, gay, bisexual, and transgender persons: systematic literature review.</a:t>
            </a:r>
          </a:p>
          <a:p>
            <a:pPr marL="342900" indent="-342900" algn="l" defTabSz="1728122">
              <a:spcBef>
                <a:spcPct val="50000"/>
              </a:spcBef>
              <a:buFont typeface="+mj-lt"/>
              <a:buAutoNum type="arabicPeriod"/>
            </a:pPr>
            <a:r>
              <a:rPr lang="en-IN" sz="1400" dirty="0"/>
              <a:t>Müller, A. (2017, may 30). Scrambling for access: availability, accessibility, acceptability and quality of healthcare for lesbian, gay, bisexual and transgender people in South Africa.</a:t>
            </a:r>
          </a:p>
          <a:p>
            <a:pPr marL="285750" indent="-285750" algn="l" defTabSz="1728122">
              <a:spcBef>
                <a:spcPct val="50000"/>
              </a:spcBef>
              <a:buFont typeface="Arial" panose="020B0604020202020204" pitchFamily="34" charset="0"/>
              <a:buChar char="•"/>
            </a:pPr>
            <a:endParaRPr lang="en-IN" sz="1400" dirty="0"/>
          </a:p>
          <a:p>
            <a:pPr defTabSz="1728122">
              <a:spcBef>
                <a:spcPct val="50000"/>
              </a:spcBef>
            </a:pPr>
            <a:endParaRPr lang="en-US" sz="1600" u="sng" dirty="0"/>
          </a:p>
        </p:txBody>
      </p:sp>
      <p:sp>
        <p:nvSpPr>
          <p:cNvPr id="2086" name="Text Box 38"/>
          <p:cNvSpPr txBox="1">
            <a:spLocks noChangeArrowheads="1"/>
          </p:cNvSpPr>
          <p:nvPr/>
        </p:nvSpPr>
        <p:spPr bwMode="auto">
          <a:xfrm>
            <a:off x="13231515" y="8846053"/>
            <a:ext cx="3616862" cy="346585"/>
          </a:xfrm>
          <a:prstGeom prst="rect">
            <a:avLst/>
          </a:prstGeom>
          <a:noFill/>
          <a:ln w="57150" cmpd="thinThick">
            <a:noFill/>
            <a:miter lim="800000"/>
            <a:headEnd/>
            <a:tailEnd/>
          </a:ln>
          <a:effectLst/>
        </p:spPr>
        <p:txBody>
          <a:bodyPr lIns="24083" tIns="12041" rIns="24083" bIns="12041">
            <a:spAutoFit/>
          </a:bodyPr>
          <a:lstStyle/>
          <a:p>
            <a:pPr marL="135000" indent="-135000" algn="l" defTabSz="241250" eaLnBrk="0" hangingPunct="0">
              <a:lnSpc>
                <a:spcPct val="95000"/>
              </a:lnSpc>
            </a:pPr>
            <a:endParaRPr lang="en-US" sz="1102" b="1" u="sng" dirty="0">
              <a:latin typeface="Times New Roman" pitchFamily="18" charset="0"/>
            </a:endParaRPr>
          </a:p>
          <a:p>
            <a:pPr marL="135000" indent="-135000" algn="l" defTabSz="241250" eaLnBrk="0" hangingPunct="0">
              <a:lnSpc>
                <a:spcPct val="95000"/>
              </a:lnSpc>
              <a:buFont typeface="Symbol" pitchFamily="18" charset="2"/>
              <a:buAutoNum type="arabicPeriod"/>
            </a:pPr>
            <a:endParaRPr lang="en-US" sz="1102" b="1" dirty="0">
              <a:latin typeface="Times New Roman" pitchFamily="18" charset="0"/>
            </a:endParaRPr>
          </a:p>
        </p:txBody>
      </p:sp>
      <p:sp>
        <p:nvSpPr>
          <p:cNvPr id="2087" name="Text Box 39"/>
          <p:cNvSpPr txBox="1">
            <a:spLocks noChangeArrowheads="1"/>
          </p:cNvSpPr>
          <p:nvPr/>
        </p:nvSpPr>
        <p:spPr bwMode="auto">
          <a:xfrm>
            <a:off x="4487198" y="7285970"/>
            <a:ext cx="4073482" cy="5701229"/>
          </a:xfrm>
          <a:prstGeom prst="rect">
            <a:avLst/>
          </a:prstGeom>
          <a:noFill/>
          <a:ln w="57150" cmpd="thinThick">
            <a:noFill/>
            <a:miter lim="800000"/>
            <a:headEnd/>
            <a:tailEnd/>
          </a:ln>
          <a:effectLst/>
        </p:spPr>
        <p:txBody>
          <a:bodyPr wrap="square" lIns="24083" tIns="12041" rIns="24083" bIns="12041">
            <a:spAutoFit/>
          </a:bodyPr>
          <a:lstStyle/>
          <a:p>
            <a:pPr algn="l"/>
            <a:r>
              <a:rPr lang="en-IN" sz="1400" dirty="0"/>
              <a:t>LGBTQ population comprises all races and ethnicities, religions, and social groups. Sexual orientation and gender</a:t>
            </a:r>
            <a:r>
              <a:rPr lang="en-IN" sz="1400" b="1" dirty="0"/>
              <a:t> </a:t>
            </a:r>
            <a:r>
              <a:rPr lang="en-IN" sz="1400" dirty="0"/>
              <a:t>identity queries are not usually asked on most of the  national or State surveys, which makes it difficult for estimation number of LGBTQ people and their health requirements.</a:t>
            </a:r>
            <a:br>
              <a:rPr lang="en-IN" sz="1400" dirty="0"/>
            </a:br>
            <a:r>
              <a:rPr lang="en-IN" sz="1400" dirty="0"/>
              <a:t>Research proposes that LGBTQ people face health disparities related to social stigma, discrimination, and refusal of their civil and human rights.</a:t>
            </a:r>
          </a:p>
          <a:p>
            <a:pPr algn="l"/>
            <a:r>
              <a:rPr lang="en-IN" sz="1400" dirty="0"/>
              <a:t>Homophobia among individuals makes it more difficult for sexual minority groups to seek healthcare services because of the fear of exclusion in the society.</a:t>
            </a:r>
          </a:p>
          <a:p>
            <a:pPr algn="l"/>
            <a:r>
              <a:rPr lang="en-IN" sz="1400" dirty="0"/>
              <a:t>The above reviews throw light issues like lack of knowledge and proper training among the clinician also lack of LGBTQ friendly health infrastructure.</a:t>
            </a:r>
          </a:p>
          <a:p>
            <a:pPr algn="l"/>
            <a:r>
              <a:rPr lang="en-IN" sz="1400" dirty="0"/>
              <a:t>All the stakeholders in the community should  come up with cohesive plan to deal with these barriers.</a:t>
            </a:r>
          </a:p>
          <a:p>
            <a:pPr algn="l"/>
            <a:r>
              <a:rPr lang="en-IN" sz="1400" dirty="0"/>
              <a:t>Physicians should be more sensitive to these people who wants to access care ana these is also need of more research address these concerns so as to provide better care.</a:t>
            </a:r>
          </a:p>
          <a:p>
            <a:pPr algn="l"/>
            <a:endParaRPr lang="en-IN" sz="1600" dirty="0"/>
          </a:p>
        </p:txBody>
      </p:sp>
      <p:sp>
        <p:nvSpPr>
          <p:cNvPr id="2088" name="Text Box 40"/>
          <p:cNvSpPr txBox="1">
            <a:spLocks noChangeArrowheads="1"/>
          </p:cNvSpPr>
          <p:nvPr/>
        </p:nvSpPr>
        <p:spPr bwMode="auto">
          <a:xfrm>
            <a:off x="8902183" y="9460083"/>
            <a:ext cx="3814986" cy="3071305"/>
          </a:xfrm>
          <a:prstGeom prst="rect">
            <a:avLst/>
          </a:prstGeom>
          <a:noFill/>
          <a:ln w="57150" cmpd="thinThick">
            <a:noFill/>
            <a:miter lim="800000"/>
            <a:headEnd/>
            <a:tailEnd/>
          </a:ln>
          <a:effectLst/>
        </p:spPr>
        <p:txBody>
          <a:bodyPr lIns="24083" tIns="12041" rIns="24083" bIns="12041">
            <a:spAutoFit/>
          </a:bodyPr>
          <a:lstStyle/>
          <a:p>
            <a:pPr algn="l"/>
            <a:r>
              <a:rPr lang="en-IN" sz="1400" b="1" u="sng" dirty="0">
                <a:solidFill>
                  <a:srgbClr val="660066"/>
                </a:solidFill>
              </a:rPr>
              <a:t>Positive strategies to address these issue</a:t>
            </a:r>
            <a:r>
              <a:rPr lang="en-IN" sz="1400" b="1" dirty="0">
                <a:solidFill>
                  <a:srgbClr val="660066"/>
                </a:solidFill>
              </a:rPr>
              <a:t>: </a:t>
            </a:r>
            <a:r>
              <a:rPr lang="en-IN" sz="1400" dirty="0"/>
              <a:t>Appropriately inquiring and being supportive of patients sexual orientation to improve patent – doctor interaction. </a:t>
            </a:r>
          </a:p>
          <a:p>
            <a:pPr marL="285750" indent="-285750" algn="l">
              <a:buFont typeface="Arial" panose="020B0604020202020204" pitchFamily="34" charset="0"/>
              <a:buChar char="•"/>
            </a:pPr>
            <a:endParaRPr lang="en-IN" sz="1400" dirty="0"/>
          </a:p>
          <a:p>
            <a:pPr marL="285750" indent="-285750" algn="l">
              <a:buFont typeface="Arial" panose="020B0604020202020204" pitchFamily="34" charset="0"/>
              <a:buChar char="•"/>
            </a:pPr>
            <a:r>
              <a:rPr lang="en-IN" sz="1400" dirty="0"/>
              <a:t>Adding to that, sensitisation trainings, as well as LGBT health-centred professional development courses can help to challenge discriminatory and judgmental behaviour and to build knowledge for providing care.</a:t>
            </a:r>
          </a:p>
          <a:p>
            <a:pPr marL="285750" indent="-285750" algn="l">
              <a:buFont typeface="Arial" panose="020B0604020202020204" pitchFamily="34" charset="0"/>
              <a:buChar char="•"/>
            </a:pPr>
            <a:endParaRPr lang="en-IN" sz="1400" dirty="0"/>
          </a:p>
          <a:p>
            <a:pPr marL="285750" indent="-285750" algn="l">
              <a:buFont typeface="Arial" panose="020B0604020202020204" pitchFamily="34" charset="0"/>
              <a:buChar char="•"/>
            </a:pPr>
            <a:r>
              <a:rPr lang="en-IN" sz="1400" dirty="0"/>
              <a:t>Proving medical students with training to improve culturally competent care.</a:t>
            </a:r>
          </a:p>
          <a:p>
            <a:pPr algn="l"/>
            <a:endParaRPr lang="en-IN" sz="1600" b="1" dirty="0"/>
          </a:p>
        </p:txBody>
      </p:sp>
      <p:sp>
        <p:nvSpPr>
          <p:cNvPr id="2090" name="Text Box 42"/>
          <p:cNvSpPr txBox="1">
            <a:spLocks noChangeArrowheads="1"/>
          </p:cNvSpPr>
          <p:nvPr/>
        </p:nvSpPr>
        <p:spPr bwMode="auto">
          <a:xfrm>
            <a:off x="305182" y="2358830"/>
            <a:ext cx="3820246" cy="338554"/>
          </a:xfrm>
          <a:prstGeom prst="rect">
            <a:avLst/>
          </a:prstGeom>
          <a:noFill/>
          <a:ln w="9525">
            <a:noFill/>
            <a:miter lim="800000"/>
            <a:headEnd/>
            <a:tailEnd/>
          </a:ln>
          <a:effectLst/>
        </p:spPr>
        <p:txBody>
          <a:bodyPr wrap="square">
            <a:spAutoFit/>
          </a:bodyPr>
          <a:lstStyle/>
          <a:p>
            <a:pPr defTabSz="1728122">
              <a:spcBef>
                <a:spcPct val="50000"/>
              </a:spcBef>
            </a:pPr>
            <a:r>
              <a:rPr lang="en-US" sz="1600" b="1" u="sng" dirty="0">
                <a:solidFill>
                  <a:srgbClr val="660066"/>
                </a:solidFill>
              </a:rPr>
              <a:t>Introduction</a:t>
            </a:r>
          </a:p>
        </p:txBody>
      </p:sp>
      <p:sp>
        <p:nvSpPr>
          <p:cNvPr id="2091" name="Text Box 43"/>
          <p:cNvSpPr txBox="1">
            <a:spLocks noChangeArrowheads="1"/>
          </p:cNvSpPr>
          <p:nvPr/>
        </p:nvSpPr>
        <p:spPr bwMode="auto">
          <a:xfrm>
            <a:off x="4309507" y="6985638"/>
            <a:ext cx="4240461" cy="338554"/>
          </a:xfrm>
          <a:prstGeom prst="rect">
            <a:avLst/>
          </a:prstGeom>
          <a:noFill/>
          <a:ln w="9525">
            <a:noFill/>
            <a:miter lim="800000"/>
            <a:headEnd/>
            <a:tailEnd/>
          </a:ln>
          <a:effectLst/>
        </p:spPr>
        <p:txBody>
          <a:bodyPr wrap="square">
            <a:spAutoFit/>
          </a:bodyPr>
          <a:lstStyle/>
          <a:p>
            <a:pPr defTabSz="1728122">
              <a:spcBef>
                <a:spcPct val="50000"/>
              </a:spcBef>
            </a:pPr>
            <a:r>
              <a:rPr lang="en-US" sz="1600" b="1" u="sng" dirty="0">
                <a:solidFill>
                  <a:srgbClr val="660066"/>
                </a:solidFill>
              </a:rPr>
              <a:t>Discussion</a:t>
            </a:r>
          </a:p>
        </p:txBody>
      </p:sp>
      <p:sp>
        <p:nvSpPr>
          <p:cNvPr id="2097" name="Text Box 49"/>
          <p:cNvSpPr txBox="1">
            <a:spLocks noChangeArrowheads="1"/>
          </p:cNvSpPr>
          <p:nvPr/>
        </p:nvSpPr>
        <p:spPr bwMode="auto">
          <a:xfrm>
            <a:off x="14241824" y="401447"/>
            <a:ext cx="1439995" cy="261931"/>
          </a:xfrm>
          <a:prstGeom prst="rect">
            <a:avLst/>
          </a:prstGeom>
          <a:noFill/>
          <a:ln w="9525">
            <a:noFill/>
            <a:miter lim="800000"/>
            <a:headEnd/>
            <a:tailEnd/>
          </a:ln>
          <a:effectLst/>
        </p:spPr>
        <p:txBody>
          <a:bodyPr>
            <a:spAutoFit/>
          </a:bodyPr>
          <a:lstStyle/>
          <a:p>
            <a:pPr defTabSz="1728122">
              <a:spcBef>
                <a:spcPct val="50000"/>
              </a:spcBef>
            </a:pPr>
            <a:endParaRPr lang="en-US" sz="1102" dirty="0">
              <a:solidFill>
                <a:srgbClr val="FF0000"/>
              </a:solidFill>
            </a:endParaRPr>
          </a:p>
        </p:txBody>
      </p:sp>
      <p:sp>
        <p:nvSpPr>
          <p:cNvPr id="24" name="Text Box 19"/>
          <p:cNvSpPr txBox="1">
            <a:spLocks noChangeArrowheads="1"/>
          </p:cNvSpPr>
          <p:nvPr/>
        </p:nvSpPr>
        <p:spPr bwMode="auto">
          <a:xfrm>
            <a:off x="4477484" y="3221853"/>
            <a:ext cx="3869986" cy="707886"/>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1728122">
              <a:spcBef>
                <a:spcPct val="50000"/>
              </a:spcBef>
            </a:pPr>
            <a:endParaRPr lang="en-IN" sz="1600" dirty="0"/>
          </a:p>
          <a:p>
            <a:pPr algn="l" defTabSz="1728122">
              <a:spcBef>
                <a:spcPct val="50000"/>
              </a:spcBef>
            </a:pPr>
            <a:endParaRPr lang="en-US" sz="1600" b="1" i="1" dirty="0">
              <a:solidFill>
                <a:srgbClr val="FC8004"/>
              </a:solidFill>
            </a:endParaRPr>
          </a:p>
        </p:txBody>
      </p:sp>
      <p:sp>
        <p:nvSpPr>
          <p:cNvPr id="25" name="Text Box 19"/>
          <p:cNvSpPr txBox="1">
            <a:spLocks noChangeArrowheads="1"/>
          </p:cNvSpPr>
          <p:nvPr/>
        </p:nvSpPr>
        <p:spPr bwMode="auto">
          <a:xfrm>
            <a:off x="4353340" y="2446649"/>
            <a:ext cx="4188433" cy="5386090"/>
          </a:xfrm>
          <a:prstGeom prst="rect">
            <a:avLst/>
          </a:prstGeom>
          <a:noFill/>
          <a:ln w="9525">
            <a:noFill/>
            <a:miter lim="800000"/>
            <a:headEnd/>
            <a:tailEnd/>
          </a:ln>
          <a:effectLst/>
        </p:spPr>
        <p:txBody>
          <a:bodyPr wrap="square">
            <a:spAutoFit/>
          </a:bodyPr>
          <a:lstStyle/>
          <a:p>
            <a:pPr defTabSz="1728122">
              <a:spcBef>
                <a:spcPct val="50000"/>
              </a:spcBef>
            </a:pPr>
            <a:r>
              <a:rPr lang="en-IN" sz="1600" dirty="0"/>
              <a:t>.</a:t>
            </a:r>
            <a:r>
              <a:rPr lang="en-US" sz="1600" b="1" u="sng" dirty="0">
                <a:solidFill>
                  <a:srgbClr val="660066"/>
                </a:solidFill>
              </a:rPr>
              <a:t>Results</a:t>
            </a:r>
          </a:p>
          <a:p>
            <a:pPr algn="l"/>
            <a:r>
              <a:rPr lang="en-US" sz="1400" dirty="0"/>
              <a:t>The studies revealed that the key factors that contributed to LGBTQ health barriers were:</a:t>
            </a:r>
          </a:p>
          <a:p>
            <a:pPr marL="285750" indent="-285750" algn="l">
              <a:buFont typeface="Arial" panose="020B0604020202020204" pitchFamily="34" charset="0"/>
              <a:buChar char="•"/>
            </a:pPr>
            <a:r>
              <a:rPr lang="en-US" sz="1400" dirty="0"/>
              <a:t>The healthcare providers and primary health care providers lack knowledge and training on the LGBTQ health issues. It also included denying to provide services who openly identify as LGBTQ.</a:t>
            </a:r>
          </a:p>
          <a:p>
            <a:pPr marL="285750" lvl="0" indent="-285750" algn="l">
              <a:buFont typeface="Arial" panose="020B0604020202020204" pitchFamily="34" charset="0"/>
              <a:buChar char="•"/>
            </a:pPr>
            <a:r>
              <a:rPr lang="en-US" sz="1400" dirty="0"/>
              <a:t>Violation of confidentiality about the gender identity; patients’ sexual orientation</a:t>
            </a:r>
          </a:p>
          <a:p>
            <a:pPr marL="285750" lvl="0" indent="-285750" algn="l">
              <a:buFont typeface="Arial" panose="020B0604020202020204" pitchFamily="34" charset="0"/>
              <a:buChar char="•"/>
            </a:pPr>
            <a:r>
              <a:rPr lang="en-IN" sz="1400" dirty="0"/>
              <a:t>The physical setting of the healthcare facility also was a major challenge for the LGBTQ group.</a:t>
            </a:r>
          </a:p>
          <a:p>
            <a:pPr marL="285750" indent="-285750" algn="l">
              <a:buFont typeface="Arial" panose="020B0604020202020204" pitchFamily="34" charset="0"/>
              <a:buChar char="•"/>
            </a:pPr>
            <a:r>
              <a:rPr lang="en-IN" sz="1400" dirty="0"/>
              <a:t>Most of the problems faced were due to lack of LGBT- friendly settings such as registration forms, toilets, changing rooms, wards, arrangement of separated queues of either male or female, and procedure rooms.</a:t>
            </a:r>
          </a:p>
          <a:p>
            <a:pPr algn="l"/>
            <a:r>
              <a:rPr lang="en-IN" sz="1400" dirty="0"/>
              <a:t>All these factors arises somehow due to the stigma, discrimination and insensitivity to the needs of this community.</a:t>
            </a:r>
          </a:p>
          <a:p>
            <a:pPr algn="l" defTabSz="1728122">
              <a:spcBef>
                <a:spcPct val="50000"/>
              </a:spcBef>
            </a:pPr>
            <a:r>
              <a:rPr lang="en-US" sz="1600" b="1" u="sng" dirty="0">
                <a:solidFill>
                  <a:srgbClr val="660066"/>
                </a:solidFill>
              </a:rPr>
              <a:t>                                       </a:t>
            </a:r>
          </a:p>
          <a:p>
            <a:pPr algn="l" defTabSz="1728122">
              <a:spcBef>
                <a:spcPct val="50000"/>
              </a:spcBef>
            </a:pPr>
            <a:endParaRPr lang="en-IN" sz="1600" dirty="0"/>
          </a:p>
        </p:txBody>
      </p:sp>
      <p:sp>
        <p:nvSpPr>
          <p:cNvPr id="26" name="Text Box 19">
            <a:hlinkClick r:id="rId3"/>
          </p:cNvPr>
          <p:cNvSpPr txBox="1">
            <a:spLocks noChangeArrowheads="1"/>
          </p:cNvSpPr>
          <p:nvPr/>
        </p:nvSpPr>
        <p:spPr bwMode="auto">
          <a:xfrm>
            <a:off x="2264992" y="13071600"/>
            <a:ext cx="13244327" cy="455830"/>
          </a:xfrm>
          <a:prstGeom prst="rect">
            <a:avLst/>
          </a:prstGeom>
          <a:noFill/>
          <a:ln w="9525">
            <a:noFill/>
            <a:miter lim="800000"/>
            <a:headEnd/>
            <a:tailEnd/>
          </a:ln>
          <a:effectLst/>
        </p:spPr>
        <p:txBody>
          <a:bodyPr wrap="square">
            <a:spAutoFit/>
          </a:bodyPr>
          <a:lstStyle/>
          <a:p>
            <a:pPr defTabSz="1728122">
              <a:spcBef>
                <a:spcPct val="50000"/>
              </a:spcBef>
            </a:pPr>
            <a:r>
              <a:rPr lang="en-US" sz="2362" b="1" i="1" dirty="0">
                <a:solidFill>
                  <a:srgbClr val="0046D2"/>
                </a:solidFill>
              </a:rPr>
              <a:t>Order online at    https://www.postersession.com/order/</a:t>
            </a:r>
          </a:p>
        </p:txBody>
      </p:sp>
      <p:pic>
        <p:nvPicPr>
          <p:cNvPr id="6" name="Picture 5">
            <a:extLst>
              <a:ext uri="{FF2B5EF4-FFF2-40B4-BE49-F238E27FC236}">
                <a16:creationId xmlns:a16="http://schemas.microsoft.com/office/drawing/2014/main" id="{713CFAC5-6A30-4B00-9D85-012E13EA44F3}"/>
              </a:ext>
            </a:extLst>
          </p:cNvPr>
          <p:cNvPicPr>
            <a:picLocks noChangeAspect="1"/>
          </p:cNvPicPr>
          <p:nvPr/>
        </p:nvPicPr>
        <p:blipFill rotWithShape="1">
          <a:blip r:embed="rId4">
            <a:extLst>
              <a:ext uri="{28A0092B-C50C-407E-A947-70E740481C1C}">
                <a14:useLocalDpi xmlns:a14="http://schemas.microsoft.com/office/drawing/2010/main" val="0"/>
              </a:ext>
            </a:extLst>
          </a:blip>
          <a:srcRect t="15162" b="10645"/>
          <a:stretch/>
        </p:blipFill>
        <p:spPr>
          <a:xfrm>
            <a:off x="1203621" y="482374"/>
            <a:ext cx="1654071" cy="1227193"/>
          </a:xfrm>
          <a:prstGeom prst="rect">
            <a:avLst/>
          </a:prstGeom>
        </p:spPr>
      </p:pic>
      <p:pic>
        <p:nvPicPr>
          <p:cNvPr id="7" name="Picture 6">
            <a:extLst>
              <a:ext uri="{FF2B5EF4-FFF2-40B4-BE49-F238E27FC236}">
                <a16:creationId xmlns:a16="http://schemas.microsoft.com/office/drawing/2014/main" id="{862B2CA7-4E97-42EE-AC9F-2941F0C4F90F}"/>
              </a:ext>
            </a:extLst>
          </p:cNvPr>
          <p:cNvPicPr>
            <a:picLocks noChangeAspect="1"/>
          </p:cNvPicPr>
          <p:nvPr/>
        </p:nvPicPr>
        <p:blipFill>
          <a:blip r:embed="rId5"/>
          <a:stretch>
            <a:fillRect/>
          </a:stretch>
        </p:blipFill>
        <p:spPr>
          <a:xfrm>
            <a:off x="14251677" y="538875"/>
            <a:ext cx="1652159" cy="1225402"/>
          </a:xfrm>
          <a:prstGeom prst="rect">
            <a:avLst/>
          </a:prstGeom>
        </p:spPr>
      </p:pic>
      <p:pic>
        <p:nvPicPr>
          <p:cNvPr id="13" name="Picture 12">
            <a:extLst>
              <a:ext uri="{FF2B5EF4-FFF2-40B4-BE49-F238E27FC236}">
                <a16:creationId xmlns:a16="http://schemas.microsoft.com/office/drawing/2014/main" id="{0BC0CE51-A8DF-4DDD-8AF8-5D7B13C9AD5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24553" y="5135610"/>
            <a:ext cx="3869986" cy="4098015"/>
          </a:xfrm>
          <a:prstGeom prst="rect">
            <a:avLst/>
          </a:prstGeom>
        </p:spPr>
      </p:pic>
      <p:sp>
        <p:nvSpPr>
          <p:cNvPr id="14" name="TextBox 13">
            <a:extLst>
              <a:ext uri="{FF2B5EF4-FFF2-40B4-BE49-F238E27FC236}">
                <a16:creationId xmlns:a16="http://schemas.microsoft.com/office/drawing/2014/main" id="{DE80B594-18C3-41A9-AA18-42D8A0342AD1}"/>
              </a:ext>
            </a:extLst>
          </p:cNvPr>
          <p:cNvSpPr txBox="1"/>
          <p:nvPr/>
        </p:nvSpPr>
        <p:spPr>
          <a:xfrm>
            <a:off x="13156231" y="2471868"/>
            <a:ext cx="3814986" cy="2708434"/>
          </a:xfrm>
          <a:prstGeom prst="rect">
            <a:avLst/>
          </a:prstGeom>
          <a:noFill/>
        </p:spPr>
        <p:txBody>
          <a:bodyPr wrap="square" rtlCol="0">
            <a:spAutoFit/>
          </a:bodyPr>
          <a:lstStyle/>
          <a:p>
            <a:r>
              <a:rPr lang="en-US" sz="1600" b="1" u="sng" dirty="0">
                <a:solidFill>
                  <a:srgbClr val="660066"/>
                </a:solidFill>
              </a:rPr>
              <a:t>LIMITATIONS</a:t>
            </a:r>
          </a:p>
          <a:p>
            <a:pPr algn="l"/>
            <a:endParaRPr lang="en-US" sz="1400" b="1" u="sng" dirty="0">
              <a:solidFill>
                <a:srgbClr val="660066"/>
              </a:solidFill>
            </a:endParaRPr>
          </a:p>
          <a:p>
            <a:pPr marL="285750" lvl="0" indent="-285750" algn="l">
              <a:buFont typeface="Arial" panose="020B0604020202020204" pitchFamily="34" charset="0"/>
              <a:buChar char="•"/>
            </a:pPr>
            <a:r>
              <a:rPr lang="en-IN" sz="1400" dirty="0"/>
              <a:t>Limited journal articles that actually focusses on the health issues faced by LGBTQ population.</a:t>
            </a:r>
          </a:p>
          <a:p>
            <a:pPr marL="285750" lvl="0" indent="-285750" algn="l">
              <a:buFont typeface="Arial" panose="020B0604020202020204" pitchFamily="34" charset="0"/>
              <a:buChar char="•"/>
            </a:pPr>
            <a:endParaRPr lang="en-IN" sz="1400" dirty="0"/>
          </a:p>
          <a:p>
            <a:pPr marL="285750" lvl="0" indent="-285750" algn="l">
              <a:buFont typeface="Arial" panose="020B0604020202020204" pitchFamily="34" charset="0"/>
              <a:buChar char="•"/>
            </a:pPr>
            <a:r>
              <a:rPr lang="en-IN" sz="1400" dirty="0"/>
              <a:t>There was no such study conducted in India to know the health issues faced by the Indian LGBTQ population.</a:t>
            </a:r>
          </a:p>
          <a:p>
            <a:pPr marL="285750" lvl="0" indent="-285750" algn="l">
              <a:buFont typeface="Arial" panose="020B0604020202020204" pitchFamily="34" charset="0"/>
              <a:buChar char="•"/>
            </a:pPr>
            <a:endParaRPr lang="en-IN" sz="1400" dirty="0"/>
          </a:p>
          <a:p>
            <a:pPr marL="285750" lvl="0" indent="-285750" algn="l">
              <a:buFont typeface="Arial" panose="020B0604020202020204" pitchFamily="34" charset="0"/>
              <a:buChar char="•"/>
            </a:pPr>
            <a:r>
              <a:rPr lang="en-IN" sz="1400" dirty="0"/>
              <a:t>Time period of some of the literature reviewed  was not given.</a:t>
            </a:r>
          </a:p>
        </p:txBody>
      </p:sp>
      <p:pic>
        <p:nvPicPr>
          <p:cNvPr id="18" name="Picture 17">
            <a:extLst>
              <a:ext uri="{FF2B5EF4-FFF2-40B4-BE49-F238E27FC236}">
                <a16:creationId xmlns:a16="http://schemas.microsoft.com/office/drawing/2014/main" id="{377CE267-D296-4AD5-B64E-99C15BA030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231515" y="5375794"/>
            <a:ext cx="3616862" cy="1034992"/>
          </a:xfrm>
          <a:prstGeom prst="rect">
            <a:avLst/>
          </a:prstGeom>
        </p:spPr>
      </p:pic>
      <p:sp>
        <p:nvSpPr>
          <p:cNvPr id="19" name="TextBox 18">
            <a:extLst>
              <a:ext uri="{FF2B5EF4-FFF2-40B4-BE49-F238E27FC236}">
                <a16:creationId xmlns:a16="http://schemas.microsoft.com/office/drawing/2014/main" id="{121A7389-FA5D-497A-875D-F9B61196C0AE}"/>
              </a:ext>
            </a:extLst>
          </p:cNvPr>
          <p:cNvSpPr txBox="1"/>
          <p:nvPr/>
        </p:nvSpPr>
        <p:spPr>
          <a:xfrm>
            <a:off x="13231515" y="6480175"/>
            <a:ext cx="3616862" cy="1169551"/>
          </a:xfrm>
          <a:prstGeom prst="rect">
            <a:avLst/>
          </a:prstGeom>
          <a:noFill/>
        </p:spPr>
        <p:txBody>
          <a:bodyPr wrap="square" rtlCol="0">
            <a:spAutoFit/>
          </a:bodyPr>
          <a:lstStyle/>
          <a:p>
            <a:r>
              <a:rPr lang="en-US" sz="1400" b="1" u="sng" dirty="0">
                <a:solidFill>
                  <a:srgbClr val="660066"/>
                </a:solidFill>
              </a:rPr>
              <a:t>Key words</a:t>
            </a:r>
          </a:p>
          <a:p>
            <a:r>
              <a:rPr lang="en-US" sz="1400" dirty="0"/>
              <a:t>Health disparities,</a:t>
            </a:r>
          </a:p>
          <a:p>
            <a:r>
              <a:rPr lang="en-US" sz="1400" dirty="0"/>
              <a:t>Homosexual</a:t>
            </a:r>
          </a:p>
          <a:p>
            <a:r>
              <a:rPr lang="en-US" sz="1400" dirty="0"/>
              <a:t>LGBTQ</a:t>
            </a:r>
          </a:p>
          <a:p>
            <a:r>
              <a:rPr lang="en-US" sz="1400" dirty="0"/>
              <a:t>Sexual orientation and gender identity</a:t>
            </a:r>
            <a:endParaRPr lang="en-IN"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4166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4774412"/>
      </p:ext>
    </p:extLst>
  </p:cSld>
  <p:clrMapOvr>
    <a:masterClrMapping/>
  </p:clrMapOvr>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950</Words>
  <Application>Microsoft Office PowerPoint</Application>
  <PresentationFormat>Custom</PresentationFormat>
  <Paragraphs>109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Symbol</vt:lpstr>
      <vt:lpstr>Times New Roman</vt:lpstr>
      <vt:lpstr>Default Design</vt:lpstr>
      <vt:lpstr>PowerPoint Presentation</vt:lpstr>
      <vt:lpstr>PowerPoint Presentation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Surabhi Vinod</cp:lastModifiedBy>
  <cp:revision>94</cp:revision>
  <cp:lastPrinted>2015-03-31T18:23:14Z</cp:lastPrinted>
  <dcterms:created xsi:type="dcterms:W3CDTF">2008-12-04T00:20:37Z</dcterms:created>
  <dcterms:modified xsi:type="dcterms:W3CDTF">2020-07-02T12:22:13Z</dcterms:modified>
  <cp:category>Research Poster</cp:category>
</cp:coreProperties>
</file>