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5256" autoAdjust="0"/>
  </p:normalViewPr>
  <p:slideViewPr>
    <p:cSldViewPr snapToGrid="0">
      <p:cViewPr varScale="1">
        <p:scale>
          <a:sx n="86" d="100"/>
          <a:sy n="86" d="100"/>
        </p:scale>
        <p:origin x="792"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6/28/2021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6/28/2021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6/28/2021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6/28/2021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6/28/2021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5586B75A-687E-405C-8A0B-8D00578BA2C3}" type="datetimeFigureOut">
              <a:rPr lang="en-US" dirty="0"/>
              <a:pPr/>
              <a:t>6/28/2021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1101/2020.04.11.20061333" TargetMode="External"/><Relationship Id="rId2" Type="http://schemas.openxmlformats.org/officeDocument/2006/relationships/hyperlink" Target="https://doi.org/10.12688/gatesopenres.13196.1" TargetMode="External"/><Relationship Id="rId1" Type="http://schemas.openxmlformats.org/officeDocument/2006/relationships/slideLayout" Target="../slideLayouts/slideLayout2.xml"/><Relationship Id="rId6" Type="http://schemas.openxmlformats.org/officeDocument/2006/relationships/hyperlink" Target="https://scroll.in/article/994367/low-pay-high-risk-no-security-why-india-has-failed-to-hire-more-nurses-to-fight-covid-19" TargetMode="External"/><Relationship Id="rId5" Type="http://schemas.openxmlformats.org/officeDocument/2006/relationships/hyperlink" Target="https://blog.talview.com/healthcare-recruiting-in-the-post-pandemic-world" TargetMode="External"/><Relationship Id="rId4" Type="http://schemas.openxmlformats.org/officeDocument/2006/relationships/hyperlink" Target="https://doi.org/10.1136/postgradmedj-2020-13778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80D4A-6E16-42CE-A8C1-1F857595637C}"/>
              </a:ext>
            </a:extLst>
          </p:cNvPr>
          <p:cNvSpPr>
            <a:spLocks noGrp="1"/>
          </p:cNvSpPr>
          <p:nvPr>
            <p:ph type="ctrTitle"/>
          </p:nvPr>
        </p:nvSpPr>
        <p:spPr>
          <a:xfrm>
            <a:off x="998827" y="1653555"/>
            <a:ext cx="7315200" cy="3255264"/>
          </a:xfrm>
        </p:spPr>
        <p:txBody>
          <a:bodyPr>
            <a:noAutofit/>
          </a:bodyPr>
          <a:lstStyle/>
          <a:p>
            <a:r>
              <a:rPr lang="en-US" sz="4800" b="1" dirty="0">
                <a:effectLst/>
                <a:latin typeface="Times New Roman" panose="02020603050405020304" pitchFamily="18" charset="0"/>
                <a:ea typeface="Calibri" panose="020F0502020204030204" pitchFamily="34" charset="0"/>
                <a:cs typeface="Times New Roman" panose="02020603050405020304" pitchFamily="18" charset="0"/>
              </a:rPr>
              <a:t>CHALLENGES FACED IN TALENT ACQUISITION IN HEALTHCARE DURING COVID-19 IN INDIA.</a:t>
            </a:r>
            <a:endParaRPr lang="en-IN" sz="4800" dirty="0"/>
          </a:p>
        </p:txBody>
      </p:sp>
      <p:sp>
        <p:nvSpPr>
          <p:cNvPr id="4" name="TextBox 3">
            <a:extLst>
              <a:ext uri="{FF2B5EF4-FFF2-40B4-BE49-F238E27FC236}">
                <a16:creationId xmlns:a16="http://schemas.microsoft.com/office/drawing/2014/main" id="{4991A221-52BC-4090-BEDD-607539930139}"/>
              </a:ext>
            </a:extLst>
          </p:cNvPr>
          <p:cNvSpPr txBox="1"/>
          <p:nvPr/>
        </p:nvSpPr>
        <p:spPr>
          <a:xfrm>
            <a:off x="9365942" y="1358283"/>
            <a:ext cx="2707689" cy="1323439"/>
          </a:xfrm>
          <a:prstGeom prst="rect">
            <a:avLst/>
          </a:prstGeom>
          <a:noFill/>
        </p:spPr>
        <p:txBody>
          <a:bodyPr wrap="square" rtlCol="0">
            <a:spAutoFit/>
          </a:bodyPr>
          <a:lstStyle/>
          <a:p>
            <a:r>
              <a:rPr lang="en-IN" sz="2000" dirty="0">
                <a:latin typeface="Arial" panose="020B0604020202020204" pitchFamily="34" charset="0"/>
                <a:cs typeface="Arial" panose="020B0604020202020204" pitchFamily="34" charset="0"/>
              </a:rPr>
              <a:t>PRESENTED BY- </a:t>
            </a:r>
          </a:p>
          <a:p>
            <a:r>
              <a:rPr lang="en-IN" sz="2000" dirty="0">
                <a:latin typeface="Arial" panose="020B0604020202020204" pitchFamily="34" charset="0"/>
                <a:cs typeface="Arial" panose="020B0604020202020204" pitchFamily="34" charset="0"/>
              </a:rPr>
              <a:t>DR ADITI DUBEY</a:t>
            </a:r>
          </a:p>
          <a:p>
            <a:r>
              <a:rPr lang="en-IN" sz="2000" dirty="0">
                <a:latin typeface="Arial" panose="020B0604020202020204" pitchFamily="34" charset="0"/>
                <a:cs typeface="Arial" panose="020B0604020202020204" pitchFamily="34" charset="0"/>
              </a:rPr>
              <a:t>PG/19/006</a:t>
            </a:r>
          </a:p>
          <a:p>
            <a:r>
              <a:rPr lang="en-IN" sz="2000" dirty="0">
                <a:latin typeface="Arial" panose="020B0604020202020204" pitchFamily="34" charset="0"/>
                <a:cs typeface="Arial" panose="020B0604020202020204" pitchFamily="34" charset="0"/>
              </a:rPr>
              <a:t>HOSPITAL BATCH</a:t>
            </a:r>
          </a:p>
        </p:txBody>
      </p:sp>
      <p:sp>
        <p:nvSpPr>
          <p:cNvPr id="5" name="TextBox 4">
            <a:extLst>
              <a:ext uri="{FF2B5EF4-FFF2-40B4-BE49-F238E27FC236}">
                <a16:creationId xmlns:a16="http://schemas.microsoft.com/office/drawing/2014/main" id="{04F6ACE0-5A70-41BD-99D6-F4EC0FAFE624}"/>
              </a:ext>
            </a:extLst>
          </p:cNvPr>
          <p:cNvSpPr txBox="1"/>
          <p:nvPr/>
        </p:nvSpPr>
        <p:spPr>
          <a:xfrm>
            <a:off x="9365942" y="3808520"/>
            <a:ext cx="2707689" cy="1200329"/>
          </a:xfrm>
          <a:prstGeom prst="rect">
            <a:avLst/>
          </a:prstGeom>
          <a:noFill/>
        </p:spPr>
        <p:txBody>
          <a:bodyPr wrap="square" rtlCol="0">
            <a:spAutoFit/>
          </a:bodyPr>
          <a:lstStyle/>
          <a:p>
            <a:r>
              <a:rPr lang="en-IN" dirty="0"/>
              <a:t>UNDER GUIDANCE OF – </a:t>
            </a:r>
          </a:p>
          <a:p>
            <a:r>
              <a:rPr lang="en-IN" dirty="0"/>
              <a:t>DR SUMANT SWAIN</a:t>
            </a:r>
          </a:p>
          <a:p>
            <a:r>
              <a:rPr lang="en-IN" dirty="0"/>
              <a:t>ASSISTANT PROFESSOR</a:t>
            </a:r>
          </a:p>
          <a:p>
            <a:r>
              <a:rPr lang="en-IN" dirty="0"/>
              <a:t>IIHMR , DELHI</a:t>
            </a:r>
          </a:p>
        </p:txBody>
      </p:sp>
    </p:spTree>
    <p:extLst>
      <p:ext uri="{BB962C8B-B14F-4D97-AF65-F5344CB8AC3E}">
        <p14:creationId xmlns:p14="http://schemas.microsoft.com/office/powerpoint/2010/main" val="3902119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48427-A9F2-4873-BD6D-F332CABB3D86}"/>
              </a:ext>
            </a:extLst>
          </p:cNvPr>
          <p:cNvSpPr>
            <a:spLocks noGrp="1"/>
          </p:cNvSpPr>
          <p:nvPr>
            <p:ph type="title"/>
          </p:nvPr>
        </p:nvSpPr>
        <p:spPr/>
        <p:txBody>
          <a:bodyPr/>
          <a:lstStyle/>
          <a:p>
            <a:r>
              <a:rPr lang="en-IN" dirty="0"/>
              <a:t>RECOMMENDATIONS</a:t>
            </a:r>
          </a:p>
        </p:txBody>
      </p:sp>
      <p:sp>
        <p:nvSpPr>
          <p:cNvPr id="4" name="TextBox 3">
            <a:extLst>
              <a:ext uri="{FF2B5EF4-FFF2-40B4-BE49-F238E27FC236}">
                <a16:creationId xmlns:a16="http://schemas.microsoft.com/office/drawing/2014/main" id="{024E7364-294F-4794-AF48-62106ED8FB9A}"/>
              </a:ext>
            </a:extLst>
          </p:cNvPr>
          <p:cNvSpPr txBox="1"/>
          <p:nvPr/>
        </p:nvSpPr>
        <p:spPr>
          <a:xfrm>
            <a:off x="4039340" y="621437"/>
            <a:ext cx="7466120" cy="5915722"/>
          </a:xfrm>
          <a:prstGeom prst="rect">
            <a:avLst/>
          </a:prstGeom>
          <a:noFill/>
        </p:spPr>
        <p:txBody>
          <a:bodyPr wrap="square" rtlCol="0">
            <a:spAutoFit/>
          </a:bodyPr>
          <a:lstStyle/>
          <a:p>
            <a:pPr marL="342900" lvl="0" indent="-342900" algn="just">
              <a:lnSpc>
                <a:spcPct val="107000"/>
              </a:lnSpc>
              <a:spcAft>
                <a:spcPts val="800"/>
              </a:spcAft>
              <a:buFont typeface="Arial" panose="020B0604020202020204" pitchFamily="34" charset="0"/>
              <a:buChar char="•"/>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The introduction of talent acquisition automation for future will be an innovative step in healthcare and will reduce the manual work of sourcing and screening of the people for new hires.</a:t>
            </a:r>
            <a:endParaRPr lang="en-IN" sz="16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Arial" panose="020B0604020202020204" pitchFamily="34" charset="0"/>
              <a:buChar char="•"/>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With addition of automation , a pre assessment or online skill assessment could be an additive advantage to filter out the right candidate and will in turn reduce the hiring time.</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en-US" sz="16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Arial" panose="020B0604020202020204" pitchFamily="34" charset="0"/>
              <a:buChar char="•"/>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The policies for the employees should also cover for their family members not only during covid but for future engagement of the employees with assurance psycho-social support and a clause of compensation to the family if possible.</a:t>
            </a:r>
            <a:endParaRPr lang="en-IN" sz="16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n-US" sz="16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Arial" panose="020B0604020202020204" pitchFamily="34" charset="0"/>
              <a:buChar char="•"/>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Continuous upskilling of the employees should be scheduled to create a bench mark in the health workforce. </a:t>
            </a:r>
            <a:endParaRPr lang="en-IN" sz="16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n-US" sz="16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Arial" panose="020B0604020202020204" pitchFamily="34" charset="0"/>
              <a:buChar char="•"/>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Incentivization should enrolled as a permanent clause in the contract for healthcare workers.</a:t>
            </a:r>
            <a:endParaRPr lang="en-IN" sz="16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n-US" sz="16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Arial" panose="020B0604020202020204" pitchFamily="34" charset="0"/>
              <a:buChar char="•"/>
            </a:pPr>
            <a:r>
              <a:rPr lang="en-US" sz="1600" u="none" strike="noStrike" dirty="0">
                <a:effectLst/>
                <a:latin typeface="Times New Roman" panose="02020603050405020304" pitchFamily="18" charset="0"/>
                <a:ea typeface="Calibri" panose="020F0502020204030204" pitchFamily="34" charset="0"/>
                <a:cs typeface="Times New Roman" panose="02020603050405020304" pitchFamily="18" charset="0"/>
              </a:rPr>
              <a:t>Employer branding needs to be encouraged on a large scale as a strategy to retain employees.  </a:t>
            </a:r>
            <a:endParaRPr lang="en-IN" sz="160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q"/>
            </a:pPr>
            <a:endParaRPr lang="en-IN" sz="1600" dirty="0"/>
          </a:p>
        </p:txBody>
      </p:sp>
    </p:spTree>
    <p:extLst>
      <p:ext uri="{BB962C8B-B14F-4D97-AF65-F5344CB8AC3E}">
        <p14:creationId xmlns:p14="http://schemas.microsoft.com/office/powerpoint/2010/main" val="1364152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EC949-0B9E-4C0D-9A5F-83EF5D51BA9C}"/>
              </a:ext>
            </a:extLst>
          </p:cNvPr>
          <p:cNvSpPr>
            <a:spLocks noGrp="1"/>
          </p:cNvSpPr>
          <p:nvPr>
            <p:ph type="title"/>
          </p:nvPr>
        </p:nvSpPr>
        <p:spPr/>
        <p:txBody>
          <a:bodyPr/>
          <a:lstStyle/>
          <a:p>
            <a:r>
              <a:rPr lang="en-IN" dirty="0"/>
              <a:t>REFERENCES</a:t>
            </a:r>
          </a:p>
        </p:txBody>
      </p:sp>
      <p:sp>
        <p:nvSpPr>
          <p:cNvPr id="4" name="TextBox 3">
            <a:extLst>
              <a:ext uri="{FF2B5EF4-FFF2-40B4-BE49-F238E27FC236}">
                <a16:creationId xmlns:a16="http://schemas.microsoft.com/office/drawing/2014/main" id="{54067A3F-1363-4227-8A79-27E2DD0604C4}"/>
              </a:ext>
            </a:extLst>
          </p:cNvPr>
          <p:cNvSpPr txBox="1"/>
          <p:nvPr/>
        </p:nvSpPr>
        <p:spPr>
          <a:xfrm>
            <a:off x="3729517" y="462372"/>
            <a:ext cx="7590408" cy="6064224"/>
          </a:xfrm>
          <a:prstGeom prst="rect">
            <a:avLst/>
          </a:prstGeom>
          <a:noFill/>
        </p:spPr>
        <p:txBody>
          <a:bodyPr wrap="square" rtlCol="0">
            <a:spAutoFit/>
          </a:bodyPr>
          <a:lstStyle/>
          <a:p>
            <a:pPr marL="342900" lvl="0" indent="-342900" algn="just">
              <a:lnSpc>
                <a:spcPct val="200000"/>
              </a:lnSpc>
              <a:buFont typeface="Arial" panose="020B0604020202020204" pitchFamily="34" charset="0"/>
              <a:buChar char="•"/>
            </a:pP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Mukherjee, A., &amp; Parashar, R. (2020). Impact of the COVID-19 pandemic on the human resources for health in India and key policy areas to build a resilient health workforce. </a:t>
            </a:r>
            <a:r>
              <a:rPr lang="en-IN" sz="1000" i="1" dirty="0">
                <a:effectLst/>
                <a:latin typeface="Times New Roman" panose="02020603050405020304" pitchFamily="18" charset="0"/>
                <a:ea typeface="Times New Roman" panose="02020603050405020304" pitchFamily="18" charset="0"/>
                <a:cs typeface="Times New Roman" panose="02020603050405020304" pitchFamily="18" charset="0"/>
              </a:rPr>
              <a:t>Gates Open Research</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000" i="1"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159. </a:t>
            </a:r>
            <a:r>
              <a:rPr lang="en-IN" sz="1000" u="sng" dirty="0">
                <a:solidFill>
                  <a:srgbClr val="0563C1"/>
                </a:solidFill>
                <a:latin typeface="Times New Roman" panose="02020603050405020304" pitchFamily="18" charset="0"/>
                <a:ea typeface="Times New Roman" panose="02020603050405020304" pitchFamily="18" charset="0"/>
                <a:cs typeface="Times New Roman" panose="02020603050405020304" pitchFamily="18" charset="0"/>
                <a:hlinkClick r:id="rId2"/>
              </a:rPr>
              <a:t>https://doi.org/10.12688/gatesopenres.13196.1</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Arial" panose="020B0604020202020204" pitchFamily="34" charset="0"/>
              <a:buChar char="•"/>
            </a:pP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Agarwal, V., Gupta, L., </a:t>
            </a:r>
            <a:r>
              <a:rPr lang="en-IN" sz="1000" dirty="0" err="1">
                <a:effectLst/>
                <a:latin typeface="Times New Roman" panose="02020603050405020304" pitchFamily="18" charset="0"/>
                <a:ea typeface="Times New Roman" panose="02020603050405020304" pitchFamily="18" charset="0"/>
                <a:cs typeface="Times New Roman" panose="02020603050405020304" pitchFamily="18" charset="0"/>
              </a:rPr>
              <a:t>Davalbhakta</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S., </a:t>
            </a:r>
            <a:r>
              <a:rPr lang="en-IN" sz="1000" dirty="0" err="1">
                <a:effectLst/>
                <a:latin typeface="Times New Roman" panose="02020603050405020304" pitchFamily="18" charset="0"/>
                <a:ea typeface="Times New Roman" panose="02020603050405020304" pitchFamily="18" charset="0"/>
                <a:cs typeface="Times New Roman" panose="02020603050405020304" pitchFamily="18" charset="0"/>
              </a:rPr>
              <a:t>Misra</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D., Agarwal, V., &amp; Goel, A. (2020). </a:t>
            </a:r>
            <a:r>
              <a:rPr lang="en-IN" sz="1000" i="1" dirty="0">
                <a:effectLst/>
                <a:latin typeface="Times New Roman" panose="02020603050405020304" pitchFamily="18" charset="0"/>
                <a:ea typeface="Times New Roman" panose="02020603050405020304" pitchFamily="18" charset="0"/>
                <a:cs typeface="Times New Roman" panose="02020603050405020304" pitchFamily="18" charset="0"/>
              </a:rPr>
              <a:t>Undergraduate medical students in India are underprepared to be the young-taskforce against Covid-19 amid prevalent fears</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[Preprint]. Infectious Diseases (except HIV/AIDS). </a:t>
            </a:r>
            <a:r>
              <a:rPr lang="en-IN" sz="10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https://doi.org/10.1101/2020.04.11.20061333</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Arial" panose="020B0604020202020204" pitchFamily="34" charset="0"/>
              <a:buChar char="•"/>
            </a:pP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Kamath, S., Kamath, R., &amp; </a:t>
            </a:r>
            <a:r>
              <a:rPr lang="en-IN" sz="1000" dirty="0" err="1">
                <a:effectLst/>
                <a:latin typeface="Times New Roman" panose="02020603050405020304" pitchFamily="18" charset="0"/>
                <a:ea typeface="Times New Roman" panose="02020603050405020304" pitchFamily="18" charset="0"/>
                <a:cs typeface="Times New Roman" panose="02020603050405020304" pitchFamily="18" charset="0"/>
              </a:rPr>
              <a:t>Salins</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P. (2020). COVID-19 pandemic in India: Challenges and silver linings. </a:t>
            </a:r>
            <a:r>
              <a:rPr lang="en-IN" sz="1000" i="1" dirty="0">
                <a:effectLst/>
                <a:latin typeface="Times New Roman" panose="02020603050405020304" pitchFamily="18" charset="0"/>
                <a:ea typeface="Times New Roman" panose="02020603050405020304" pitchFamily="18" charset="0"/>
                <a:cs typeface="Times New Roman" panose="02020603050405020304" pitchFamily="18" charset="0"/>
              </a:rPr>
              <a:t>Postgraduate Medical Journal</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000" i="1" dirty="0">
                <a:effectLst/>
                <a:latin typeface="Times New Roman" panose="02020603050405020304" pitchFamily="18" charset="0"/>
                <a:ea typeface="Times New Roman" panose="02020603050405020304" pitchFamily="18" charset="0"/>
                <a:cs typeface="Times New Roman" panose="02020603050405020304" pitchFamily="18" charset="0"/>
              </a:rPr>
              <a:t>96</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(1137), 422–423. </a:t>
            </a:r>
            <a:r>
              <a:rPr lang="en-IN" sz="1000" u="sng" dirty="0">
                <a:solidFill>
                  <a:srgbClr val="0563C1"/>
                </a:solidFill>
                <a:latin typeface="Times New Roman" panose="02020603050405020304" pitchFamily="18" charset="0"/>
                <a:ea typeface="Times New Roman" panose="02020603050405020304" pitchFamily="18" charset="0"/>
                <a:cs typeface="Times New Roman" panose="02020603050405020304" pitchFamily="18" charset="0"/>
                <a:hlinkClick r:id="rId4"/>
              </a:rPr>
              <a:t>https://doi.org/10.1136/postgradmedj-2020-137780</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Arial" panose="020B0604020202020204" pitchFamily="34" charset="0"/>
              <a:buChar char="•"/>
            </a:pPr>
            <a:r>
              <a:rPr lang="en-US" sz="1000" dirty="0" err="1">
                <a:effectLst/>
                <a:latin typeface="Times New Roman" panose="02020603050405020304" pitchFamily="18" charset="0"/>
                <a:ea typeface="Calibri" panose="020F0502020204030204" pitchFamily="34" charset="0"/>
                <a:cs typeface="Times New Roman" panose="02020603050405020304" pitchFamily="18" charset="0"/>
              </a:rPr>
              <a:t>Ghewari</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000" dirty="0" err="1">
                <a:effectLst/>
                <a:latin typeface="Times New Roman" panose="02020603050405020304" pitchFamily="18" charset="0"/>
                <a:ea typeface="Calibri" panose="020F0502020204030204" pitchFamily="34" charset="0"/>
                <a:cs typeface="Times New Roman" panose="02020603050405020304" pitchFamily="18" charset="0"/>
              </a:rPr>
              <a:t>Asita</a:t>
            </a:r>
            <a:r>
              <a:rPr lang="en-US" sz="1000" dirty="0">
                <a:effectLst/>
                <a:latin typeface="Times New Roman" panose="02020603050405020304" pitchFamily="18" charset="0"/>
                <a:ea typeface="Calibri" panose="020F0502020204030204" pitchFamily="34" charset="0"/>
                <a:cs typeface="Times New Roman" panose="02020603050405020304" pitchFamily="18" charset="0"/>
              </a:rPr>
              <a:t> &amp; Pawar, Satish. (2021). CHALLENGES TO HR PROFESSIONALS DUE TO COVID - 19 PANDEMIC. INTERNATIONAL JOURNAL OF MANAGEMENT. 12. 296-301. 10.34218/IJM.12.3.2021.027.</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Arial" panose="020B0604020202020204" pitchFamily="34" charset="0"/>
              <a:buChar char="•"/>
            </a:pP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Bhatia, M., &amp; Singh, D. P. (2021). Health sector </a:t>
            </a:r>
            <a:r>
              <a:rPr lang="en-IN" sz="1000" dirty="0" err="1">
                <a:effectLst/>
                <a:latin typeface="Times New Roman" panose="02020603050405020304" pitchFamily="18" charset="0"/>
                <a:ea typeface="Times New Roman" panose="02020603050405020304" pitchFamily="18" charset="0"/>
                <a:cs typeface="Times New Roman" panose="02020603050405020304" pitchFamily="18" charset="0"/>
              </a:rPr>
              <a:t>allocationin</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000" dirty="0" err="1">
                <a:effectLst/>
                <a:latin typeface="Times New Roman" panose="02020603050405020304" pitchFamily="18" charset="0"/>
                <a:ea typeface="Times New Roman" panose="02020603050405020304" pitchFamily="18" charset="0"/>
                <a:cs typeface="Times New Roman" panose="02020603050405020304" pitchFamily="18" charset="0"/>
              </a:rPr>
              <a:t>india’s</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budget (2021–2022): A trick or treat? </a:t>
            </a:r>
            <a:r>
              <a:rPr lang="en-IN" sz="1000" i="1" dirty="0">
                <a:effectLst/>
                <a:latin typeface="Times New Roman" panose="02020603050405020304" pitchFamily="18" charset="0"/>
                <a:ea typeface="Times New Roman" panose="02020603050405020304" pitchFamily="18" charset="0"/>
                <a:cs typeface="Times New Roman" panose="02020603050405020304" pitchFamily="18" charset="0"/>
              </a:rPr>
              <a:t>The International Journal of Community and Social Development</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251660262110173. </a:t>
            </a:r>
            <a:r>
              <a:rPr lang="en-IN" sz="1000" u="sng" dirty="0">
                <a:solidFill>
                  <a:srgbClr val="0563C1"/>
                </a:solidFill>
                <a:latin typeface="Times New Roman" panose="02020603050405020304" pitchFamily="18" charset="0"/>
                <a:ea typeface="Times New Roman" panose="02020603050405020304" pitchFamily="18" charset="0"/>
                <a:cs typeface="Times New Roman" panose="02020603050405020304" pitchFamily="18" charset="0"/>
              </a:rPr>
              <a:t>https://doi.org/10.1177/25166026211017338</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Arial" panose="020B0604020202020204" pitchFamily="34" charset="0"/>
              <a:buChar char="•"/>
            </a:pP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Nidhi Jacob, I. com. (n.d.). </a:t>
            </a:r>
            <a:r>
              <a:rPr lang="en-IN" sz="1000" i="1" dirty="0">
                <a:effectLst/>
                <a:latin typeface="Times New Roman" panose="02020603050405020304" pitchFamily="18" charset="0"/>
                <a:ea typeface="Times New Roman" panose="02020603050405020304" pitchFamily="18" charset="0"/>
                <a:cs typeface="Times New Roman" panose="02020603050405020304" pitchFamily="18" charset="0"/>
              </a:rPr>
              <a:t>India’s health centres are facing staff shortage as coronavirus cases continue to rise</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[Text]. </a:t>
            </a:r>
            <a:r>
              <a:rPr lang="en-IN" sz="1000" dirty="0" err="1">
                <a:effectLst/>
                <a:latin typeface="Times New Roman" panose="02020603050405020304" pitchFamily="18" charset="0"/>
                <a:ea typeface="Times New Roman" panose="02020603050405020304" pitchFamily="18" charset="0"/>
                <a:cs typeface="Times New Roman" panose="02020603050405020304" pitchFamily="18" charset="0"/>
              </a:rPr>
              <a:t>Scroll.In</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Retrieved June 5, 2021, from </a:t>
            </a:r>
            <a:r>
              <a:rPr lang="en-IN" sz="1000" u="sng" dirty="0">
                <a:solidFill>
                  <a:srgbClr val="0563C1"/>
                </a:solidFill>
                <a:latin typeface="Times New Roman" panose="02020603050405020304" pitchFamily="18" charset="0"/>
                <a:ea typeface="Times New Roman" panose="02020603050405020304" pitchFamily="18" charset="0"/>
                <a:cs typeface="Times New Roman" panose="02020603050405020304" pitchFamily="18" charset="0"/>
              </a:rPr>
              <a:t>https://scroll.in/article/969107/indias-health-centres-are-facing-staff-crunch-even-as-coronavirus-cases-continue-to-ris</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Arial" panose="020B0604020202020204" pitchFamily="34" charset="0"/>
              <a:buChar char="•"/>
            </a:pP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Gomes, O. (n.d.). </a:t>
            </a:r>
            <a:r>
              <a:rPr lang="en-IN" sz="1000" i="1" dirty="0">
                <a:effectLst/>
                <a:latin typeface="Times New Roman" panose="02020603050405020304" pitchFamily="18" charset="0"/>
                <a:ea typeface="Times New Roman" panose="02020603050405020304" pitchFamily="18" charset="0"/>
                <a:cs typeface="Times New Roman" panose="02020603050405020304" pitchFamily="18" charset="0"/>
              </a:rPr>
              <a:t>Healthcare recruiting in the post-pandemic world</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Retrieved June 5, 2021, from </a:t>
            </a:r>
            <a:r>
              <a:rPr lang="en-IN" sz="10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https://blog.talview.com/healthcare-recruiting-in-the-post-pandemic-world</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Arial" panose="020B0604020202020204" pitchFamily="34" charset="0"/>
              <a:buChar char="•"/>
            </a:pPr>
            <a:r>
              <a:rPr lang="en-IN" sz="1000" dirty="0" err="1">
                <a:effectLst/>
                <a:latin typeface="Times New Roman" panose="02020603050405020304" pitchFamily="18" charset="0"/>
                <a:ea typeface="Times New Roman" panose="02020603050405020304" pitchFamily="18" charset="0"/>
                <a:cs typeface="Times New Roman" panose="02020603050405020304" pitchFamily="18" charset="0"/>
              </a:rPr>
              <a:t>Gogai</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E., &amp; Al, E. (2021). Motivational levels of healthcare professionals in </a:t>
            </a:r>
            <a:r>
              <a:rPr lang="en-IN" sz="1000" dirty="0" err="1">
                <a:effectLst/>
                <a:latin typeface="Times New Roman" panose="02020603050405020304" pitchFamily="18" charset="0"/>
                <a:ea typeface="Times New Roman" panose="02020603050405020304" pitchFamily="18" charset="0"/>
                <a:cs typeface="Times New Roman" panose="02020603050405020304" pitchFamily="18" charset="0"/>
              </a:rPr>
              <a:t>india</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during covid-19 outbreak. </a:t>
            </a:r>
            <a:r>
              <a:rPr lang="en-IN" sz="1000" i="1" dirty="0">
                <a:effectLst/>
                <a:latin typeface="Times New Roman" panose="02020603050405020304" pitchFamily="18" charset="0"/>
                <a:ea typeface="Times New Roman" panose="02020603050405020304" pitchFamily="18" charset="0"/>
                <a:cs typeface="Times New Roman" panose="02020603050405020304" pitchFamily="18" charset="0"/>
              </a:rPr>
              <a:t>International Journal of Modern Agriculture</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000" i="1" dirty="0">
                <a:effectLst/>
                <a:latin typeface="Times New Roman" panose="02020603050405020304" pitchFamily="18" charset="0"/>
                <a:ea typeface="Times New Roman" panose="02020603050405020304" pitchFamily="18" charset="0"/>
                <a:cs typeface="Times New Roman" panose="02020603050405020304" pitchFamily="18" charset="0"/>
              </a:rPr>
              <a:t>10</a:t>
            </a:r>
            <a:r>
              <a:rPr lang="en-IN" sz="1000" dirty="0">
                <a:effectLst/>
                <a:latin typeface="Times New Roman" panose="02020603050405020304" pitchFamily="18" charset="0"/>
                <a:ea typeface="Times New Roman" panose="02020603050405020304" pitchFamily="18" charset="0"/>
                <a:cs typeface="Times New Roman" panose="02020603050405020304" pitchFamily="18" charset="0"/>
              </a:rPr>
              <a:t>(2), 696–706</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spcAft>
                <a:spcPts val="800"/>
              </a:spcAft>
              <a:buFont typeface="Arial" panose="020B0604020202020204" pitchFamily="34" charset="0"/>
              <a:buChar char="•"/>
            </a:pPr>
            <a:r>
              <a:rPr lang="en-IN" sz="1000" dirty="0">
                <a:effectLst/>
                <a:latin typeface="Arial" panose="020B0604020202020204" pitchFamily="34" charset="0"/>
                <a:ea typeface="Calibri" panose="020F0502020204030204" pitchFamily="34" charset="0"/>
                <a:cs typeface="Times New Roman" panose="02020603050405020304" pitchFamily="18" charset="0"/>
              </a:rPr>
              <a:t>Anand, M. D. A STUDY ON COVID-19 PANDEMIC AND CHALLENGES FOR HUMAN RESOURCE PROFESSIONALS</a:t>
            </a:r>
            <a:r>
              <a:rPr lang="en-IN" sz="10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gn="just">
              <a:buFont typeface="Arial" panose="020B0604020202020204" pitchFamily="34" charset="0"/>
              <a:buChar char="•"/>
            </a:pPr>
            <a:r>
              <a:rPr lang="en-IN" sz="1000" dirty="0">
                <a:effectLst/>
                <a:latin typeface="Times New Roman" panose="02020603050405020304" pitchFamily="18" charset="0"/>
                <a:ea typeface="Times New Roman" panose="02020603050405020304" pitchFamily="18" charset="0"/>
              </a:rPr>
              <a:t>Johari, A. (n.d.). </a:t>
            </a:r>
            <a:r>
              <a:rPr lang="en-IN" sz="1000" i="1" dirty="0">
                <a:effectLst/>
                <a:latin typeface="Times New Roman" panose="02020603050405020304" pitchFamily="18" charset="0"/>
                <a:ea typeface="Times New Roman" panose="02020603050405020304" pitchFamily="18" charset="0"/>
              </a:rPr>
              <a:t>India is hiring nurses on monthly contracts to fight Covid-19. The jobs have few takers</a:t>
            </a:r>
            <a:r>
              <a:rPr lang="en-IN" sz="1000" dirty="0">
                <a:effectLst/>
                <a:latin typeface="Times New Roman" panose="02020603050405020304" pitchFamily="18" charset="0"/>
                <a:ea typeface="Times New Roman" panose="02020603050405020304" pitchFamily="18" charset="0"/>
              </a:rPr>
              <a:t> [Text]. </a:t>
            </a:r>
            <a:r>
              <a:rPr lang="en-IN" sz="1000" dirty="0" err="1">
                <a:effectLst/>
                <a:latin typeface="Times New Roman" panose="02020603050405020304" pitchFamily="18" charset="0"/>
                <a:ea typeface="Times New Roman" panose="02020603050405020304" pitchFamily="18" charset="0"/>
              </a:rPr>
              <a:t>Scroll.In</a:t>
            </a:r>
            <a:r>
              <a:rPr lang="en-IN" sz="1000" dirty="0">
                <a:effectLst/>
                <a:latin typeface="Times New Roman" panose="02020603050405020304" pitchFamily="18" charset="0"/>
                <a:ea typeface="Times New Roman" panose="02020603050405020304" pitchFamily="18" charset="0"/>
              </a:rPr>
              <a:t>. Retrieved June 8, 2021, from </a:t>
            </a:r>
            <a:r>
              <a:rPr lang="en-IN" sz="10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https://scroll.in/article/994367/low-pay-high-risk-no-security-why-india-has-failed-to-hire-more-nurses-to-fight-covid-19</a:t>
            </a:r>
            <a:endParaRPr lang="en-IN" sz="1000" dirty="0"/>
          </a:p>
        </p:txBody>
      </p:sp>
    </p:spTree>
    <p:extLst>
      <p:ext uri="{BB962C8B-B14F-4D97-AF65-F5344CB8AC3E}">
        <p14:creationId xmlns:p14="http://schemas.microsoft.com/office/powerpoint/2010/main" val="578953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6">
            <a:extLst>
              <a:ext uri="{FF2B5EF4-FFF2-40B4-BE49-F238E27FC236}">
                <a16:creationId xmlns:a16="http://schemas.microsoft.com/office/drawing/2014/main" id="{918749FD-8D3D-4D77-B3DB-F523997180E7}"/>
              </a:ext>
            </a:extLst>
          </p:cNvPr>
          <p:cNvGraphicFramePr>
            <a:graphicFrameLocks/>
          </p:cNvGraphicFramePr>
          <p:nvPr>
            <p:extLst>
              <p:ext uri="{D42A27DB-BD31-4B8C-83A1-F6EECF244321}">
                <p14:modId xmlns:p14="http://schemas.microsoft.com/office/powerpoint/2010/main" val="409155015"/>
              </p:ext>
            </p:extLst>
          </p:nvPr>
        </p:nvGraphicFramePr>
        <p:xfrm>
          <a:off x="1500327" y="597023"/>
          <a:ext cx="9357065" cy="5663954"/>
        </p:xfrm>
        <a:graphic>
          <a:graphicData uri="http://schemas.openxmlformats.org/drawingml/2006/table">
            <a:tbl>
              <a:tblPr/>
              <a:tblGrid>
                <a:gridCol w="2795225">
                  <a:extLst>
                    <a:ext uri="{9D8B030D-6E8A-4147-A177-3AD203B41FA5}">
                      <a16:colId xmlns:a16="http://schemas.microsoft.com/office/drawing/2014/main" val="2300119215"/>
                    </a:ext>
                  </a:extLst>
                </a:gridCol>
                <a:gridCol w="2002254">
                  <a:extLst>
                    <a:ext uri="{9D8B030D-6E8A-4147-A177-3AD203B41FA5}">
                      <a16:colId xmlns:a16="http://schemas.microsoft.com/office/drawing/2014/main" val="1832454950"/>
                    </a:ext>
                  </a:extLst>
                </a:gridCol>
                <a:gridCol w="2537509">
                  <a:extLst>
                    <a:ext uri="{9D8B030D-6E8A-4147-A177-3AD203B41FA5}">
                      <a16:colId xmlns:a16="http://schemas.microsoft.com/office/drawing/2014/main" val="4286825425"/>
                    </a:ext>
                  </a:extLst>
                </a:gridCol>
                <a:gridCol w="2022077">
                  <a:extLst>
                    <a:ext uri="{9D8B030D-6E8A-4147-A177-3AD203B41FA5}">
                      <a16:colId xmlns:a16="http://schemas.microsoft.com/office/drawing/2014/main" val="1119922618"/>
                    </a:ext>
                  </a:extLst>
                </a:gridCol>
              </a:tblGrid>
              <a:tr h="2051510">
                <a:tc gridSpan="4">
                  <a:txBody>
                    <a:bodyPr/>
                    <a:lstStyle/>
                    <a:p>
                      <a:pPr algn="ctr" fontAlgn="ctr"/>
                      <a:r>
                        <a:rPr lang="en-US" sz="1400" b="1" dirty="0">
                          <a:solidFill>
                            <a:schemeClr val="bg1"/>
                          </a:solidFill>
                          <a:effectLst/>
                          <a:latin typeface="Calibri" panose="020F0502020204030204" pitchFamily="34" charset="0"/>
                        </a:rPr>
                        <a:t>Program Outcomes (rate how your course addresses the POs by giving a score of 1,2,3-                          </a:t>
                      </a:r>
                      <a:br>
                        <a:rPr lang="en-US" sz="1400" b="1" dirty="0">
                          <a:solidFill>
                            <a:schemeClr val="bg1"/>
                          </a:solidFill>
                          <a:effectLst/>
                          <a:latin typeface="Calibri" panose="020F0502020204030204" pitchFamily="34" charset="0"/>
                        </a:rPr>
                      </a:br>
                      <a:r>
                        <a:rPr lang="en-US" sz="1400" b="1" dirty="0">
                          <a:solidFill>
                            <a:schemeClr val="bg1"/>
                          </a:solidFill>
                          <a:effectLst/>
                          <a:latin typeface="Calibri" panose="020F0502020204030204" pitchFamily="34" charset="0"/>
                        </a:rPr>
                        <a:t> 1: Slight (Low) 2: Moderate (Medium) 3: Substantial (High)</a:t>
                      </a:r>
                    </a:p>
                  </a:txBody>
                  <a:tcPr marL="762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34304476"/>
                  </a:ext>
                </a:extLst>
              </a:tr>
              <a:tr h="3612444">
                <a:tc>
                  <a:txBody>
                    <a:bodyPr/>
                    <a:lstStyle/>
                    <a:p>
                      <a:pPr marL="228600" indent="-228600" algn="ctr" fontAlgn="ctr">
                        <a:buAutoNum type="arabicPeriod"/>
                      </a:pPr>
                      <a:r>
                        <a:rPr lang="en-US" sz="1000" b="1" dirty="0">
                          <a:solidFill>
                            <a:schemeClr val="bg1"/>
                          </a:solidFill>
                          <a:effectLst/>
                          <a:latin typeface="Calibri" panose="020F0502020204030204" pitchFamily="34" charset="0"/>
                        </a:rPr>
                        <a:t>Internalize the concepts of management such as healthcare delivery system, strategic planning, HR, marketing, finance and operations</a:t>
                      </a:r>
                    </a:p>
                    <a:p>
                      <a:pPr marL="228600" indent="-228600" algn="ctr" fontAlgn="ctr">
                        <a:buAutoNum type="arabicPeriod"/>
                      </a:pPr>
                      <a:endParaRPr lang="en-US" sz="1000" b="1" dirty="0">
                        <a:solidFill>
                          <a:schemeClr val="bg1"/>
                        </a:solidFill>
                        <a:effectLst/>
                        <a:latin typeface="Calibri" panose="020F0502020204030204" pitchFamily="34" charset="0"/>
                      </a:endParaRPr>
                    </a:p>
                    <a:p>
                      <a:pPr marL="228600" indent="-228600" algn="ctr" fontAlgn="ctr">
                        <a:buAutoNum type="arabicPeriod"/>
                      </a:pPr>
                      <a:endParaRPr lang="en-US" sz="1000" b="1" dirty="0">
                        <a:solidFill>
                          <a:schemeClr val="bg1"/>
                        </a:solidFill>
                        <a:effectLst/>
                        <a:latin typeface="Calibri" panose="020F0502020204030204" pitchFamily="34" charset="0"/>
                      </a:endParaRPr>
                    </a:p>
                    <a:p>
                      <a:pPr marL="0" indent="0" algn="ctr" fontAlgn="ctr">
                        <a:buNone/>
                      </a:pPr>
                      <a:r>
                        <a:rPr lang="en-US" sz="1000" b="1" dirty="0">
                          <a:solidFill>
                            <a:schemeClr val="bg1"/>
                          </a:solidFill>
                          <a:effectLst/>
                          <a:latin typeface="Calibri" panose="020F0502020204030204" pitchFamily="34" charset="0"/>
                        </a:rPr>
                        <a:t>2</a:t>
                      </a:r>
                    </a:p>
                  </a:txBody>
                  <a:tcPr marL="6858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ctr"/>
                      <a:r>
                        <a:rPr lang="en-US" sz="1000" b="1" dirty="0">
                          <a:solidFill>
                            <a:schemeClr val="bg1"/>
                          </a:solidFill>
                          <a:effectLst/>
                          <a:latin typeface="Calibri" panose="020F0502020204030204" pitchFamily="34" charset="0"/>
                        </a:rPr>
                        <a:t>2. Apply knowledge of research and management techniques and functions in an integrated manner in healthcare set up</a:t>
                      </a:r>
                    </a:p>
                    <a:p>
                      <a:pPr algn="ctr" fontAlgn="ctr"/>
                      <a:endParaRPr lang="en-US" sz="1000" b="1" dirty="0">
                        <a:solidFill>
                          <a:schemeClr val="bg1"/>
                        </a:solidFill>
                        <a:effectLst/>
                        <a:latin typeface="Calibri" panose="020F0502020204030204" pitchFamily="34" charset="0"/>
                      </a:endParaRPr>
                    </a:p>
                    <a:p>
                      <a:pPr algn="ctr" fontAlgn="ctr"/>
                      <a:r>
                        <a:rPr lang="en-US" sz="1000" b="1" dirty="0">
                          <a:solidFill>
                            <a:schemeClr val="bg1"/>
                          </a:solidFill>
                          <a:effectLst/>
                          <a:latin typeface="Calibri" panose="020F0502020204030204" pitchFamily="34" charset="0"/>
                        </a:rPr>
                        <a:t>3</a:t>
                      </a:r>
                    </a:p>
                  </a:txBody>
                  <a:tcPr marL="6858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ctr"/>
                      <a:r>
                        <a:rPr lang="en-US" sz="1000" b="1" dirty="0">
                          <a:solidFill>
                            <a:schemeClr val="bg1"/>
                          </a:solidFill>
                          <a:effectLst/>
                          <a:latin typeface="Calibri" panose="020F0502020204030204" pitchFamily="34" charset="0"/>
                        </a:rPr>
                        <a:t>3. Use appropriate skills to support healthcare organizations to take informed decision in planning, building and managing healthcare organizations</a:t>
                      </a:r>
                    </a:p>
                    <a:p>
                      <a:pPr algn="ctr" fontAlgn="ctr"/>
                      <a:endParaRPr lang="en-US" sz="1000" b="1" dirty="0">
                        <a:solidFill>
                          <a:schemeClr val="bg1"/>
                        </a:solidFill>
                        <a:effectLst/>
                        <a:latin typeface="Calibri" panose="020F0502020204030204" pitchFamily="34" charset="0"/>
                      </a:endParaRPr>
                    </a:p>
                    <a:p>
                      <a:pPr algn="ctr" fontAlgn="ctr"/>
                      <a:endParaRPr lang="en-US" sz="1000" b="1" dirty="0">
                        <a:solidFill>
                          <a:schemeClr val="bg1"/>
                        </a:solidFill>
                        <a:effectLst/>
                        <a:latin typeface="Calibri" panose="020F0502020204030204" pitchFamily="34" charset="0"/>
                      </a:endParaRPr>
                    </a:p>
                    <a:p>
                      <a:pPr algn="ctr" fontAlgn="ctr"/>
                      <a:r>
                        <a:rPr lang="en-US" sz="1000" b="1" dirty="0">
                          <a:solidFill>
                            <a:schemeClr val="bg1"/>
                          </a:solidFill>
                          <a:effectLst/>
                          <a:latin typeface="Calibri" panose="020F0502020204030204" pitchFamily="34" charset="0"/>
                        </a:rPr>
                        <a:t>3</a:t>
                      </a:r>
                    </a:p>
                  </a:txBody>
                  <a:tcPr marL="6858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ctr"/>
                      <a:r>
                        <a:rPr lang="en-US" sz="1000" b="1" dirty="0">
                          <a:solidFill>
                            <a:schemeClr val="bg1"/>
                          </a:solidFill>
                          <a:effectLst/>
                          <a:latin typeface="Calibri" panose="020F0502020204030204" pitchFamily="34" charset="0"/>
                        </a:rPr>
                        <a:t>4. Utilize learning acquired from trainings and practical exposures in real time situations.</a:t>
                      </a:r>
                    </a:p>
                    <a:p>
                      <a:pPr algn="ctr" fontAlgn="ctr"/>
                      <a:endParaRPr lang="en-US" sz="1000" b="1" dirty="0">
                        <a:solidFill>
                          <a:schemeClr val="bg1"/>
                        </a:solidFill>
                        <a:effectLst/>
                        <a:latin typeface="Calibri" panose="020F0502020204030204" pitchFamily="34" charset="0"/>
                      </a:endParaRPr>
                    </a:p>
                    <a:p>
                      <a:pPr algn="ctr" fontAlgn="ctr"/>
                      <a:endParaRPr lang="en-US" sz="1000" b="1" dirty="0">
                        <a:solidFill>
                          <a:schemeClr val="bg1"/>
                        </a:solidFill>
                        <a:effectLst/>
                        <a:latin typeface="Calibri" panose="020F0502020204030204" pitchFamily="34" charset="0"/>
                      </a:endParaRPr>
                    </a:p>
                    <a:p>
                      <a:pPr algn="ctr" fontAlgn="ctr"/>
                      <a:r>
                        <a:rPr lang="en-US" sz="1000" b="1" dirty="0">
                          <a:solidFill>
                            <a:schemeClr val="bg1"/>
                          </a:solidFill>
                          <a:effectLst/>
                          <a:latin typeface="Calibri" panose="020F0502020204030204" pitchFamily="34" charset="0"/>
                        </a:rPr>
                        <a:t>3</a:t>
                      </a:r>
                    </a:p>
                  </a:txBody>
                  <a:tcPr marL="68580" marR="7620" marT="76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645544023"/>
                  </a:ext>
                </a:extLst>
              </a:tr>
            </a:tbl>
          </a:graphicData>
        </a:graphic>
      </p:graphicFrame>
    </p:spTree>
    <p:extLst>
      <p:ext uri="{BB962C8B-B14F-4D97-AF65-F5344CB8AC3E}">
        <p14:creationId xmlns:p14="http://schemas.microsoft.com/office/powerpoint/2010/main" val="4254420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21A88-FFA2-4712-8224-D89415EAD67F}"/>
              </a:ext>
            </a:extLst>
          </p:cNvPr>
          <p:cNvSpPr>
            <a:spLocks noGrp="1"/>
          </p:cNvSpPr>
          <p:nvPr>
            <p:ph type="title"/>
          </p:nvPr>
        </p:nvSpPr>
        <p:spPr/>
        <p:txBody>
          <a:bodyPr>
            <a:normAutofit/>
          </a:bodyPr>
          <a:lstStyle/>
          <a:p>
            <a:r>
              <a:rPr lang="en-IN" sz="4800" dirty="0">
                <a:latin typeface="Arial" panose="020B0604020202020204" pitchFamily="34" charset="0"/>
                <a:cs typeface="Arial" panose="020B0604020202020204" pitchFamily="34" charset="0"/>
              </a:rPr>
              <a:t>ABOUT </a:t>
            </a:r>
            <a:r>
              <a:rPr lang="en-IN" sz="4800" dirty="0" err="1">
                <a:latin typeface="Arial" panose="020B0604020202020204" pitchFamily="34" charset="0"/>
                <a:cs typeface="Arial" panose="020B0604020202020204" pitchFamily="34" charset="0"/>
              </a:rPr>
              <a:t>RxCruit</a:t>
            </a:r>
            <a:br>
              <a:rPr lang="en-IN" sz="4800" dirty="0">
                <a:latin typeface="Arial" panose="020B0604020202020204" pitchFamily="34" charset="0"/>
                <a:cs typeface="Arial" panose="020B0604020202020204" pitchFamily="34" charset="0"/>
              </a:rPr>
            </a:br>
            <a:br>
              <a:rPr lang="en-IN" sz="4800" dirty="0">
                <a:latin typeface="Arial" panose="020B0604020202020204" pitchFamily="34" charset="0"/>
                <a:cs typeface="Arial" panose="020B0604020202020204" pitchFamily="34" charset="0"/>
              </a:rPr>
            </a:br>
            <a:br>
              <a:rPr lang="en-IN" sz="4800" dirty="0">
                <a:latin typeface="Arial" panose="020B0604020202020204" pitchFamily="34" charset="0"/>
                <a:cs typeface="Arial" panose="020B0604020202020204" pitchFamily="34" charset="0"/>
              </a:rPr>
            </a:br>
            <a:endParaRPr lang="en-IN" sz="4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4F43990-8A66-4484-BD4D-8D68D8C13C43}"/>
              </a:ext>
            </a:extLst>
          </p:cNvPr>
          <p:cNvSpPr>
            <a:spLocks noGrp="1"/>
          </p:cNvSpPr>
          <p:nvPr>
            <p:ph idx="1"/>
          </p:nvPr>
        </p:nvSpPr>
        <p:spPr>
          <a:xfrm>
            <a:off x="3727225" y="864108"/>
            <a:ext cx="7315200" cy="5120640"/>
          </a:xfrm>
        </p:spPr>
        <p:txBody>
          <a:bodyPr/>
          <a:lstStyle/>
          <a:p>
            <a:pPr algn="just"/>
            <a:r>
              <a:rPr lang="en-US" b="0" i="0" dirty="0" err="1">
                <a:solidFill>
                  <a:schemeClr val="tx1"/>
                </a:solidFill>
                <a:effectLst/>
                <a:latin typeface="Montserrat"/>
              </a:rPr>
              <a:t>Rxcruit</a:t>
            </a:r>
            <a:r>
              <a:rPr lang="en-US" b="0" i="0" dirty="0">
                <a:solidFill>
                  <a:schemeClr val="tx1"/>
                </a:solidFill>
                <a:effectLst/>
                <a:latin typeface="Montserrat"/>
              </a:rPr>
              <a:t> Advisors is a Global Executive Search Firm. Our vision is to deliver human potential to deliver sustainable profitable growth for the organizations. We help organizations hire the right people and advise them on how to retain, engage and develop their talent. We have built an impeccable reputation for building real impact for our clients- from the world’s largest companies to start-ups and non-profits.</a:t>
            </a:r>
          </a:p>
          <a:p>
            <a:endParaRPr lang="en-US" dirty="0">
              <a:solidFill>
                <a:schemeClr val="tx1"/>
              </a:solidFill>
              <a:latin typeface="Montserrat"/>
            </a:endParaRPr>
          </a:p>
          <a:p>
            <a:r>
              <a:rPr lang="en-US" dirty="0">
                <a:solidFill>
                  <a:schemeClr val="tx1"/>
                </a:solidFill>
                <a:latin typeface="Montserrat"/>
              </a:rPr>
              <a:t>SERVICES – 1.Executive search</a:t>
            </a:r>
          </a:p>
          <a:p>
            <a:pPr marL="0" indent="0">
              <a:buNone/>
            </a:pPr>
            <a:r>
              <a:rPr lang="en-US" dirty="0">
                <a:solidFill>
                  <a:schemeClr val="tx1"/>
                </a:solidFill>
                <a:latin typeface="Montserrat"/>
              </a:rPr>
              <a:t>                        2.Business transformation</a:t>
            </a:r>
          </a:p>
          <a:p>
            <a:pPr marL="0" indent="0">
              <a:buNone/>
            </a:pPr>
            <a:r>
              <a:rPr lang="en-US" dirty="0">
                <a:solidFill>
                  <a:schemeClr val="tx1"/>
                </a:solidFill>
                <a:latin typeface="Montserrat"/>
              </a:rPr>
              <a:t>                        3.Leadership development</a:t>
            </a:r>
          </a:p>
          <a:p>
            <a:pPr marL="0" indent="0">
              <a:buNone/>
            </a:pPr>
            <a:r>
              <a:rPr lang="en-US" dirty="0">
                <a:solidFill>
                  <a:schemeClr val="tx1"/>
                </a:solidFill>
                <a:latin typeface="Montserrat"/>
              </a:rPr>
              <a:t>                        4.Startup advisory</a:t>
            </a:r>
            <a:endParaRPr lang="en-IN" dirty="0">
              <a:solidFill>
                <a:schemeClr val="tx1"/>
              </a:solidFill>
            </a:endParaRPr>
          </a:p>
        </p:txBody>
      </p:sp>
      <p:pic>
        <p:nvPicPr>
          <p:cNvPr id="5" name="Picture 4">
            <a:extLst>
              <a:ext uri="{FF2B5EF4-FFF2-40B4-BE49-F238E27FC236}">
                <a16:creationId xmlns:a16="http://schemas.microsoft.com/office/drawing/2014/main" id="{75F3ABE1-043F-47B7-A24F-76399AE72143}"/>
              </a:ext>
            </a:extLst>
          </p:cNvPr>
          <p:cNvPicPr>
            <a:picLocks noChangeAspect="1"/>
          </p:cNvPicPr>
          <p:nvPr/>
        </p:nvPicPr>
        <p:blipFill>
          <a:blip r:embed="rId2"/>
          <a:stretch>
            <a:fillRect/>
          </a:stretch>
        </p:blipFill>
        <p:spPr>
          <a:xfrm>
            <a:off x="634670" y="3498457"/>
            <a:ext cx="1809972" cy="1809972"/>
          </a:xfrm>
          <a:prstGeom prst="rect">
            <a:avLst/>
          </a:prstGeom>
        </p:spPr>
      </p:pic>
    </p:spTree>
    <p:extLst>
      <p:ext uri="{BB962C8B-B14F-4D97-AF65-F5344CB8AC3E}">
        <p14:creationId xmlns:p14="http://schemas.microsoft.com/office/powerpoint/2010/main" val="83578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027C-8B14-46FC-8405-31D5F7EFA883}"/>
              </a:ext>
            </a:extLst>
          </p:cNvPr>
          <p:cNvSpPr>
            <a:spLocks noGrp="1"/>
          </p:cNvSpPr>
          <p:nvPr>
            <p:ph type="title"/>
          </p:nvPr>
        </p:nvSpPr>
        <p:spPr/>
        <p:txBody>
          <a:bodyPr>
            <a:normAutofit/>
          </a:bodyPr>
          <a:lstStyle/>
          <a:p>
            <a:r>
              <a:rPr lang="en-IN" sz="2800" dirty="0">
                <a:latin typeface="Arial" panose="020B0604020202020204" pitchFamily="34" charset="0"/>
                <a:cs typeface="Arial" panose="020B0604020202020204" pitchFamily="34" charset="0"/>
              </a:rPr>
              <a:t>INTRODUCTION</a:t>
            </a:r>
          </a:p>
        </p:txBody>
      </p:sp>
      <p:sp>
        <p:nvSpPr>
          <p:cNvPr id="4" name="TextBox 3">
            <a:extLst>
              <a:ext uri="{FF2B5EF4-FFF2-40B4-BE49-F238E27FC236}">
                <a16:creationId xmlns:a16="http://schemas.microsoft.com/office/drawing/2014/main" id="{BE77E15D-3D89-43E4-93A6-FDA4A2F6F705}"/>
              </a:ext>
            </a:extLst>
          </p:cNvPr>
          <p:cNvSpPr txBox="1"/>
          <p:nvPr/>
        </p:nvSpPr>
        <p:spPr>
          <a:xfrm>
            <a:off x="4057095" y="550416"/>
            <a:ext cx="7483876" cy="5324535"/>
          </a:xfrm>
          <a:prstGeom prst="rect">
            <a:avLst/>
          </a:prstGeom>
          <a:noFill/>
        </p:spPr>
        <p:txBody>
          <a:bodyPr wrap="square" rtlCol="0">
            <a:spAutoFit/>
          </a:bodyPr>
          <a:lstStyle/>
          <a:p>
            <a:pPr marL="285750" indent="-285750" algn="jus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The onset of Covid-19 in India had impacted and disrupted the services of every sector and industry in India. On seeing such a grievous situation, every organization had to adopt themselves to make a lot of changes and adjustments at workplace, in their working pattern and also a lot many changes were done in the policies and procedures of the organization. </a:t>
            </a:r>
          </a:p>
          <a:p>
            <a:pPr marL="285750" indent="-285750" algn="just">
              <a:buFont typeface="Arial" panose="020B0604020202020204" pitchFamily="34" charset="0"/>
              <a:buChar char="•"/>
            </a:pPr>
            <a:endParaRPr lang="en-US" sz="2000" dirty="0">
              <a:latin typeface="Times New Roman" panose="02020603050405020304" pitchFamily="18" charset="0"/>
            </a:endParaRPr>
          </a:p>
          <a:p>
            <a:pPr marL="285750" indent="-285750" algn="jus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There were lot of challenges being faced by healthcare workers including doctors, nurses and other supportive staff during covid. And its very important to identify the situation and build a strong resilient health work force to fight in this situation and many more to come in near future.</a:t>
            </a:r>
          </a:p>
          <a:p>
            <a:pPr marL="285750" indent="-285750" algn="just">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sz="2000" dirty="0">
                <a:effectLst/>
                <a:latin typeface="Times New Roman" panose="02020603050405020304" pitchFamily="18" charset="0"/>
                <a:ea typeface="Calibri" panose="020F0502020204030204" pitchFamily="34" charset="0"/>
              </a:rPr>
              <a:t> Highlighting the challenges and changes in the human resource management, another question of acquiring a new talent in these times came up which was also a kind challenge faced in the government and private healthcare settings.</a:t>
            </a:r>
            <a:endParaRPr lang="en-IN" sz="2000" dirty="0"/>
          </a:p>
        </p:txBody>
      </p:sp>
    </p:spTree>
    <p:extLst>
      <p:ext uri="{BB962C8B-B14F-4D97-AF65-F5344CB8AC3E}">
        <p14:creationId xmlns:p14="http://schemas.microsoft.com/office/powerpoint/2010/main" val="2525860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54CE-7EA9-40DC-8167-3CB03E90C35D}"/>
              </a:ext>
            </a:extLst>
          </p:cNvPr>
          <p:cNvSpPr>
            <a:spLocks noGrp="1"/>
          </p:cNvSpPr>
          <p:nvPr>
            <p:ph type="title"/>
          </p:nvPr>
        </p:nvSpPr>
        <p:spPr/>
        <p:txBody>
          <a:bodyPr>
            <a:normAutofit/>
          </a:bodyPr>
          <a:lstStyle/>
          <a:p>
            <a:r>
              <a:rPr lang="en-IN" sz="4000" dirty="0"/>
              <a:t>RATIONALE</a:t>
            </a:r>
          </a:p>
        </p:txBody>
      </p:sp>
      <p:sp>
        <p:nvSpPr>
          <p:cNvPr id="3" name="Content Placeholder 2">
            <a:extLst>
              <a:ext uri="{FF2B5EF4-FFF2-40B4-BE49-F238E27FC236}">
                <a16:creationId xmlns:a16="http://schemas.microsoft.com/office/drawing/2014/main" id="{BED6FD67-199F-4265-A091-321BD16FF8DF}"/>
              </a:ext>
            </a:extLst>
          </p:cNvPr>
          <p:cNvSpPr>
            <a:spLocks noGrp="1"/>
          </p:cNvSpPr>
          <p:nvPr>
            <p:ph idx="1"/>
          </p:nvPr>
        </p:nvSpPr>
        <p:spPr/>
        <p:txBody>
          <a:bodyPr>
            <a:normAutofit/>
          </a:bodyPr>
          <a:lstStyle/>
          <a:p>
            <a:pPr algn="just"/>
            <a:r>
              <a:rPr lang="en-US" sz="2400" dirty="0">
                <a:effectLst/>
                <a:latin typeface="Times New Roman" panose="02020603050405020304" pitchFamily="18" charset="0"/>
                <a:ea typeface="Calibri" panose="020F0502020204030204" pitchFamily="34" charset="0"/>
              </a:rPr>
              <a:t>The reason behind conducting this study is to make us and people aware about the impact and challenges of covid-19 on human resource management in healthcare in India and what changes it had brought in the healthcare setting whether be it government or private organizations.</a:t>
            </a:r>
          </a:p>
          <a:p>
            <a:pPr algn="just"/>
            <a:endParaRPr lang="en-US" sz="2400" dirty="0">
              <a:latin typeface="Times New Roman" panose="02020603050405020304" pitchFamily="18" charset="0"/>
            </a:endParaRPr>
          </a:p>
          <a:p>
            <a:pPr algn="just"/>
            <a:r>
              <a:rPr lang="en-US" sz="2400" dirty="0">
                <a:effectLst/>
                <a:latin typeface="Times New Roman" panose="02020603050405020304" pitchFamily="18" charset="0"/>
                <a:ea typeface="Calibri" panose="020F0502020204030204" pitchFamily="34" charset="0"/>
              </a:rPr>
              <a:t>This study was also carried out to understand and assess several challenges which were being faced in acquiring a new talent in the health workforce like doctors, nurses and other staff to work in these tough times.</a:t>
            </a:r>
            <a:endParaRPr lang="en-IN" sz="2400" dirty="0"/>
          </a:p>
        </p:txBody>
      </p:sp>
    </p:spTree>
    <p:extLst>
      <p:ext uri="{BB962C8B-B14F-4D97-AF65-F5344CB8AC3E}">
        <p14:creationId xmlns:p14="http://schemas.microsoft.com/office/powerpoint/2010/main" val="2488148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DC94-C701-4C67-BA30-8AC7AE69696F}"/>
              </a:ext>
            </a:extLst>
          </p:cNvPr>
          <p:cNvSpPr>
            <a:spLocks noGrp="1"/>
          </p:cNvSpPr>
          <p:nvPr>
            <p:ph type="title"/>
          </p:nvPr>
        </p:nvSpPr>
        <p:spPr/>
        <p:txBody>
          <a:bodyPr>
            <a:normAutofit/>
          </a:bodyPr>
          <a:lstStyle/>
          <a:p>
            <a:r>
              <a:rPr lang="en-IN" sz="4000" dirty="0"/>
              <a:t>OBJECTIVES</a:t>
            </a:r>
          </a:p>
        </p:txBody>
      </p:sp>
      <p:sp>
        <p:nvSpPr>
          <p:cNvPr id="5" name="TextBox 4">
            <a:extLst>
              <a:ext uri="{FF2B5EF4-FFF2-40B4-BE49-F238E27FC236}">
                <a16:creationId xmlns:a16="http://schemas.microsoft.com/office/drawing/2014/main" id="{6A3EEB24-356A-4569-A7B8-4994E8D52A03}"/>
              </a:ext>
            </a:extLst>
          </p:cNvPr>
          <p:cNvSpPr txBox="1"/>
          <p:nvPr/>
        </p:nvSpPr>
        <p:spPr>
          <a:xfrm>
            <a:off x="3879542" y="1464816"/>
            <a:ext cx="6733712" cy="3234283"/>
          </a:xfrm>
          <a:prstGeom prst="rect">
            <a:avLst/>
          </a:prstGeom>
          <a:noFill/>
        </p:spPr>
        <p:txBody>
          <a:bodyPr wrap="square">
            <a:spAutoFit/>
          </a:bodyPr>
          <a:lstStyle/>
          <a:p>
            <a:pPr marL="342900" lvl="0" indent="-342900" algn="just">
              <a:lnSpc>
                <a:spcPct val="107000"/>
              </a:lnSpc>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To assess the impact of Covid-19 on human resource management and what changes it had brought in the healthcare system ?</a:t>
            </a:r>
          </a:p>
          <a:p>
            <a:pPr marL="342900" lvl="0" indent="-342900" algn="just">
              <a:lnSpc>
                <a:spcPct val="107000"/>
              </a:lnSpc>
              <a:buFont typeface="Symbol" panose="05050102010706020507" pitchFamily="18" charset="2"/>
              <a:buChar char=""/>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To understand the  challenges faced in acquiring new talent during Covid-19 to create a resilient health workforce?</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391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66E12-CDA5-4372-816E-563321A72104}"/>
              </a:ext>
            </a:extLst>
          </p:cNvPr>
          <p:cNvSpPr>
            <a:spLocks noGrp="1"/>
          </p:cNvSpPr>
          <p:nvPr>
            <p:ph type="title"/>
          </p:nvPr>
        </p:nvSpPr>
        <p:spPr/>
        <p:txBody>
          <a:bodyPr>
            <a:normAutofit/>
          </a:bodyPr>
          <a:lstStyle/>
          <a:p>
            <a:r>
              <a:rPr lang="en-IN" sz="4000" dirty="0"/>
              <a:t>LITERATURE REVIEW</a:t>
            </a:r>
          </a:p>
        </p:txBody>
      </p:sp>
      <p:graphicFrame>
        <p:nvGraphicFramePr>
          <p:cNvPr id="5" name="Table 4">
            <a:extLst>
              <a:ext uri="{FF2B5EF4-FFF2-40B4-BE49-F238E27FC236}">
                <a16:creationId xmlns:a16="http://schemas.microsoft.com/office/drawing/2014/main" id="{D4B3E852-5547-497A-A9F6-E44776B2B100}"/>
              </a:ext>
            </a:extLst>
          </p:cNvPr>
          <p:cNvGraphicFramePr>
            <a:graphicFrameLocks noGrp="1"/>
          </p:cNvGraphicFramePr>
          <p:nvPr>
            <p:extLst>
              <p:ext uri="{D42A27DB-BD31-4B8C-83A1-F6EECF244321}">
                <p14:modId xmlns:p14="http://schemas.microsoft.com/office/powerpoint/2010/main" val="2969659282"/>
              </p:ext>
            </p:extLst>
          </p:nvPr>
        </p:nvGraphicFramePr>
        <p:xfrm>
          <a:off x="3026980" y="0"/>
          <a:ext cx="9165020" cy="6857999"/>
        </p:xfrm>
        <a:graphic>
          <a:graphicData uri="http://schemas.openxmlformats.org/drawingml/2006/table">
            <a:tbl>
              <a:tblPr firstRow="1" firstCol="1" bandRow="1">
                <a:tableStyleId>{5C22544A-7EE6-4342-B048-85BDC9FD1C3A}</a:tableStyleId>
              </a:tblPr>
              <a:tblGrid>
                <a:gridCol w="1457783">
                  <a:extLst>
                    <a:ext uri="{9D8B030D-6E8A-4147-A177-3AD203B41FA5}">
                      <a16:colId xmlns:a16="http://schemas.microsoft.com/office/drawing/2014/main" val="3091945772"/>
                    </a:ext>
                  </a:extLst>
                </a:gridCol>
                <a:gridCol w="1001433">
                  <a:extLst>
                    <a:ext uri="{9D8B030D-6E8A-4147-A177-3AD203B41FA5}">
                      <a16:colId xmlns:a16="http://schemas.microsoft.com/office/drawing/2014/main" val="2527872253"/>
                    </a:ext>
                  </a:extLst>
                </a:gridCol>
                <a:gridCol w="1722908">
                  <a:extLst>
                    <a:ext uri="{9D8B030D-6E8A-4147-A177-3AD203B41FA5}">
                      <a16:colId xmlns:a16="http://schemas.microsoft.com/office/drawing/2014/main" val="76504392"/>
                    </a:ext>
                  </a:extLst>
                </a:gridCol>
                <a:gridCol w="1623655">
                  <a:extLst>
                    <a:ext uri="{9D8B030D-6E8A-4147-A177-3AD203B41FA5}">
                      <a16:colId xmlns:a16="http://schemas.microsoft.com/office/drawing/2014/main" val="3690419337"/>
                    </a:ext>
                  </a:extLst>
                </a:gridCol>
                <a:gridCol w="3359241">
                  <a:extLst>
                    <a:ext uri="{9D8B030D-6E8A-4147-A177-3AD203B41FA5}">
                      <a16:colId xmlns:a16="http://schemas.microsoft.com/office/drawing/2014/main" val="943315094"/>
                    </a:ext>
                  </a:extLst>
                </a:gridCol>
              </a:tblGrid>
              <a:tr h="245923">
                <a:tc>
                  <a:txBody>
                    <a:bodyPr/>
                    <a:lstStyle/>
                    <a:p>
                      <a:pPr algn="ctr">
                        <a:lnSpc>
                          <a:spcPct val="107000"/>
                        </a:lnSpc>
                        <a:spcAft>
                          <a:spcPts val="800"/>
                        </a:spcAft>
                      </a:pPr>
                      <a:r>
                        <a:rPr lang="en-US" sz="1050" dirty="0">
                          <a:effectLst/>
                        </a:rPr>
                        <a:t>AUTHOR</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ctr">
                        <a:lnSpc>
                          <a:spcPct val="107000"/>
                        </a:lnSpc>
                        <a:spcAft>
                          <a:spcPts val="800"/>
                        </a:spcAft>
                      </a:pPr>
                      <a:r>
                        <a:rPr lang="en-US" sz="1050">
                          <a:effectLst/>
                        </a:rPr>
                        <a:t>COUNTRY</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ctr">
                        <a:lnSpc>
                          <a:spcPct val="107000"/>
                        </a:lnSpc>
                        <a:spcAft>
                          <a:spcPts val="800"/>
                        </a:spcAft>
                      </a:pPr>
                      <a:r>
                        <a:rPr lang="en-US" sz="1050" dirty="0">
                          <a:effectLst/>
                        </a:rPr>
                        <a:t>OBJECTIVE</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ctr">
                        <a:lnSpc>
                          <a:spcPct val="107000"/>
                        </a:lnSpc>
                        <a:spcAft>
                          <a:spcPts val="800"/>
                        </a:spcAft>
                      </a:pPr>
                      <a:r>
                        <a:rPr lang="en-US" sz="1050" dirty="0">
                          <a:effectLst/>
                        </a:rPr>
                        <a:t>METHODOLOGY</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IN" sz="1100" dirty="0">
                          <a:effectLst/>
                          <a:latin typeface="Calibri" panose="020F0502020204030204" pitchFamily="34" charset="0"/>
                          <a:ea typeface="Calibri" panose="020F0502020204030204" pitchFamily="34" charset="0"/>
                          <a:cs typeface="Times New Roman" panose="02020603050405020304" pitchFamily="18" charset="0"/>
                        </a:rPr>
                        <a:t>RESULTS</a:t>
                      </a:r>
                    </a:p>
                  </a:txBody>
                  <a:tcPr marL="45875" marR="45875" marT="0" marB="0"/>
                </a:tc>
                <a:extLst>
                  <a:ext uri="{0D108BD9-81ED-4DB2-BD59-A6C34878D82A}">
                    <a16:rowId xmlns:a16="http://schemas.microsoft.com/office/drawing/2014/main" val="1287061062"/>
                  </a:ext>
                </a:extLst>
              </a:tr>
              <a:tr h="942803">
                <a:tc>
                  <a:txBody>
                    <a:bodyPr/>
                    <a:lstStyle/>
                    <a:p>
                      <a:pPr algn="just">
                        <a:lnSpc>
                          <a:spcPct val="107000"/>
                        </a:lnSpc>
                        <a:spcAft>
                          <a:spcPts val="800"/>
                        </a:spcAft>
                      </a:pPr>
                      <a:r>
                        <a:rPr lang="en-US" sz="1050" dirty="0">
                          <a:effectLst/>
                        </a:rPr>
                        <a:t>Anita Mukherjee , Rakesh Parashar (2020)</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INDIA</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Impact of the Covid-19 pandemic on human resources for health in India and key policy areas to build resilient health workforce.</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dirty="0">
                          <a:effectLst/>
                        </a:rPr>
                        <a:t>Descriptive study</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IN" sz="1100" dirty="0">
                          <a:effectLst/>
                          <a:latin typeface="Calibri" panose="020F0502020204030204" pitchFamily="34" charset="0"/>
                          <a:ea typeface="Calibri" panose="020F0502020204030204" pitchFamily="34" charset="0"/>
                          <a:cs typeface="Times New Roman" panose="02020603050405020304" pitchFamily="18" charset="0"/>
                        </a:rPr>
                        <a:t>Key components identification for shortage of human resource for health workforce</a:t>
                      </a:r>
                      <a:r>
                        <a:rPr lang="en-IN"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45875" marR="45875" marT="0" marB="0"/>
                </a:tc>
                <a:extLst>
                  <a:ext uri="{0D108BD9-81ED-4DB2-BD59-A6C34878D82A}">
                    <a16:rowId xmlns:a16="http://schemas.microsoft.com/office/drawing/2014/main" val="1056831031"/>
                  </a:ext>
                </a:extLst>
              </a:tr>
              <a:tr h="885937">
                <a:tc>
                  <a:txBody>
                    <a:bodyPr/>
                    <a:lstStyle/>
                    <a:p>
                      <a:pPr>
                        <a:lnSpc>
                          <a:spcPct val="107000"/>
                        </a:lnSpc>
                        <a:spcAft>
                          <a:spcPts val="800"/>
                        </a:spcAft>
                      </a:pPr>
                      <a:r>
                        <a:rPr lang="en-US" sz="1050" dirty="0">
                          <a:effectLst/>
                        </a:rPr>
                        <a:t>Dr </a:t>
                      </a:r>
                      <a:r>
                        <a:rPr lang="en-US" sz="1050" dirty="0" err="1">
                          <a:effectLst/>
                        </a:rPr>
                        <a:t>Asita</a:t>
                      </a:r>
                      <a:r>
                        <a:rPr lang="en-US" sz="1050" dirty="0">
                          <a:effectLst/>
                        </a:rPr>
                        <a:t> </a:t>
                      </a:r>
                      <a:r>
                        <a:rPr lang="en-US" sz="1050" dirty="0" err="1">
                          <a:effectLst/>
                        </a:rPr>
                        <a:t>Ghewari</a:t>
                      </a:r>
                      <a:r>
                        <a:rPr lang="en-US" sz="1050" dirty="0">
                          <a:effectLst/>
                        </a:rPr>
                        <a:t> , Dr Satish Pawar , </a:t>
                      </a:r>
                      <a:r>
                        <a:rPr lang="en-US" sz="1050" dirty="0" err="1">
                          <a:effectLst/>
                        </a:rPr>
                        <a:t>Tejal</a:t>
                      </a:r>
                      <a:r>
                        <a:rPr lang="en-US" sz="1050" dirty="0">
                          <a:effectLst/>
                        </a:rPr>
                        <a:t> Jadhav    </a:t>
                      </a:r>
                    </a:p>
                    <a:p>
                      <a:pPr>
                        <a:lnSpc>
                          <a:spcPct val="107000"/>
                        </a:lnSpc>
                        <a:spcAft>
                          <a:spcPts val="800"/>
                        </a:spcAft>
                      </a:pPr>
                      <a:r>
                        <a:rPr lang="en-US" sz="1050" dirty="0">
                          <a:effectLst/>
                        </a:rPr>
                        <a:t>  (2020)                                            </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dirty="0">
                          <a:effectLst/>
                        </a:rPr>
                        <a:t>INDIA</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Challenges to HR professionals due to Covid-19 Pandemic</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dirty="0">
                          <a:effectLst/>
                        </a:rPr>
                        <a:t>Descriptive study</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IN" sz="1050" dirty="0">
                          <a:effectLst/>
                          <a:latin typeface="Calibri" panose="020F0502020204030204" pitchFamily="34" charset="0"/>
                          <a:ea typeface="Calibri" panose="020F0502020204030204" pitchFamily="34" charset="0"/>
                          <a:cs typeface="Times New Roman" panose="02020603050405020304" pitchFamily="18" charset="0"/>
                        </a:rPr>
                        <a:t>Attracting, retaining, engaging and management of their well being was biggest challenge.</a:t>
                      </a:r>
                    </a:p>
                  </a:txBody>
                  <a:tcPr marL="45875" marR="45875" marT="0" marB="0"/>
                </a:tc>
                <a:extLst>
                  <a:ext uri="{0D108BD9-81ED-4DB2-BD59-A6C34878D82A}">
                    <a16:rowId xmlns:a16="http://schemas.microsoft.com/office/drawing/2014/main" val="760112061"/>
                  </a:ext>
                </a:extLst>
              </a:tr>
              <a:tr h="1267227">
                <a:tc>
                  <a:txBody>
                    <a:bodyPr/>
                    <a:lstStyle/>
                    <a:p>
                      <a:pPr algn="just">
                        <a:lnSpc>
                          <a:spcPct val="107000"/>
                        </a:lnSpc>
                        <a:spcAft>
                          <a:spcPts val="800"/>
                        </a:spcAft>
                      </a:pPr>
                      <a:r>
                        <a:rPr lang="en-US" sz="1050" dirty="0" err="1">
                          <a:effectLst/>
                        </a:rPr>
                        <a:t>Vishwesh</a:t>
                      </a:r>
                      <a:r>
                        <a:rPr lang="en-US" sz="1050" dirty="0">
                          <a:effectLst/>
                        </a:rPr>
                        <a:t> Agarwal , </a:t>
                      </a:r>
                      <a:r>
                        <a:rPr lang="en-US" sz="1050" dirty="0" err="1">
                          <a:effectLst/>
                        </a:rPr>
                        <a:t>Latika</a:t>
                      </a:r>
                      <a:r>
                        <a:rPr lang="en-US" sz="1050" dirty="0">
                          <a:effectLst/>
                        </a:rPr>
                        <a:t> Gupta , Samira </a:t>
                      </a:r>
                      <a:r>
                        <a:rPr lang="en-US" sz="1050" dirty="0" err="1">
                          <a:effectLst/>
                        </a:rPr>
                        <a:t>Davalbhakta</a:t>
                      </a:r>
                      <a:r>
                        <a:rPr lang="en-US" sz="1050" dirty="0">
                          <a:effectLst/>
                        </a:rPr>
                        <a:t> , Durga Mishra , Vikas Agarwal , Ashish Goel</a:t>
                      </a:r>
                    </a:p>
                    <a:p>
                      <a:pPr algn="just">
                        <a:lnSpc>
                          <a:spcPct val="107000"/>
                        </a:lnSpc>
                        <a:spcAft>
                          <a:spcPts val="800"/>
                        </a:spcAft>
                      </a:pPr>
                      <a:r>
                        <a:rPr lang="en-IN" sz="1000" dirty="0">
                          <a:effectLst/>
                          <a:latin typeface="Calibri" panose="020F0502020204030204" pitchFamily="34" charset="0"/>
                          <a:ea typeface="Calibri" panose="020F0502020204030204" pitchFamily="34" charset="0"/>
                          <a:cs typeface="Times New Roman" panose="02020603050405020304" pitchFamily="18" charset="0"/>
                        </a:rPr>
                        <a:t>(2020)</a:t>
                      </a:r>
                    </a:p>
                  </a:txBody>
                  <a:tcPr marL="45875" marR="45875" marT="0" marB="0"/>
                </a:tc>
                <a:tc>
                  <a:txBody>
                    <a:bodyPr/>
                    <a:lstStyle/>
                    <a:p>
                      <a:pPr algn="just">
                        <a:lnSpc>
                          <a:spcPct val="107000"/>
                        </a:lnSpc>
                        <a:spcAft>
                          <a:spcPts val="800"/>
                        </a:spcAft>
                      </a:pPr>
                      <a:r>
                        <a:rPr lang="en-US" sz="1050">
                          <a:effectLst/>
                        </a:rPr>
                        <a:t>INDIA</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Undergraduate medical students in India are underprepared to be the young task force for Covid-19.</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Questionnaire study</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marL="171450" indent="-171450" algn="just">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Knowledge about transmission , clinical features and drugs were adequate.</a:t>
                      </a:r>
                    </a:p>
                    <a:p>
                      <a:pPr marL="171450" indent="-171450" algn="just">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Understanding of incubation period was less satisfactory</a:t>
                      </a:r>
                      <a:r>
                        <a:rPr lang="en-IN" sz="1100" dirty="0">
                          <a:effectLst/>
                          <a:latin typeface="Calibri" panose="020F0502020204030204" pitchFamily="34" charset="0"/>
                          <a:ea typeface="Calibri" panose="020F0502020204030204" pitchFamily="34" charset="0"/>
                          <a:cs typeface="Times New Roman" panose="02020603050405020304" pitchFamily="18" charset="0"/>
                        </a:rPr>
                        <a:t>.</a:t>
                      </a:r>
                    </a:p>
                    <a:p>
                      <a:pPr marL="171450" indent="-171450" algn="just">
                        <a:lnSpc>
                          <a:spcPct val="107000"/>
                        </a:lnSpc>
                        <a:spcAft>
                          <a:spcPts val="800"/>
                        </a:spcAft>
                        <a:buFont typeface="Arial" panose="020B0604020202020204" pitchFamily="34" charset="0"/>
                        <a:buChar char="•"/>
                      </a:pPr>
                      <a:r>
                        <a:rPr lang="en-IN" sz="1100" dirty="0">
                          <a:effectLst/>
                          <a:latin typeface="Calibri" panose="020F0502020204030204" pitchFamily="34" charset="0"/>
                          <a:ea typeface="Calibri" panose="020F0502020204030204" pitchFamily="34" charset="0"/>
                          <a:cs typeface="Times New Roman" panose="02020603050405020304" pitchFamily="18" charset="0"/>
                        </a:rPr>
                        <a:t>¾ were unaware about treatment guidelines.</a:t>
                      </a:r>
                    </a:p>
                  </a:txBody>
                  <a:tcPr marL="45875" marR="45875" marT="0" marB="0"/>
                </a:tc>
                <a:extLst>
                  <a:ext uri="{0D108BD9-81ED-4DB2-BD59-A6C34878D82A}">
                    <a16:rowId xmlns:a16="http://schemas.microsoft.com/office/drawing/2014/main" val="3237225740"/>
                  </a:ext>
                </a:extLst>
              </a:tr>
              <a:tr h="953223">
                <a:tc>
                  <a:txBody>
                    <a:bodyPr/>
                    <a:lstStyle/>
                    <a:p>
                      <a:pPr algn="just">
                        <a:lnSpc>
                          <a:spcPct val="107000"/>
                        </a:lnSpc>
                        <a:spcAft>
                          <a:spcPts val="800"/>
                        </a:spcAft>
                      </a:pPr>
                      <a:r>
                        <a:rPr lang="en-US" sz="1050" dirty="0">
                          <a:effectLst/>
                        </a:rPr>
                        <a:t>Sagarika Kamath , Rajesh Kamath , Prajwal </a:t>
                      </a:r>
                      <a:r>
                        <a:rPr lang="en-US" sz="1050" dirty="0" err="1">
                          <a:effectLst/>
                        </a:rPr>
                        <a:t>Salins</a:t>
                      </a:r>
                      <a:endParaRPr lang="en-US" sz="1050" dirty="0">
                        <a:effectLst/>
                      </a:endParaRPr>
                    </a:p>
                    <a:p>
                      <a:pPr algn="just">
                        <a:lnSpc>
                          <a:spcPct val="107000"/>
                        </a:lnSpc>
                        <a:spcAft>
                          <a:spcPts val="80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(2020)</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INDIA</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Covid-19 pandemic in India : challenges and silver linings</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Observational study</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marL="171450" indent="-171450" algn="just">
                        <a:lnSpc>
                          <a:spcPct val="107000"/>
                        </a:lnSpc>
                        <a:spcAft>
                          <a:spcPts val="800"/>
                        </a:spcAft>
                        <a:buFont typeface="Arial" panose="020B0604020202020204" pitchFamily="34" charset="0"/>
                        <a:buChar char="•"/>
                      </a:pPr>
                      <a:r>
                        <a:rPr lang="en-IN" sz="1000" dirty="0">
                          <a:effectLst/>
                          <a:latin typeface="Calibri" panose="020F0502020204030204" pitchFamily="34" charset="0"/>
                          <a:ea typeface="Calibri" panose="020F0502020204030204" pitchFamily="34" charset="0"/>
                          <a:cs typeface="Times New Roman" panose="02020603050405020304" pitchFamily="18" charset="0"/>
                        </a:rPr>
                        <a:t>Private care providers pull themselves from providing services.</a:t>
                      </a:r>
                    </a:p>
                    <a:p>
                      <a:pPr marL="171450" indent="-171450" algn="just">
                        <a:lnSpc>
                          <a:spcPct val="107000"/>
                        </a:lnSpc>
                        <a:spcAft>
                          <a:spcPts val="800"/>
                        </a:spcAft>
                        <a:buFont typeface="Arial" panose="020B0604020202020204" pitchFamily="34" charset="0"/>
                        <a:buChar char="•"/>
                      </a:pPr>
                      <a:r>
                        <a:rPr lang="en-IN" sz="1000" dirty="0">
                          <a:effectLst/>
                          <a:latin typeface="Calibri" panose="020F0502020204030204" pitchFamily="34" charset="0"/>
                          <a:ea typeface="Calibri" panose="020F0502020204030204" pitchFamily="34" charset="0"/>
                          <a:cs typeface="Times New Roman" panose="02020603050405020304" pitchFamily="18" charset="0"/>
                        </a:rPr>
                        <a:t>Burden on public healthcare system</a:t>
                      </a:r>
                    </a:p>
                    <a:p>
                      <a:pPr marL="171450" indent="-171450" algn="just">
                        <a:lnSpc>
                          <a:spcPct val="107000"/>
                        </a:lnSpc>
                        <a:spcAft>
                          <a:spcPts val="800"/>
                        </a:spcAft>
                        <a:buFont typeface="Arial" panose="020B0604020202020204" pitchFamily="34" charset="0"/>
                        <a:buChar char="•"/>
                      </a:pPr>
                      <a:r>
                        <a:rPr lang="en-IN" sz="1000" dirty="0">
                          <a:effectLst/>
                          <a:latin typeface="Calibri" panose="020F0502020204030204" pitchFamily="34" charset="0"/>
                          <a:ea typeface="Calibri" panose="020F0502020204030204" pitchFamily="34" charset="0"/>
                          <a:cs typeface="Times New Roman" panose="02020603050405020304" pitchFamily="18" charset="0"/>
                        </a:rPr>
                        <a:t>Depletion of manpower.</a:t>
                      </a:r>
                    </a:p>
                  </a:txBody>
                  <a:tcPr marL="45875" marR="45875" marT="0" marB="0"/>
                </a:tc>
                <a:extLst>
                  <a:ext uri="{0D108BD9-81ED-4DB2-BD59-A6C34878D82A}">
                    <a16:rowId xmlns:a16="http://schemas.microsoft.com/office/drawing/2014/main" val="371974405"/>
                  </a:ext>
                </a:extLst>
              </a:tr>
              <a:tr h="783948">
                <a:tc>
                  <a:txBody>
                    <a:bodyPr/>
                    <a:lstStyle/>
                    <a:p>
                      <a:pPr algn="just">
                        <a:lnSpc>
                          <a:spcPct val="107000"/>
                        </a:lnSpc>
                        <a:spcAft>
                          <a:spcPts val="800"/>
                        </a:spcAft>
                      </a:pPr>
                      <a:r>
                        <a:rPr lang="en-US" sz="1050" dirty="0" err="1">
                          <a:effectLst/>
                        </a:rPr>
                        <a:t>Mrigesh</a:t>
                      </a:r>
                      <a:r>
                        <a:rPr lang="en-US" sz="1050" dirty="0">
                          <a:effectLst/>
                        </a:rPr>
                        <a:t> Bhatia , D.P Singh</a:t>
                      </a:r>
                    </a:p>
                    <a:p>
                      <a:pPr algn="just">
                        <a:lnSpc>
                          <a:spcPct val="107000"/>
                        </a:lnSpc>
                        <a:spcAft>
                          <a:spcPts val="80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(2020)</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INDIA</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Health sector allocation in India’s budget (2021-2022) , a trick or treat</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Observational study</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marL="171450" indent="-171450" algn="just">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Financial budget </a:t>
                      </a:r>
                      <a:r>
                        <a:rPr lang="en-IN" sz="1050" dirty="0" err="1">
                          <a:effectLst/>
                          <a:latin typeface="Calibri" panose="020F0502020204030204" pitchFamily="34" charset="0"/>
                          <a:ea typeface="Calibri" panose="020F0502020204030204" pitchFamily="34" charset="0"/>
                          <a:cs typeface="Times New Roman" panose="02020603050405020304" pitchFamily="18" charset="0"/>
                        </a:rPr>
                        <a:t>retsde</a:t>
                      </a:r>
                      <a:r>
                        <a:rPr lang="en-IN" sz="1050" dirty="0">
                          <a:effectLst/>
                          <a:latin typeface="Calibri" panose="020F0502020204030204" pitchFamily="34" charset="0"/>
                          <a:ea typeface="Calibri" panose="020F0502020204030204" pitchFamily="34" charset="0"/>
                          <a:cs typeface="Times New Roman" panose="02020603050405020304" pitchFamily="18" charset="0"/>
                        </a:rPr>
                        <a:t> on 6 pillars with health and employee wellbeing on the first pillar.</a:t>
                      </a:r>
                    </a:p>
                  </a:txBody>
                  <a:tcPr marL="45875" marR="45875" marT="0" marB="0"/>
                </a:tc>
                <a:extLst>
                  <a:ext uri="{0D108BD9-81ED-4DB2-BD59-A6C34878D82A}">
                    <a16:rowId xmlns:a16="http://schemas.microsoft.com/office/drawing/2014/main" val="1356568165"/>
                  </a:ext>
                </a:extLst>
              </a:tr>
              <a:tr h="905189">
                <a:tc>
                  <a:txBody>
                    <a:bodyPr/>
                    <a:lstStyle/>
                    <a:p>
                      <a:pPr algn="just">
                        <a:lnSpc>
                          <a:spcPct val="107000"/>
                        </a:lnSpc>
                        <a:spcAft>
                          <a:spcPts val="800"/>
                        </a:spcAft>
                      </a:pPr>
                      <a:r>
                        <a:rPr lang="en-US" sz="1050" dirty="0">
                          <a:effectLst/>
                        </a:rPr>
                        <a:t>Ellora </a:t>
                      </a:r>
                      <a:r>
                        <a:rPr lang="en-US" sz="1050" dirty="0" err="1">
                          <a:effectLst/>
                        </a:rPr>
                        <a:t>Gogai</a:t>
                      </a:r>
                      <a:r>
                        <a:rPr lang="en-US" sz="1050" dirty="0">
                          <a:effectLst/>
                        </a:rPr>
                        <a:t> , </a:t>
                      </a:r>
                      <a:r>
                        <a:rPr lang="en-US" sz="1050" dirty="0" err="1">
                          <a:effectLst/>
                        </a:rPr>
                        <a:t>A.Jagan</a:t>
                      </a:r>
                      <a:r>
                        <a:rPr lang="en-US" sz="1050" dirty="0">
                          <a:effectLst/>
                        </a:rPr>
                        <a:t> Mohan Reddy , Riddhi Rani</a:t>
                      </a:r>
                    </a:p>
                    <a:p>
                      <a:pPr algn="just">
                        <a:lnSpc>
                          <a:spcPct val="107000"/>
                        </a:lnSpc>
                        <a:spcAft>
                          <a:spcPts val="80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(2021)</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dirty="0">
                          <a:effectLst/>
                        </a:rPr>
                        <a:t>INDIA</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To identify few important factors behind motivational level of healthcare workers towards work at time of Covid-19.</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Cross-sectional study</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marL="171450" indent="-171450" algn="just">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Motivation towards work.</a:t>
                      </a:r>
                    </a:p>
                    <a:p>
                      <a:pPr marL="171450" indent="-171450" algn="just">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Job satisfaction</a:t>
                      </a:r>
                    </a:p>
                    <a:p>
                      <a:pPr marL="171450" indent="-171450" algn="just">
                        <a:lnSpc>
                          <a:spcPct val="107000"/>
                        </a:lnSpc>
                        <a:spcAft>
                          <a:spcPts val="800"/>
                        </a:spcAft>
                        <a:buFont typeface="Arial" panose="020B0604020202020204" pitchFamily="34" charset="0"/>
                        <a:buChar char="•"/>
                      </a:pPr>
                      <a:r>
                        <a:rPr lang="en-IN" sz="1050" dirty="0" err="1">
                          <a:effectLst/>
                          <a:latin typeface="Calibri" panose="020F0502020204030204" pitchFamily="34" charset="0"/>
                          <a:ea typeface="Calibri" panose="020F0502020204030204" pitchFamily="34" charset="0"/>
                          <a:cs typeface="Times New Roman" panose="02020603050405020304" pitchFamily="18" charset="0"/>
                        </a:rPr>
                        <a:t>Hesitent</a:t>
                      </a:r>
                      <a:r>
                        <a:rPr lang="en-IN" sz="1050" dirty="0">
                          <a:effectLst/>
                          <a:latin typeface="Calibri" panose="020F0502020204030204" pitchFamily="34" charset="0"/>
                          <a:ea typeface="Calibri" panose="020F0502020204030204" pitchFamily="34" charset="0"/>
                          <a:cs typeface="Times New Roman" panose="02020603050405020304" pitchFamily="18" charset="0"/>
                        </a:rPr>
                        <a:t> &amp; risk of infection.</a:t>
                      </a:r>
                    </a:p>
                  </a:txBody>
                  <a:tcPr marL="45875" marR="45875" marT="0" marB="0"/>
                </a:tc>
                <a:extLst>
                  <a:ext uri="{0D108BD9-81ED-4DB2-BD59-A6C34878D82A}">
                    <a16:rowId xmlns:a16="http://schemas.microsoft.com/office/drawing/2014/main" val="3137420162"/>
                  </a:ext>
                </a:extLst>
              </a:tr>
              <a:tr h="873749">
                <a:tc>
                  <a:txBody>
                    <a:bodyPr/>
                    <a:lstStyle/>
                    <a:p>
                      <a:pPr>
                        <a:lnSpc>
                          <a:spcPct val="107000"/>
                        </a:lnSpc>
                        <a:spcAft>
                          <a:spcPts val="800"/>
                        </a:spcAft>
                      </a:pPr>
                      <a:r>
                        <a:rPr lang="en-US" sz="1050" dirty="0">
                          <a:effectLst/>
                        </a:rPr>
                        <a:t>Dr </a:t>
                      </a:r>
                      <a:r>
                        <a:rPr lang="en-US" sz="1050" dirty="0" err="1">
                          <a:effectLst/>
                        </a:rPr>
                        <a:t>M.Dillip</a:t>
                      </a:r>
                      <a:r>
                        <a:rPr lang="en-US" sz="1050" dirty="0">
                          <a:effectLst/>
                        </a:rPr>
                        <a:t> Anand</a:t>
                      </a:r>
                    </a:p>
                    <a:p>
                      <a:pPr>
                        <a:lnSpc>
                          <a:spcPct val="107000"/>
                        </a:lnSpc>
                        <a:spcAft>
                          <a:spcPts val="80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(2021)</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a:effectLst/>
                        </a:rPr>
                        <a:t>INDIA</a:t>
                      </a:r>
                      <a:endParaRPr lang="en-IN" sz="100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dirty="0">
                          <a:effectLst/>
                        </a:rPr>
                        <a:t>A study on Covid-19 pandemic and challenges for human resource professionals.</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algn="just">
                        <a:lnSpc>
                          <a:spcPct val="107000"/>
                        </a:lnSpc>
                        <a:spcAft>
                          <a:spcPts val="800"/>
                        </a:spcAft>
                      </a:pPr>
                      <a:r>
                        <a:rPr lang="en-US" sz="1050" dirty="0">
                          <a:effectLst/>
                        </a:rPr>
                        <a:t>Descriptive study</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tc>
                  <a:txBody>
                    <a:bodyPr/>
                    <a:lstStyle/>
                    <a:p>
                      <a:pPr marL="171450" indent="-171450" algn="just">
                        <a:lnSpc>
                          <a:spcPct val="107000"/>
                        </a:lnSpc>
                        <a:spcAft>
                          <a:spcPts val="800"/>
                        </a:spcAft>
                        <a:buFont typeface="Arial" panose="020B0604020202020204" pitchFamily="34" charset="0"/>
                        <a:buChar char="•"/>
                      </a:pPr>
                      <a:r>
                        <a:rPr lang="en-IN" sz="1050" dirty="0">
                          <a:effectLst/>
                          <a:latin typeface="Calibri" panose="020F0502020204030204" pitchFamily="34" charset="0"/>
                          <a:ea typeface="Calibri" panose="020F0502020204030204" pitchFamily="34" charset="0"/>
                          <a:cs typeface="Times New Roman" panose="02020603050405020304" pitchFamily="18" charset="0"/>
                        </a:rPr>
                        <a:t>Mental health &amp; well being.</a:t>
                      </a:r>
                    </a:p>
                    <a:p>
                      <a:pPr marL="171450" indent="-171450" algn="just">
                        <a:lnSpc>
                          <a:spcPct val="107000"/>
                        </a:lnSpc>
                        <a:spcAft>
                          <a:spcPts val="800"/>
                        </a:spcAft>
                        <a:buFont typeface="Arial" panose="020B0604020202020204" pitchFamily="34" charset="0"/>
                        <a:buChar char="•"/>
                      </a:pPr>
                      <a:endParaRPr lang="en-IN"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5875" marR="45875" marT="0" marB="0"/>
                </a:tc>
                <a:extLst>
                  <a:ext uri="{0D108BD9-81ED-4DB2-BD59-A6C34878D82A}">
                    <a16:rowId xmlns:a16="http://schemas.microsoft.com/office/drawing/2014/main" val="1841199963"/>
                  </a:ext>
                </a:extLst>
              </a:tr>
            </a:tbl>
          </a:graphicData>
        </a:graphic>
      </p:graphicFrame>
    </p:spTree>
    <p:extLst>
      <p:ext uri="{BB962C8B-B14F-4D97-AF65-F5344CB8AC3E}">
        <p14:creationId xmlns:p14="http://schemas.microsoft.com/office/powerpoint/2010/main" val="340593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25790-6914-4569-9787-8A7AED94F061}"/>
              </a:ext>
            </a:extLst>
          </p:cNvPr>
          <p:cNvSpPr>
            <a:spLocks noGrp="1"/>
          </p:cNvSpPr>
          <p:nvPr>
            <p:ph type="title"/>
          </p:nvPr>
        </p:nvSpPr>
        <p:spPr/>
        <p:txBody>
          <a:bodyPr>
            <a:normAutofit/>
          </a:bodyPr>
          <a:lstStyle/>
          <a:p>
            <a:r>
              <a:rPr lang="en-IN" sz="4400" dirty="0"/>
              <a:t>METHODOLOGY</a:t>
            </a:r>
          </a:p>
        </p:txBody>
      </p:sp>
      <p:sp>
        <p:nvSpPr>
          <p:cNvPr id="4" name="TextBox 3">
            <a:extLst>
              <a:ext uri="{FF2B5EF4-FFF2-40B4-BE49-F238E27FC236}">
                <a16:creationId xmlns:a16="http://schemas.microsoft.com/office/drawing/2014/main" id="{58FD19E5-B37E-4979-82B7-D27B605F4B2E}"/>
              </a:ext>
            </a:extLst>
          </p:cNvPr>
          <p:cNvSpPr txBox="1"/>
          <p:nvPr/>
        </p:nvSpPr>
        <p:spPr>
          <a:xfrm>
            <a:off x="3604172" y="775781"/>
            <a:ext cx="7608163" cy="5909310"/>
          </a:xfrm>
          <a:prstGeom prst="rect">
            <a:avLst/>
          </a:prstGeom>
          <a:noFill/>
        </p:spPr>
        <p:txBody>
          <a:bodyPr wrap="square" rtlCol="0">
            <a:spAutoFit/>
          </a:bodyPr>
          <a:lstStyle/>
          <a:p>
            <a:endParaRPr lang="en-IN" dirty="0"/>
          </a:p>
          <a:p>
            <a:pPr marL="285750" indent="-285750" algn="just">
              <a:buFont typeface="Arial" panose="020B0604020202020204" pitchFamily="34" charset="0"/>
              <a:buChar char="•"/>
            </a:pPr>
            <a:r>
              <a:rPr lang="en-IN" b="1" dirty="0">
                <a:solidFill>
                  <a:srgbClr val="0070C0"/>
                </a:solidFill>
              </a:rPr>
              <a:t>STUDY DESIGN:  </a:t>
            </a:r>
            <a:r>
              <a:rPr lang="en-IN" dirty="0"/>
              <a:t>Descriptive and Analytical</a:t>
            </a:r>
          </a:p>
          <a:p>
            <a:pPr marL="285750" indent="-285750" algn="just">
              <a:buFont typeface="Arial" panose="020B0604020202020204" pitchFamily="34" charset="0"/>
              <a:buChar char="•"/>
            </a:pPr>
            <a:endParaRPr lang="en-IN" dirty="0"/>
          </a:p>
          <a:p>
            <a:pPr marL="285750" indent="-285750" algn="just">
              <a:buFont typeface="Arial" panose="020B0604020202020204" pitchFamily="34" charset="0"/>
              <a:buChar char="•"/>
            </a:pPr>
            <a:r>
              <a:rPr lang="en-IN" b="1" dirty="0">
                <a:solidFill>
                  <a:srgbClr val="0070C0"/>
                </a:solidFill>
              </a:rPr>
              <a:t>STUDY METHOD </a:t>
            </a:r>
            <a:r>
              <a:rPr lang="en-IN" dirty="0"/>
              <a:t>– Data &amp; studies were collected for references and some </a:t>
            </a:r>
            <a:r>
              <a:rPr lang="en-US" dirty="0">
                <a:effectLst/>
                <a:latin typeface="Times New Roman" panose="02020603050405020304" pitchFamily="18" charset="0"/>
                <a:ea typeface="Calibri" panose="020F0502020204030204" pitchFamily="34" charset="0"/>
              </a:rPr>
              <a:t>on ground insights were collected by means of telephonic conversation to understand the changes in the functioning and challenges faced in hiring new people in the healthcare organization to build a strong resilient workforce</a:t>
            </a:r>
            <a:r>
              <a:rPr lang="en-IN" dirty="0">
                <a:effectLst/>
                <a:latin typeface="Times New Roman" panose="02020603050405020304" pitchFamily="18" charset="0"/>
                <a:ea typeface="Calibri" panose="020F0502020204030204" pitchFamily="34" charset="0"/>
              </a:rPr>
              <a:t>.</a:t>
            </a:r>
          </a:p>
          <a:p>
            <a:pPr marL="285750" indent="-285750" algn="just">
              <a:buFont typeface="Arial" panose="020B0604020202020204" pitchFamily="34" charset="0"/>
              <a:buChar char="•"/>
            </a:pPr>
            <a:endParaRPr lang="en-IN" dirty="0">
              <a:latin typeface="Times New Roman" panose="02020603050405020304" pitchFamily="18" charset="0"/>
              <a:ea typeface="Calibri" panose="020F0502020204030204" pitchFamily="34" charset="0"/>
            </a:endParaRPr>
          </a:p>
          <a:p>
            <a:pPr marL="285750" indent="-285750" algn="just">
              <a:buFont typeface="Arial" panose="020B0604020202020204" pitchFamily="34" charset="0"/>
              <a:buChar char="•"/>
            </a:pPr>
            <a:r>
              <a:rPr lang="en-IN" b="1" dirty="0">
                <a:solidFill>
                  <a:srgbClr val="0070C0"/>
                </a:solidFill>
                <a:effectLst/>
                <a:latin typeface="Times New Roman" panose="02020603050405020304" pitchFamily="18" charset="0"/>
                <a:ea typeface="Calibri" panose="020F0502020204030204" pitchFamily="34" charset="0"/>
              </a:rPr>
              <a:t>SEARCH STRATEGY </a:t>
            </a:r>
            <a:r>
              <a:rPr lang="en-IN" dirty="0">
                <a:effectLst/>
                <a:latin typeface="Times New Roman" panose="02020603050405020304" pitchFamily="18" charset="0"/>
                <a:ea typeface="Calibri" panose="020F0502020204030204" pitchFamily="34" charset="0"/>
              </a:rPr>
              <a:t>– the data was collected using electronic media like Google scholar , PubMed and news articles references were collected.</a:t>
            </a:r>
          </a:p>
          <a:p>
            <a:pPr marL="285750" indent="-285750" algn="just">
              <a:buFont typeface="Arial" panose="020B0604020202020204" pitchFamily="34" charset="0"/>
              <a:buChar char="•"/>
            </a:pPr>
            <a:endParaRPr lang="en-IN" dirty="0">
              <a:effectLst/>
              <a:latin typeface="Times New Roman" panose="02020603050405020304" pitchFamily="18" charset="0"/>
              <a:ea typeface="Calibri" panose="020F0502020204030204" pitchFamily="34" charset="0"/>
            </a:endParaRPr>
          </a:p>
          <a:p>
            <a:pPr marL="285750" indent="-285750" algn="just">
              <a:buFont typeface="Arial" panose="020B0604020202020204" pitchFamily="34" charset="0"/>
              <a:buChar char="•"/>
            </a:pPr>
            <a:r>
              <a:rPr lang="en-IN" b="1" dirty="0">
                <a:solidFill>
                  <a:srgbClr val="0070C0"/>
                </a:solidFill>
                <a:latin typeface="Times New Roman" panose="02020603050405020304" pitchFamily="18" charset="0"/>
                <a:ea typeface="Calibri" panose="020F0502020204030204" pitchFamily="34" charset="0"/>
              </a:rPr>
              <a:t>SEARCH KEYWORDS- </a:t>
            </a:r>
            <a:r>
              <a:rPr lang="en-IN" dirty="0">
                <a:latin typeface="Times New Roman" panose="02020603050405020304" pitchFamily="18" charset="0"/>
                <a:ea typeface="Calibri" panose="020F0502020204030204" pitchFamily="34" charset="0"/>
              </a:rPr>
              <a:t>changes in human resource management in healthcare , impact of covid on health workforce , hiring challenges</a:t>
            </a:r>
            <a:endParaRPr lang="en-IN" dirty="0">
              <a:effectLst/>
              <a:latin typeface="Times New Roman" panose="02020603050405020304" pitchFamily="18" charset="0"/>
              <a:ea typeface="Calibri" panose="020F0502020204030204" pitchFamily="34" charset="0"/>
            </a:endParaRPr>
          </a:p>
          <a:p>
            <a:pPr algn="just"/>
            <a:endParaRPr lang="en-IN" dirty="0">
              <a:latin typeface="Times New Roman" panose="02020603050405020304" pitchFamily="18" charset="0"/>
            </a:endParaRPr>
          </a:p>
          <a:p>
            <a:pPr marL="285750" indent="-285750" algn="just">
              <a:buFont typeface="Arial" panose="020B0604020202020204" pitchFamily="34" charset="0"/>
              <a:buChar char="•"/>
            </a:pPr>
            <a:r>
              <a:rPr lang="en-IN" b="1" dirty="0">
                <a:solidFill>
                  <a:srgbClr val="0070C0"/>
                </a:solidFill>
                <a:latin typeface="Times New Roman" panose="02020603050405020304" pitchFamily="18" charset="0"/>
              </a:rPr>
              <a:t>INCLUSION CRITERIA </a:t>
            </a:r>
            <a:r>
              <a:rPr lang="en-IN" dirty="0">
                <a:latin typeface="Times New Roman" panose="02020603050405020304" pitchFamily="18" charset="0"/>
              </a:rPr>
              <a:t>- </a:t>
            </a:r>
            <a:r>
              <a:rPr lang="en-US" dirty="0">
                <a:effectLst/>
                <a:latin typeface="Times New Roman" panose="02020603050405020304" pitchFamily="18" charset="0"/>
                <a:ea typeface="Calibri" panose="020F0502020204030204" pitchFamily="34" charset="0"/>
              </a:rPr>
              <a:t>The studies which highlighted the changes and challenges in the human resource management during covid times and done in time frame of 2020-2021.</a:t>
            </a:r>
          </a:p>
          <a:p>
            <a:pPr marL="285750" indent="-285750" algn="just">
              <a:buFont typeface="Arial" panose="020B0604020202020204" pitchFamily="34" charset="0"/>
              <a:buChar char="•"/>
            </a:pPr>
            <a:endParaRPr lang="en-US" dirty="0">
              <a:latin typeface="Times New Roman" panose="02020603050405020304" pitchFamily="18" charset="0"/>
            </a:endParaRPr>
          </a:p>
          <a:p>
            <a:pPr marL="285750" indent="-285750" algn="just">
              <a:buFont typeface="Arial" panose="020B0604020202020204" pitchFamily="34" charset="0"/>
              <a:buChar char="•"/>
            </a:pPr>
            <a:r>
              <a:rPr lang="en-US" b="1" dirty="0">
                <a:solidFill>
                  <a:srgbClr val="0070C0"/>
                </a:solidFill>
                <a:latin typeface="Times New Roman" panose="02020603050405020304" pitchFamily="18" charset="0"/>
              </a:rPr>
              <a:t>EXCLUSION CRITERIA </a:t>
            </a:r>
            <a:r>
              <a:rPr lang="en-US" dirty="0">
                <a:latin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studies done apart from the covid times were excluded.</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IN" dirty="0"/>
          </a:p>
        </p:txBody>
      </p:sp>
    </p:spTree>
    <p:extLst>
      <p:ext uri="{BB962C8B-B14F-4D97-AF65-F5344CB8AC3E}">
        <p14:creationId xmlns:p14="http://schemas.microsoft.com/office/powerpoint/2010/main" val="3988188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9575E-6197-456D-95E3-4AB95246BBE8}"/>
              </a:ext>
            </a:extLst>
          </p:cNvPr>
          <p:cNvSpPr>
            <a:spLocks noGrp="1"/>
          </p:cNvSpPr>
          <p:nvPr>
            <p:ph type="title"/>
          </p:nvPr>
        </p:nvSpPr>
        <p:spPr/>
        <p:txBody>
          <a:bodyPr>
            <a:normAutofit/>
          </a:bodyPr>
          <a:lstStyle/>
          <a:p>
            <a:r>
              <a:rPr lang="en-IN" sz="5400" dirty="0"/>
              <a:t>RESULTS</a:t>
            </a:r>
          </a:p>
        </p:txBody>
      </p:sp>
      <p:sp>
        <p:nvSpPr>
          <p:cNvPr id="4" name="TextBox 3">
            <a:extLst>
              <a:ext uri="{FF2B5EF4-FFF2-40B4-BE49-F238E27FC236}">
                <a16:creationId xmlns:a16="http://schemas.microsoft.com/office/drawing/2014/main" id="{2790B8DD-254E-48F9-9E10-9FF69406123A}"/>
              </a:ext>
            </a:extLst>
          </p:cNvPr>
          <p:cNvSpPr txBox="1"/>
          <p:nvPr/>
        </p:nvSpPr>
        <p:spPr>
          <a:xfrm>
            <a:off x="3719744" y="346799"/>
            <a:ext cx="7838982" cy="6370975"/>
          </a:xfrm>
          <a:prstGeom prst="rect">
            <a:avLst/>
          </a:prstGeom>
          <a:noFill/>
        </p:spPr>
        <p:txBody>
          <a:bodyPr wrap="square" rtlCol="0">
            <a:spAutoFit/>
          </a:bodyPr>
          <a:lstStyle/>
          <a:p>
            <a:pPr marL="285750" indent="-285750" algn="jus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rPr>
              <a:t>Reduction in the salaries or delayed payments and appalling low expenditure on healthcare workforce was the major challenge which boosted in this crisis time. </a:t>
            </a:r>
          </a:p>
          <a:p>
            <a:pPr marL="285750" indent="-285750" algn="just">
              <a:buFont typeface="Arial" panose="020B0604020202020204" pitchFamily="34" charset="0"/>
              <a:buChar char="•"/>
            </a:pPr>
            <a:endParaRPr lang="en-US" sz="1600" dirty="0">
              <a:latin typeface="Times New Roman" panose="02020603050405020304" pitchFamily="18" charset="0"/>
            </a:endParaRPr>
          </a:p>
          <a:p>
            <a:pPr marL="285750" indent="-285750" algn="jus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rPr>
              <a:t>Another change which came was the fear of getting exposed by the virus</a:t>
            </a:r>
          </a:p>
          <a:p>
            <a:pPr marL="285750" indent="-285750" algn="just">
              <a:buFont typeface="Arial" panose="020B0604020202020204" pitchFamily="34" charset="0"/>
              <a:buChar char="•"/>
            </a:pPr>
            <a:endParaRPr lang="en-US" sz="1600" dirty="0">
              <a:latin typeface="Times New Roman" panose="02020603050405020304" pitchFamily="18" charset="0"/>
            </a:endParaRPr>
          </a:p>
          <a:p>
            <a:pPr marL="285750" indent="-285750" algn="jus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rPr>
              <a:t>Short term contracts employment was another shift or change made in the human resource management system of the healthcare system. </a:t>
            </a:r>
          </a:p>
          <a:p>
            <a:pPr marL="285750" indent="-285750" algn="just">
              <a:buFont typeface="Arial" panose="020B0604020202020204" pitchFamily="34" charset="0"/>
              <a:buChar char="•"/>
            </a:pPr>
            <a:endParaRPr lang="en-US" sz="1600" dirty="0">
              <a:latin typeface="Times New Roman" panose="02020603050405020304" pitchFamily="18" charset="0"/>
            </a:endParaRPr>
          </a:p>
          <a:p>
            <a:pPr marL="285750" indent="-285750" algn="jus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When we talk about the psycho-social impact of covid on people , the doctors and nurses were not left behind in this. The experience of personal violence and abuses by public on doctors and nurses in the public or private hospitals , led to demotivation of employees to work in a proper environment.</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endParaRPr lang="en-US" sz="1600" dirty="0">
              <a:latin typeface="Times New Roman" panose="02020603050405020304" pitchFamily="18" charset="0"/>
            </a:endParaRPr>
          </a:p>
          <a:p>
            <a:pPr marL="285750" indent="-285750" algn="jus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rPr>
              <a:t>As we know that healthcare industry is a skill-specific sector , so a lot of attention had to invested in hiring a right candidate for a specific role. The manual hiring process had been a trend which was being followed from a very long time and still now it exists in the system. </a:t>
            </a:r>
          </a:p>
          <a:p>
            <a:pPr marL="285750" indent="-285750" algn="just">
              <a:buFont typeface="Arial" panose="020B0604020202020204" pitchFamily="34" charset="0"/>
              <a:buChar char="•"/>
            </a:pPr>
            <a:endParaRPr lang="en-US" sz="1600" dirty="0">
              <a:latin typeface="Times New Roman" panose="02020603050405020304" pitchFamily="18" charset="0"/>
            </a:endParaRPr>
          </a:p>
          <a:p>
            <a:pPr marL="285750" indent="-285750" algn="jus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rPr>
              <a:t>Another challenge was the talent shortage. As there had been an increasing pace in the occupation but there was always a gap in the talent pool available in the market.</a:t>
            </a:r>
          </a:p>
          <a:p>
            <a:pPr marL="285750" indent="-285750" algn="just">
              <a:buFont typeface="Arial" panose="020B0604020202020204" pitchFamily="34" charset="0"/>
              <a:buChar char="•"/>
            </a:pPr>
            <a:endParaRPr lang="en-US" sz="1600" dirty="0">
              <a:latin typeface="Times New Roman" panose="02020603050405020304" pitchFamily="18" charset="0"/>
            </a:endParaRPr>
          </a:p>
          <a:p>
            <a:pPr marL="285750" indent="-285750" algn="jus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rPr>
              <a:t>HR managers when spoke on a personal note to the doctors and nurses on quitting their jobs , they found out that poor working environment and decrease in the employee value and branding impacted the quality of hiring and retention rate in the healthcare organizations.</a:t>
            </a:r>
            <a:endParaRPr lang="en-IN" sz="1600" dirty="0"/>
          </a:p>
        </p:txBody>
      </p:sp>
    </p:spTree>
    <p:extLst>
      <p:ext uri="{BB962C8B-B14F-4D97-AF65-F5344CB8AC3E}">
        <p14:creationId xmlns:p14="http://schemas.microsoft.com/office/powerpoint/2010/main" val="1713436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17F2E-8B58-4AF3-A6F4-2738C812841A}"/>
              </a:ext>
            </a:extLst>
          </p:cNvPr>
          <p:cNvSpPr>
            <a:spLocks noGrp="1"/>
          </p:cNvSpPr>
          <p:nvPr>
            <p:ph type="title"/>
          </p:nvPr>
        </p:nvSpPr>
        <p:spPr/>
        <p:txBody>
          <a:bodyPr/>
          <a:lstStyle/>
          <a:p>
            <a:r>
              <a:rPr lang="en-IN" dirty="0"/>
              <a:t>CONCLUSION</a:t>
            </a:r>
          </a:p>
        </p:txBody>
      </p:sp>
      <p:sp>
        <p:nvSpPr>
          <p:cNvPr id="4" name="TextBox 3">
            <a:extLst>
              <a:ext uri="{FF2B5EF4-FFF2-40B4-BE49-F238E27FC236}">
                <a16:creationId xmlns:a16="http://schemas.microsoft.com/office/drawing/2014/main" id="{DDCAAB37-0A20-46F0-A7D7-921660E8324B}"/>
              </a:ext>
            </a:extLst>
          </p:cNvPr>
          <p:cNvSpPr txBox="1"/>
          <p:nvPr/>
        </p:nvSpPr>
        <p:spPr>
          <a:xfrm>
            <a:off x="3675355" y="1225689"/>
            <a:ext cx="7874494" cy="5632311"/>
          </a:xfrm>
          <a:prstGeom prst="rect">
            <a:avLst/>
          </a:prstGeom>
          <a:noFill/>
        </p:spPr>
        <p:txBody>
          <a:bodyPr wrap="square" rtlCol="0">
            <a:spAutoFit/>
          </a:bodyPr>
          <a:lstStyle/>
          <a:p>
            <a:pPr marL="285750" indent="-285750" algn="just">
              <a:buFont typeface="Wingdings" panose="05000000000000000000" pitchFamily="2" charset="2"/>
              <a:buChar char="q"/>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deficit in the workforce and the organizational policies needs to be revamped and executed in a new manner to build a strong and healthy resilient workforce. The employee well being , anxiety and a good work environment needs to be prioritized from now which will be beneficial in future to acquire new talent and retain them with all the policies in place. </a:t>
            </a:r>
          </a:p>
          <a:p>
            <a:pPr marL="285750" indent="-285750" algn="just">
              <a:buFont typeface="Wingdings" panose="05000000000000000000" pitchFamily="2" charset="2"/>
              <a:buChar char="q"/>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q"/>
            </a:pPr>
            <a:r>
              <a:rPr lang="en-US" sz="2400" dirty="0">
                <a:effectLst/>
                <a:latin typeface="Times New Roman" panose="02020603050405020304" pitchFamily="18" charset="0"/>
                <a:ea typeface="Calibri" panose="020F0502020204030204" pitchFamily="34" charset="0"/>
              </a:rPr>
              <a:t>The challenges which were faced by the public health sector was mainly due to the underinvestment in health sector. But somewhere private was on a boom with adequate finances in place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q"/>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q"/>
            </a:pP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q"/>
            </a:pPr>
            <a:endParaRPr lang="en-IN" sz="2400" dirty="0"/>
          </a:p>
        </p:txBody>
      </p:sp>
    </p:spTree>
    <p:extLst>
      <p:ext uri="{BB962C8B-B14F-4D97-AF65-F5344CB8AC3E}">
        <p14:creationId xmlns:p14="http://schemas.microsoft.com/office/powerpoint/2010/main" val="1373977423"/>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A3F38"/>
      </a:dk2>
      <a:lt2>
        <a:srgbClr val="EEEDCB"/>
      </a:lt2>
      <a:accent1>
        <a:srgbClr val="818E9F"/>
      </a:accent1>
      <a:accent2>
        <a:srgbClr val="D26400"/>
      </a:accent2>
      <a:accent3>
        <a:srgbClr val="C3BA45"/>
      </a:accent3>
      <a:accent4>
        <a:srgbClr val="8A8552"/>
      </a:accent4>
      <a:accent5>
        <a:srgbClr val="F3B843"/>
      </a:accent5>
      <a:accent6>
        <a:srgbClr val="786C71"/>
      </a:accent6>
      <a:hlink>
        <a:srgbClr val="46A7CA"/>
      </a:hlink>
      <a:folHlink>
        <a:srgbClr val="B2B2B2"/>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docProps/app.xml><?xml version="1.0" encoding="utf-8"?>
<Properties xmlns="http://schemas.openxmlformats.org/officeDocument/2006/extended-properties" xmlns:vt="http://schemas.openxmlformats.org/officeDocument/2006/docPropsVTypes">
  <Template>TM03457475[[fn=Frame]]</Template>
  <TotalTime>167</TotalTime>
  <Words>1907</Words>
  <Application>Microsoft Office PowerPoint</Application>
  <PresentationFormat>Widescreen</PresentationFormat>
  <Paragraphs>155</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Corbel</vt:lpstr>
      <vt:lpstr>Montserrat</vt:lpstr>
      <vt:lpstr>Symbol</vt:lpstr>
      <vt:lpstr>Times New Roman</vt:lpstr>
      <vt:lpstr>Wingdings</vt:lpstr>
      <vt:lpstr>Wingdings 2</vt:lpstr>
      <vt:lpstr>Frame</vt:lpstr>
      <vt:lpstr>CHALLENGES FACED IN TALENT ACQUISITION IN HEALTHCARE DURING COVID-19 IN INDIA.</vt:lpstr>
      <vt:lpstr>ABOUT RxCruit   </vt:lpstr>
      <vt:lpstr>INTRODUCTION</vt:lpstr>
      <vt:lpstr>RATIONALE</vt:lpstr>
      <vt:lpstr>OBJECTIVES</vt:lpstr>
      <vt:lpstr>LITERATURE REVIEW</vt:lpstr>
      <vt:lpstr>METHODOLOGY</vt:lpstr>
      <vt:lpstr>RESULTS</vt:lpstr>
      <vt:lpstr>CONCLUSION</vt:lpstr>
      <vt:lpstr>RECOMMENDATIONS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FACED IN TALENT ACQUISITION IN HEALTHCARE DURING COVID-19 IN INDIA.</dc:title>
  <dc:creator>Aditi Dubey</dc:creator>
  <cp:lastModifiedBy>Aditi Dubey</cp:lastModifiedBy>
  <cp:revision>28</cp:revision>
  <dcterms:created xsi:type="dcterms:W3CDTF">2021-06-09T06:16:07Z</dcterms:created>
  <dcterms:modified xsi:type="dcterms:W3CDTF">2021-06-28T11:37:14Z</dcterms:modified>
</cp:coreProperties>
</file>