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21" r:id="rId1"/>
  </p:sldMasterIdLst>
  <p:notesMasterIdLst>
    <p:notesMasterId r:id="rId17"/>
  </p:notesMasterIdLst>
  <p:sldIdLst>
    <p:sldId id="256" r:id="rId2"/>
    <p:sldId id="257" r:id="rId3"/>
    <p:sldId id="258" r:id="rId4"/>
    <p:sldId id="259" r:id="rId5"/>
    <p:sldId id="260" r:id="rId6"/>
    <p:sldId id="262" r:id="rId7"/>
    <p:sldId id="263" r:id="rId8"/>
    <p:sldId id="264" r:id="rId9"/>
    <p:sldId id="265" r:id="rId10"/>
    <p:sldId id="270" r:id="rId11"/>
    <p:sldId id="267" r:id="rId12"/>
    <p:sldId id="268" r:id="rId13"/>
    <p:sldId id="266"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97" d="100"/>
          <a:sy n="97" d="100"/>
        </p:scale>
        <p:origin x="9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b6aab1d8a160d6e6/Livefolders/03%20Technical%20Folder/01%20Teams/Personal%20Folders/06%20Ittu/Dissertation/Dissertation-ittu.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b6aab1d8a160d6e6/Livefolders/03%20Technical%20Folder/01%20Teams/Personal%20Folders/06%20Ittu/Dissertation/Dissertation-ittu.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b6aab1d8a160d6e6/Livefolders/03%20Technical%20Folder/01%20Teams/Personal%20Folders/06%20Ittu/Dissertation/Dissertation-ittu.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b6aab1d8a160d6e6/Livefolders/03%20Technical%20Folder/01%20Teams/Personal%20Folders/06%20Ittu/Dissertation/Dissertation-ittu.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Number of CAR-T Therapies by Companies</a:t>
            </a:r>
          </a:p>
        </c:rich>
      </c:tx>
      <c:layout>
        <c:manualLayout>
          <c:xMode val="edge"/>
          <c:yMode val="edge"/>
          <c:x val="0.10887596171889662"/>
          <c:y val="4.478827361563517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'[Dissertation-ittu.xlsx]All Molecules'!$F$15</c:f>
              <c:strCache>
                <c:ptCount val="1"/>
                <c:pt idx="0">
                  <c:v>Number of Therapies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'[Dissertation-ittu.xlsx]All Molecules'!$E$16:$E$22</c:f>
              <c:strCache>
                <c:ptCount val="7"/>
                <c:pt idx="0">
                  <c:v>Bluebird Bio/ Bristol-Myers Squibb</c:v>
                </c:pt>
                <c:pt idx="1">
                  <c:v>Bristol-Myers Squibb</c:v>
                </c:pt>
                <c:pt idx="2">
                  <c:v>Gilead Sciences</c:v>
                </c:pt>
                <c:pt idx="3">
                  <c:v>Hrain Biotechnology</c:v>
                </c:pt>
                <c:pt idx="4">
                  <c:v>Johnson &amp; Johnson/ Legend Biotech</c:v>
                </c:pt>
                <c:pt idx="5">
                  <c:v>JW Therapeutics</c:v>
                </c:pt>
                <c:pt idx="6">
                  <c:v>Novartis</c:v>
                </c:pt>
              </c:strCache>
            </c:strRef>
          </c:cat>
          <c:val>
            <c:numRef>
              <c:f>'[Dissertation-ittu.xlsx]All Molecules'!$F$16:$F$22</c:f>
              <c:numCache>
                <c:formatCode>General</c:formatCode>
                <c:ptCount val="7"/>
                <c:pt idx="0">
                  <c:v>1</c:v>
                </c:pt>
                <c:pt idx="1">
                  <c:v>2</c:v>
                </c:pt>
                <c:pt idx="2">
                  <c:v>2</c:v>
                </c:pt>
                <c:pt idx="3">
                  <c:v>1</c:v>
                </c:pt>
                <c:pt idx="4">
                  <c:v>1</c:v>
                </c:pt>
                <c:pt idx="5">
                  <c:v>1</c:v>
                </c:pt>
                <c:pt idx="6">
                  <c:v>1</c:v>
                </c:pt>
              </c:numCache>
            </c:numRef>
          </c:val>
          <c:extLst>
            <c:ext xmlns:c16="http://schemas.microsoft.com/office/drawing/2014/chart" uri="{C3380CC4-5D6E-409C-BE32-E72D297353CC}">
              <c16:uniqueId val="{00000000-84BF-4B9B-A98F-99415C8BF3D8}"/>
            </c:ext>
          </c:extLst>
        </c:ser>
        <c:dLbls>
          <c:showLegendKey val="0"/>
          <c:showVal val="0"/>
          <c:showCatName val="0"/>
          <c:showSerName val="0"/>
          <c:showPercent val="0"/>
          <c:showBubbleSize val="0"/>
        </c:dLbls>
        <c:gapWidth val="182"/>
        <c:axId val="1254943487"/>
        <c:axId val="1254945135"/>
      </c:barChart>
      <c:catAx>
        <c:axId val="12549434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4945135"/>
        <c:crosses val="autoZero"/>
        <c:auto val="1"/>
        <c:lblAlgn val="ctr"/>
        <c:lblOffset val="100"/>
        <c:noMultiLvlLbl val="0"/>
      </c:catAx>
      <c:valAx>
        <c:axId val="125494513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4943487"/>
        <c:crosses val="autoZero"/>
        <c:crossBetween val="between"/>
        <c:minorUnit val="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No of Drugs by year of approval</a:t>
            </a:r>
          </a:p>
        </c:rich>
      </c:tx>
      <c:layout>
        <c:manualLayout>
          <c:xMode val="edge"/>
          <c:yMode val="edge"/>
          <c:x val="0.19220587628779437"/>
          <c:y val="3.426953937151823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4531925420201869"/>
          <c:y val="0.30979196702750694"/>
          <c:w val="0.7465880385931416"/>
          <c:h val="0.53454365071334164"/>
        </c:manualLayout>
      </c:layout>
      <c:barChart>
        <c:barDir val="col"/>
        <c:grouping val="stacked"/>
        <c:varyColors val="0"/>
        <c:ser>
          <c:idx val="0"/>
          <c:order val="0"/>
          <c:tx>
            <c:strRef>
              <c:f>'[Dissertation-ittu.xlsx]All Molecules'!$J$15</c:f>
              <c:strCache>
                <c:ptCount val="1"/>
                <c:pt idx="0">
                  <c:v>No of Drugs</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'[Dissertation-ittu.xlsx]All Molecules'!$I$16:$I$20</c:f>
              <c:numCache>
                <c:formatCode>General</c:formatCode>
                <c:ptCount val="5"/>
                <c:pt idx="0">
                  <c:v>2017</c:v>
                </c:pt>
                <c:pt idx="1">
                  <c:v>2018</c:v>
                </c:pt>
                <c:pt idx="2">
                  <c:v>2019</c:v>
                </c:pt>
                <c:pt idx="3">
                  <c:v>2020</c:v>
                </c:pt>
                <c:pt idx="4">
                  <c:v>2021</c:v>
                </c:pt>
              </c:numCache>
            </c:numRef>
          </c:cat>
          <c:val>
            <c:numRef>
              <c:f>'[Dissertation-ittu.xlsx]All Molecules'!$J$16:$J$20</c:f>
              <c:numCache>
                <c:formatCode>General</c:formatCode>
                <c:ptCount val="5"/>
                <c:pt idx="0">
                  <c:v>2</c:v>
                </c:pt>
                <c:pt idx="1">
                  <c:v>0</c:v>
                </c:pt>
                <c:pt idx="2">
                  <c:v>0</c:v>
                </c:pt>
                <c:pt idx="3">
                  <c:v>1</c:v>
                </c:pt>
                <c:pt idx="4">
                  <c:v>2</c:v>
                </c:pt>
              </c:numCache>
            </c:numRef>
          </c:val>
          <c:extLst>
            <c:ext xmlns:c16="http://schemas.microsoft.com/office/drawing/2014/chart" uri="{C3380CC4-5D6E-409C-BE32-E72D297353CC}">
              <c16:uniqueId val="{00000000-5E63-4F78-BEE3-E031A1C19202}"/>
            </c:ext>
          </c:extLst>
        </c:ser>
        <c:dLbls>
          <c:showLegendKey val="0"/>
          <c:showVal val="0"/>
          <c:showCatName val="0"/>
          <c:showSerName val="0"/>
          <c:showPercent val="0"/>
          <c:showBubbleSize val="0"/>
        </c:dLbls>
        <c:gapWidth val="75"/>
        <c:overlap val="100"/>
        <c:axId val="1254562015"/>
        <c:axId val="1255032159"/>
      </c:barChart>
      <c:catAx>
        <c:axId val="12545620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5032159"/>
        <c:crosses val="autoZero"/>
        <c:auto val="1"/>
        <c:lblAlgn val="ctr"/>
        <c:lblOffset val="100"/>
        <c:noMultiLvlLbl val="0"/>
      </c:catAx>
      <c:valAx>
        <c:axId val="1255032159"/>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No</a:t>
                </a:r>
                <a:r>
                  <a:rPr lang="en-US" baseline="0"/>
                  <a:t> of Drugs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4562015"/>
        <c:crosses val="autoZero"/>
        <c:crossBetween val="between"/>
        <c:min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[Dissertation-ittu.xlsx]HSD!PivotTable1</c:name>
    <c:fmtId val="-1"/>
  </c:pivotSource>
  <c:chart>
    <c:title>
      <c:tx>
        <c:rich>
          <a:bodyPr rot="0" spcFirstLastPara="1" vertOverflow="ellipsis" vert="horz" wrap="square" anchor="ctr" anchorCtr="1"/>
          <a:lstStyle/>
          <a:p>
            <a:pPr>
              <a:defRPr sz="960" b="1" i="0" u="none" strike="noStrike" kern="1200" cap="all" spc="150" baseline="0">
                <a:solidFill>
                  <a:schemeClr val="tx1">
                    <a:lumMod val="50000"/>
                    <a:lumOff val="50000"/>
                  </a:schemeClr>
                </a:solidFill>
                <a:latin typeface="+mn-lt"/>
                <a:ea typeface="+mn-ea"/>
                <a:cs typeface="+mn-cs"/>
              </a:defRPr>
            </a:pPr>
            <a:r>
              <a:rPr lang="en-US"/>
              <a:t>CAR-T Therapies by Highest Stage of Development</a:t>
            </a:r>
          </a:p>
        </c:rich>
      </c:tx>
      <c:overlay val="0"/>
      <c:spPr>
        <a:noFill/>
        <a:ln>
          <a:noFill/>
        </a:ln>
        <a:effectLst/>
      </c:spPr>
      <c:txPr>
        <a:bodyPr rot="0" spcFirstLastPara="1" vertOverflow="ellipsis" vert="horz" wrap="square" anchor="ctr" anchorCtr="1"/>
        <a:lstStyle/>
        <a:p>
          <a:pPr>
            <a:defRPr sz="960" b="1" i="0" u="none" strike="noStrike" kern="1200" cap="all" spc="150" baseline="0">
              <a:solidFill>
                <a:schemeClr val="tx1">
                  <a:lumMod val="50000"/>
                  <a:lumOff val="50000"/>
                </a:schemeClr>
              </a:solidFill>
              <a:latin typeface="+mn-lt"/>
              <a:ea typeface="+mn-ea"/>
              <a:cs typeface="+mn-cs"/>
            </a:defRPr>
          </a:pPr>
          <a:endParaRPr lang="en-US"/>
        </a:p>
      </c:txPr>
    </c:title>
    <c:autoTitleDeleted val="0"/>
    <c:pivotFmts>
      <c:pivotFmt>
        <c:idx val="0"/>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1"/>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
        <c:idx val="2"/>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7.7634019913257371E-2"/>
          <c:y val="0.32910112626783505"/>
          <c:w val="0.86979655575107495"/>
          <c:h val="0.57079054964205478"/>
        </c:manualLayout>
      </c:layout>
      <c:barChart>
        <c:barDir val="col"/>
        <c:grouping val="clustered"/>
        <c:varyColors val="0"/>
        <c:ser>
          <c:idx val="0"/>
          <c:order val="0"/>
          <c:tx>
            <c:strRef>
              <c:f>HSD!$B$3</c:f>
              <c:strCache>
                <c:ptCount val="1"/>
                <c:pt idx="0">
                  <c:v>Total</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HSD!$A$4:$A$7</c:f>
              <c:strCache>
                <c:ptCount val="3"/>
                <c:pt idx="0">
                  <c:v>Launched</c:v>
                </c:pt>
                <c:pt idx="1">
                  <c:v>Phase III Clinical Trial</c:v>
                </c:pt>
                <c:pt idx="2">
                  <c:v>Pre-registration</c:v>
                </c:pt>
              </c:strCache>
            </c:strRef>
          </c:cat>
          <c:val>
            <c:numRef>
              <c:f>HSD!$B$4:$B$7</c:f>
              <c:numCache>
                <c:formatCode>General</c:formatCode>
                <c:ptCount val="3"/>
                <c:pt idx="0">
                  <c:v>5</c:v>
                </c:pt>
                <c:pt idx="1">
                  <c:v>1</c:v>
                </c:pt>
                <c:pt idx="2">
                  <c:v>2</c:v>
                </c:pt>
              </c:numCache>
            </c:numRef>
          </c:val>
          <c:extLst>
            <c:ext xmlns:c16="http://schemas.microsoft.com/office/drawing/2014/chart" uri="{C3380CC4-5D6E-409C-BE32-E72D297353CC}">
              <c16:uniqueId val="{00000000-DCB9-41F0-A6A9-B92AAB0CA728}"/>
            </c:ext>
          </c:extLst>
        </c:ser>
        <c:dLbls>
          <c:dLblPos val="outEnd"/>
          <c:showLegendKey val="0"/>
          <c:showVal val="1"/>
          <c:showCatName val="0"/>
          <c:showSerName val="0"/>
          <c:showPercent val="0"/>
          <c:showBubbleSize val="0"/>
        </c:dLbls>
        <c:gapWidth val="164"/>
        <c:overlap val="-22"/>
        <c:axId val="1670610655"/>
        <c:axId val="1618258879"/>
      </c:barChart>
      <c:catAx>
        <c:axId val="1670610655"/>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en-US"/>
          </a:p>
        </c:txPr>
        <c:crossAx val="1618258879"/>
        <c:crosses val="autoZero"/>
        <c:auto val="1"/>
        <c:lblAlgn val="ctr"/>
        <c:lblOffset val="100"/>
        <c:noMultiLvlLbl val="0"/>
      </c:catAx>
      <c:valAx>
        <c:axId val="1618258879"/>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6706106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[Dissertation-ittu.xlsx]Target!PivotTable2</c:name>
    <c:fmtId val="-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CAR-T Therapies by Target</a:t>
            </a:r>
            <a:r>
              <a:rPr lang="en-US" baseline="0"/>
              <a:t> Type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2"/>
        <c:spPr>
          <a:solidFill>
            <a:schemeClr val="accent1"/>
          </a:solidFill>
          <a:ln>
            <a:noFill/>
          </a:ln>
          <a:effectLst/>
        </c:spPr>
      </c:pivotFmt>
      <c:pivotFmt>
        <c:idx val="3"/>
        <c:spPr>
          <a:solidFill>
            <a:schemeClr val="accent1"/>
          </a:solidFill>
          <a:ln>
            <a:noFill/>
          </a:ln>
          <a:effectLst/>
        </c:spPr>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5"/>
        <c:spPr>
          <a:solidFill>
            <a:schemeClr val="accent1"/>
          </a:solidFill>
          <a:ln>
            <a:noFill/>
          </a:ln>
          <a:effectLst/>
        </c:spPr>
      </c:pivotFmt>
      <c:pivotFmt>
        <c:idx val="6"/>
        <c:spPr>
          <a:solidFill>
            <a:schemeClr val="accent1"/>
          </a:solidFill>
          <a:ln>
            <a:noFill/>
          </a:ln>
          <a:effectLst/>
        </c:spPr>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Lst>
        </c:dLbl>
      </c:pivotFmt>
      <c:pivotFmt>
        <c:idx val="8"/>
        <c:spPr>
          <a:solidFill>
            <a:schemeClr val="accent1"/>
          </a:solidFill>
          <a:ln>
            <a:noFill/>
          </a:ln>
          <a:effectLst/>
        </c:spPr>
      </c:pivotFmt>
      <c:pivotFmt>
        <c:idx val="9"/>
        <c:spPr>
          <a:solidFill>
            <a:schemeClr val="accent1"/>
          </a:solidFill>
          <a:ln>
            <a:noFill/>
          </a:ln>
          <a:effectLst/>
        </c:spPr>
      </c:pivotFmt>
    </c:pivotFmts>
    <c:plotArea>
      <c:layout/>
      <c:pieChart>
        <c:varyColors val="1"/>
        <c:ser>
          <c:idx val="0"/>
          <c:order val="0"/>
          <c:tx>
            <c:strRef>
              <c:f>Target!$B$3</c:f>
              <c:strCache>
                <c:ptCount val="1"/>
                <c:pt idx="0">
                  <c:v>Total</c:v>
                </c:pt>
              </c:strCache>
            </c:strRef>
          </c:tx>
          <c:dPt>
            <c:idx val="0"/>
            <c:bubble3D val="0"/>
            <c:spPr>
              <a:solidFill>
                <a:schemeClr val="accent1"/>
              </a:solidFill>
              <a:ln>
                <a:noFill/>
              </a:ln>
              <a:effectLst/>
            </c:spPr>
            <c:extLst>
              <c:ext xmlns:c16="http://schemas.microsoft.com/office/drawing/2014/chart" uri="{C3380CC4-5D6E-409C-BE32-E72D297353CC}">
                <c16:uniqueId val="{00000001-5B28-4F3C-8A01-AFE02D97D539}"/>
              </c:ext>
            </c:extLst>
          </c:dPt>
          <c:dPt>
            <c:idx val="1"/>
            <c:bubble3D val="0"/>
            <c:spPr>
              <a:solidFill>
                <a:schemeClr val="accent2"/>
              </a:solidFill>
              <a:ln>
                <a:noFill/>
              </a:ln>
              <a:effectLst/>
            </c:spPr>
            <c:extLst>
              <c:ext xmlns:c16="http://schemas.microsoft.com/office/drawing/2014/chart" uri="{C3380CC4-5D6E-409C-BE32-E72D297353CC}">
                <c16:uniqueId val="{00000003-5B28-4F3C-8A01-AFE02D97D539}"/>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Target!$A$4:$A$6</c:f>
              <c:strCache>
                <c:ptCount val="2"/>
                <c:pt idx="0">
                  <c:v>BCMA</c:v>
                </c:pt>
                <c:pt idx="1">
                  <c:v>CD19 molecule</c:v>
                </c:pt>
              </c:strCache>
            </c:strRef>
          </c:cat>
          <c:val>
            <c:numRef>
              <c:f>Target!$B$4:$B$6</c:f>
              <c:numCache>
                <c:formatCode>General</c:formatCode>
                <c:ptCount val="2"/>
                <c:pt idx="0">
                  <c:v>2</c:v>
                </c:pt>
                <c:pt idx="1">
                  <c:v>6</c:v>
                </c:pt>
              </c:numCache>
            </c:numRef>
          </c:val>
          <c:extLst>
            <c:ext xmlns:c16="http://schemas.microsoft.com/office/drawing/2014/chart" uri="{C3380CC4-5D6E-409C-BE32-E72D297353CC}">
              <c16:uniqueId val="{00000004-5B28-4F3C-8A01-AFE02D97D53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E26274-BC47-4354-8767-979CD9DC6C6D}"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IN"/>
        </a:p>
      </dgm:t>
    </dgm:pt>
    <dgm:pt modelId="{873EC9FE-36A3-4940-8812-427A42DBB27B}">
      <dgm:prSet phldrT="[Text]" custT="1"/>
      <dgm:spPr/>
      <dgm:t>
        <a:bodyPr/>
        <a:lstStyle/>
        <a:p>
          <a:r>
            <a:rPr lang="en-IN" sz="1200" dirty="0" err="1"/>
            <a:t>Hematological</a:t>
          </a:r>
          <a:r>
            <a:rPr lang="en-IN" sz="1200" dirty="0"/>
            <a:t> cancers are one of the main causes of death in the world. Over time, various conventional cytotoxic methodologies have been created for neoplastic diseases .</a:t>
          </a:r>
          <a:r>
            <a:rPr lang="en-US" sz="1200" dirty="0" err="1"/>
            <a:t>Albiet</a:t>
          </a:r>
          <a:r>
            <a:rPr lang="en-US" sz="1200" dirty="0"/>
            <a:t>, due to the restricted effectiveness of these approaches as per the heterogeneity of disease cells, there is a consistent quest for therapeutic approaches with improved result, for example, immunotherapy that uses and upgrades the normal capacity of the patient's immune system</a:t>
          </a:r>
          <a:endParaRPr lang="en-IN" sz="1200" dirty="0"/>
        </a:p>
      </dgm:t>
    </dgm:pt>
    <dgm:pt modelId="{B05DDD14-DEAC-4B62-AE4C-61BB42457093}" type="parTrans" cxnId="{41B26D48-57BC-481F-BDA9-58CD33103603}">
      <dgm:prSet/>
      <dgm:spPr/>
      <dgm:t>
        <a:bodyPr/>
        <a:lstStyle/>
        <a:p>
          <a:endParaRPr lang="en-IN"/>
        </a:p>
      </dgm:t>
    </dgm:pt>
    <dgm:pt modelId="{812372F9-9892-477C-8D86-1F38C89C2233}" type="sibTrans" cxnId="{41B26D48-57BC-481F-BDA9-58CD33103603}">
      <dgm:prSet/>
      <dgm:spPr/>
      <dgm:t>
        <a:bodyPr/>
        <a:lstStyle/>
        <a:p>
          <a:endParaRPr lang="en-IN"/>
        </a:p>
      </dgm:t>
    </dgm:pt>
    <dgm:pt modelId="{04AD73F1-5ACB-48C1-B3A4-8C1484666AF8}">
      <dgm:prSet phldrT="[Text]" custT="1"/>
      <dgm:spPr/>
      <dgm:t>
        <a:bodyPr/>
        <a:lstStyle/>
        <a:p>
          <a:r>
            <a:rPr lang="en-IN" sz="1200" dirty="0"/>
            <a:t>Recent dramatic clinical responses in studies with gene-modified T-cells expressing chimeric antigen receptors (CARs) in malignant B-cell </a:t>
          </a:r>
          <a:r>
            <a:rPr lang="en-IN" sz="1200" dirty="0" err="1"/>
            <a:t>tumors</a:t>
          </a:r>
          <a:r>
            <a:rPr lang="en-IN" sz="1200" dirty="0"/>
            <a:t> have generated great excitement and have become the first genetically engineered cell-based therapy to receive approval from the US Food and Drug Administration. This therapy has paved the way for a potential paradigm shift in the way refractory or relapsed cancers are treated.</a:t>
          </a:r>
        </a:p>
        <a:p>
          <a:endParaRPr lang="en-IN" sz="1200" dirty="0"/>
        </a:p>
      </dgm:t>
    </dgm:pt>
    <dgm:pt modelId="{2CD61EB9-06DF-4AA7-8BBD-37704934A145}" type="parTrans" cxnId="{5B605222-3A92-45FF-BE98-7B9FA0D10EF2}">
      <dgm:prSet/>
      <dgm:spPr/>
      <dgm:t>
        <a:bodyPr/>
        <a:lstStyle/>
        <a:p>
          <a:endParaRPr lang="en-IN"/>
        </a:p>
      </dgm:t>
    </dgm:pt>
    <dgm:pt modelId="{AA79B3DA-C7F4-426E-85FC-0763FD89DE12}" type="sibTrans" cxnId="{5B605222-3A92-45FF-BE98-7B9FA0D10EF2}">
      <dgm:prSet/>
      <dgm:spPr/>
      <dgm:t>
        <a:bodyPr/>
        <a:lstStyle/>
        <a:p>
          <a:endParaRPr lang="en-IN"/>
        </a:p>
      </dgm:t>
    </dgm:pt>
    <dgm:pt modelId="{58806772-2804-4681-B013-842A79997A24}">
      <dgm:prSet phldrT="[Text]" custT="1"/>
      <dgm:spPr/>
      <dgm:t>
        <a:bodyPr/>
        <a:lstStyle/>
        <a:p>
          <a:r>
            <a:rPr lang="en-US" sz="1000" dirty="0"/>
            <a:t>The standard treatment of cancer for  years  included surgery, Chemotherapy and Radiation. Throughout the most recent twenty years, targeted therapies like imatinib (Gleevec®) and trastuzumab (Herceptin®)—have additionally established themselves as standard therapies for some malignant growths. Yet, in the course of recent years, CAR-T  immunotherapy has emerged  as the treatments  that fortify the strength of a patient's immune system to attack tumor. The cancer community calls it ‘5</a:t>
          </a:r>
          <a:r>
            <a:rPr lang="en-US" sz="1000" baseline="30000" dirty="0"/>
            <a:t>th</a:t>
          </a:r>
          <a:r>
            <a:rPr lang="en-US" sz="1000" dirty="0"/>
            <a:t> pillar’ of cancer treatment.</a:t>
          </a:r>
        </a:p>
        <a:p>
          <a:r>
            <a:rPr lang="en-GB" sz="1000" dirty="0"/>
            <a:t>CAR T cell therapy is also being </a:t>
          </a:r>
          <a:r>
            <a:rPr lang="en-GB" sz="1050" dirty="0"/>
            <a:t>explored in solid tumours. Recently, fast track designation was granted to  CAR-T therapy for the treatment of Thyroid Cancer. Also, research around the efficacy </a:t>
          </a:r>
          <a:r>
            <a:rPr lang="en-GB" sz="1050" b="1" dirty="0"/>
            <a:t>of  the  CAR-T cells in Brain tumour is </a:t>
          </a:r>
          <a:r>
            <a:rPr lang="en-GB" sz="1050" dirty="0"/>
            <a:t>currently underway</a:t>
          </a:r>
          <a:r>
            <a:rPr lang="en-GB" sz="1200" dirty="0"/>
            <a:t> </a:t>
          </a:r>
          <a:r>
            <a:rPr lang="en-GB" sz="1800" dirty="0"/>
            <a:t>.</a:t>
          </a:r>
        </a:p>
      </dgm:t>
    </dgm:pt>
    <dgm:pt modelId="{C15D50E9-6E4E-4804-90BE-31885FA28D0E}" type="parTrans" cxnId="{4DB040BC-4C06-4A17-BEDD-30DD9EFB21C6}">
      <dgm:prSet/>
      <dgm:spPr/>
      <dgm:t>
        <a:bodyPr/>
        <a:lstStyle/>
        <a:p>
          <a:endParaRPr lang="en-IN"/>
        </a:p>
      </dgm:t>
    </dgm:pt>
    <dgm:pt modelId="{ACEF5D76-C296-4EBF-95EF-A9A94178F5EF}" type="sibTrans" cxnId="{4DB040BC-4C06-4A17-BEDD-30DD9EFB21C6}">
      <dgm:prSet/>
      <dgm:spPr/>
      <dgm:t>
        <a:bodyPr/>
        <a:lstStyle/>
        <a:p>
          <a:endParaRPr lang="en-IN"/>
        </a:p>
      </dgm:t>
    </dgm:pt>
    <dgm:pt modelId="{B20C8787-B594-4EAA-A487-AE466483CF4D}" type="pres">
      <dgm:prSet presAssocID="{93E26274-BC47-4354-8767-979CD9DC6C6D}" presName="Name0" presStyleCnt="0">
        <dgm:presLayoutVars>
          <dgm:dir/>
          <dgm:resizeHandles val="exact"/>
        </dgm:presLayoutVars>
      </dgm:prSet>
      <dgm:spPr/>
    </dgm:pt>
    <dgm:pt modelId="{F727D1AF-AB81-41A1-85A3-628FCE2D481C}" type="pres">
      <dgm:prSet presAssocID="{873EC9FE-36A3-4940-8812-427A42DBB27B}" presName="node" presStyleLbl="node1" presStyleIdx="0" presStyleCnt="3" custLinFactNeighborX="-513" custLinFactNeighborY="-13">
        <dgm:presLayoutVars>
          <dgm:bulletEnabled val="1"/>
        </dgm:presLayoutVars>
      </dgm:prSet>
      <dgm:spPr/>
    </dgm:pt>
    <dgm:pt modelId="{ABEC8BD7-5B30-499D-8AC9-CA601C56E58A}" type="pres">
      <dgm:prSet presAssocID="{812372F9-9892-477C-8D86-1F38C89C2233}" presName="sibTrans" presStyleCnt="0"/>
      <dgm:spPr/>
    </dgm:pt>
    <dgm:pt modelId="{8B088E29-C63A-404F-92EC-7B802EA97A3C}" type="pres">
      <dgm:prSet presAssocID="{04AD73F1-5ACB-48C1-B3A4-8C1484666AF8}" presName="node" presStyleLbl="node1" presStyleIdx="1" presStyleCnt="3">
        <dgm:presLayoutVars>
          <dgm:bulletEnabled val="1"/>
        </dgm:presLayoutVars>
      </dgm:prSet>
      <dgm:spPr/>
    </dgm:pt>
    <dgm:pt modelId="{B72BF0E8-7203-446E-B806-0CA6D5981BD2}" type="pres">
      <dgm:prSet presAssocID="{AA79B3DA-C7F4-426E-85FC-0763FD89DE12}" presName="sibTrans" presStyleCnt="0"/>
      <dgm:spPr/>
    </dgm:pt>
    <dgm:pt modelId="{F640D961-00A4-494C-AAEC-1D48D5561682}" type="pres">
      <dgm:prSet presAssocID="{58806772-2804-4681-B013-842A79997A24}" presName="node" presStyleLbl="node1" presStyleIdx="2" presStyleCnt="3" custLinFactNeighborX="0">
        <dgm:presLayoutVars>
          <dgm:bulletEnabled val="1"/>
        </dgm:presLayoutVars>
      </dgm:prSet>
      <dgm:spPr/>
    </dgm:pt>
  </dgm:ptLst>
  <dgm:cxnLst>
    <dgm:cxn modelId="{BA988907-CF77-49D0-A339-BA736E8CC5DB}" type="presOf" srcId="{04AD73F1-5ACB-48C1-B3A4-8C1484666AF8}" destId="{8B088E29-C63A-404F-92EC-7B802EA97A3C}" srcOrd="0" destOrd="0" presId="urn:microsoft.com/office/officeart/2005/8/layout/hList6"/>
    <dgm:cxn modelId="{02ECC818-8355-49F6-8027-C25E32EB0B10}" type="presOf" srcId="{58806772-2804-4681-B013-842A79997A24}" destId="{F640D961-00A4-494C-AAEC-1D48D5561682}" srcOrd="0" destOrd="0" presId="urn:microsoft.com/office/officeart/2005/8/layout/hList6"/>
    <dgm:cxn modelId="{5B605222-3A92-45FF-BE98-7B9FA0D10EF2}" srcId="{93E26274-BC47-4354-8767-979CD9DC6C6D}" destId="{04AD73F1-5ACB-48C1-B3A4-8C1484666AF8}" srcOrd="1" destOrd="0" parTransId="{2CD61EB9-06DF-4AA7-8BBD-37704934A145}" sibTransId="{AA79B3DA-C7F4-426E-85FC-0763FD89DE12}"/>
    <dgm:cxn modelId="{41B26D48-57BC-481F-BDA9-58CD33103603}" srcId="{93E26274-BC47-4354-8767-979CD9DC6C6D}" destId="{873EC9FE-36A3-4940-8812-427A42DBB27B}" srcOrd="0" destOrd="0" parTransId="{B05DDD14-DEAC-4B62-AE4C-61BB42457093}" sibTransId="{812372F9-9892-477C-8D86-1F38C89C2233}"/>
    <dgm:cxn modelId="{52743381-DE14-4007-9468-67BCD62D25A6}" type="presOf" srcId="{873EC9FE-36A3-4940-8812-427A42DBB27B}" destId="{F727D1AF-AB81-41A1-85A3-628FCE2D481C}" srcOrd="0" destOrd="0" presId="urn:microsoft.com/office/officeart/2005/8/layout/hList6"/>
    <dgm:cxn modelId="{CA9C84A1-6B9E-4B6B-892F-8E828F0569BD}" type="presOf" srcId="{93E26274-BC47-4354-8767-979CD9DC6C6D}" destId="{B20C8787-B594-4EAA-A487-AE466483CF4D}" srcOrd="0" destOrd="0" presId="urn:microsoft.com/office/officeart/2005/8/layout/hList6"/>
    <dgm:cxn modelId="{4DB040BC-4C06-4A17-BEDD-30DD9EFB21C6}" srcId="{93E26274-BC47-4354-8767-979CD9DC6C6D}" destId="{58806772-2804-4681-B013-842A79997A24}" srcOrd="2" destOrd="0" parTransId="{C15D50E9-6E4E-4804-90BE-31885FA28D0E}" sibTransId="{ACEF5D76-C296-4EBF-95EF-A9A94178F5EF}"/>
    <dgm:cxn modelId="{DEBD04CA-AEA2-4B6D-9910-51BEB4C725BC}" type="presParOf" srcId="{B20C8787-B594-4EAA-A487-AE466483CF4D}" destId="{F727D1AF-AB81-41A1-85A3-628FCE2D481C}" srcOrd="0" destOrd="0" presId="urn:microsoft.com/office/officeart/2005/8/layout/hList6"/>
    <dgm:cxn modelId="{4AA36543-4EEA-4C27-83CB-9AE93B0B398A}" type="presParOf" srcId="{B20C8787-B594-4EAA-A487-AE466483CF4D}" destId="{ABEC8BD7-5B30-499D-8AC9-CA601C56E58A}" srcOrd="1" destOrd="0" presId="urn:microsoft.com/office/officeart/2005/8/layout/hList6"/>
    <dgm:cxn modelId="{3C4B02B2-6C2E-401D-A4BC-EC327A8CE888}" type="presParOf" srcId="{B20C8787-B594-4EAA-A487-AE466483CF4D}" destId="{8B088E29-C63A-404F-92EC-7B802EA97A3C}" srcOrd="2" destOrd="0" presId="urn:microsoft.com/office/officeart/2005/8/layout/hList6"/>
    <dgm:cxn modelId="{00B6B667-5B20-4544-953B-2CB674EB82EB}" type="presParOf" srcId="{B20C8787-B594-4EAA-A487-AE466483CF4D}" destId="{B72BF0E8-7203-446E-B806-0CA6D5981BD2}" srcOrd="3" destOrd="0" presId="urn:microsoft.com/office/officeart/2005/8/layout/hList6"/>
    <dgm:cxn modelId="{6DDD2651-5A85-482F-B916-B4B778C1D6BD}" type="presParOf" srcId="{B20C8787-B594-4EAA-A487-AE466483CF4D}" destId="{F640D961-00A4-494C-AAEC-1D48D5561682}"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51BB14-D13C-4F13-A412-92AE255E5FF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IN"/>
        </a:p>
      </dgm:t>
    </dgm:pt>
    <dgm:pt modelId="{EE2DC073-A304-4686-BCF0-896C10B5EB54}">
      <dgm:prSet phldrT="[Text]"/>
      <dgm:spPr/>
      <dgm:t>
        <a:bodyPr/>
        <a:lstStyle/>
        <a:p>
          <a:r>
            <a:rPr lang="en-IN" dirty="0">
              <a:highlight>
                <a:srgbClr val="000000"/>
              </a:highlight>
            </a:rPr>
            <a:t>Adoptive cancer transfer</a:t>
          </a:r>
        </a:p>
      </dgm:t>
    </dgm:pt>
    <dgm:pt modelId="{ECACF45D-0E7F-4552-9595-C6D612EEE09A}" type="parTrans" cxnId="{CA612B32-E09E-4FA4-8706-9C2480062DE3}">
      <dgm:prSet/>
      <dgm:spPr/>
      <dgm:t>
        <a:bodyPr/>
        <a:lstStyle/>
        <a:p>
          <a:endParaRPr lang="en-IN"/>
        </a:p>
      </dgm:t>
    </dgm:pt>
    <dgm:pt modelId="{5AE389BA-6CDC-4531-9C59-350EEE93E29B}" type="sibTrans" cxnId="{CA612B32-E09E-4FA4-8706-9C2480062DE3}">
      <dgm:prSet/>
      <dgm:spPr/>
      <dgm:t>
        <a:bodyPr/>
        <a:lstStyle/>
        <a:p>
          <a:endParaRPr lang="en-IN"/>
        </a:p>
      </dgm:t>
    </dgm:pt>
    <dgm:pt modelId="{D4189A5B-994C-4E8E-93E4-3278B3F3DD64}">
      <dgm:prSet phldrT="[Text]" custT="1"/>
      <dgm:spPr/>
      <dgm:t>
        <a:bodyPr/>
        <a:lstStyle/>
        <a:p>
          <a:r>
            <a:rPr lang="en-US" sz="1200" dirty="0"/>
            <a:t>Adoptive T cell transfer (ACT) is a new area of transfusion medicine which involves the infusion of lymphocytes to mediate antitumor, antiviral, or anti-inflammatory effects. </a:t>
          </a:r>
          <a:r>
            <a:rPr lang="en-US" sz="1200" b="1" dirty="0"/>
            <a:t>Three forms of ACT are being developed for cancer therapy; these include tumor-infiltrating lymphocytes (TILs), T cell receptor (TCR) T cells, and CAR T cells. </a:t>
          </a:r>
          <a:r>
            <a:rPr lang="en-US" sz="1200" dirty="0"/>
            <a:t>Out of these three, CAR-T cells are the most developed ACTs</a:t>
          </a:r>
          <a:endParaRPr lang="en-IN" sz="1200" dirty="0"/>
        </a:p>
      </dgm:t>
    </dgm:pt>
    <dgm:pt modelId="{D4048508-4DD2-4A8E-B613-19BE40D95CD9}" type="parTrans" cxnId="{97BDF2D7-A0F5-4E8F-8B2C-CEE71DE52994}">
      <dgm:prSet/>
      <dgm:spPr/>
      <dgm:t>
        <a:bodyPr/>
        <a:lstStyle/>
        <a:p>
          <a:endParaRPr lang="en-IN"/>
        </a:p>
      </dgm:t>
    </dgm:pt>
    <dgm:pt modelId="{9B7A4463-F994-4A3E-80E0-000114D2B473}" type="sibTrans" cxnId="{97BDF2D7-A0F5-4E8F-8B2C-CEE71DE52994}">
      <dgm:prSet/>
      <dgm:spPr/>
      <dgm:t>
        <a:bodyPr/>
        <a:lstStyle/>
        <a:p>
          <a:endParaRPr lang="en-IN"/>
        </a:p>
      </dgm:t>
    </dgm:pt>
    <dgm:pt modelId="{8243BEE7-C2BE-4467-8E7A-F5B65B0255F7}">
      <dgm:prSet phldrT="[Text]"/>
      <dgm:spPr/>
      <dgm:t>
        <a:bodyPr/>
        <a:lstStyle/>
        <a:p>
          <a:r>
            <a:rPr lang="en-IN" dirty="0">
              <a:highlight>
                <a:srgbClr val="000000"/>
              </a:highlight>
            </a:rPr>
            <a:t>CAR-T Cells</a:t>
          </a:r>
        </a:p>
      </dgm:t>
    </dgm:pt>
    <dgm:pt modelId="{34802445-E745-4308-8BD7-4E0E07E0400A}" type="parTrans" cxnId="{BD881B4F-D128-484F-A7C2-6FBAA82EA2EB}">
      <dgm:prSet/>
      <dgm:spPr/>
      <dgm:t>
        <a:bodyPr/>
        <a:lstStyle/>
        <a:p>
          <a:endParaRPr lang="en-IN"/>
        </a:p>
      </dgm:t>
    </dgm:pt>
    <dgm:pt modelId="{AC110C0C-2F45-4552-916A-9CF26100D1BA}" type="sibTrans" cxnId="{BD881B4F-D128-484F-A7C2-6FBAA82EA2EB}">
      <dgm:prSet/>
      <dgm:spPr/>
      <dgm:t>
        <a:bodyPr/>
        <a:lstStyle/>
        <a:p>
          <a:endParaRPr lang="en-IN"/>
        </a:p>
      </dgm:t>
    </dgm:pt>
    <dgm:pt modelId="{2826CCC2-88CA-4497-8365-7987A1EF5FF4}">
      <dgm:prSet phldrT="[Text]" custT="1"/>
      <dgm:spPr/>
      <dgm:t>
        <a:bodyPr/>
        <a:lstStyle/>
        <a:p>
          <a:pPr>
            <a:buFont typeface="Symbol" panose="05050102010706020507" pitchFamily="18" charset="2"/>
            <a:buChar char=""/>
          </a:pPr>
          <a:r>
            <a:rPr lang="en-GB" sz="1200" dirty="0"/>
            <a:t>Chimeric antigen receptor T cells are genetically engineered T cells to produce an artificial T-cell receptor for use in immunotherapy.  These are synthetic receptors that enable T cells to recognize tumour-associated antigens (TAAs) in a major </a:t>
          </a:r>
          <a:r>
            <a:rPr lang="en-GB" sz="1200" dirty="0" err="1"/>
            <a:t>histo</a:t>
          </a:r>
          <a:r>
            <a:rPr lang="en-GB" sz="1200" dirty="0"/>
            <a:t>-compatibility complex (MHC)-independent manner</a:t>
          </a:r>
          <a:r>
            <a:rPr lang="en-US" sz="1200" dirty="0"/>
            <a:t>.</a:t>
          </a:r>
          <a:endParaRPr lang="en-IN" sz="1200" dirty="0"/>
        </a:p>
      </dgm:t>
    </dgm:pt>
    <dgm:pt modelId="{C0080171-B102-4D35-9E40-106FDFBEC959}" type="parTrans" cxnId="{3293F981-E4D0-4421-BA05-D0AE3227E1CC}">
      <dgm:prSet/>
      <dgm:spPr/>
      <dgm:t>
        <a:bodyPr/>
        <a:lstStyle/>
        <a:p>
          <a:endParaRPr lang="en-IN"/>
        </a:p>
      </dgm:t>
    </dgm:pt>
    <dgm:pt modelId="{D2881003-01E1-4D78-A566-2DC36B4EEDDC}" type="sibTrans" cxnId="{3293F981-E4D0-4421-BA05-D0AE3227E1CC}">
      <dgm:prSet/>
      <dgm:spPr/>
      <dgm:t>
        <a:bodyPr/>
        <a:lstStyle/>
        <a:p>
          <a:endParaRPr lang="en-IN"/>
        </a:p>
      </dgm:t>
    </dgm:pt>
    <dgm:pt modelId="{2ACF773D-D44A-4D4D-9DCB-7A83CBBB2670}">
      <dgm:prSet phldrT="[Text]"/>
      <dgm:spPr/>
      <dgm:t>
        <a:bodyPr/>
        <a:lstStyle/>
        <a:p>
          <a:r>
            <a:rPr lang="en-IN" dirty="0">
              <a:highlight>
                <a:srgbClr val="000000"/>
              </a:highlight>
            </a:rPr>
            <a:t>CAR-T Therapy</a:t>
          </a:r>
        </a:p>
      </dgm:t>
    </dgm:pt>
    <dgm:pt modelId="{7F39C707-E58B-434F-BCFC-07B9C89406CF}" type="parTrans" cxnId="{C5AAB96F-A02B-445F-8061-EFBFE93B6D16}">
      <dgm:prSet/>
      <dgm:spPr/>
      <dgm:t>
        <a:bodyPr/>
        <a:lstStyle/>
        <a:p>
          <a:endParaRPr lang="en-IN"/>
        </a:p>
      </dgm:t>
    </dgm:pt>
    <dgm:pt modelId="{98049332-41BE-4D09-91C3-F656651410F1}" type="sibTrans" cxnId="{C5AAB96F-A02B-445F-8061-EFBFE93B6D16}">
      <dgm:prSet/>
      <dgm:spPr/>
      <dgm:t>
        <a:bodyPr/>
        <a:lstStyle/>
        <a:p>
          <a:endParaRPr lang="en-IN"/>
        </a:p>
      </dgm:t>
    </dgm:pt>
    <dgm:pt modelId="{3055EF12-7BB2-4319-8A29-8DF2CB1E51BD}">
      <dgm:prSet phldrT="[Text]"/>
      <dgm:spPr/>
      <dgm:t>
        <a:bodyPr/>
        <a:lstStyle/>
        <a:p>
          <a:pPr>
            <a:buFont typeface="Symbol" panose="05050102010706020507" pitchFamily="18" charset="2"/>
            <a:buChar char=""/>
          </a:pPr>
          <a:r>
            <a:rPr lang="en-GB" dirty="0"/>
            <a:t>CAR-T Cell Therapy is a type of </a:t>
          </a:r>
          <a:r>
            <a:rPr lang="en-GB" dirty="0" err="1"/>
            <a:t>AdoptiIve</a:t>
          </a:r>
          <a:r>
            <a:rPr lang="en-GB" dirty="0"/>
            <a:t> Cell Transfer (ACT) that has advanced the furthest in the clinical developments. It represents a major advancement in personalized cancer treatment. It </a:t>
          </a:r>
          <a:r>
            <a:rPr lang="en-US" dirty="0"/>
            <a:t>involves the genetic modification of patient's autologous T-cells to express a CAR specific for a tumor antigen, following by ex vivo cell expansion and re-infusion back to the patient. CARs are fusion proteins of a selected single-chain fragment variable from a specific monoclonal antibody and one or more T-cell receptor intracellular signaling domains. This T-cell genetic modification may occur either via viral-based gene transfer methods or </a:t>
          </a:r>
          <a:r>
            <a:rPr lang="en-US" dirty="0" err="1"/>
            <a:t>nonviral</a:t>
          </a:r>
          <a:r>
            <a:rPr lang="en-US" dirty="0"/>
            <a:t> methods, such as DNA-based transposons, CRISPR/Cas9 technology or direct transfer of in vitro transcribed-mRNA by electroporation.</a:t>
          </a:r>
          <a:endParaRPr lang="en-IN" dirty="0"/>
        </a:p>
      </dgm:t>
    </dgm:pt>
    <dgm:pt modelId="{B19AAB6F-0D03-4A61-B566-4D1436CCB187}" type="parTrans" cxnId="{38AF3035-B936-4F3C-A009-D1AC30E38ECD}">
      <dgm:prSet/>
      <dgm:spPr/>
      <dgm:t>
        <a:bodyPr/>
        <a:lstStyle/>
        <a:p>
          <a:endParaRPr lang="en-IN"/>
        </a:p>
      </dgm:t>
    </dgm:pt>
    <dgm:pt modelId="{9DA0AFA0-DC23-4983-BC2E-ECCFC8C81DC0}" type="sibTrans" cxnId="{38AF3035-B936-4F3C-A009-D1AC30E38ECD}">
      <dgm:prSet/>
      <dgm:spPr/>
      <dgm:t>
        <a:bodyPr/>
        <a:lstStyle/>
        <a:p>
          <a:endParaRPr lang="en-IN"/>
        </a:p>
      </dgm:t>
    </dgm:pt>
    <dgm:pt modelId="{42C0EB2C-88CD-43A3-B7B6-485A42BCCC36}" type="pres">
      <dgm:prSet presAssocID="{F551BB14-D13C-4F13-A412-92AE255E5FF4}" presName="Name0" presStyleCnt="0">
        <dgm:presLayoutVars>
          <dgm:dir/>
          <dgm:animLvl val="lvl"/>
          <dgm:resizeHandles val="exact"/>
        </dgm:presLayoutVars>
      </dgm:prSet>
      <dgm:spPr/>
    </dgm:pt>
    <dgm:pt modelId="{5379F34D-0E27-45C6-BC83-1E9529BFF2AA}" type="pres">
      <dgm:prSet presAssocID="{EE2DC073-A304-4686-BCF0-896C10B5EB54}" presName="compositeNode" presStyleCnt="0">
        <dgm:presLayoutVars>
          <dgm:bulletEnabled val="1"/>
        </dgm:presLayoutVars>
      </dgm:prSet>
      <dgm:spPr/>
    </dgm:pt>
    <dgm:pt modelId="{F1C81BC3-FB43-46C5-8160-D6161D4EEAC2}" type="pres">
      <dgm:prSet presAssocID="{EE2DC073-A304-4686-BCF0-896C10B5EB54}" presName="bgRect" presStyleLbl="node1" presStyleIdx="0" presStyleCnt="3"/>
      <dgm:spPr/>
    </dgm:pt>
    <dgm:pt modelId="{93E6042E-8C90-418E-A696-9ED85A20A5A9}" type="pres">
      <dgm:prSet presAssocID="{EE2DC073-A304-4686-BCF0-896C10B5EB54}" presName="parentNode" presStyleLbl="node1" presStyleIdx="0" presStyleCnt="3">
        <dgm:presLayoutVars>
          <dgm:chMax val="0"/>
          <dgm:bulletEnabled val="1"/>
        </dgm:presLayoutVars>
      </dgm:prSet>
      <dgm:spPr/>
    </dgm:pt>
    <dgm:pt modelId="{A120F87F-B7F0-41F4-88CF-FFA05BEAB863}" type="pres">
      <dgm:prSet presAssocID="{EE2DC073-A304-4686-BCF0-896C10B5EB54}" presName="childNode" presStyleLbl="node1" presStyleIdx="0" presStyleCnt="3">
        <dgm:presLayoutVars>
          <dgm:bulletEnabled val="1"/>
        </dgm:presLayoutVars>
      </dgm:prSet>
      <dgm:spPr/>
    </dgm:pt>
    <dgm:pt modelId="{4D204F68-D61C-4B4C-8705-B7087C346749}" type="pres">
      <dgm:prSet presAssocID="{5AE389BA-6CDC-4531-9C59-350EEE93E29B}" presName="hSp" presStyleCnt="0"/>
      <dgm:spPr/>
    </dgm:pt>
    <dgm:pt modelId="{92120777-C0E6-4FB0-BE86-BFA124EFD87C}" type="pres">
      <dgm:prSet presAssocID="{5AE389BA-6CDC-4531-9C59-350EEE93E29B}" presName="vProcSp" presStyleCnt="0"/>
      <dgm:spPr/>
    </dgm:pt>
    <dgm:pt modelId="{B90F74E2-0BD4-496F-AB7E-7C0B6199D2DF}" type="pres">
      <dgm:prSet presAssocID="{5AE389BA-6CDC-4531-9C59-350EEE93E29B}" presName="vSp1" presStyleCnt="0"/>
      <dgm:spPr/>
    </dgm:pt>
    <dgm:pt modelId="{46F1FAF2-DE69-4690-967E-59542A771A38}" type="pres">
      <dgm:prSet presAssocID="{5AE389BA-6CDC-4531-9C59-350EEE93E29B}" presName="simulatedConn" presStyleLbl="solidFgAcc1" presStyleIdx="0" presStyleCnt="2"/>
      <dgm:spPr/>
    </dgm:pt>
    <dgm:pt modelId="{2403AD25-4EA9-47FB-B520-B781A8B6C407}" type="pres">
      <dgm:prSet presAssocID="{5AE389BA-6CDC-4531-9C59-350EEE93E29B}" presName="vSp2" presStyleCnt="0"/>
      <dgm:spPr/>
    </dgm:pt>
    <dgm:pt modelId="{0AF7FF4E-3210-46A9-8CE3-65958C4B74E9}" type="pres">
      <dgm:prSet presAssocID="{5AE389BA-6CDC-4531-9C59-350EEE93E29B}" presName="sibTrans" presStyleCnt="0"/>
      <dgm:spPr/>
    </dgm:pt>
    <dgm:pt modelId="{922D698A-78BB-4B48-869A-4EE08BDC06BD}" type="pres">
      <dgm:prSet presAssocID="{8243BEE7-C2BE-4467-8E7A-F5B65B0255F7}" presName="compositeNode" presStyleCnt="0">
        <dgm:presLayoutVars>
          <dgm:bulletEnabled val="1"/>
        </dgm:presLayoutVars>
      </dgm:prSet>
      <dgm:spPr/>
    </dgm:pt>
    <dgm:pt modelId="{8A0946D7-FC61-4BB4-BC6A-15D0F6B8BF1A}" type="pres">
      <dgm:prSet presAssocID="{8243BEE7-C2BE-4467-8E7A-F5B65B0255F7}" presName="bgRect" presStyleLbl="node1" presStyleIdx="1" presStyleCnt="3"/>
      <dgm:spPr/>
    </dgm:pt>
    <dgm:pt modelId="{6431D77B-E302-4515-BD2A-1BC3238571D3}" type="pres">
      <dgm:prSet presAssocID="{8243BEE7-C2BE-4467-8E7A-F5B65B0255F7}" presName="parentNode" presStyleLbl="node1" presStyleIdx="1" presStyleCnt="3">
        <dgm:presLayoutVars>
          <dgm:chMax val="0"/>
          <dgm:bulletEnabled val="1"/>
        </dgm:presLayoutVars>
      </dgm:prSet>
      <dgm:spPr/>
    </dgm:pt>
    <dgm:pt modelId="{821BB80A-C586-4D72-988C-8958992EBDC5}" type="pres">
      <dgm:prSet presAssocID="{8243BEE7-C2BE-4467-8E7A-F5B65B0255F7}" presName="childNode" presStyleLbl="node1" presStyleIdx="1" presStyleCnt="3">
        <dgm:presLayoutVars>
          <dgm:bulletEnabled val="1"/>
        </dgm:presLayoutVars>
      </dgm:prSet>
      <dgm:spPr/>
    </dgm:pt>
    <dgm:pt modelId="{89AD9BE3-D490-47F9-B232-8B216EFBB039}" type="pres">
      <dgm:prSet presAssocID="{AC110C0C-2F45-4552-916A-9CF26100D1BA}" presName="hSp" presStyleCnt="0"/>
      <dgm:spPr/>
    </dgm:pt>
    <dgm:pt modelId="{B4CD30C8-A4C2-462A-9FC5-1D52FCAC8403}" type="pres">
      <dgm:prSet presAssocID="{AC110C0C-2F45-4552-916A-9CF26100D1BA}" presName="vProcSp" presStyleCnt="0"/>
      <dgm:spPr/>
    </dgm:pt>
    <dgm:pt modelId="{5FFF2E62-46AE-4140-BAF5-69EDA11E2618}" type="pres">
      <dgm:prSet presAssocID="{AC110C0C-2F45-4552-916A-9CF26100D1BA}" presName="vSp1" presStyleCnt="0"/>
      <dgm:spPr/>
    </dgm:pt>
    <dgm:pt modelId="{7F44C85D-2354-4D4C-A7A1-E0E1912E7891}" type="pres">
      <dgm:prSet presAssocID="{AC110C0C-2F45-4552-916A-9CF26100D1BA}" presName="simulatedConn" presStyleLbl="solidFgAcc1" presStyleIdx="1" presStyleCnt="2"/>
      <dgm:spPr/>
    </dgm:pt>
    <dgm:pt modelId="{F654B096-DC8A-43E6-A9AF-8C354880F565}" type="pres">
      <dgm:prSet presAssocID="{AC110C0C-2F45-4552-916A-9CF26100D1BA}" presName="vSp2" presStyleCnt="0"/>
      <dgm:spPr/>
    </dgm:pt>
    <dgm:pt modelId="{A596421B-9212-4042-9BD7-2D8C20927A6D}" type="pres">
      <dgm:prSet presAssocID="{AC110C0C-2F45-4552-916A-9CF26100D1BA}" presName="sibTrans" presStyleCnt="0"/>
      <dgm:spPr/>
    </dgm:pt>
    <dgm:pt modelId="{C95EF277-7A5C-41BF-B046-84E3BC71C4C4}" type="pres">
      <dgm:prSet presAssocID="{2ACF773D-D44A-4D4D-9DCB-7A83CBBB2670}" presName="compositeNode" presStyleCnt="0">
        <dgm:presLayoutVars>
          <dgm:bulletEnabled val="1"/>
        </dgm:presLayoutVars>
      </dgm:prSet>
      <dgm:spPr/>
    </dgm:pt>
    <dgm:pt modelId="{688F680D-35DC-434C-AC79-620B78A13B91}" type="pres">
      <dgm:prSet presAssocID="{2ACF773D-D44A-4D4D-9DCB-7A83CBBB2670}" presName="bgRect" presStyleLbl="node1" presStyleIdx="2" presStyleCnt="3"/>
      <dgm:spPr/>
    </dgm:pt>
    <dgm:pt modelId="{1009F882-3610-44BE-B1DA-99C9B2B220A7}" type="pres">
      <dgm:prSet presAssocID="{2ACF773D-D44A-4D4D-9DCB-7A83CBBB2670}" presName="parentNode" presStyleLbl="node1" presStyleIdx="2" presStyleCnt="3">
        <dgm:presLayoutVars>
          <dgm:chMax val="0"/>
          <dgm:bulletEnabled val="1"/>
        </dgm:presLayoutVars>
      </dgm:prSet>
      <dgm:spPr/>
    </dgm:pt>
    <dgm:pt modelId="{2C009974-4E39-49D9-8F59-0E7836417EB1}" type="pres">
      <dgm:prSet presAssocID="{2ACF773D-D44A-4D4D-9DCB-7A83CBBB2670}" presName="childNode" presStyleLbl="node1" presStyleIdx="2" presStyleCnt="3">
        <dgm:presLayoutVars>
          <dgm:bulletEnabled val="1"/>
        </dgm:presLayoutVars>
      </dgm:prSet>
      <dgm:spPr/>
    </dgm:pt>
  </dgm:ptLst>
  <dgm:cxnLst>
    <dgm:cxn modelId="{B91AD713-0AFF-46B5-B81C-7D6A1B7877C0}" type="presOf" srcId="{D4189A5B-994C-4E8E-93E4-3278B3F3DD64}" destId="{A120F87F-B7F0-41F4-88CF-FFA05BEAB863}" srcOrd="0" destOrd="0" presId="urn:microsoft.com/office/officeart/2005/8/layout/hProcess7"/>
    <dgm:cxn modelId="{A828761C-16B5-4255-AE36-F4BC16779DFC}" type="presOf" srcId="{3055EF12-7BB2-4319-8A29-8DF2CB1E51BD}" destId="{2C009974-4E39-49D9-8F59-0E7836417EB1}" srcOrd="0" destOrd="0" presId="urn:microsoft.com/office/officeart/2005/8/layout/hProcess7"/>
    <dgm:cxn modelId="{0AC0E82E-98B4-4E96-9E06-53EDD117E8AB}" type="presOf" srcId="{EE2DC073-A304-4686-BCF0-896C10B5EB54}" destId="{93E6042E-8C90-418E-A696-9ED85A20A5A9}" srcOrd="1" destOrd="0" presId="urn:microsoft.com/office/officeart/2005/8/layout/hProcess7"/>
    <dgm:cxn modelId="{CA612B32-E09E-4FA4-8706-9C2480062DE3}" srcId="{F551BB14-D13C-4F13-A412-92AE255E5FF4}" destId="{EE2DC073-A304-4686-BCF0-896C10B5EB54}" srcOrd="0" destOrd="0" parTransId="{ECACF45D-0E7F-4552-9595-C6D612EEE09A}" sibTransId="{5AE389BA-6CDC-4531-9C59-350EEE93E29B}"/>
    <dgm:cxn modelId="{38AF3035-B936-4F3C-A009-D1AC30E38ECD}" srcId="{2ACF773D-D44A-4D4D-9DCB-7A83CBBB2670}" destId="{3055EF12-7BB2-4319-8A29-8DF2CB1E51BD}" srcOrd="0" destOrd="0" parTransId="{B19AAB6F-0D03-4A61-B566-4D1436CCB187}" sibTransId="{9DA0AFA0-DC23-4983-BC2E-ECCFC8C81DC0}"/>
    <dgm:cxn modelId="{F9D30B62-D15A-4EEF-8B7C-CA55077E6EC1}" type="presOf" srcId="{EE2DC073-A304-4686-BCF0-896C10B5EB54}" destId="{F1C81BC3-FB43-46C5-8160-D6161D4EEAC2}" srcOrd="0" destOrd="0" presId="urn:microsoft.com/office/officeart/2005/8/layout/hProcess7"/>
    <dgm:cxn modelId="{D04E8968-CB2E-4461-84F3-05AB5F94A89A}" type="presOf" srcId="{2ACF773D-D44A-4D4D-9DCB-7A83CBBB2670}" destId="{1009F882-3610-44BE-B1DA-99C9B2B220A7}" srcOrd="1" destOrd="0" presId="urn:microsoft.com/office/officeart/2005/8/layout/hProcess7"/>
    <dgm:cxn modelId="{BD881B4F-D128-484F-A7C2-6FBAA82EA2EB}" srcId="{F551BB14-D13C-4F13-A412-92AE255E5FF4}" destId="{8243BEE7-C2BE-4467-8E7A-F5B65B0255F7}" srcOrd="1" destOrd="0" parTransId="{34802445-E745-4308-8BD7-4E0E07E0400A}" sibTransId="{AC110C0C-2F45-4552-916A-9CF26100D1BA}"/>
    <dgm:cxn modelId="{C5AAB96F-A02B-445F-8061-EFBFE93B6D16}" srcId="{F551BB14-D13C-4F13-A412-92AE255E5FF4}" destId="{2ACF773D-D44A-4D4D-9DCB-7A83CBBB2670}" srcOrd="2" destOrd="0" parTransId="{7F39C707-E58B-434F-BCFC-07B9C89406CF}" sibTransId="{98049332-41BE-4D09-91C3-F656651410F1}"/>
    <dgm:cxn modelId="{204F2280-C0B6-4955-A982-318BF7A22CA2}" type="presOf" srcId="{F551BB14-D13C-4F13-A412-92AE255E5FF4}" destId="{42C0EB2C-88CD-43A3-B7B6-485A42BCCC36}" srcOrd="0" destOrd="0" presId="urn:microsoft.com/office/officeart/2005/8/layout/hProcess7"/>
    <dgm:cxn modelId="{3293F981-E4D0-4421-BA05-D0AE3227E1CC}" srcId="{8243BEE7-C2BE-4467-8E7A-F5B65B0255F7}" destId="{2826CCC2-88CA-4497-8365-7987A1EF5FF4}" srcOrd="0" destOrd="0" parTransId="{C0080171-B102-4D35-9E40-106FDFBEC959}" sibTransId="{D2881003-01E1-4D78-A566-2DC36B4EEDDC}"/>
    <dgm:cxn modelId="{44444385-1A96-40E2-94D6-EE61D3E9AF36}" type="presOf" srcId="{8243BEE7-C2BE-4467-8E7A-F5B65B0255F7}" destId="{6431D77B-E302-4515-BD2A-1BC3238571D3}" srcOrd="1" destOrd="0" presId="urn:microsoft.com/office/officeart/2005/8/layout/hProcess7"/>
    <dgm:cxn modelId="{CC7F088D-0EA8-4351-9D44-328CAC85ECA4}" type="presOf" srcId="{2ACF773D-D44A-4D4D-9DCB-7A83CBBB2670}" destId="{688F680D-35DC-434C-AC79-620B78A13B91}" srcOrd="0" destOrd="0" presId="urn:microsoft.com/office/officeart/2005/8/layout/hProcess7"/>
    <dgm:cxn modelId="{E1EB6EB4-22A7-4072-A2DD-B5896BA1F9A0}" type="presOf" srcId="{2826CCC2-88CA-4497-8365-7987A1EF5FF4}" destId="{821BB80A-C586-4D72-988C-8958992EBDC5}" srcOrd="0" destOrd="0" presId="urn:microsoft.com/office/officeart/2005/8/layout/hProcess7"/>
    <dgm:cxn modelId="{97BDF2D7-A0F5-4E8F-8B2C-CEE71DE52994}" srcId="{EE2DC073-A304-4686-BCF0-896C10B5EB54}" destId="{D4189A5B-994C-4E8E-93E4-3278B3F3DD64}" srcOrd="0" destOrd="0" parTransId="{D4048508-4DD2-4A8E-B613-19BE40D95CD9}" sibTransId="{9B7A4463-F994-4A3E-80E0-000114D2B473}"/>
    <dgm:cxn modelId="{DEC271F4-DDC4-45F5-8B65-083DF1CE7151}" type="presOf" srcId="{8243BEE7-C2BE-4467-8E7A-F5B65B0255F7}" destId="{8A0946D7-FC61-4BB4-BC6A-15D0F6B8BF1A}" srcOrd="0" destOrd="0" presId="urn:microsoft.com/office/officeart/2005/8/layout/hProcess7"/>
    <dgm:cxn modelId="{D4A43DDF-22AB-4ED2-BB73-546333FDB82B}" type="presParOf" srcId="{42C0EB2C-88CD-43A3-B7B6-485A42BCCC36}" destId="{5379F34D-0E27-45C6-BC83-1E9529BFF2AA}" srcOrd="0" destOrd="0" presId="urn:microsoft.com/office/officeart/2005/8/layout/hProcess7"/>
    <dgm:cxn modelId="{BFF2EF1D-3D38-4143-AB44-57525EDA5148}" type="presParOf" srcId="{5379F34D-0E27-45C6-BC83-1E9529BFF2AA}" destId="{F1C81BC3-FB43-46C5-8160-D6161D4EEAC2}" srcOrd="0" destOrd="0" presId="urn:microsoft.com/office/officeart/2005/8/layout/hProcess7"/>
    <dgm:cxn modelId="{57C8E0D4-5932-4AB2-90FA-E637E689EA95}" type="presParOf" srcId="{5379F34D-0E27-45C6-BC83-1E9529BFF2AA}" destId="{93E6042E-8C90-418E-A696-9ED85A20A5A9}" srcOrd="1" destOrd="0" presId="urn:microsoft.com/office/officeart/2005/8/layout/hProcess7"/>
    <dgm:cxn modelId="{B1AC2F40-006A-4FE7-8536-DFF5D4BFF8A0}" type="presParOf" srcId="{5379F34D-0E27-45C6-BC83-1E9529BFF2AA}" destId="{A120F87F-B7F0-41F4-88CF-FFA05BEAB863}" srcOrd="2" destOrd="0" presId="urn:microsoft.com/office/officeart/2005/8/layout/hProcess7"/>
    <dgm:cxn modelId="{C4EF180C-9DD8-43D1-B060-35427F35D240}" type="presParOf" srcId="{42C0EB2C-88CD-43A3-B7B6-485A42BCCC36}" destId="{4D204F68-D61C-4B4C-8705-B7087C346749}" srcOrd="1" destOrd="0" presId="urn:microsoft.com/office/officeart/2005/8/layout/hProcess7"/>
    <dgm:cxn modelId="{39DF57AA-31BE-4CC9-9986-2E22FA61CFF4}" type="presParOf" srcId="{42C0EB2C-88CD-43A3-B7B6-485A42BCCC36}" destId="{92120777-C0E6-4FB0-BE86-BFA124EFD87C}" srcOrd="2" destOrd="0" presId="urn:microsoft.com/office/officeart/2005/8/layout/hProcess7"/>
    <dgm:cxn modelId="{558701A2-D73F-406E-B6D8-5EAEB40B1F48}" type="presParOf" srcId="{92120777-C0E6-4FB0-BE86-BFA124EFD87C}" destId="{B90F74E2-0BD4-496F-AB7E-7C0B6199D2DF}" srcOrd="0" destOrd="0" presId="urn:microsoft.com/office/officeart/2005/8/layout/hProcess7"/>
    <dgm:cxn modelId="{51803118-8209-495C-92D8-4DE78A7DC84F}" type="presParOf" srcId="{92120777-C0E6-4FB0-BE86-BFA124EFD87C}" destId="{46F1FAF2-DE69-4690-967E-59542A771A38}" srcOrd="1" destOrd="0" presId="urn:microsoft.com/office/officeart/2005/8/layout/hProcess7"/>
    <dgm:cxn modelId="{90ECECB2-911B-40EE-9BD3-4C9D00FF00FD}" type="presParOf" srcId="{92120777-C0E6-4FB0-BE86-BFA124EFD87C}" destId="{2403AD25-4EA9-47FB-B520-B781A8B6C407}" srcOrd="2" destOrd="0" presId="urn:microsoft.com/office/officeart/2005/8/layout/hProcess7"/>
    <dgm:cxn modelId="{B8324DFD-4C8A-424C-A763-452A50F7C6F5}" type="presParOf" srcId="{42C0EB2C-88CD-43A3-B7B6-485A42BCCC36}" destId="{0AF7FF4E-3210-46A9-8CE3-65958C4B74E9}" srcOrd="3" destOrd="0" presId="urn:microsoft.com/office/officeart/2005/8/layout/hProcess7"/>
    <dgm:cxn modelId="{44EF5947-0A1B-4429-8CD0-09EA77533CC0}" type="presParOf" srcId="{42C0EB2C-88CD-43A3-B7B6-485A42BCCC36}" destId="{922D698A-78BB-4B48-869A-4EE08BDC06BD}" srcOrd="4" destOrd="0" presId="urn:microsoft.com/office/officeart/2005/8/layout/hProcess7"/>
    <dgm:cxn modelId="{0999E8CB-CE6A-4269-97DA-7BA901713C81}" type="presParOf" srcId="{922D698A-78BB-4B48-869A-4EE08BDC06BD}" destId="{8A0946D7-FC61-4BB4-BC6A-15D0F6B8BF1A}" srcOrd="0" destOrd="0" presId="urn:microsoft.com/office/officeart/2005/8/layout/hProcess7"/>
    <dgm:cxn modelId="{7EC01D81-5447-4D77-A46D-0F0F16A61A12}" type="presParOf" srcId="{922D698A-78BB-4B48-869A-4EE08BDC06BD}" destId="{6431D77B-E302-4515-BD2A-1BC3238571D3}" srcOrd="1" destOrd="0" presId="urn:microsoft.com/office/officeart/2005/8/layout/hProcess7"/>
    <dgm:cxn modelId="{0A1D3B56-FC88-4E1C-9C5F-0E4DE712E889}" type="presParOf" srcId="{922D698A-78BB-4B48-869A-4EE08BDC06BD}" destId="{821BB80A-C586-4D72-988C-8958992EBDC5}" srcOrd="2" destOrd="0" presId="urn:microsoft.com/office/officeart/2005/8/layout/hProcess7"/>
    <dgm:cxn modelId="{F47EB619-6373-49D6-AFD3-82AD8D974B42}" type="presParOf" srcId="{42C0EB2C-88CD-43A3-B7B6-485A42BCCC36}" destId="{89AD9BE3-D490-47F9-B232-8B216EFBB039}" srcOrd="5" destOrd="0" presId="urn:microsoft.com/office/officeart/2005/8/layout/hProcess7"/>
    <dgm:cxn modelId="{0095C420-26EB-480F-9A66-EBD81366A920}" type="presParOf" srcId="{42C0EB2C-88CD-43A3-B7B6-485A42BCCC36}" destId="{B4CD30C8-A4C2-462A-9FC5-1D52FCAC8403}" srcOrd="6" destOrd="0" presId="urn:microsoft.com/office/officeart/2005/8/layout/hProcess7"/>
    <dgm:cxn modelId="{D82FFFA1-EB30-486B-AAE4-BF94BC97E934}" type="presParOf" srcId="{B4CD30C8-A4C2-462A-9FC5-1D52FCAC8403}" destId="{5FFF2E62-46AE-4140-BAF5-69EDA11E2618}" srcOrd="0" destOrd="0" presId="urn:microsoft.com/office/officeart/2005/8/layout/hProcess7"/>
    <dgm:cxn modelId="{D7D0A8A7-02F2-4795-8A6F-DFAA3EC5D5FA}" type="presParOf" srcId="{B4CD30C8-A4C2-462A-9FC5-1D52FCAC8403}" destId="{7F44C85D-2354-4D4C-A7A1-E0E1912E7891}" srcOrd="1" destOrd="0" presId="urn:microsoft.com/office/officeart/2005/8/layout/hProcess7"/>
    <dgm:cxn modelId="{325079F3-7AED-4280-AD2F-3CBD4A60C697}" type="presParOf" srcId="{B4CD30C8-A4C2-462A-9FC5-1D52FCAC8403}" destId="{F654B096-DC8A-43E6-A9AF-8C354880F565}" srcOrd="2" destOrd="0" presId="urn:microsoft.com/office/officeart/2005/8/layout/hProcess7"/>
    <dgm:cxn modelId="{C411B60B-FA39-4061-8B19-04F9F75575A8}" type="presParOf" srcId="{42C0EB2C-88CD-43A3-B7B6-485A42BCCC36}" destId="{A596421B-9212-4042-9BD7-2D8C20927A6D}" srcOrd="7" destOrd="0" presId="urn:microsoft.com/office/officeart/2005/8/layout/hProcess7"/>
    <dgm:cxn modelId="{7D22FD88-95D9-4ADD-938C-6E971638E3FB}" type="presParOf" srcId="{42C0EB2C-88CD-43A3-B7B6-485A42BCCC36}" destId="{C95EF277-7A5C-41BF-B046-84E3BC71C4C4}" srcOrd="8" destOrd="0" presId="urn:microsoft.com/office/officeart/2005/8/layout/hProcess7"/>
    <dgm:cxn modelId="{79869435-9473-4A9E-AFE4-365A0CB2F46E}" type="presParOf" srcId="{C95EF277-7A5C-41BF-B046-84E3BC71C4C4}" destId="{688F680D-35DC-434C-AC79-620B78A13B91}" srcOrd="0" destOrd="0" presId="urn:microsoft.com/office/officeart/2005/8/layout/hProcess7"/>
    <dgm:cxn modelId="{9228D8B0-01D3-4BE0-AB8F-9E18971D2F29}" type="presParOf" srcId="{C95EF277-7A5C-41BF-B046-84E3BC71C4C4}" destId="{1009F882-3610-44BE-B1DA-99C9B2B220A7}" srcOrd="1" destOrd="0" presId="urn:microsoft.com/office/officeart/2005/8/layout/hProcess7"/>
    <dgm:cxn modelId="{4028B90A-6327-4363-A11B-0BB00113BE97}" type="presParOf" srcId="{C95EF277-7A5C-41BF-B046-84E3BC71C4C4}" destId="{2C009974-4E39-49D9-8F59-0E7836417EB1}"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F2748F-7F67-4A98-9D8E-1356C9B705AB}" type="doc">
      <dgm:prSet loTypeId="urn:microsoft.com/office/officeart/2005/8/layout/hProcess9" loCatId="process" qsTypeId="urn:microsoft.com/office/officeart/2005/8/quickstyle/simple1" qsCatId="simple" csTypeId="urn:microsoft.com/office/officeart/2005/8/colors/accent1_2" csCatId="accent1" phldr="1"/>
      <dgm:spPr/>
    </dgm:pt>
    <dgm:pt modelId="{2582A862-EFE4-4FB2-9EA7-BFE5FFEFA56C}">
      <dgm:prSet phldrT="[Text]"/>
      <dgm:spPr/>
      <dgm:t>
        <a:bodyPr/>
        <a:lstStyle/>
        <a:p>
          <a:pPr algn="just"/>
          <a:r>
            <a:rPr lang="en-IN" dirty="0"/>
            <a:t>Secondary research was conducted to obtain accurate and precise information. </a:t>
          </a:r>
        </a:p>
        <a:p>
          <a:pPr algn="just"/>
          <a:endParaRPr lang="en-IN" dirty="0"/>
        </a:p>
        <a:p>
          <a:pPr algn="just"/>
          <a:r>
            <a:rPr lang="en-IN" dirty="0"/>
            <a:t>For latest data, relevant database searches such as, Clinicaltrial.gov.in, ICRTP, </a:t>
          </a:r>
          <a:r>
            <a:rPr lang="en-IN" dirty="0" err="1"/>
            <a:t>Pubmed</a:t>
          </a:r>
          <a:r>
            <a:rPr lang="en-IN" dirty="0"/>
            <a:t>, conference publications such as -ASH 2020, ASCO 2020, and ESMO 2020 were referred</a:t>
          </a:r>
        </a:p>
      </dgm:t>
    </dgm:pt>
    <dgm:pt modelId="{74D65E32-2986-4079-98C3-B1C171C1CD63}" type="parTrans" cxnId="{9EFF40B6-64CA-4952-950F-5B3DAE14BBDB}">
      <dgm:prSet/>
      <dgm:spPr/>
      <dgm:t>
        <a:bodyPr/>
        <a:lstStyle/>
        <a:p>
          <a:endParaRPr lang="en-IN"/>
        </a:p>
      </dgm:t>
    </dgm:pt>
    <dgm:pt modelId="{FC7472AC-AB71-4912-B60F-F89091E65855}" type="sibTrans" cxnId="{9EFF40B6-64CA-4952-950F-5B3DAE14BBDB}">
      <dgm:prSet/>
      <dgm:spPr/>
      <dgm:t>
        <a:bodyPr/>
        <a:lstStyle/>
        <a:p>
          <a:endParaRPr lang="en-IN"/>
        </a:p>
      </dgm:t>
    </dgm:pt>
    <dgm:pt modelId="{166D3540-62A5-4E79-82F5-EC7D8FFE657F}">
      <dgm:prSet phldrT="[Text]"/>
      <dgm:spPr/>
      <dgm:t>
        <a:bodyPr/>
        <a:lstStyle/>
        <a:p>
          <a:pPr algn="just"/>
          <a:r>
            <a:rPr lang="en-IN" dirty="0"/>
            <a:t>The company’s website was referenced for CAR-T pipeline therapies, CAR-T technologies descriptions, company presentations, annual reports, press releases and quarterly reports.</a:t>
          </a:r>
        </a:p>
        <a:p>
          <a:pPr algn="just"/>
          <a:endParaRPr lang="en-IN" dirty="0"/>
        </a:p>
        <a:p>
          <a:pPr algn="just"/>
          <a:r>
            <a:rPr lang="en-IN" dirty="0"/>
            <a:t>In addition, the US FDA website and the EMA website were used to identify granular information of the marketed products such as registration studies, indications, efficacy, side effects, etc.</a:t>
          </a:r>
        </a:p>
      </dgm:t>
    </dgm:pt>
    <dgm:pt modelId="{699333AC-035F-4F78-A0E6-98EEA109004C}" type="parTrans" cxnId="{588B20F6-B6D5-428B-8199-C85BFC844ED9}">
      <dgm:prSet/>
      <dgm:spPr/>
      <dgm:t>
        <a:bodyPr/>
        <a:lstStyle/>
        <a:p>
          <a:endParaRPr lang="en-IN"/>
        </a:p>
      </dgm:t>
    </dgm:pt>
    <dgm:pt modelId="{E7FA5776-625A-4FCF-AFA8-3493E7F52B00}" type="sibTrans" cxnId="{588B20F6-B6D5-428B-8199-C85BFC844ED9}">
      <dgm:prSet/>
      <dgm:spPr/>
      <dgm:t>
        <a:bodyPr/>
        <a:lstStyle/>
        <a:p>
          <a:endParaRPr lang="en-IN"/>
        </a:p>
      </dgm:t>
    </dgm:pt>
    <dgm:pt modelId="{4A1DD719-8E12-484C-BECB-78F78D4975CE}">
      <dgm:prSet phldrT="[Text]" custT="1"/>
      <dgm:spPr/>
      <dgm:t>
        <a:bodyPr/>
        <a:lstStyle/>
        <a:p>
          <a:pPr algn="just"/>
          <a:r>
            <a:rPr lang="en-IN" sz="900" b="1" dirty="0"/>
            <a:t>Inclusion Criteria-</a:t>
          </a:r>
          <a:r>
            <a:rPr lang="en-IN" sz="900" dirty="0"/>
            <a:t>Only USFDA and EMA marketed CAR-T therapies and Phase 3 CAR-T therapies were considered. Note that recent 2019-2021 publications were used to extract the information.</a:t>
          </a:r>
        </a:p>
        <a:p>
          <a:pPr algn="just"/>
          <a:r>
            <a:rPr lang="en-IN" sz="900" b="1" dirty="0"/>
            <a:t>Exclusion Criteria-</a:t>
          </a:r>
          <a:r>
            <a:rPr lang="en-US" sz="900" dirty="0"/>
            <a:t>Phase 2 drugs, Phase1 drugs, Preclinical drugs, terminated drugs, Withdrawn Drugs were excluded. The articles published prior to 2019 has not been considered.</a:t>
          </a:r>
          <a:endParaRPr lang="en-IN" sz="900" b="1" dirty="0"/>
        </a:p>
      </dgm:t>
    </dgm:pt>
    <dgm:pt modelId="{039D49FA-FE49-4C8B-B951-3E77014F5A1A}" type="parTrans" cxnId="{B9845545-263C-4C50-969E-4BF9121F2974}">
      <dgm:prSet/>
      <dgm:spPr/>
      <dgm:t>
        <a:bodyPr/>
        <a:lstStyle/>
        <a:p>
          <a:endParaRPr lang="en-IN"/>
        </a:p>
      </dgm:t>
    </dgm:pt>
    <dgm:pt modelId="{283B2489-D713-40DA-ACEF-AB31C7C8CCF2}" type="sibTrans" cxnId="{B9845545-263C-4C50-969E-4BF9121F2974}">
      <dgm:prSet/>
      <dgm:spPr/>
      <dgm:t>
        <a:bodyPr/>
        <a:lstStyle/>
        <a:p>
          <a:endParaRPr lang="en-IN"/>
        </a:p>
      </dgm:t>
    </dgm:pt>
    <dgm:pt modelId="{79548EE7-303B-4FA4-ADF9-6D9B25B06581}">
      <dgm:prSet custT="1"/>
      <dgm:spPr/>
      <dgm:t>
        <a:bodyPr/>
        <a:lstStyle/>
        <a:p>
          <a:pPr algn="just"/>
          <a:r>
            <a:rPr lang="en-IN" sz="900" dirty="0"/>
            <a:t>Data were also retrieved using relevant </a:t>
          </a:r>
          <a:r>
            <a:rPr lang="en-IN" sz="900" dirty="0" err="1"/>
            <a:t>MeSH</a:t>
          </a:r>
          <a:r>
            <a:rPr lang="en-IN" sz="900" dirty="0"/>
            <a:t> terms such as "Phase III or marketed CAR-T cell therapy", "CAR-T therapy", "CAR-T marketed drugs", "CAR-T emerging drugs", "CAR-T approved by the FDA ". T Therapy ',' Current Cancer Treatment vs CAR-T ',' Relapsed / Refractory Cancer '.</a:t>
          </a:r>
        </a:p>
      </dgm:t>
    </dgm:pt>
    <dgm:pt modelId="{640E7871-29B4-4D5C-9F41-ACE2E14F1FCB}" type="parTrans" cxnId="{F018CFFE-FB9F-485C-8EA6-9D5E0C5A7B4B}">
      <dgm:prSet/>
      <dgm:spPr/>
      <dgm:t>
        <a:bodyPr/>
        <a:lstStyle/>
        <a:p>
          <a:endParaRPr lang="en-IN"/>
        </a:p>
      </dgm:t>
    </dgm:pt>
    <dgm:pt modelId="{2FA1B050-D0B8-42BB-829C-AC5AA54C07B0}" type="sibTrans" cxnId="{F018CFFE-FB9F-485C-8EA6-9D5E0C5A7B4B}">
      <dgm:prSet/>
      <dgm:spPr/>
      <dgm:t>
        <a:bodyPr/>
        <a:lstStyle/>
        <a:p>
          <a:endParaRPr lang="en-IN"/>
        </a:p>
      </dgm:t>
    </dgm:pt>
    <dgm:pt modelId="{ECE57C04-CE34-4785-9E80-539D99A2DDCD}" type="pres">
      <dgm:prSet presAssocID="{A5F2748F-7F67-4A98-9D8E-1356C9B705AB}" presName="CompostProcess" presStyleCnt="0">
        <dgm:presLayoutVars>
          <dgm:dir/>
          <dgm:resizeHandles val="exact"/>
        </dgm:presLayoutVars>
      </dgm:prSet>
      <dgm:spPr/>
    </dgm:pt>
    <dgm:pt modelId="{ABF9DF31-19C1-41AB-B5E4-0EB02166AC13}" type="pres">
      <dgm:prSet presAssocID="{A5F2748F-7F67-4A98-9D8E-1356C9B705AB}" presName="arrow" presStyleLbl="bgShp" presStyleIdx="0" presStyleCnt="1" custLinFactNeighborX="-178" custLinFactNeighborY="-6541"/>
      <dgm:spPr/>
    </dgm:pt>
    <dgm:pt modelId="{E82320FD-98A3-4C07-8B0B-CE666006D060}" type="pres">
      <dgm:prSet presAssocID="{A5F2748F-7F67-4A98-9D8E-1356C9B705AB}" presName="linearProcess" presStyleCnt="0"/>
      <dgm:spPr/>
    </dgm:pt>
    <dgm:pt modelId="{03F39DFE-4AB7-4A24-972D-0CA0B6829D00}" type="pres">
      <dgm:prSet presAssocID="{2582A862-EFE4-4FB2-9EA7-BFE5FFEFA56C}" presName="textNode" presStyleLbl="node1" presStyleIdx="0" presStyleCnt="4">
        <dgm:presLayoutVars>
          <dgm:bulletEnabled val="1"/>
        </dgm:presLayoutVars>
      </dgm:prSet>
      <dgm:spPr/>
    </dgm:pt>
    <dgm:pt modelId="{3DA99BCC-8445-4E9E-B114-0BFA072BAAD3}" type="pres">
      <dgm:prSet presAssocID="{FC7472AC-AB71-4912-B60F-F89091E65855}" presName="sibTrans" presStyleCnt="0"/>
      <dgm:spPr/>
    </dgm:pt>
    <dgm:pt modelId="{3505794F-E9E0-48AE-B49C-0D4FE0F05CE0}" type="pres">
      <dgm:prSet presAssocID="{166D3540-62A5-4E79-82F5-EC7D8FFE657F}" presName="textNode" presStyleLbl="node1" presStyleIdx="1" presStyleCnt="4">
        <dgm:presLayoutVars>
          <dgm:bulletEnabled val="1"/>
        </dgm:presLayoutVars>
      </dgm:prSet>
      <dgm:spPr/>
    </dgm:pt>
    <dgm:pt modelId="{07D49440-9232-4157-9323-2F0EFB917442}" type="pres">
      <dgm:prSet presAssocID="{E7FA5776-625A-4FCF-AFA8-3493E7F52B00}" presName="sibTrans" presStyleCnt="0"/>
      <dgm:spPr/>
    </dgm:pt>
    <dgm:pt modelId="{DB623980-E3C8-48F9-9F80-7CF26C165554}" type="pres">
      <dgm:prSet presAssocID="{79548EE7-303B-4FA4-ADF9-6D9B25B06581}" presName="textNode" presStyleLbl="node1" presStyleIdx="2" presStyleCnt="4">
        <dgm:presLayoutVars>
          <dgm:bulletEnabled val="1"/>
        </dgm:presLayoutVars>
      </dgm:prSet>
      <dgm:spPr/>
    </dgm:pt>
    <dgm:pt modelId="{476ADF69-905D-42FB-A61A-FC61E9CBE499}" type="pres">
      <dgm:prSet presAssocID="{2FA1B050-D0B8-42BB-829C-AC5AA54C07B0}" presName="sibTrans" presStyleCnt="0"/>
      <dgm:spPr/>
    </dgm:pt>
    <dgm:pt modelId="{7766B932-21D2-4331-9E39-B7231B1A42A5}" type="pres">
      <dgm:prSet presAssocID="{4A1DD719-8E12-484C-BECB-78F78D4975CE}" presName="textNode" presStyleLbl="node1" presStyleIdx="3" presStyleCnt="4">
        <dgm:presLayoutVars>
          <dgm:bulletEnabled val="1"/>
        </dgm:presLayoutVars>
      </dgm:prSet>
      <dgm:spPr/>
    </dgm:pt>
  </dgm:ptLst>
  <dgm:cxnLst>
    <dgm:cxn modelId="{B9845545-263C-4C50-969E-4BF9121F2974}" srcId="{A5F2748F-7F67-4A98-9D8E-1356C9B705AB}" destId="{4A1DD719-8E12-484C-BECB-78F78D4975CE}" srcOrd="3" destOrd="0" parTransId="{039D49FA-FE49-4C8B-B951-3E77014F5A1A}" sibTransId="{283B2489-D713-40DA-ACEF-AB31C7C8CCF2}"/>
    <dgm:cxn modelId="{E2745166-E169-4AC4-B673-8B391C911020}" type="presOf" srcId="{2582A862-EFE4-4FB2-9EA7-BFE5FFEFA56C}" destId="{03F39DFE-4AB7-4A24-972D-0CA0B6829D00}" srcOrd="0" destOrd="0" presId="urn:microsoft.com/office/officeart/2005/8/layout/hProcess9"/>
    <dgm:cxn modelId="{608A617C-5062-4E7C-BAD5-4BE67540D046}" type="presOf" srcId="{4A1DD719-8E12-484C-BECB-78F78D4975CE}" destId="{7766B932-21D2-4331-9E39-B7231B1A42A5}" srcOrd="0" destOrd="0" presId="urn:microsoft.com/office/officeart/2005/8/layout/hProcess9"/>
    <dgm:cxn modelId="{9EFF40B6-64CA-4952-950F-5B3DAE14BBDB}" srcId="{A5F2748F-7F67-4A98-9D8E-1356C9B705AB}" destId="{2582A862-EFE4-4FB2-9EA7-BFE5FFEFA56C}" srcOrd="0" destOrd="0" parTransId="{74D65E32-2986-4079-98C3-B1C171C1CD63}" sibTransId="{FC7472AC-AB71-4912-B60F-F89091E65855}"/>
    <dgm:cxn modelId="{D8EA16DA-B7D2-4C81-A506-1F55DABB8D7C}" type="presOf" srcId="{166D3540-62A5-4E79-82F5-EC7D8FFE657F}" destId="{3505794F-E9E0-48AE-B49C-0D4FE0F05CE0}" srcOrd="0" destOrd="0" presId="urn:microsoft.com/office/officeart/2005/8/layout/hProcess9"/>
    <dgm:cxn modelId="{2A2E3FDF-1B4C-4463-AFF8-FC3D1E0A26BF}" type="presOf" srcId="{79548EE7-303B-4FA4-ADF9-6D9B25B06581}" destId="{DB623980-E3C8-48F9-9F80-7CF26C165554}" srcOrd="0" destOrd="0" presId="urn:microsoft.com/office/officeart/2005/8/layout/hProcess9"/>
    <dgm:cxn modelId="{588B20F6-B6D5-428B-8199-C85BFC844ED9}" srcId="{A5F2748F-7F67-4A98-9D8E-1356C9B705AB}" destId="{166D3540-62A5-4E79-82F5-EC7D8FFE657F}" srcOrd="1" destOrd="0" parTransId="{699333AC-035F-4F78-A0E6-98EEA109004C}" sibTransId="{E7FA5776-625A-4FCF-AFA8-3493E7F52B00}"/>
    <dgm:cxn modelId="{F018CFFE-FB9F-485C-8EA6-9D5E0C5A7B4B}" srcId="{A5F2748F-7F67-4A98-9D8E-1356C9B705AB}" destId="{79548EE7-303B-4FA4-ADF9-6D9B25B06581}" srcOrd="2" destOrd="0" parTransId="{640E7871-29B4-4D5C-9F41-ACE2E14F1FCB}" sibTransId="{2FA1B050-D0B8-42BB-829C-AC5AA54C07B0}"/>
    <dgm:cxn modelId="{4FE4E7FE-81EC-4840-974A-17C98249E728}" type="presOf" srcId="{A5F2748F-7F67-4A98-9D8E-1356C9B705AB}" destId="{ECE57C04-CE34-4785-9E80-539D99A2DDCD}" srcOrd="0" destOrd="0" presId="urn:microsoft.com/office/officeart/2005/8/layout/hProcess9"/>
    <dgm:cxn modelId="{40C75455-3569-4570-A34B-04F1CB98682E}" type="presParOf" srcId="{ECE57C04-CE34-4785-9E80-539D99A2DDCD}" destId="{ABF9DF31-19C1-41AB-B5E4-0EB02166AC13}" srcOrd="0" destOrd="0" presId="urn:microsoft.com/office/officeart/2005/8/layout/hProcess9"/>
    <dgm:cxn modelId="{264DE311-10C8-4F23-B1CA-43C1288FE728}" type="presParOf" srcId="{ECE57C04-CE34-4785-9E80-539D99A2DDCD}" destId="{E82320FD-98A3-4C07-8B0B-CE666006D060}" srcOrd="1" destOrd="0" presId="urn:microsoft.com/office/officeart/2005/8/layout/hProcess9"/>
    <dgm:cxn modelId="{12D798F6-536D-4354-8B46-9F82CF1C369A}" type="presParOf" srcId="{E82320FD-98A3-4C07-8B0B-CE666006D060}" destId="{03F39DFE-4AB7-4A24-972D-0CA0B6829D00}" srcOrd="0" destOrd="0" presId="urn:microsoft.com/office/officeart/2005/8/layout/hProcess9"/>
    <dgm:cxn modelId="{C2535ACA-15F7-489E-9F68-A3425374BDA6}" type="presParOf" srcId="{E82320FD-98A3-4C07-8B0B-CE666006D060}" destId="{3DA99BCC-8445-4E9E-B114-0BFA072BAAD3}" srcOrd="1" destOrd="0" presId="urn:microsoft.com/office/officeart/2005/8/layout/hProcess9"/>
    <dgm:cxn modelId="{4367158F-D502-4DEC-B66B-81945B0E145A}" type="presParOf" srcId="{E82320FD-98A3-4C07-8B0B-CE666006D060}" destId="{3505794F-E9E0-48AE-B49C-0D4FE0F05CE0}" srcOrd="2" destOrd="0" presId="urn:microsoft.com/office/officeart/2005/8/layout/hProcess9"/>
    <dgm:cxn modelId="{BC67BAF1-2690-41B3-A967-DE98F43EBCCD}" type="presParOf" srcId="{E82320FD-98A3-4C07-8B0B-CE666006D060}" destId="{07D49440-9232-4157-9323-2F0EFB917442}" srcOrd="3" destOrd="0" presId="urn:microsoft.com/office/officeart/2005/8/layout/hProcess9"/>
    <dgm:cxn modelId="{9CBB76EF-BD22-4603-8D11-874ABE30E0A1}" type="presParOf" srcId="{E82320FD-98A3-4C07-8B0B-CE666006D060}" destId="{DB623980-E3C8-48F9-9F80-7CF26C165554}" srcOrd="4" destOrd="0" presId="urn:microsoft.com/office/officeart/2005/8/layout/hProcess9"/>
    <dgm:cxn modelId="{77EA6774-0130-4903-9A8B-5F5F3B5930C6}" type="presParOf" srcId="{E82320FD-98A3-4C07-8B0B-CE666006D060}" destId="{476ADF69-905D-42FB-A61A-FC61E9CBE499}" srcOrd="5" destOrd="0" presId="urn:microsoft.com/office/officeart/2005/8/layout/hProcess9"/>
    <dgm:cxn modelId="{250EBCD9-172E-45AC-96CE-F8560472A05B}" type="presParOf" srcId="{E82320FD-98A3-4C07-8B0B-CE666006D060}" destId="{7766B932-21D2-4331-9E39-B7231B1A42A5}"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B4E58EA-2FDB-46E4-B73A-3F569FCF3111}"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IN"/>
        </a:p>
      </dgm:t>
    </dgm:pt>
    <dgm:pt modelId="{70C7ABFB-4494-4B99-8E78-98433F897FE2}">
      <dgm:prSet phldrT="[Text]" custT="1"/>
      <dgm:spPr/>
      <dgm:t>
        <a:bodyPr/>
        <a:lstStyle/>
        <a:p>
          <a:r>
            <a:rPr lang="en-IN" sz="4000" dirty="0"/>
            <a:t>Market Drivers</a:t>
          </a:r>
        </a:p>
      </dgm:t>
    </dgm:pt>
    <dgm:pt modelId="{49547E72-81C2-4916-B51D-88B5E951BA97}" type="parTrans" cxnId="{059BB51B-EA37-4A64-A3CE-C080B26AFD90}">
      <dgm:prSet/>
      <dgm:spPr/>
      <dgm:t>
        <a:bodyPr/>
        <a:lstStyle/>
        <a:p>
          <a:endParaRPr lang="en-IN"/>
        </a:p>
      </dgm:t>
    </dgm:pt>
    <dgm:pt modelId="{2723CC60-CA4D-41E9-9A84-2D771DB2591E}" type="sibTrans" cxnId="{059BB51B-EA37-4A64-A3CE-C080B26AFD90}">
      <dgm:prSet/>
      <dgm:spPr/>
      <dgm:t>
        <a:bodyPr/>
        <a:lstStyle/>
        <a:p>
          <a:endParaRPr lang="en-IN"/>
        </a:p>
      </dgm:t>
    </dgm:pt>
    <dgm:pt modelId="{CC5D2A87-D378-410C-A52B-C507DB87812A}">
      <dgm:prSet phldrT="[Text]" custT="1"/>
      <dgm:spPr/>
      <dgm:t>
        <a:bodyPr/>
        <a:lstStyle/>
        <a:p>
          <a:r>
            <a:rPr lang="en-US" sz="1200" b="1" dirty="0"/>
            <a:t>Advanced Technology</a:t>
          </a:r>
          <a:endParaRPr lang="en-IN" sz="1200" dirty="0"/>
        </a:p>
      </dgm:t>
    </dgm:pt>
    <dgm:pt modelId="{BAB93906-A39A-485D-B342-47101EBCA770}" type="parTrans" cxnId="{6477BF85-B9A0-4AF6-8474-25F776BC9CBF}">
      <dgm:prSet/>
      <dgm:spPr/>
      <dgm:t>
        <a:bodyPr/>
        <a:lstStyle/>
        <a:p>
          <a:endParaRPr lang="en-IN"/>
        </a:p>
      </dgm:t>
    </dgm:pt>
    <dgm:pt modelId="{6DD087F9-37B8-461F-B58F-0E4DA43ACD0F}" type="sibTrans" cxnId="{6477BF85-B9A0-4AF6-8474-25F776BC9CBF}">
      <dgm:prSet/>
      <dgm:spPr/>
      <dgm:t>
        <a:bodyPr/>
        <a:lstStyle/>
        <a:p>
          <a:endParaRPr lang="en-IN"/>
        </a:p>
      </dgm:t>
    </dgm:pt>
    <dgm:pt modelId="{07B3EA72-264A-4B43-89AB-11607FA45F0F}">
      <dgm:prSet phldrT="[Text]" custT="1"/>
      <dgm:spPr/>
      <dgm:t>
        <a:bodyPr/>
        <a:lstStyle/>
        <a:p>
          <a:r>
            <a:rPr lang="en-IN" sz="4000" dirty="0"/>
            <a:t>Market Barriers</a:t>
          </a:r>
        </a:p>
      </dgm:t>
    </dgm:pt>
    <dgm:pt modelId="{6B1E1FF2-5E94-4199-938E-41F6BDAC033B}" type="parTrans" cxnId="{AB5ADC94-B62B-4175-A762-88C724DC9D7D}">
      <dgm:prSet/>
      <dgm:spPr/>
      <dgm:t>
        <a:bodyPr/>
        <a:lstStyle/>
        <a:p>
          <a:endParaRPr lang="en-IN"/>
        </a:p>
      </dgm:t>
    </dgm:pt>
    <dgm:pt modelId="{1450DF63-AE6D-40A6-9714-4A43997566F1}" type="sibTrans" cxnId="{AB5ADC94-B62B-4175-A762-88C724DC9D7D}">
      <dgm:prSet/>
      <dgm:spPr/>
      <dgm:t>
        <a:bodyPr/>
        <a:lstStyle/>
        <a:p>
          <a:endParaRPr lang="en-IN"/>
        </a:p>
      </dgm:t>
    </dgm:pt>
    <dgm:pt modelId="{8DA975B3-7C2D-4988-A34E-F194956ACCE0}">
      <dgm:prSet phldrT="[Text]" custT="1"/>
      <dgm:spPr/>
      <dgm:t>
        <a:bodyPr/>
        <a:lstStyle/>
        <a:p>
          <a:r>
            <a:rPr lang="en-US" sz="1200" b="1" dirty="0"/>
            <a:t>Regulatory Challenges </a:t>
          </a:r>
          <a:endParaRPr lang="en-IN" sz="1200" dirty="0"/>
        </a:p>
      </dgm:t>
    </dgm:pt>
    <dgm:pt modelId="{1EE63BB9-601F-4808-A97A-2B326E58BFD7}" type="parTrans" cxnId="{73270953-1AA0-4B87-A5ED-AFF8D6F6FA9E}">
      <dgm:prSet/>
      <dgm:spPr/>
      <dgm:t>
        <a:bodyPr/>
        <a:lstStyle/>
        <a:p>
          <a:endParaRPr lang="en-IN"/>
        </a:p>
      </dgm:t>
    </dgm:pt>
    <dgm:pt modelId="{555EFA3B-2FC3-41DC-ABC9-67E11B539935}" type="sibTrans" cxnId="{73270953-1AA0-4B87-A5ED-AFF8D6F6FA9E}">
      <dgm:prSet/>
      <dgm:spPr/>
      <dgm:t>
        <a:bodyPr/>
        <a:lstStyle/>
        <a:p>
          <a:endParaRPr lang="en-IN"/>
        </a:p>
      </dgm:t>
    </dgm:pt>
    <dgm:pt modelId="{33C7B9A3-A0F0-482D-9BB4-CFDD0953B67C}">
      <dgm:prSet phldrT="[Text]" custT="1"/>
      <dgm:spPr/>
      <dgm:t>
        <a:bodyPr/>
        <a:lstStyle/>
        <a:p>
          <a:r>
            <a:rPr lang="en-US" sz="1200" b="1" dirty="0"/>
            <a:t> Increased Collaborations &amp; Acquisitions </a:t>
          </a:r>
          <a:endParaRPr lang="en-IN" sz="1200" dirty="0"/>
        </a:p>
      </dgm:t>
    </dgm:pt>
    <dgm:pt modelId="{5AA0DBBE-0C25-4156-B233-FAE69B643C22}" type="parTrans" cxnId="{B909D3C7-4C96-4383-AB66-3124DDC46835}">
      <dgm:prSet/>
      <dgm:spPr/>
      <dgm:t>
        <a:bodyPr/>
        <a:lstStyle/>
        <a:p>
          <a:endParaRPr lang="en-IN"/>
        </a:p>
      </dgm:t>
    </dgm:pt>
    <dgm:pt modelId="{240DA571-B0DC-4E98-906F-EE4CA0EF8A14}" type="sibTrans" cxnId="{B909D3C7-4C96-4383-AB66-3124DDC46835}">
      <dgm:prSet/>
      <dgm:spPr/>
      <dgm:t>
        <a:bodyPr/>
        <a:lstStyle/>
        <a:p>
          <a:endParaRPr lang="en-IN"/>
        </a:p>
      </dgm:t>
    </dgm:pt>
    <dgm:pt modelId="{C638FE97-D67E-4F33-B643-D1B657FEB3E6}">
      <dgm:prSet phldrT="[Text]" custT="1"/>
      <dgm:spPr/>
      <dgm:t>
        <a:bodyPr/>
        <a:lstStyle/>
        <a:p>
          <a:r>
            <a:rPr lang="en-US" sz="1200" b="1" dirty="0"/>
            <a:t> Increased clinical &amp; Pre-clinical studies with positive results ,</a:t>
          </a:r>
          <a:endParaRPr lang="en-IN" sz="1200" dirty="0"/>
        </a:p>
      </dgm:t>
    </dgm:pt>
    <dgm:pt modelId="{2D95EC98-FE67-458D-935C-0158AD33059E}" type="parTrans" cxnId="{845861C6-145A-4286-8513-6E69250D6528}">
      <dgm:prSet/>
      <dgm:spPr/>
      <dgm:t>
        <a:bodyPr/>
        <a:lstStyle/>
        <a:p>
          <a:endParaRPr lang="en-IN"/>
        </a:p>
      </dgm:t>
    </dgm:pt>
    <dgm:pt modelId="{F5EBE6B5-BB9F-456B-B0B0-3E2E8BA6BAB8}" type="sibTrans" cxnId="{845861C6-145A-4286-8513-6E69250D6528}">
      <dgm:prSet/>
      <dgm:spPr/>
      <dgm:t>
        <a:bodyPr/>
        <a:lstStyle/>
        <a:p>
          <a:endParaRPr lang="en-IN"/>
        </a:p>
      </dgm:t>
    </dgm:pt>
    <dgm:pt modelId="{14EDED1B-5B5E-4410-A7AB-B6B4127CAC7C}">
      <dgm:prSet phldrT="[Text]" custT="1"/>
      <dgm:spPr/>
      <dgm:t>
        <a:bodyPr/>
        <a:lstStyle/>
        <a:p>
          <a:r>
            <a:rPr lang="en-US" sz="1200" b="1" dirty="0"/>
            <a:t>Competition among biotech and pharma giants ,</a:t>
          </a:r>
          <a:endParaRPr lang="en-IN" sz="1200" dirty="0"/>
        </a:p>
      </dgm:t>
    </dgm:pt>
    <dgm:pt modelId="{0FFE4F81-B543-48D8-96DF-9B57C2CAE5F7}" type="parTrans" cxnId="{40BC51BD-72DD-4B89-B846-C2DF15982B95}">
      <dgm:prSet/>
      <dgm:spPr/>
      <dgm:t>
        <a:bodyPr/>
        <a:lstStyle/>
        <a:p>
          <a:endParaRPr lang="en-IN"/>
        </a:p>
      </dgm:t>
    </dgm:pt>
    <dgm:pt modelId="{0B72DC7B-5D8E-4909-BFF8-1BA164253D59}" type="sibTrans" cxnId="{40BC51BD-72DD-4B89-B846-C2DF15982B95}">
      <dgm:prSet/>
      <dgm:spPr/>
      <dgm:t>
        <a:bodyPr/>
        <a:lstStyle/>
        <a:p>
          <a:endParaRPr lang="en-IN"/>
        </a:p>
      </dgm:t>
    </dgm:pt>
    <dgm:pt modelId="{33830861-3B15-45AB-AF15-21E231CFA3CD}">
      <dgm:prSet phldrT="[Text]" custT="1"/>
      <dgm:spPr/>
      <dgm:t>
        <a:bodyPr/>
        <a:lstStyle/>
        <a:p>
          <a:r>
            <a:rPr lang="en-US" sz="1200" b="1" dirty="0"/>
            <a:t> Increased Safety with new CAR generations</a:t>
          </a:r>
          <a:r>
            <a:rPr lang="en-US" sz="1000" b="1" dirty="0"/>
            <a:t>, </a:t>
          </a:r>
          <a:endParaRPr lang="en-IN" sz="1000" dirty="0"/>
        </a:p>
      </dgm:t>
    </dgm:pt>
    <dgm:pt modelId="{4CFD9551-9D58-40A1-87A7-A913354FA80F}" type="parTrans" cxnId="{5ADFE165-AF24-41D2-B798-159398ECA636}">
      <dgm:prSet/>
      <dgm:spPr/>
      <dgm:t>
        <a:bodyPr/>
        <a:lstStyle/>
        <a:p>
          <a:endParaRPr lang="en-IN"/>
        </a:p>
      </dgm:t>
    </dgm:pt>
    <dgm:pt modelId="{222FBCBC-A910-41C4-854E-61E756C6E5C8}" type="sibTrans" cxnId="{5ADFE165-AF24-41D2-B798-159398ECA636}">
      <dgm:prSet/>
      <dgm:spPr/>
      <dgm:t>
        <a:bodyPr/>
        <a:lstStyle/>
        <a:p>
          <a:endParaRPr lang="en-IN"/>
        </a:p>
      </dgm:t>
    </dgm:pt>
    <dgm:pt modelId="{7E3F90D3-21CF-48B8-859B-D1A08D3D416C}">
      <dgm:prSet phldrT="[Text]" custT="1"/>
      <dgm:spPr/>
      <dgm:t>
        <a:bodyPr/>
        <a:lstStyle/>
        <a:p>
          <a:r>
            <a:rPr lang="en-US" sz="1200" b="1" dirty="0"/>
            <a:t>Adverse events with CARs </a:t>
          </a:r>
          <a:endParaRPr lang="en-IN" sz="1200" dirty="0"/>
        </a:p>
      </dgm:t>
    </dgm:pt>
    <dgm:pt modelId="{05847C48-3466-4E3A-9C19-57D33B856647}" type="parTrans" cxnId="{CDF9DDDE-0465-49E4-A901-95051CA5ABFA}">
      <dgm:prSet/>
      <dgm:spPr/>
      <dgm:t>
        <a:bodyPr/>
        <a:lstStyle/>
        <a:p>
          <a:endParaRPr lang="en-IN"/>
        </a:p>
      </dgm:t>
    </dgm:pt>
    <dgm:pt modelId="{F6DB71EF-E50D-4892-A44A-C07D0F2D235D}" type="sibTrans" cxnId="{CDF9DDDE-0465-49E4-A901-95051CA5ABFA}">
      <dgm:prSet/>
      <dgm:spPr/>
      <dgm:t>
        <a:bodyPr/>
        <a:lstStyle/>
        <a:p>
          <a:endParaRPr lang="en-IN"/>
        </a:p>
      </dgm:t>
    </dgm:pt>
    <dgm:pt modelId="{61A6244E-6C27-464D-B364-7AD4C2A7EADE}">
      <dgm:prSet phldrT="[Text]" custT="1"/>
      <dgm:spPr/>
      <dgm:t>
        <a:bodyPr/>
        <a:lstStyle/>
        <a:p>
          <a:r>
            <a:rPr lang="en-US" sz="1200" b="1" dirty="0"/>
            <a:t>Scalability and cost to ensure accessibility and affordability</a:t>
          </a:r>
          <a:endParaRPr lang="en-IN" sz="1200" dirty="0"/>
        </a:p>
      </dgm:t>
    </dgm:pt>
    <dgm:pt modelId="{426C22F0-D363-4C97-B9E5-8E0414CA5628}" type="parTrans" cxnId="{094E6EE4-C0E0-48A0-A7B5-96618F50ED75}">
      <dgm:prSet/>
      <dgm:spPr/>
      <dgm:t>
        <a:bodyPr/>
        <a:lstStyle/>
        <a:p>
          <a:endParaRPr lang="en-IN"/>
        </a:p>
      </dgm:t>
    </dgm:pt>
    <dgm:pt modelId="{0D4F3305-25A6-4AE5-9D25-61C69958798A}" type="sibTrans" cxnId="{094E6EE4-C0E0-48A0-A7B5-96618F50ED75}">
      <dgm:prSet/>
      <dgm:spPr/>
      <dgm:t>
        <a:bodyPr/>
        <a:lstStyle/>
        <a:p>
          <a:endParaRPr lang="en-IN"/>
        </a:p>
      </dgm:t>
    </dgm:pt>
    <dgm:pt modelId="{8B134C8C-423C-45C6-A7BE-0818BD2C23EA}">
      <dgm:prSet phldrT="[Text]" custT="1"/>
      <dgm:spPr/>
      <dgm:t>
        <a:bodyPr/>
        <a:lstStyle/>
        <a:p>
          <a:r>
            <a:rPr lang="en-IN" sz="1200" b="1" dirty="0"/>
            <a:t>Technological Barriers</a:t>
          </a:r>
          <a:r>
            <a:rPr lang="en-IN" sz="1200" dirty="0"/>
            <a:t> </a:t>
          </a:r>
        </a:p>
      </dgm:t>
    </dgm:pt>
    <dgm:pt modelId="{F07DE3F0-914C-4AFA-B44B-C76E72A3A225}" type="parTrans" cxnId="{F30FB2CC-4FC5-4D41-90AF-FA3E147A4A8F}">
      <dgm:prSet/>
      <dgm:spPr/>
      <dgm:t>
        <a:bodyPr/>
        <a:lstStyle/>
        <a:p>
          <a:endParaRPr lang="en-IN"/>
        </a:p>
      </dgm:t>
    </dgm:pt>
    <dgm:pt modelId="{808ECE9E-F344-4F53-83F9-63B58CA0C53F}" type="sibTrans" cxnId="{F30FB2CC-4FC5-4D41-90AF-FA3E147A4A8F}">
      <dgm:prSet/>
      <dgm:spPr/>
      <dgm:t>
        <a:bodyPr/>
        <a:lstStyle/>
        <a:p>
          <a:endParaRPr lang="en-IN"/>
        </a:p>
      </dgm:t>
    </dgm:pt>
    <dgm:pt modelId="{1E8F9C99-32F8-490F-9AF4-A3B593EA3486}" type="pres">
      <dgm:prSet presAssocID="{0B4E58EA-2FDB-46E4-B73A-3F569FCF3111}" presName="Name0" presStyleCnt="0">
        <dgm:presLayoutVars>
          <dgm:dir/>
          <dgm:animLvl val="lvl"/>
          <dgm:resizeHandles/>
        </dgm:presLayoutVars>
      </dgm:prSet>
      <dgm:spPr/>
    </dgm:pt>
    <dgm:pt modelId="{8771682A-39DB-4FCA-9AAC-938872110B1A}" type="pres">
      <dgm:prSet presAssocID="{70C7ABFB-4494-4B99-8E78-98433F897FE2}" presName="linNode" presStyleCnt="0"/>
      <dgm:spPr/>
    </dgm:pt>
    <dgm:pt modelId="{724BA836-886C-4547-8EF8-10A52E4DB208}" type="pres">
      <dgm:prSet presAssocID="{70C7ABFB-4494-4B99-8E78-98433F897FE2}" presName="parentShp" presStyleLbl="node1" presStyleIdx="0" presStyleCnt="2" custLinFactNeighborY="649">
        <dgm:presLayoutVars>
          <dgm:bulletEnabled val="1"/>
        </dgm:presLayoutVars>
      </dgm:prSet>
      <dgm:spPr/>
    </dgm:pt>
    <dgm:pt modelId="{58954D52-B00E-4223-8B0B-9B907F8CA19C}" type="pres">
      <dgm:prSet presAssocID="{70C7ABFB-4494-4B99-8E78-98433F897FE2}" presName="childShp" presStyleLbl="bgAccFollowNode1" presStyleIdx="0" presStyleCnt="2">
        <dgm:presLayoutVars>
          <dgm:bulletEnabled val="1"/>
        </dgm:presLayoutVars>
      </dgm:prSet>
      <dgm:spPr/>
    </dgm:pt>
    <dgm:pt modelId="{FF9B500B-E0B4-49FE-AEC3-01CB9A5E1D8A}" type="pres">
      <dgm:prSet presAssocID="{2723CC60-CA4D-41E9-9A84-2D771DB2591E}" presName="spacing" presStyleCnt="0"/>
      <dgm:spPr/>
    </dgm:pt>
    <dgm:pt modelId="{E9285C97-74A0-4EC7-B623-37D081B76D8A}" type="pres">
      <dgm:prSet presAssocID="{07B3EA72-264A-4B43-89AB-11607FA45F0F}" presName="linNode" presStyleCnt="0"/>
      <dgm:spPr/>
    </dgm:pt>
    <dgm:pt modelId="{E29F9300-D3F0-4180-8B26-F8022129E88A}" type="pres">
      <dgm:prSet presAssocID="{07B3EA72-264A-4B43-89AB-11607FA45F0F}" presName="parentShp" presStyleLbl="node1" presStyleIdx="1" presStyleCnt="2">
        <dgm:presLayoutVars>
          <dgm:bulletEnabled val="1"/>
        </dgm:presLayoutVars>
      </dgm:prSet>
      <dgm:spPr/>
    </dgm:pt>
    <dgm:pt modelId="{6CAC7724-2C4F-4A2E-ADDE-ECB07D8981E6}" type="pres">
      <dgm:prSet presAssocID="{07B3EA72-264A-4B43-89AB-11607FA45F0F}" presName="childShp" presStyleLbl="bgAccFollowNode1" presStyleIdx="1" presStyleCnt="2">
        <dgm:presLayoutVars>
          <dgm:bulletEnabled val="1"/>
        </dgm:presLayoutVars>
      </dgm:prSet>
      <dgm:spPr/>
    </dgm:pt>
  </dgm:ptLst>
  <dgm:cxnLst>
    <dgm:cxn modelId="{079FB50D-B129-452D-8E35-CD5CD3F43369}" type="presOf" srcId="{14EDED1B-5B5E-4410-A7AB-B6B4127CAC7C}" destId="{58954D52-B00E-4223-8B0B-9B907F8CA19C}" srcOrd="0" destOrd="3" presId="urn:microsoft.com/office/officeart/2005/8/layout/vList6"/>
    <dgm:cxn modelId="{059BB51B-EA37-4A64-A3CE-C080B26AFD90}" srcId="{0B4E58EA-2FDB-46E4-B73A-3F569FCF3111}" destId="{70C7ABFB-4494-4B99-8E78-98433F897FE2}" srcOrd="0" destOrd="0" parTransId="{49547E72-81C2-4916-B51D-88B5E951BA97}" sibTransId="{2723CC60-CA4D-41E9-9A84-2D771DB2591E}"/>
    <dgm:cxn modelId="{5ADFE165-AF24-41D2-B798-159398ECA636}" srcId="{70C7ABFB-4494-4B99-8E78-98433F897FE2}" destId="{33830861-3B15-45AB-AF15-21E231CFA3CD}" srcOrd="4" destOrd="0" parTransId="{4CFD9551-9D58-40A1-87A7-A913354FA80F}" sibTransId="{222FBCBC-A910-41C4-854E-61E756C6E5C8}"/>
    <dgm:cxn modelId="{8F8CFC45-9D6D-4EC1-9592-BC152B603137}" type="presOf" srcId="{CC5D2A87-D378-410C-A52B-C507DB87812A}" destId="{58954D52-B00E-4223-8B0B-9B907F8CA19C}" srcOrd="0" destOrd="0" presId="urn:microsoft.com/office/officeart/2005/8/layout/vList6"/>
    <dgm:cxn modelId="{999F2669-734C-448D-A9EC-9787262162C1}" type="presOf" srcId="{70C7ABFB-4494-4B99-8E78-98433F897FE2}" destId="{724BA836-886C-4547-8EF8-10A52E4DB208}" srcOrd="0" destOrd="0" presId="urn:microsoft.com/office/officeart/2005/8/layout/vList6"/>
    <dgm:cxn modelId="{88C7BF51-FE69-4571-9966-629346D1889F}" type="presOf" srcId="{7E3F90D3-21CF-48B8-859B-D1A08D3D416C}" destId="{6CAC7724-2C4F-4A2E-ADDE-ECB07D8981E6}" srcOrd="0" destOrd="1" presId="urn:microsoft.com/office/officeart/2005/8/layout/vList6"/>
    <dgm:cxn modelId="{73270953-1AA0-4B87-A5ED-AFF8D6F6FA9E}" srcId="{07B3EA72-264A-4B43-89AB-11607FA45F0F}" destId="{8DA975B3-7C2D-4988-A34E-F194956ACCE0}" srcOrd="0" destOrd="0" parTransId="{1EE63BB9-601F-4808-A97A-2B326E58BFD7}" sibTransId="{555EFA3B-2FC3-41DC-ABC9-67E11B539935}"/>
    <dgm:cxn modelId="{6477BF85-B9A0-4AF6-8474-25F776BC9CBF}" srcId="{70C7ABFB-4494-4B99-8E78-98433F897FE2}" destId="{CC5D2A87-D378-410C-A52B-C507DB87812A}" srcOrd="0" destOrd="0" parTransId="{BAB93906-A39A-485D-B342-47101EBCA770}" sibTransId="{6DD087F9-37B8-461F-B58F-0E4DA43ACD0F}"/>
    <dgm:cxn modelId="{F077E08C-C4AB-4AEB-A44D-DE8158230EC0}" type="presOf" srcId="{61A6244E-6C27-464D-B364-7AD4C2A7EADE}" destId="{6CAC7724-2C4F-4A2E-ADDE-ECB07D8981E6}" srcOrd="0" destOrd="2" presId="urn:microsoft.com/office/officeart/2005/8/layout/vList6"/>
    <dgm:cxn modelId="{AB5ADC94-B62B-4175-A762-88C724DC9D7D}" srcId="{0B4E58EA-2FDB-46E4-B73A-3F569FCF3111}" destId="{07B3EA72-264A-4B43-89AB-11607FA45F0F}" srcOrd="1" destOrd="0" parTransId="{6B1E1FF2-5E94-4199-938E-41F6BDAC033B}" sibTransId="{1450DF63-AE6D-40A6-9714-4A43997566F1}"/>
    <dgm:cxn modelId="{57C24DAA-DA55-4297-BB38-1AE0FC5264B1}" type="presOf" srcId="{07B3EA72-264A-4B43-89AB-11607FA45F0F}" destId="{E29F9300-D3F0-4180-8B26-F8022129E88A}" srcOrd="0" destOrd="0" presId="urn:microsoft.com/office/officeart/2005/8/layout/vList6"/>
    <dgm:cxn modelId="{9A2431AF-39BE-49A4-8EEB-107F8A26AF53}" type="presOf" srcId="{33830861-3B15-45AB-AF15-21E231CFA3CD}" destId="{58954D52-B00E-4223-8B0B-9B907F8CA19C}" srcOrd="0" destOrd="4" presId="urn:microsoft.com/office/officeart/2005/8/layout/vList6"/>
    <dgm:cxn modelId="{7E646DB9-F101-4EB7-94BB-78064856ACD9}" type="presOf" srcId="{8B134C8C-423C-45C6-A7BE-0818BD2C23EA}" destId="{6CAC7724-2C4F-4A2E-ADDE-ECB07D8981E6}" srcOrd="0" destOrd="3" presId="urn:microsoft.com/office/officeart/2005/8/layout/vList6"/>
    <dgm:cxn modelId="{40BC51BD-72DD-4B89-B846-C2DF15982B95}" srcId="{70C7ABFB-4494-4B99-8E78-98433F897FE2}" destId="{14EDED1B-5B5E-4410-A7AB-B6B4127CAC7C}" srcOrd="3" destOrd="0" parTransId="{0FFE4F81-B543-48D8-96DF-9B57C2CAE5F7}" sibTransId="{0B72DC7B-5D8E-4909-BFF8-1BA164253D59}"/>
    <dgm:cxn modelId="{845861C6-145A-4286-8513-6E69250D6528}" srcId="{70C7ABFB-4494-4B99-8E78-98433F897FE2}" destId="{C638FE97-D67E-4F33-B643-D1B657FEB3E6}" srcOrd="2" destOrd="0" parTransId="{2D95EC98-FE67-458D-935C-0158AD33059E}" sibTransId="{F5EBE6B5-BB9F-456B-B0B0-3E2E8BA6BAB8}"/>
    <dgm:cxn modelId="{B909D3C7-4C96-4383-AB66-3124DDC46835}" srcId="{70C7ABFB-4494-4B99-8E78-98433F897FE2}" destId="{33C7B9A3-A0F0-482D-9BB4-CFDD0953B67C}" srcOrd="1" destOrd="0" parTransId="{5AA0DBBE-0C25-4156-B233-FAE69B643C22}" sibTransId="{240DA571-B0DC-4E98-906F-EE4CA0EF8A14}"/>
    <dgm:cxn modelId="{6DA518CB-E3CB-4C1F-8A1D-E112657D2FB7}" type="presOf" srcId="{8DA975B3-7C2D-4988-A34E-F194956ACCE0}" destId="{6CAC7724-2C4F-4A2E-ADDE-ECB07D8981E6}" srcOrd="0" destOrd="0" presId="urn:microsoft.com/office/officeart/2005/8/layout/vList6"/>
    <dgm:cxn modelId="{F30FB2CC-4FC5-4D41-90AF-FA3E147A4A8F}" srcId="{07B3EA72-264A-4B43-89AB-11607FA45F0F}" destId="{8B134C8C-423C-45C6-A7BE-0818BD2C23EA}" srcOrd="3" destOrd="0" parTransId="{F07DE3F0-914C-4AFA-B44B-C76E72A3A225}" sibTransId="{808ECE9E-F344-4F53-83F9-63B58CA0C53F}"/>
    <dgm:cxn modelId="{AE5E84DB-9E07-4202-A65B-25CE30FB36AE}" type="presOf" srcId="{0B4E58EA-2FDB-46E4-B73A-3F569FCF3111}" destId="{1E8F9C99-32F8-490F-9AF4-A3B593EA3486}" srcOrd="0" destOrd="0" presId="urn:microsoft.com/office/officeart/2005/8/layout/vList6"/>
    <dgm:cxn modelId="{CDF9DDDE-0465-49E4-A901-95051CA5ABFA}" srcId="{07B3EA72-264A-4B43-89AB-11607FA45F0F}" destId="{7E3F90D3-21CF-48B8-859B-D1A08D3D416C}" srcOrd="1" destOrd="0" parTransId="{05847C48-3466-4E3A-9C19-57D33B856647}" sibTransId="{F6DB71EF-E50D-4892-A44A-C07D0F2D235D}"/>
    <dgm:cxn modelId="{094E6EE4-C0E0-48A0-A7B5-96618F50ED75}" srcId="{07B3EA72-264A-4B43-89AB-11607FA45F0F}" destId="{61A6244E-6C27-464D-B364-7AD4C2A7EADE}" srcOrd="2" destOrd="0" parTransId="{426C22F0-D363-4C97-B9E5-8E0414CA5628}" sibTransId="{0D4F3305-25A6-4AE5-9D25-61C69958798A}"/>
    <dgm:cxn modelId="{8F3258ED-879A-41A6-8E04-7F81A25DE3FA}" type="presOf" srcId="{33C7B9A3-A0F0-482D-9BB4-CFDD0953B67C}" destId="{58954D52-B00E-4223-8B0B-9B907F8CA19C}" srcOrd="0" destOrd="1" presId="urn:microsoft.com/office/officeart/2005/8/layout/vList6"/>
    <dgm:cxn modelId="{500C8AF2-61CF-4DEE-B5B5-2FC238ABEDEE}" type="presOf" srcId="{C638FE97-D67E-4F33-B643-D1B657FEB3E6}" destId="{58954D52-B00E-4223-8B0B-9B907F8CA19C}" srcOrd="0" destOrd="2" presId="urn:microsoft.com/office/officeart/2005/8/layout/vList6"/>
    <dgm:cxn modelId="{47B4CC0D-2082-4619-AA12-99AE54D9BA8E}" type="presParOf" srcId="{1E8F9C99-32F8-490F-9AF4-A3B593EA3486}" destId="{8771682A-39DB-4FCA-9AAC-938872110B1A}" srcOrd="0" destOrd="0" presId="urn:microsoft.com/office/officeart/2005/8/layout/vList6"/>
    <dgm:cxn modelId="{7A3CBC0A-3B6C-4D47-9449-14AD85B328F4}" type="presParOf" srcId="{8771682A-39DB-4FCA-9AAC-938872110B1A}" destId="{724BA836-886C-4547-8EF8-10A52E4DB208}" srcOrd="0" destOrd="0" presId="urn:microsoft.com/office/officeart/2005/8/layout/vList6"/>
    <dgm:cxn modelId="{41431CD2-E7F9-42E2-8F15-BF8DACD7F262}" type="presParOf" srcId="{8771682A-39DB-4FCA-9AAC-938872110B1A}" destId="{58954D52-B00E-4223-8B0B-9B907F8CA19C}" srcOrd="1" destOrd="0" presId="urn:microsoft.com/office/officeart/2005/8/layout/vList6"/>
    <dgm:cxn modelId="{41ADF5BE-73AA-43DE-A011-F3E8738B4297}" type="presParOf" srcId="{1E8F9C99-32F8-490F-9AF4-A3B593EA3486}" destId="{FF9B500B-E0B4-49FE-AEC3-01CB9A5E1D8A}" srcOrd="1" destOrd="0" presId="urn:microsoft.com/office/officeart/2005/8/layout/vList6"/>
    <dgm:cxn modelId="{840FA660-B10E-4D31-B470-7F1CAB6756DA}" type="presParOf" srcId="{1E8F9C99-32F8-490F-9AF4-A3B593EA3486}" destId="{E9285C97-74A0-4EC7-B623-37D081B76D8A}" srcOrd="2" destOrd="0" presId="urn:microsoft.com/office/officeart/2005/8/layout/vList6"/>
    <dgm:cxn modelId="{2F3671F3-1889-429A-A936-D4EE49211990}" type="presParOf" srcId="{E9285C97-74A0-4EC7-B623-37D081B76D8A}" destId="{E29F9300-D3F0-4180-8B26-F8022129E88A}" srcOrd="0" destOrd="0" presId="urn:microsoft.com/office/officeart/2005/8/layout/vList6"/>
    <dgm:cxn modelId="{2104833D-CBFC-4CD9-8F5A-7FC1C99540B6}" type="presParOf" srcId="{E9285C97-74A0-4EC7-B623-37D081B76D8A}" destId="{6CAC7724-2C4F-4A2E-ADDE-ECB07D8981E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7D1AF-AB81-41A1-85A3-628FCE2D481C}">
      <dsp:nvSpPr>
        <dsp:cNvPr id="0" name=""/>
        <dsp:cNvSpPr/>
      </dsp:nvSpPr>
      <dsp:spPr>
        <a:xfrm rot="16200000">
          <a:off x="-274830" y="274830"/>
          <a:ext cx="3884612" cy="3334951"/>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6200" bIns="0" numCol="1" spcCol="1270" anchor="ctr" anchorCtr="0">
          <a:noAutofit/>
        </a:bodyPr>
        <a:lstStyle/>
        <a:p>
          <a:pPr marL="0" lvl="0" indent="0" algn="ctr" defTabSz="533400">
            <a:lnSpc>
              <a:spcPct val="90000"/>
            </a:lnSpc>
            <a:spcBef>
              <a:spcPct val="0"/>
            </a:spcBef>
            <a:spcAft>
              <a:spcPct val="35000"/>
            </a:spcAft>
            <a:buNone/>
          </a:pPr>
          <a:r>
            <a:rPr lang="en-IN" sz="1200" kern="1200" dirty="0" err="1"/>
            <a:t>Hematological</a:t>
          </a:r>
          <a:r>
            <a:rPr lang="en-IN" sz="1200" kern="1200" dirty="0"/>
            <a:t> cancers are one of the main causes of death in the world. Over time, various conventional cytotoxic methodologies have been created for neoplastic diseases .</a:t>
          </a:r>
          <a:r>
            <a:rPr lang="en-US" sz="1200" kern="1200" dirty="0" err="1"/>
            <a:t>Albiet</a:t>
          </a:r>
          <a:r>
            <a:rPr lang="en-US" sz="1200" kern="1200" dirty="0"/>
            <a:t>, due to the restricted effectiveness of these approaches as per the heterogeneity of disease cells, there is a consistent quest for therapeutic approaches with improved result, for example, immunotherapy that uses and upgrades the normal capacity of the patient's immune system</a:t>
          </a:r>
          <a:endParaRPr lang="en-IN" sz="1200" kern="1200" dirty="0"/>
        </a:p>
      </dsp:txBody>
      <dsp:txXfrm rot="5400000">
        <a:off x="1" y="776921"/>
        <a:ext cx="3334951" cy="2330768"/>
      </dsp:txXfrm>
    </dsp:sp>
    <dsp:sp modelId="{8B088E29-C63A-404F-92EC-7B802EA97A3C}">
      <dsp:nvSpPr>
        <dsp:cNvPr id="0" name=""/>
        <dsp:cNvSpPr/>
      </dsp:nvSpPr>
      <dsp:spPr>
        <a:xfrm rot="16200000">
          <a:off x="3311525" y="274830"/>
          <a:ext cx="3884612" cy="3334951"/>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76200" bIns="0" numCol="1" spcCol="1270" anchor="ctr" anchorCtr="0">
          <a:noAutofit/>
        </a:bodyPr>
        <a:lstStyle/>
        <a:p>
          <a:pPr marL="0" lvl="0" indent="0" algn="ctr" defTabSz="533400">
            <a:lnSpc>
              <a:spcPct val="90000"/>
            </a:lnSpc>
            <a:spcBef>
              <a:spcPct val="0"/>
            </a:spcBef>
            <a:spcAft>
              <a:spcPct val="35000"/>
            </a:spcAft>
            <a:buNone/>
          </a:pPr>
          <a:r>
            <a:rPr lang="en-IN" sz="1200" kern="1200" dirty="0"/>
            <a:t>Recent dramatic clinical responses in studies with gene-modified T-cells expressing chimeric antigen receptors (CARs) in malignant B-cell </a:t>
          </a:r>
          <a:r>
            <a:rPr lang="en-IN" sz="1200" kern="1200" dirty="0" err="1"/>
            <a:t>tumors</a:t>
          </a:r>
          <a:r>
            <a:rPr lang="en-IN" sz="1200" kern="1200" dirty="0"/>
            <a:t> have generated great excitement and have become the first genetically engineered cell-based therapy to receive approval from the US Food and Drug Administration. This therapy has paved the way for a potential paradigm shift in the way refractory or relapsed cancers are treated.</a:t>
          </a:r>
        </a:p>
        <a:p>
          <a:pPr marL="0" lvl="0" indent="0" algn="ctr" defTabSz="533400">
            <a:lnSpc>
              <a:spcPct val="90000"/>
            </a:lnSpc>
            <a:spcBef>
              <a:spcPct val="0"/>
            </a:spcBef>
            <a:spcAft>
              <a:spcPct val="35000"/>
            </a:spcAft>
            <a:buNone/>
          </a:pPr>
          <a:endParaRPr lang="en-IN" sz="1200" kern="1200" dirty="0"/>
        </a:p>
      </dsp:txBody>
      <dsp:txXfrm rot="5400000">
        <a:off x="3586356" y="776921"/>
        <a:ext cx="3334951" cy="2330768"/>
      </dsp:txXfrm>
    </dsp:sp>
    <dsp:sp modelId="{F640D961-00A4-494C-AAEC-1D48D5561682}">
      <dsp:nvSpPr>
        <dsp:cNvPr id="0" name=""/>
        <dsp:cNvSpPr/>
      </dsp:nvSpPr>
      <dsp:spPr>
        <a:xfrm rot="16200000">
          <a:off x="6896598" y="274830"/>
          <a:ext cx="3884612" cy="3334951"/>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0" rIns="63500" bIns="0" numCol="1" spcCol="1270" anchor="ctr" anchorCtr="0">
          <a:noAutofit/>
        </a:bodyPr>
        <a:lstStyle/>
        <a:p>
          <a:pPr marL="0" lvl="0" indent="0" algn="ctr" defTabSz="444500">
            <a:lnSpc>
              <a:spcPct val="90000"/>
            </a:lnSpc>
            <a:spcBef>
              <a:spcPct val="0"/>
            </a:spcBef>
            <a:spcAft>
              <a:spcPct val="35000"/>
            </a:spcAft>
            <a:buNone/>
          </a:pPr>
          <a:r>
            <a:rPr lang="en-US" sz="1000" kern="1200" dirty="0"/>
            <a:t>The standard treatment of cancer for  years  included surgery, Chemotherapy and Radiation. Throughout the most recent twenty years, targeted therapies like imatinib (Gleevec®) and trastuzumab (Herceptin®)—have additionally established themselves as standard therapies for some malignant growths. Yet, in the course of recent years, CAR-T  immunotherapy has emerged  as the treatments  that fortify the strength of a patient's immune system to attack tumor. The cancer community calls it ‘5</a:t>
          </a:r>
          <a:r>
            <a:rPr lang="en-US" sz="1000" kern="1200" baseline="30000" dirty="0"/>
            <a:t>th</a:t>
          </a:r>
          <a:r>
            <a:rPr lang="en-US" sz="1000" kern="1200" dirty="0"/>
            <a:t> pillar’ of cancer treatment.</a:t>
          </a:r>
        </a:p>
        <a:p>
          <a:pPr marL="0" lvl="0" indent="0" algn="ctr" defTabSz="444500">
            <a:lnSpc>
              <a:spcPct val="90000"/>
            </a:lnSpc>
            <a:spcBef>
              <a:spcPct val="0"/>
            </a:spcBef>
            <a:spcAft>
              <a:spcPct val="35000"/>
            </a:spcAft>
            <a:buNone/>
          </a:pPr>
          <a:r>
            <a:rPr lang="en-GB" sz="1000" kern="1200" dirty="0"/>
            <a:t>CAR T cell therapy is also being </a:t>
          </a:r>
          <a:r>
            <a:rPr lang="en-GB" sz="1050" kern="1200" dirty="0"/>
            <a:t>explored in solid tumours. Recently, fast track designation was granted to  CAR-T therapy for the treatment of Thyroid Cancer. Also, research around the efficacy </a:t>
          </a:r>
          <a:r>
            <a:rPr lang="en-GB" sz="1050" b="1" kern="1200" dirty="0"/>
            <a:t>of  the  CAR-T cells in Brain tumour is </a:t>
          </a:r>
          <a:r>
            <a:rPr lang="en-GB" sz="1050" kern="1200" dirty="0"/>
            <a:t>currently underway</a:t>
          </a:r>
          <a:r>
            <a:rPr lang="en-GB" sz="1200" kern="1200" dirty="0"/>
            <a:t> </a:t>
          </a:r>
          <a:r>
            <a:rPr lang="en-GB" sz="1800" kern="1200" dirty="0"/>
            <a:t>.</a:t>
          </a:r>
        </a:p>
      </dsp:txBody>
      <dsp:txXfrm rot="5400000">
        <a:off x="7171429" y="776921"/>
        <a:ext cx="3334951" cy="23307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C81BC3-FB43-46C5-8160-D6161D4EEAC2}">
      <dsp:nvSpPr>
        <dsp:cNvPr id="0" name=""/>
        <dsp:cNvSpPr/>
      </dsp:nvSpPr>
      <dsp:spPr>
        <a:xfrm>
          <a:off x="795" y="0"/>
          <a:ext cx="3422173" cy="257333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IN" sz="2100" kern="1200" dirty="0">
              <a:highlight>
                <a:srgbClr val="000000"/>
              </a:highlight>
            </a:rPr>
            <a:t>Adoptive cancer transfer</a:t>
          </a:r>
        </a:p>
      </dsp:txBody>
      <dsp:txXfrm rot="16200000">
        <a:off x="-712055" y="712850"/>
        <a:ext cx="2110136" cy="684434"/>
      </dsp:txXfrm>
    </dsp:sp>
    <dsp:sp modelId="{A120F87F-B7F0-41F4-88CF-FFA05BEAB863}">
      <dsp:nvSpPr>
        <dsp:cNvPr id="0" name=""/>
        <dsp:cNvSpPr/>
      </dsp:nvSpPr>
      <dsp:spPr>
        <a:xfrm>
          <a:off x="685229" y="0"/>
          <a:ext cx="2549519" cy="257333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en-US" sz="1200" kern="1200" dirty="0"/>
            <a:t>Adoptive T cell transfer (ACT) is a new area of transfusion medicine which involves the infusion of lymphocytes to mediate antitumor, antiviral, or anti-inflammatory effects. </a:t>
          </a:r>
          <a:r>
            <a:rPr lang="en-US" sz="1200" b="1" kern="1200" dirty="0"/>
            <a:t>Three forms of ACT are being developed for cancer therapy; these include tumor-infiltrating lymphocytes (TILs), T cell receptor (TCR) T cells, and CAR T cells. </a:t>
          </a:r>
          <a:r>
            <a:rPr lang="en-US" sz="1200" kern="1200" dirty="0"/>
            <a:t>Out of these three, CAR-T cells are the most developed ACTs</a:t>
          </a:r>
          <a:endParaRPr lang="en-IN" sz="1200" kern="1200" dirty="0"/>
        </a:p>
      </dsp:txBody>
      <dsp:txXfrm>
        <a:off x="685229" y="0"/>
        <a:ext cx="2549519" cy="2573337"/>
      </dsp:txXfrm>
    </dsp:sp>
    <dsp:sp modelId="{8A0946D7-FC61-4BB4-BC6A-15D0F6B8BF1A}">
      <dsp:nvSpPr>
        <dsp:cNvPr id="0" name=""/>
        <dsp:cNvSpPr/>
      </dsp:nvSpPr>
      <dsp:spPr>
        <a:xfrm>
          <a:off x="3542744" y="0"/>
          <a:ext cx="3422173" cy="257333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IN" sz="2100" kern="1200" dirty="0">
              <a:highlight>
                <a:srgbClr val="000000"/>
              </a:highlight>
            </a:rPr>
            <a:t>CAR-T Cells</a:t>
          </a:r>
        </a:p>
      </dsp:txBody>
      <dsp:txXfrm rot="16200000">
        <a:off x="2829893" y="712850"/>
        <a:ext cx="2110136" cy="684434"/>
      </dsp:txXfrm>
    </dsp:sp>
    <dsp:sp modelId="{46F1FAF2-DE69-4690-967E-59542A771A38}">
      <dsp:nvSpPr>
        <dsp:cNvPr id="0" name=""/>
        <dsp:cNvSpPr/>
      </dsp:nvSpPr>
      <dsp:spPr>
        <a:xfrm rot="5400000">
          <a:off x="3370725" y="1949856"/>
          <a:ext cx="378260" cy="513326"/>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21BB80A-C586-4D72-988C-8958992EBDC5}">
      <dsp:nvSpPr>
        <dsp:cNvPr id="0" name=""/>
        <dsp:cNvSpPr/>
      </dsp:nvSpPr>
      <dsp:spPr>
        <a:xfrm>
          <a:off x="4227179" y="0"/>
          <a:ext cx="2549519" cy="257333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Font typeface="Symbol" panose="05050102010706020507" pitchFamily="18" charset="2"/>
            <a:buNone/>
          </a:pPr>
          <a:r>
            <a:rPr lang="en-GB" sz="1200" kern="1200" dirty="0"/>
            <a:t>Chimeric antigen receptor T cells are genetically engineered T cells to produce an artificial T-cell receptor for use in immunotherapy.  These are synthetic receptors that enable T cells to recognize tumour-associated antigens (TAAs) in a major </a:t>
          </a:r>
          <a:r>
            <a:rPr lang="en-GB" sz="1200" kern="1200" dirty="0" err="1"/>
            <a:t>histo</a:t>
          </a:r>
          <a:r>
            <a:rPr lang="en-GB" sz="1200" kern="1200" dirty="0"/>
            <a:t>-compatibility complex (MHC)-independent manner</a:t>
          </a:r>
          <a:r>
            <a:rPr lang="en-US" sz="1200" kern="1200" dirty="0"/>
            <a:t>.</a:t>
          </a:r>
          <a:endParaRPr lang="en-IN" sz="1200" kern="1200" dirty="0"/>
        </a:p>
      </dsp:txBody>
      <dsp:txXfrm>
        <a:off x="4227179" y="0"/>
        <a:ext cx="2549519" cy="2573337"/>
      </dsp:txXfrm>
    </dsp:sp>
    <dsp:sp modelId="{688F680D-35DC-434C-AC79-620B78A13B91}">
      <dsp:nvSpPr>
        <dsp:cNvPr id="0" name=""/>
        <dsp:cNvSpPr/>
      </dsp:nvSpPr>
      <dsp:spPr>
        <a:xfrm>
          <a:off x="7084694" y="0"/>
          <a:ext cx="3422173" cy="2573337"/>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marL="0" lvl="0" indent="0" algn="r" defTabSz="933450">
            <a:lnSpc>
              <a:spcPct val="90000"/>
            </a:lnSpc>
            <a:spcBef>
              <a:spcPct val="0"/>
            </a:spcBef>
            <a:spcAft>
              <a:spcPct val="35000"/>
            </a:spcAft>
            <a:buNone/>
          </a:pPr>
          <a:r>
            <a:rPr lang="en-IN" sz="2100" kern="1200" dirty="0">
              <a:highlight>
                <a:srgbClr val="000000"/>
              </a:highlight>
            </a:rPr>
            <a:t>CAR-T Therapy</a:t>
          </a:r>
        </a:p>
      </dsp:txBody>
      <dsp:txXfrm rot="16200000">
        <a:off x="6371843" y="712850"/>
        <a:ext cx="2110136" cy="684434"/>
      </dsp:txXfrm>
    </dsp:sp>
    <dsp:sp modelId="{7F44C85D-2354-4D4C-A7A1-E0E1912E7891}">
      <dsp:nvSpPr>
        <dsp:cNvPr id="0" name=""/>
        <dsp:cNvSpPr/>
      </dsp:nvSpPr>
      <dsp:spPr>
        <a:xfrm rot="5400000">
          <a:off x="6912674" y="1949856"/>
          <a:ext cx="378260" cy="513326"/>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009974-4E39-49D9-8F59-0E7836417EB1}">
      <dsp:nvSpPr>
        <dsp:cNvPr id="0" name=""/>
        <dsp:cNvSpPr/>
      </dsp:nvSpPr>
      <dsp:spPr>
        <a:xfrm>
          <a:off x="7769128" y="0"/>
          <a:ext cx="2549519" cy="2573337"/>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34290" rIns="0" bIns="0" numCol="1" spcCol="1270" anchor="t" anchorCtr="0">
          <a:noAutofit/>
        </a:bodyPr>
        <a:lstStyle/>
        <a:p>
          <a:pPr marL="0" lvl="0" indent="0" algn="l" defTabSz="444500">
            <a:lnSpc>
              <a:spcPct val="90000"/>
            </a:lnSpc>
            <a:spcBef>
              <a:spcPct val="0"/>
            </a:spcBef>
            <a:spcAft>
              <a:spcPct val="35000"/>
            </a:spcAft>
            <a:buFont typeface="Symbol" panose="05050102010706020507" pitchFamily="18" charset="2"/>
            <a:buNone/>
          </a:pPr>
          <a:r>
            <a:rPr lang="en-GB" sz="1000" kern="1200" dirty="0"/>
            <a:t>CAR-T Cell Therapy is a type of </a:t>
          </a:r>
          <a:r>
            <a:rPr lang="en-GB" sz="1000" kern="1200" dirty="0" err="1"/>
            <a:t>AdoptiIve</a:t>
          </a:r>
          <a:r>
            <a:rPr lang="en-GB" sz="1000" kern="1200" dirty="0"/>
            <a:t> Cell Transfer (ACT) that has advanced the furthest in the clinical developments. It represents a major advancement in personalized cancer treatment. It </a:t>
          </a:r>
          <a:r>
            <a:rPr lang="en-US" sz="1000" kern="1200" dirty="0"/>
            <a:t>involves the genetic modification of patient's autologous T-cells to express a CAR specific for a tumor antigen, following by ex vivo cell expansion and re-infusion back to the patient. CARs are fusion proteins of a selected single-chain fragment variable from a specific monoclonal antibody and one or more T-cell receptor intracellular signaling domains. This T-cell genetic modification may occur either via viral-based gene transfer methods or </a:t>
          </a:r>
          <a:r>
            <a:rPr lang="en-US" sz="1000" kern="1200" dirty="0" err="1"/>
            <a:t>nonviral</a:t>
          </a:r>
          <a:r>
            <a:rPr lang="en-US" sz="1000" kern="1200" dirty="0"/>
            <a:t> methods, such as DNA-based transposons, CRISPR/Cas9 technology or direct transfer of in vitro transcribed-mRNA by electroporation.</a:t>
          </a:r>
          <a:endParaRPr lang="en-IN" sz="1000" kern="1200" dirty="0"/>
        </a:p>
      </dsp:txBody>
      <dsp:txXfrm>
        <a:off x="7769128" y="0"/>
        <a:ext cx="2549519" cy="25733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F9DF31-19C1-41AB-B5E4-0EB02166AC13}">
      <dsp:nvSpPr>
        <dsp:cNvPr id="0" name=""/>
        <dsp:cNvSpPr/>
      </dsp:nvSpPr>
      <dsp:spPr>
        <a:xfrm>
          <a:off x="772176" y="0"/>
          <a:ext cx="8931513" cy="369349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F39DFE-4AB7-4A24-972D-0CA0B6829D00}">
      <dsp:nvSpPr>
        <dsp:cNvPr id="0" name=""/>
        <dsp:cNvSpPr/>
      </dsp:nvSpPr>
      <dsp:spPr>
        <a:xfrm>
          <a:off x="5258" y="1108047"/>
          <a:ext cx="2529432" cy="14773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355600">
            <a:lnSpc>
              <a:spcPct val="90000"/>
            </a:lnSpc>
            <a:spcBef>
              <a:spcPct val="0"/>
            </a:spcBef>
            <a:spcAft>
              <a:spcPct val="35000"/>
            </a:spcAft>
            <a:buNone/>
          </a:pPr>
          <a:r>
            <a:rPr lang="en-IN" sz="800" kern="1200" dirty="0"/>
            <a:t>Secondary research was conducted to obtain accurate and precise information. </a:t>
          </a:r>
        </a:p>
        <a:p>
          <a:pPr marL="0" lvl="0" indent="0" algn="just" defTabSz="355600">
            <a:lnSpc>
              <a:spcPct val="90000"/>
            </a:lnSpc>
            <a:spcBef>
              <a:spcPct val="0"/>
            </a:spcBef>
            <a:spcAft>
              <a:spcPct val="35000"/>
            </a:spcAft>
            <a:buNone/>
          </a:pPr>
          <a:endParaRPr lang="en-IN" sz="800" kern="1200" dirty="0"/>
        </a:p>
        <a:p>
          <a:pPr marL="0" lvl="0" indent="0" algn="just" defTabSz="355600">
            <a:lnSpc>
              <a:spcPct val="90000"/>
            </a:lnSpc>
            <a:spcBef>
              <a:spcPct val="0"/>
            </a:spcBef>
            <a:spcAft>
              <a:spcPct val="35000"/>
            </a:spcAft>
            <a:buNone/>
          </a:pPr>
          <a:r>
            <a:rPr lang="en-IN" sz="800" kern="1200" dirty="0"/>
            <a:t>For latest data, relevant database searches such as, Clinicaltrial.gov.in, ICRTP, </a:t>
          </a:r>
          <a:r>
            <a:rPr lang="en-IN" sz="800" kern="1200" dirty="0" err="1"/>
            <a:t>Pubmed</a:t>
          </a:r>
          <a:r>
            <a:rPr lang="en-IN" sz="800" kern="1200" dirty="0"/>
            <a:t>, conference publications such as -ASH 2020, ASCO 2020, and ESMO 2020 were referred</a:t>
          </a:r>
        </a:p>
      </dsp:txBody>
      <dsp:txXfrm>
        <a:off x="77379" y="1180168"/>
        <a:ext cx="2385190" cy="1333154"/>
      </dsp:txXfrm>
    </dsp:sp>
    <dsp:sp modelId="{3505794F-E9E0-48AE-B49C-0D4FE0F05CE0}">
      <dsp:nvSpPr>
        <dsp:cNvPr id="0" name=""/>
        <dsp:cNvSpPr/>
      </dsp:nvSpPr>
      <dsp:spPr>
        <a:xfrm>
          <a:off x="2661163" y="1108047"/>
          <a:ext cx="2529432" cy="14773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355600">
            <a:lnSpc>
              <a:spcPct val="90000"/>
            </a:lnSpc>
            <a:spcBef>
              <a:spcPct val="0"/>
            </a:spcBef>
            <a:spcAft>
              <a:spcPct val="35000"/>
            </a:spcAft>
            <a:buNone/>
          </a:pPr>
          <a:r>
            <a:rPr lang="en-IN" sz="800" kern="1200" dirty="0"/>
            <a:t>The company’s website was referenced for CAR-T pipeline therapies, CAR-T technologies descriptions, company presentations, annual reports, press releases and quarterly reports.</a:t>
          </a:r>
        </a:p>
        <a:p>
          <a:pPr marL="0" lvl="0" indent="0" algn="just" defTabSz="355600">
            <a:lnSpc>
              <a:spcPct val="90000"/>
            </a:lnSpc>
            <a:spcBef>
              <a:spcPct val="0"/>
            </a:spcBef>
            <a:spcAft>
              <a:spcPct val="35000"/>
            </a:spcAft>
            <a:buNone/>
          </a:pPr>
          <a:endParaRPr lang="en-IN" sz="800" kern="1200" dirty="0"/>
        </a:p>
        <a:p>
          <a:pPr marL="0" lvl="0" indent="0" algn="just" defTabSz="355600">
            <a:lnSpc>
              <a:spcPct val="90000"/>
            </a:lnSpc>
            <a:spcBef>
              <a:spcPct val="0"/>
            </a:spcBef>
            <a:spcAft>
              <a:spcPct val="35000"/>
            </a:spcAft>
            <a:buNone/>
          </a:pPr>
          <a:r>
            <a:rPr lang="en-IN" sz="800" kern="1200" dirty="0"/>
            <a:t>In addition, the US FDA website and the EMA website were used to identify granular information of the marketed products such as registration studies, indications, efficacy, side effects, etc.</a:t>
          </a:r>
        </a:p>
      </dsp:txBody>
      <dsp:txXfrm>
        <a:off x="2733284" y="1180168"/>
        <a:ext cx="2385190" cy="1333154"/>
      </dsp:txXfrm>
    </dsp:sp>
    <dsp:sp modelId="{DB623980-E3C8-48F9-9F80-7CF26C165554}">
      <dsp:nvSpPr>
        <dsp:cNvPr id="0" name=""/>
        <dsp:cNvSpPr/>
      </dsp:nvSpPr>
      <dsp:spPr>
        <a:xfrm>
          <a:off x="5317067" y="1108047"/>
          <a:ext cx="2529432" cy="14773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just" defTabSz="400050">
            <a:lnSpc>
              <a:spcPct val="90000"/>
            </a:lnSpc>
            <a:spcBef>
              <a:spcPct val="0"/>
            </a:spcBef>
            <a:spcAft>
              <a:spcPct val="35000"/>
            </a:spcAft>
            <a:buNone/>
          </a:pPr>
          <a:r>
            <a:rPr lang="en-IN" sz="900" kern="1200" dirty="0"/>
            <a:t>Data were also retrieved using relevant </a:t>
          </a:r>
          <a:r>
            <a:rPr lang="en-IN" sz="900" kern="1200" dirty="0" err="1"/>
            <a:t>MeSH</a:t>
          </a:r>
          <a:r>
            <a:rPr lang="en-IN" sz="900" kern="1200" dirty="0"/>
            <a:t> terms such as "Phase III or marketed CAR-T cell therapy", "CAR-T therapy", "CAR-T marketed drugs", "CAR-T emerging drugs", "CAR-T approved by the FDA ". T Therapy ',' Current Cancer Treatment vs CAR-T ',' Relapsed / Refractory Cancer '.</a:t>
          </a:r>
        </a:p>
      </dsp:txBody>
      <dsp:txXfrm>
        <a:off x="5389188" y="1180168"/>
        <a:ext cx="2385190" cy="1333154"/>
      </dsp:txXfrm>
    </dsp:sp>
    <dsp:sp modelId="{7766B932-21D2-4331-9E39-B7231B1A42A5}">
      <dsp:nvSpPr>
        <dsp:cNvPr id="0" name=""/>
        <dsp:cNvSpPr/>
      </dsp:nvSpPr>
      <dsp:spPr>
        <a:xfrm>
          <a:off x="7972971" y="1108047"/>
          <a:ext cx="2529432" cy="147739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just" defTabSz="400050">
            <a:lnSpc>
              <a:spcPct val="90000"/>
            </a:lnSpc>
            <a:spcBef>
              <a:spcPct val="0"/>
            </a:spcBef>
            <a:spcAft>
              <a:spcPct val="35000"/>
            </a:spcAft>
            <a:buNone/>
          </a:pPr>
          <a:r>
            <a:rPr lang="en-IN" sz="900" b="1" kern="1200" dirty="0"/>
            <a:t>Inclusion Criteria-</a:t>
          </a:r>
          <a:r>
            <a:rPr lang="en-IN" sz="900" kern="1200" dirty="0"/>
            <a:t>Only USFDA and EMA marketed CAR-T therapies and Phase 3 CAR-T therapies were considered. Note that recent 2019-2021 publications were used to extract the information.</a:t>
          </a:r>
        </a:p>
        <a:p>
          <a:pPr marL="0" lvl="0" indent="0" algn="just" defTabSz="400050">
            <a:lnSpc>
              <a:spcPct val="90000"/>
            </a:lnSpc>
            <a:spcBef>
              <a:spcPct val="0"/>
            </a:spcBef>
            <a:spcAft>
              <a:spcPct val="35000"/>
            </a:spcAft>
            <a:buNone/>
          </a:pPr>
          <a:r>
            <a:rPr lang="en-IN" sz="900" b="1" kern="1200" dirty="0"/>
            <a:t>Exclusion Criteria-</a:t>
          </a:r>
          <a:r>
            <a:rPr lang="en-US" sz="900" kern="1200" dirty="0"/>
            <a:t>Phase 2 drugs, Phase1 drugs, Preclinical drugs, terminated drugs, Withdrawn Drugs were excluded. The articles published prior to 2019 has not been considered.</a:t>
          </a:r>
          <a:endParaRPr lang="en-IN" sz="900" b="1" kern="1200" dirty="0"/>
        </a:p>
      </dsp:txBody>
      <dsp:txXfrm>
        <a:off x="8045092" y="1180168"/>
        <a:ext cx="2385190" cy="13331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54D52-B00E-4223-8B0B-9B907F8CA19C}">
      <dsp:nvSpPr>
        <dsp:cNvPr id="0" name=""/>
        <dsp:cNvSpPr/>
      </dsp:nvSpPr>
      <dsp:spPr>
        <a:xfrm>
          <a:off x="4203065" y="314"/>
          <a:ext cx="6304597" cy="122509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t>Advanced Technology</a:t>
          </a:r>
          <a:endParaRPr lang="en-IN" sz="1200" kern="1200" dirty="0"/>
        </a:p>
        <a:p>
          <a:pPr marL="114300" lvl="1" indent="-114300" algn="l" defTabSz="533400">
            <a:lnSpc>
              <a:spcPct val="90000"/>
            </a:lnSpc>
            <a:spcBef>
              <a:spcPct val="0"/>
            </a:spcBef>
            <a:spcAft>
              <a:spcPct val="15000"/>
            </a:spcAft>
            <a:buChar char="•"/>
          </a:pPr>
          <a:r>
            <a:rPr lang="en-US" sz="1200" b="1" kern="1200" dirty="0"/>
            <a:t> Increased Collaborations &amp; Acquisitions </a:t>
          </a:r>
          <a:endParaRPr lang="en-IN" sz="1200" kern="1200" dirty="0"/>
        </a:p>
        <a:p>
          <a:pPr marL="114300" lvl="1" indent="-114300" algn="l" defTabSz="533400">
            <a:lnSpc>
              <a:spcPct val="90000"/>
            </a:lnSpc>
            <a:spcBef>
              <a:spcPct val="0"/>
            </a:spcBef>
            <a:spcAft>
              <a:spcPct val="15000"/>
            </a:spcAft>
            <a:buChar char="•"/>
          </a:pPr>
          <a:r>
            <a:rPr lang="en-US" sz="1200" b="1" kern="1200" dirty="0"/>
            <a:t> Increased clinical &amp; Pre-clinical studies with positive results ,</a:t>
          </a:r>
          <a:endParaRPr lang="en-IN" sz="1200" kern="1200" dirty="0"/>
        </a:p>
        <a:p>
          <a:pPr marL="114300" lvl="1" indent="-114300" algn="l" defTabSz="533400">
            <a:lnSpc>
              <a:spcPct val="90000"/>
            </a:lnSpc>
            <a:spcBef>
              <a:spcPct val="0"/>
            </a:spcBef>
            <a:spcAft>
              <a:spcPct val="15000"/>
            </a:spcAft>
            <a:buChar char="•"/>
          </a:pPr>
          <a:r>
            <a:rPr lang="en-US" sz="1200" b="1" kern="1200" dirty="0"/>
            <a:t>Competition among biotech and pharma giants ,</a:t>
          </a:r>
          <a:endParaRPr lang="en-IN" sz="1200" kern="1200" dirty="0"/>
        </a:p>
        <a:p>
          <a:pPr marL="114300" lvl="1" indent="-114300" algn="l" defTabSz="533400">
            <a:lnSpc>
              <a:spcPct val="90000"/>
            </a:lnSpc>
            <a:spcBef>
              <a:spcPct val="0"/>
            </a:spcBef>
            <a:spcAft>
              <a:spcPct val="15000"/>
            </a:spcAft>
            <a:buChar char="•"/>
          </a:pPr>
          <a:r>
            <a:rPr lang="en-US" sz="1200" b="1" kern="1200" dirty="0"/>
            <a:t> Increased Safety with new CAR generations</a:t>
          </a:r>
          <a:r>
            <a:rPr lang="en-US" sz="1000" b="1" kern="1200" dirty="0"/>
            <a:t>, </a:t>
          </a:r>
          <a:endParaRPr lang="en-IN" sz="1000" kern="1200" dirty="0"/>
        </a:p>
      </dsp:txBody>
      <dsp:txXfrm>
        <a:off x="4203065" y="153451"/>
        <a:ext cx="5845185" cy="918825"/>
      </dsp:txXfrm>
    </dsp:sp>
    <dsp:sp modelId="{724BA836-886C-4547-8EF8-10A52E4DB208}">
      <dsp:nvSpPr>
        <dsp:cNvPr id="0" name=""/>
        <dsp:cNvSpPr/>
      </dsp:nvSpPr>
      <dsp:spPr>
        <a:xfrm>
          <a:off x="0" y="8265"/>
          <a:ext cx="4203065" cy="12250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n-IN" sz="4000" kern="1200" dirty="0"/>
            <a:t>Market Drivers</a:t>
          </a:r>
        </a:p>
      </dsp:txBody>
      <dsp:txXfrm>
        <a:off x="59804" y="68069"/>
        <a:ext cx="4083457" cy="1105491"/>
      </dsp:txXfrm>
    </dsp:sp>
    <dsp:sp modelId="{6CAC7724-2C4F-4A2E-ADDE-ECB07D8981E6}">
      <dsp:nvSpPr>
        <dsp:cNvPr id="0" name=""/>
        <dsp:cNvSpPr/>
      </dsp:nvSpPr>
      <dsp:spPr>
        <a:xfrm>
          <a:off x="4203065" y="1347923"/>
          <a:ext cx="6304597" cy="1225099"/>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b="1" kern="1200" dirty="0"/>
            <a:t>Regulatory Challenges </a:t>
          </a:r>
          <a:endParaRPr lang="en-IN" sz="1200" kern="1200" dirty="0"/>
        </a:p>
        <a:p>
          <a:pPr marL="114300" lvl="1" indent="-114300" algn="l" defTabSz="533400">
            <a:lnSpc>
              <a:spcPct val="90000"/>
            </a:lnSpc>
            <a:spcBef>
              <a:spcPct val="0"/>
            </a:spcBef>
            <a:spcAft>
              <a:spcPct val="15000"/>
            </a:spcAft>
            <a:buChar char="•"/>
          </a:pPr>
          <a:r>
            <a:rPr lang="en-US" sz="1200" b="1" kern="1200" dirty="0"/>
            <a:t>Adverse events with CARs </a:t>
          </a:r>
          <a:endParaRPr lang="en-IN" sz="1200" kern="1200" dirty="0"/>
        </a:p>
        <a:p>
          <a:pPr marL="114300" lvl="1" indent="-114300" algn="l" defTabSz="533400">
            <a:lnSpc>
              <a:spcPct val="90000"/>
            </a:lnSpc>
            <a:spcBef>
              <a:spcPct val="0"/>
            </a:spcBef>
            <a:spcAft>
              <a:spcPct val="15000"/>
            </a:spcAft>
            <a:buChar char="•"/>
          </a:pPr>
          <a:r>
            <a:rPr lang="en-US" sz="1200" b="1" kern="1200" dirty="0"/>
            <a:t>Scalability and cost to ensure accessibility and affordability</a:t>
          </a:r>
          <a:endParaRPr lang="en-IN" sz="1200" kern="1200" dirty="0"/>
        </a:p>
        <a:p>
          <a:pPr marL="114300" lvl="1" indent="-114300" algn="l" defTabSz="533400">
            <a:lnSpc>
              <a:spcPct val="90000"/>
            </a:lnSpc>
            <a:spcBef>
              <a:spcPct val="0"/>
            </a:spcBef>
            <a:spcAft>
              <a:spcPct val="15000"/>
            </a:spcAft>
            <a:buChar char="•"/>
          </a:pPr>
          <a:r>
            <a:rPr lang="en-IN" sz="1200" b="1" kern="1200" dirty="0"/>
            <a:t>Technological Barriers</a:t>
          </a:r>
          <a:r>
            <a:rPr lang="en-IN" sz="1200" kern="1200" dirty="0"/>
            <a:t> </a:t>
          </a:r>
        </a:p>
      </dsp:txBody>
      <dsp:txXfrm>
        <a:off x="4203065" y="1501060"/>
        <a:ext cx="5845185" cy="918825"/>
      </dsp:txXfrm>
    </dsp:sp>
    <dsp:sp modelId="{E29F9300-D3F0-4180-8B26-F8022129E88A}">
      <dsp:nvSpPr>
        <dsp:cNvPr id="0" name=""/>
        <dsp:cNvSpPr/>
      </dsp:nvSpPr>
      <dsp:spPr>
        <a:xfrm>
          <a:off x="0" y="1347923"/>
          <a:ext cx="4203065" cy="12250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marL="0" lvl="0" indent="0" algn="ctr" defTabSz="1778000">
            <a:lnSpc>
              <a:spcPct val="90000"/>
            </a:lnSpc>
            <a:spcBef>
              <a:spcPct val="0"/>
            </a:spcBef>
            <a:spcAft>
              <a:spcPct val="35000"/>
            </a:spcAft>
            <a:buNone/>
          </a:pPr>
          <a:r>
            <a:rPr lang="en-IN" sz="4000" kern="1200" dirty="0"/>
            <a:t>Market Barriers</a:t>
          </a:r>
        </a:p>
      </dsp:txBody>
      <dsp:txXfrm>
        <a:off x="59804" y="1407727"/>
        <a:ext cx="4083457" cy="1105491"/>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0259A5-2461-A443-928C-B1A2C46E7161}" type="datetimeFigureOut">
              <a:rPr lang="en-US" smtClean="0"/>
              <a:t>6/9/2021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8C4411-6486-6141-ADE9-770D4791B4FA}" type="slidenum">
              <a:rPr lang="en-US" smtClean="0"/>
              <a:t>‹#›</a:t>
            </a:fld>
            <a:endParaRPr lang="en-US"/>
          </a:p>
        </p:txBody>
      </p:sp>
    </p:spTree>
    <p:extLst>
      <p:ext uri="{BB962C8B-B14F-4D97-AF65-F5344CB8AC3E}">
        <p14:creationId xmlns:p14="http://schemas.microsoft.com/office/powerpoint/2010/main" val="1352940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D7CD0F99-93D7-6F44-8622-8818DA4CA0A8}" type="datetime1">
              <a:rPr lang="en-US" smtClean="0"/>
              <a:t>6/9/2021</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6661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C61614BF-9A88-6C43-A35A-888721164EF4}" type="datetime1">
              <a:rPr lang="en-US" smtClean="0"/>
              <a:t>6/9/2021</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3250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AF02771-E319-024D-85DE-15241D1B471D}" type="datetime1">
              <a:rPr lang="en-US" smtClean="0"/>
              <a:t>6/9/2021</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999449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C39FE12-DDEF-8246-96E0-17FD4E751396}" type="datetime1">
              <a:rPr lang="en-US" smtClean="0"/>
              <a:t>6/9/2021</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68952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52C26260-C689-8343-87D9-C1AE95C8AE41}" type="datetime1">
              <a:rPr lang="en-US" smtClean="0"/>
              <a:t>6/9/2021</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50638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B8018CB8-3FD0-B44A-8DEE-2BCF3CFACA77}" type="datetime1">
              <a:rPr lang="en-US" smtClean="0"/>
              <a:t>6/9/2021</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9332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AF398189-3B03-3F44-A521-2076F4A49B9F}" type="datetime1">
              <a:rPr lang="en-US" smtClean="0"/>
              <a:t>6/9/2021</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53963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7CDCE327-9801-284F-A215-EF5DE6A28A97}" type="datetime1">
              <a:rPr lang="en-US" smtClean="0"/>
              <a:t>6/9/2021</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50322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F0C6798A-82D0-AC41-87F5-562EE8AF28DD}" type="datetime1">
              <a:rPr lang="en-US" smtClean="0"/>
              <a:t>6/9/2021</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3315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E8CBC05B-41FB-F147-9E9E-61FA99372A01}" type="datetime1">
              <a:rPr lang="en-US" smtClean="0"/>
              <a:t>6/9/2021</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809470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6FA2F51F-EE10-A249-84FE-5D1438F20E74}" type="datetime1">
              <a:rPr lang="en-US" smtClean="0"/>
              <a:t>6/9/2021</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529562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FB797B23-87C3-A043-BCC9-EF7486D5CC51}" type="datetime1">
              <a:rPr lang="en-US" smtClean="0"/>
              <a:t>6/9/2021</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4995945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dt="0"/>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hyperlink" Target="https://www.prnewswire.com/news-releases/global-car-t-therapy-pipeline-market-analysis-report-2021-2030-featuring-novartis-kite-pharma-pfizer-juno-therapeutics-celgene-carsgen-therapeutics-sorrento-therapeutics-and-legend-biotech-301289750.html" TargetMode="External"/><Relationship Id="rId2" Type="http://schemas.openxmlformats.org/officeDocument/2006/relationships/hyperlink" Target="https://www.researchgate.net/publication/348720905_Chimeric_Antigen_Receptor_T_Cell_Therapy_in_Oncology_-_Pipeline_at_a_glance_Analysis_of_the_ClinicalTrialsgov_database" TargetMode="External"/><Relationship Id="rId1" Type="http://schemas.openxmlformats.org/officeDocument/2006/relationships/slideLayout" Target="../slideLayouts/slideLayout2.xml"/><Relationship Id="rId4" Type="http://schemas.openxmlformats.org/officeDocument/2006/relationships/hyperlink" Target="https://onlinelibrary.wiley.com/doi/10.1002/hon.259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40FA88D0-E295-4CF3-934C-6423EACEB0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descr="An abstract financial digital analysis">
            <a:extLst>
              <a:ext uri="{FF2B5EF4-FFF2-40B4-BE49-F238E27FC236}">
                <a16:creationId xmlns:a16="http://schemas.microsoft.com/office/drawing/2014/main" id="{F864DA5B-0B0A-40DD-A6A6-6498297CDF9F}"/>
              </a:ext>
            </a:extLst>
          </p:cNvPr>
          <p:cNvPicPr>
            <a:picLocks noChangeAspect="1"/>
          </p:cNvPicPr>
          <p:nvPr/>
        </p:nvPicPr>
        <p:blipFill rotWithShape="1">
          <a:blip r:embed="rId2">
            <a:alphaModFix amt="40000"/>
          </a:blip>
          <a:srcRect l="1358"/>
          <a:stretch/>
        </p:blipFill>
        <p:spPr>
          <a:xfrm>
            <a:off x="-38331" y="-23945"/>
            <a:ext cx="12188932" cy="6857990"/>
          </a:xfrm>
          <a:prstGeom prst="rect">
            <a:avLst/>
          </a:prstGeom>
        </p:spPr>
      </p:pic>
      <p:sp>
        <p:nvSpPr>
          <p:cNvPr id="2" name="Title 1">
            <a:extLst>
              <a:ext uri="{FF2B5EF4-FFF2-40B4-BE49-F238E27FC236}">
                <a16:creationId xmlns:a16="http://schemas.microsoft.com/office/drawing/2014/main" id="{B6B8C3FC-897A-4E5A-A20E-55F3CAA22D97}"/>
              </a:ext>
            </a:extLst>
          </p:cNvPr>
          <p:cNvSpPr>
            <a:spLocks noGrp="1"/>
          </p:cNvSpPr>
          <p:nvPr>
            <p:ph type="ctrTitle"/>
          </p:nvPr>
        </p:nvSpPr>
        <p:spPr>
          <a:xfrm>
            <a:off x="482600" y="2504663"/>
            <a:ext cx="6900839" cy="2862465"/>
          </a:xfrm>
        </p:spPr>
        <p:txBody>
          <a:bodyPr anchor="t">
            <a:normAutofit/>
          </a:bodyPr>
          <a:lstStyle/>
          <a:p>
            <a:pPr algn="ctr"/>
            <a:r>
              <a:rPr lang="en-IN" sz="3200" b="1" dirty="0">
                <a:solidFill>
                  <a:schemeClr val="accent4">
                    <a:lumMod val="60000"/>
                    <a:lumOff val="40000"/>
                  </a:schemeClr>
                </a:solidFill>
              </a:rPr>
              <a:t>Impact of CAR(Chimeric Antigen Receptor) T Cell Therapy in shifting the future treatment paradigm of Relapsed or Refractory  </a:t>
            </a:r>
            <a:r>
              <a:rPr lang="en-IN" sz="3200" b="1" dirty="0" err="1">
                <a:solidFill>
                  <a:schemeClr val="accent4">
                    <a:lumMod val="60000"/>
                    <a:lumOff val="40000"/>
                  </a:schemeClr>
                </a:solidFill>
              </a:rPr>
              <a:t>Hematological</a:t>
            </a:r>
            <a:r>
              <a:rPr lang="en-IN" sz="3200" b="1" dirty="0">
                <a:solidFill>
                  <a:schemeClr val="accent4">
                    <a:lumMod val="60000"/>
                    <a:lumOff val="40000"/>
                  </a:schemeClr>
                </a:solidFill>
              </a:rPr>
              <a:t> Cancers</a:t>
            </a:r>
          </a:p>
        </p:txBody>
      </p:sp>
      <p:sp>
        <p:nvSpPr>
          <p:cNvPr id="3" name="Subtitle 2">
            <a:extLst>
              <a:ext uri="{FF2B5EF4-FFF2-40B4-BE49-F238E27FC236}">
                <a16:creationId xmlns:a16="http://schemas.microsoft.com/office/drawing/2014/main" id="{8AE0E885-B55B-4118-97B3-FBF43A859F01}"/>
              </a:ext>
            </a:extLst>
          </p:cNvPr>
          <p:cNvSpPr>
            <a:spLocks noGrp="1"/>
          </p:cNvSpPr>
          <p:nvPr>
            <p:ph type="subTitle" idx="1"/>
          </p:nvPr>
        </p:nvSpPr>
        <p:spPr>
          <a:xfrm>
            <a:off x="6596565" y="4201721"/>
            <a:ext cx="4986084" cy="1949813"/>
          </a:xfrm>
        </p:spPr>
        <p:txBody>
          <a:bodyPr anchor="b">
            <a:normAutofit/>
          </a:bodyPr>
          <a:lstStyle/>
          <a:p>
            <a:pPr algn="r"/>
            <a:r>
              <a:rPr lang="en-IN" dirty="0">
                <a:solidFill>
                  <a:srgbClr val="FFFFFF"/>
                </a:solidFill>
              </a:rPr>
              <a:t>Submitted by – </a:t>
            </a:r>
            <a:r>
              <a:rPr lang="en-IN" dirty="0" err="1">
                <a:solidFill>
                  <a:srgbClr val="FFFFFF"/>
                </a:solidFill>
              </a:rPr>
              <a:t>Dr.</a:t>
            </a:r>
            <a:r>
              <a:rPr lang="en-IN" dirty="0">
                <a:solidFill>
                  <a:srgbClr val="FFFFFF"/>
                </a:solidFill>
              </a:rPr>
              <a:t> Ittu Kundan </a:t>
            </a:r>
            <a:r>
              <a:rPr lang="en-IN" dirty="0" err="1">
                <a:solidFill>
                  <a:srgbClr val="FFFFFF"/>
                </a:solidFill>
              </a:rPr>
              <a:t>IIHMR,Delhi</a:t>
            </a:r>
            <a:endParaRPr lang="en-IN" dirty="0">
              <a:solidFill>
                <a:srgbClr val="FFFFFF"/>
              </a:solidFill>
            </a:endParaRPr>
          </a:p>
        </p:txBody>
      </p:sp>
      <p:cxnSp>
        <p:nvCxnSpPr>
          <p:cNvPr id="19" name="Straight Connector 12">
            <a:extLst>
              <a:ext uri="{FF2B5EF4-FFF2-40B4-BE49-F238E27FC236}">
                <a16:creationId xmlns:a16="http://schemas.microsoft.com/office/drawing/2014/main" id="{8F4E56A8-93D5-4BE3-AE61-84677331AD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BD492A0C-1773-477B-83B5-C707CB0577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rgbClr val="FFFFFF"/>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73605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EF22-CE59-4480-90D9-BFB93F77A50D}"/>
              </a:ext>
            </a:extLst>
          </p:cNvPr>
          <p:cNvSpPr>
            <a:spLocks noGrp="1"/>
          </p:cNvSpPr>
          <p:nvPr>
            <p:ph type="title"/>
          </p:nvPr>
        </p:nvSpPr>
        <p:spPr>
          <a:xfrm>
            <a:off x="482600" y="978408"/>
            <a:ext cx="10634472" cy="715220"/>
          </a:xfrm>
        </p:spPr>
        <p:txBody>
          <a:bodyPr/>
          <a:lstStyle/>
          <a:p>
            <a:r>
              <a:rPr lang="en-IN" dirty="0"/>
              <a:t>Clinical Development</a:t>
            </a:r>
          </a:p>
        </p:txBody>
      </p:sp>
      <p:graphicFrame>
        <p:nvGraphicFramePr>
          <p:cNvPr id="4" name="Table 4">
            <a:extLst>
              <a:ext uri="{FF2B5EF4-FFF2-40B4-BE49-F238E27FC236}">
                <a16:creationId xmlns:a16="http://schemas.microsoft.com/office/drawing/2014/main" id="{7192A299-B6FD-4FCF-9CA2-64756A832F8A}"/>
              </a:ext>
            </a:extLst>
          </p:cNvPr>
          <p:cNvGraphicFramePr>
            <a:graphicFrameLocks noGrp="1"/>
          </p:cNvGraphicFramePr>
          <p:nvPr>
            <p:ph idx="1"/>
            <p:extLst>
              <p:ext uri="{D42A27DB-BD31-4B8C-83A1-F6EECF244321}">
                <p14:modId xmlns:p14="http://schemas.microsoft.com/office/powerpoint/2010/main" val="2432377664"/>
              </p:ext>
            </p:extLst>
          </p:nvPr>
        </p:nvGraphicFramePr>
        <p:xfrm>
          <a:off x="278405" y="1790880"/>
          <a:ext cx="11635190" cy="4202588"/>
        </p:xfrm>
        <a:graphic>
          <a:graphicData uri="http://schemas.openxmlformats.org/drawingml/2006/table">
            <a:tbl>
              <a:tblPr firstRow="1" bandRow="1">
                <a:tableStyleId>{5C22544A-7EE6-4342-B048-85BDC9FD1C3A}</a:tableStyleId>
              </a:tblPr>
              <a:tblGrid>
                <a:gridCol w="879835">
                  <a:extLst>
                    <a:ext uri="{9D8B030D-6E8A-4147-A177-3AD203B41FA5}">
                      <a16:colId xmlns:a16="http://schemas.microsoft.com/office/drawing/2014/main" val="3392403930"/>
                    </a:ext>
                  </a:extLst>
                </a:gridCol>
                <a:gridCol w="843280">
                  <a:extLst>
                    <a:ext uri="{9D8B030D-6E8A-4147-A177-3AD203B41FA5}">
                      <a16:colId xmlns:a16="http://schemas.microsoft.com/office/drawing/2014/main" val="1207783760"/>
                    </a:ext>
                  </a:extLst>
                </a:gridCol>
                <a:gridCol w="1087120">
                  <a:extLst>
                    <a:ext uri="{9D8B030D-6E8A-4147-A177-3AD203B41FA5}">
                      <a16:colId xmlns:a16="http://schemas.microsoft.com/office/drawing/2014/main" val="2928766267"/>
                    </a:ext>
                  </a:extLst>
                </a:gridCol>
                <a:gridCol w="1402080">
                  <a:extLst>
                    <a:ext uri="{9D8B030D-6E8A-4147-A177-3AD203B41FA5}">
                      <a16:colId xmlns:a16="http://schemas.microsoft.com/office/drawing/2014/main" val="2547425811"/>
                    </a:ext>
                  </a:extLst>
                </a:gridCol>
                <a:gridCol w="1097280">
                  <a:extLst>
                    <a:ext uri="{9D8B030D-6E8A-4147-A177-3AD203B41FA5}">
                      <a16:colId xmlns:a16="http://schemas.microsoft.com/office/drawing/2014/main" val="1430590378"/>
                    </a:ext>
                  </a:extLst>
                </a:gridCol>
                <a:gridCol w="792480">
                  <a:extLst>
                    <a:ext uri="{9D8B030D-6E8A-4147-A177-3AD203B41FA5}">
                      <a16:colId xmlns:a16="http://schemas.microsoft.com/office/drawing/2014/main" val="2703392188"/>
                    </a:ext>
                  </a:extLst>
                </a:gridCol>
                <a:gridCol w="1412240">
                  <a:extLst>
                    <a:ext uri="{9D8B030D-6E8A-4147-A177-3AD203B41FA5}">
                      <a16:colId xmlns:a16="http://schemas.microsoft.com/office/drawing/2014/main" val="29077471"/>
                    </a:ext>
                  </a:extLst>
                </a:gridCol>
                <a:gridCol w="1005840">
                  <a:extLst>
                    <a:ext uri="{9D8B030D-6E8A-4147-A177-3AD203B41FA5}">
                      <a16:colId xmlns:a16="http://schemas.microsoft.com/office/drawing/2014/main" val="183496818"/>
                    </a:ext>
                  </a:extLst>
                </a:gridCol>
                <a:gridCol w="690880">
                  <a:extLst>
                    <a:ext uri="{9D8B030D-6E8A-4147-A177-3AD203B41FA5}">
                      <a16:colId xmlns:a16="http://schemas.microsoft.com/office/drawing/2014/main" val="417568873"/>
                    </a:ext>
                  </a:extLst>
                </a:gridCol>
                <a:gridCol w="2424155">
                  <a:extLst>
                    <a:ext uri="{9D8B030D-6E8A-4147-A177-3AD203B41FA5}">
                      <a16:colId xmlns:a16="http://schemas.microsoft.com/office/drawing/2014/main" val="1728850675"/>
                    </a:ext>
                  </a:extLst>
                </a:gridCol>
              </a:tblGrid>
              <a:tr h="381212">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Drug</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Company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Trial ID/ Name/Location</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Indication</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Phase</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Primary </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End Point</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Primary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Start date</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Primary</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Completion</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date</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Expected</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000" b="1" dirty="0">
                          <a:effectLst/>
                          <a:latin typeface="Calibri" panose="020F0502020204030204" pitchFamily="34" charset="0"/>
                          <a:ea typeface="Calibri" panose="020F0502020204030204" pitchFamily="34" charset="0"/>
                          <a:cs typeface="Times New Roman" panose="02020603050405020304" pitchFamily="18" charset="0"/>
                        </a:rPr>
                        <a:t>Launch</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000" b="1" kern="1200" dirty="0">
                          <a:solidFill>
                            <a:schemeClr val="lt1"/>
                          </a:solidFill>
                          <a:effectLst/>
                          <a:latin typeface="+mn-lt"/>
                          <a:ea typeface="+mn-ea"/>
                          <a:cs typeface="+mn-cs"/>
                        </a:rPr>
                        <a:t>Results</a:t>
                      </a:r>
                      <a:endParaRPr lang="en-IN" sz="1000" dirty="0"/>
                    </a:p>
                  </a:txBody>
                  <a:tcPr/>
                </a:tc>
                <a:extLst>
                  <a:ext uri="{0D108BD9-81ED-4DB2-BD59-A6C34878D82A}">
                    <a16:rowId xmlns:a16="http://schemas.microsoft.com/office/drawing/2014/main" val="1261469039"/>
                  </a:ext>
                </a:extLst>
              </a:tr>
              <a:tr h="1059391">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N" sz="800" b="0" i="0" kern="1200" dirty="0" err="1">
                          <a:solidFill>
                            <a:schemeClr val="dk1"/>
                          </a:solidFill>
                          <a:effectLst/>
                          <a:latin typeface="+mn-lt"/>
                          <a:ea typeface="+mn-ea"/>
                          <a:cs typeface="+mn-cs"/>
                        </a:rPr>
                        <a:t>Relmacabtagene</a:t>
                      </a:r>
                      <a:r>
                        <a:rPr lang="en-IN" sz="800" b="0" i="0" kern="1200" dirty="0">
                          <a:solidFill>
                            <a:schemeClr val="dk1"/>
                          </a:solidFill>
                          <a:effectLst/>
                          <a:latin typeface="+mn-lt"/>
                          <a:ea typeface="+mn-ea"/>
                          <a:cs typeface="+mn-cs"/>
                        </a:rPr>
                        <a:t> </a:t>
                      </a:r>
                      <a:r>
                        <a:rPr lang="en-IN" sz="800" b="0" i="0" kern="1200" dirty="0" err="1">
                          <a:solidFill>
                            <a:schemeClr val="dk1"/>
                          </a:solidFill>
                          <a:effectLst/>
                          <a:latin typeface="+mn-lt"/>
                          <a:ea typeface="+mn-ea"/>
                          <a:cs typeface="+mn-cs"/>
                        </a:rPr>
                        <a:t>autoleucel</a:t>
                      </a:r>
                      <a:endParaRPr lang="en-IN" sz="800" b="0" i="0" kern="1200" dirty="0">
                        <a:solidFill>
                          <a:schemeClr val="dk1"/>
                        </a:solidFill>
                        <a:effectLst/>
                        <a:latin typeface="+mn-lt"/>
                        <a:ea typeface="+mn-ea"/>
                        <a:cs typeface="+mn-cs"/>
                      </a:endParaRPr>
                    </a:p>
                  </a:txBody>
                  <a:tcPr marL="68580" marR="68580" marT="0" marB="0" anchor="ctr"/>
                </a:tc>
                <a:tc>
                  <a:txBody>
                    <a:bodyPr/>
                    <a:lstStyle/>
                    <a:p>
                      <a:pPr>
                        <a:lnSpc>
                          <a:spcPct val="115000"/>
                        </a:lnSpc>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JW Therapeutics</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2250"/>
                        </a:spcBef>
                        <a:spcAft>
                          <a:spcPts val="600"/>
                        </a:spcAft>
                      </a:pPr>
                      <a:r>
                        <a:rPr lang="en-US" sz="800" b="0" kern="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NCT04718883, </a:t>
                      </a:r>
                      <a:r>
                        <a:rPr lang="en-IN" sz="800" b="0" kern="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NCT04089215</a:t>
                      </a:r>
                      <a:r>
                        <a:rPr lang="en-IN" sz="800" b="1" kern="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800" b="1" kern="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a:t>
                      </a:r>
                      <a:r>
                        <a:rPr lang="en-US" sz="800" b="0" kern="0" dirty="0">
                          <a:solidFill>
                            <a:srgbClr val="000000"/>
                          </a:solidFill>
                          <a:effectLst/>
                          <a:latin typeface="Helvetica" panose="020B0604020202020204" pitchFamily="34" charset="0"/>
                          <a:ea typeface="Times New Roman" panose="02020603050405020304" pitchFamily="18" charset="0"/>
                          <a:cs typeface="Times New Roman" panose="02020603050405020304" pitchFamily="18" charset="0"/>
                        </a:rPr>
                        <a:t>China</a:t>
                      </a:r>
                      <a:endParaRPr lang="en-IN" sz="800" b="1" kern="0" dirty="0">
                        <a:solidFill>
                          <a:srgbClr val="365F9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171450" indent="-171450">
                        <a:lnSpc>
                          <a:spcPct val="115000"/>
                        </a:lnSpc>
                        <a:spcAft>
                          <a:spcPts val="0"/>
                        </a:spcAft>
                        <a:buFont typeface="Arial" panose="020B0604020202020204" pitchFamily="34" charset="0"/>
                        <a:buChar char="•"/>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Phase3-Relapsed and refractory (R/R) mantle cell lymphoma</a:t>
                      </a: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buFont typeface="Arial" panose="020B0604020202020204" pitchFamily="34" charset="0"/>
                        <a:buNone/>
                      </a:pP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US" sz="800" b="0" dirty="0">
                          <a:effectLst/>
                          <a:latin typeface="Calibri" panose="020F0502020204030204" pitchFamily="34" charset="0"/>
                          <a:ea typeface="Calibri" panose="020F0502020204030204" pitchFamily="34" charset="0"/>
                          <a:cs typeface="Times New Roman" panose="02020603050405020304" pitchFamily="18" charset="0"/>
                        </a:rPr>
                        <a:t>Phase 1-Large B lymphoma or follicular lymphoma</a:t>
                      </a:r>
                      <a:endParaRPr lang="en-IN"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15000"/>
                        </a:lnSpc>
                        <a:spcAft>
                          <a:spcPts val="0"/>
                        </a:spcAft>
                        <a:buFont typeface="Arial" panose="020B0604020202020204" pitchFamily="34" charset="0"/>
                        <a:buChar char="•"/>
                      </a:pPr>
                      <a:r>
                        <a:rPr lang="en-US" sz="800" dirty="0">
                          <a:effectLst/>
                          <a:latin typeface="Calibri" panose="020F0502020204030204" pitchFamily="34" charset="0"/>
                          <a:ea typeface="Calibri" panose="020F0502020204030204" pitchFamily="34" charset="0"/>
                          <a:cs typeface="Times New Roman" panose="02020603050405020304" pitchFamily="18" charset="0"/>
                        </a:rPr>
                        <a:t>Phase3-(</a:t>
                      </a:r>
                      <a:r>
                        <a:rPr lang="en-US" sz="800" b="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NCT04718883)</a:t>
                      </a:r>
                    </a:p>
                    <a:p>
                      <a:pPr marL="171450" indent="-171450">
                        <a:lnSpc>
                          <a:spcPct val="115000"/>
                        </a:lnSpc>
                        <a:spcAft>
                          <a:spcPts val="0"/>
                        </a:spcAft>
                        <a:buFont typeface="Arial" panose="020B0604020202020204" pitchFamily="34" charset="0"/>
                        <a:buChar char="•"/>
                      </a:pPr>
                      <a:endParaRPr lang="en-US" sz="8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0" indent="0">
                        <a:lnSpc>
                          <a:spcPct val="115000"/>
                        </a:lnSpc>
                        <a:spcAft>
                          <a:spcPts val="0"/>
                        </a:spcAft>
                        <a:buFont typeface="Arial" panose="020B0604020202020204" pitchFamily="34" charset="0"/>
                        <a:buNone/>
                      </a:pP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US" sz="800" dirty="0">
                          <a:effectLst/>
                          <a:latin typeface="Calibri" panose="020F0502020204030204" pitchFamily="34" charset="0"/>
                          <a:ea typeface="Calibri" panose="020F0502020204030204" pitchFamily="34" charset="0"/>
                          <a:cs typeface="Times New Roman" panose="02020603050405020304" pitchFamily="18" charset="0"/>
                        </a:rPr>
                        <a:t>Phase2-(</a:t>
                      </a:r>
                      <a:r>
                        <a:rPr lang="en-IN"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NCT04089215)</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Objective response rate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171450" indent="-171450">
                        <a:lnSpc>
                          <a:spcPct val="115000"/>
                        </a:lnSpc>
                        <a:spcAft>
                          <a:spcPts val="0"/>
                        </a:spcAft>
                        <a:buFont typeface="Arial" panose="020B0604020202020204" pitchFamily="34" charset="0"/>
                        <a:buChar char="•"/>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Phase3- January 13, 2021</a:t>
                      </a: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IN" sz="800" b="1" dirty="0">
                          <a:effectLst/>
                          <a:latin typeface="Calibri" panose="020F0502020204030204" pitchFamily="34" charset="0"/>
                          <a:ea typeface="Calibri" panose="020F0502020204030204" pitchFamily="34" charset="0"/>
                          <a:cs typeface="Times New Roman" panose="02020603050405020304" pitchFamily="18" charset="0"/>
                        </a:rPr>
                        <a:t>Phase2 - June 11, 2019</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0"/>
                        </a:spcAft>
                        <a:buFont typeface="Arial" panose="020B0604020202020204" pitchFamily="34" charset="0"/>
                        <a:buNone/>
                      </a:pPr>
                      <a:r>
                        <a:rPr lang="en-US" sz="800" b="1" dirty="0">
                          <a:effectLst/>
                          <a:latin typeface="Calibri" panose="020F0502020204030204" pitchFamily="34" charset="0"/>
                          <a:ea typeface="Calibri" panose="020F0502020204030204" pitchFamily="34" charset="0"/>
                          <a:cs typeface="Times New Roman" panose="02020603050405020304" pitchFamily="18"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71450" indent="-171450">
                        <a:lnSpc>
                          <a:spcPct val="115000"/>
                        </a:lnSpc>
                        <a:spcAft>
                          <a:spcPts val="0"/>
                        </a:spcAft>
                        <a:buFont typeface="Arial" panose="020B0604020202020204" pitchFamily="34" charset="0"/>
                        <a:buChar char="•"/>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Phase3 -June 30, 2023</a:t>
                      </a: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endPar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IN" sz="800" b="1" dirty="0">
                          <a:effectLst/>
                          <a:latin typeface="Calibri" panose="020F0502020204030204" pitchFamily="34" charset="0"/>
                          <a:ea typeface="Calibri" panose="020F0502020204030204" pitchFamily="34" charset="0"/>
                          <a:cs typeface="Times New Roman" panose="02020603050405020304" pitchFamily="18" charset="0"/>
                        </a:rPr>
                        <a:t>Phase2-December 31, 2022</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spcAft>
                          <a:spcPts val="0"/>
                        </a:spcAft>
                        <a:buFont typeface="Arial" panose="020B0604020202020204" pitchFamily="34" charset="0"/>
                        <a:buNone/>
                      </a:pP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2024</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US" sz="800" kern="1200" dirty="0">
                          <a:solidFill>
                            <a:schemeClr val="dk1"/>
                          </a:solidFill>
                          <a:effectLst/>
                          <a:latin typeface="+mn-lt"/>
                          <a:ea typeface="+mn-ea"/>
                          <a:cs typeface="+mn-cs"/>
                        </a:rPr>
                        <a:t>Phase3- not disclosed</a:t>
                      </a:r>
                      <a:endParaRPr lang="en-IN" sz="800" kern="1200" dirty="0">
                        <a:solidFill>
                          <a:schemeClr val="dk1"/>
                        </a:solidFill>
                        <a:effectLst/>
                        <a:latin typeface="+mn-lt"/>
                        <a:ea typeface="+mn-ea"/>
                        <a:cs typeface="+mn-cs"/>
                      </a:endParaRPr>
                    </a:p>
                    <a:p>
                      <a:r>
                        <a:rPr lang="en-US" sz="800" kern="1200" dirty="0">
                          <a:solidFill>
                            <a:schemeClr val="dk1"/>
                          </a:solidFill>
                          <a:effectLst/>
                          <a:latin typeface="+mn-lt"/>
                          <a:ea typeface="+mn-ea"/>
                          <a:cs typeface="+mn-cs"/>
                        </a:rPr>
                        <a:t>Phase2- As of the data cutoff on 17 June 2020, </a:t>
                      </a:r>
                      <a:r>
                        <a:rPr lang="en-US" sz="800" kern="1200" dirty="0" err="1">
                          <a:solidFill>
                            <a:schemeClr val="dk1"/>
                          </a:solidFill>
                          <a:effectLst/>
                          <a:latin typeface="+mn-lt"/>
                          <a:ea typeface="+mn-ea"/>
                          <a:cs typeface="+mn-cs"/>
                        </a:rPr>
                        <a:t>Relma-cel</a:t>
                      </a:r>
                      <a:r>
                        <a:rPr lang="en-US" sz="800" kern="1200" dirty="0">
                          <a:solidFill>
                            <a:schemeClr val="dk1"/>
                          </a:solidFill>
                          <a:effectLst/>
                          <a:latin typeface="+mn-lt"/>
                          <a:ea typeface="+mn-ea"/>
                          <a:cs typeface="+mn-cs"/>
                        </a:rPr>
                        <a:t> met the primary endpoint analysis and demonstrated a high rate of durable responses and low rate of CAR-T-associated toxicities in patients with r/r LBCL in a multicenter trial supporting regulatory submission in China.</a:t>
                      </a:r>
                      <a:endParaRPr lang="en-IN" sz="800" kern="1200" dirty="0">
                        <a:solidFill>
                          <a:schemeClr val="dk1"/>
                        </a:solidFill>
                        <a:effectLst/>
                        <a:latin typeface="+mn-lt"/>
                        <a:ea typeface="+mn-ea"/>
                        <a:cs typeface="+mn-cs"/>
                      </a:endParaRPr>
                    </a:p>
                    <a:p>
                      <a:endParaRPr lang="en-IN" sz="800" dirty="0"/>
                    </a:p>
                  </a:txBody>
                  <a:tcPr/>
                </a:tc>
                <a:extLst>
                  <a:ext uri="{0D108BD9-81ED-4DB2-BD59-A6C34878D82A}">
                    <a16:rowId xmlns:a16="http://schemas.microsoft.com/office/drawing/2014/main" val="242712064"/>
                  </a:ext>
                </a:extLst>
              </a:tr>
              <a:tr h="1600357">
                <a:tc>
                  <a:txBody>
                    <a:bodyPr/>
                    <a:lstStyle/>
                    <a:p>
                      <a:pPr>
                        <a:lnSpc>
                          <a:spcPct val="115000"/>
                        </a:lnSpc>
                        <a:spcAft>
                          <a:spcPts val="0"/>
                        </a:spcAft>
                      </a:pPr>
                      <a:r>
                        <a:rPr lang="en-US" sz="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Ciltacabtagene</a:t>
                      </a: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autoleucel</a:t>
                      </a: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Janssen Biotech/Nanjing Legend Biotech</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NCT03548207/</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CARTITUDE-1/ US, Japan</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Relapsed and Refractory </a:t>
                      </a: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Multiple Myeloma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Phase2</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Overall Response Rate , Adverse Events</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June 29, 2018</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February 24, 2022</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IN" sz="800" dirty="0"/>
                        <a:t>2023</a:t>
                      </a:r>
                    </a:p>
                  </a:txBody>
                  <a:tcPr anchor="ctr"/>
                </a:tc>
                <a:tc>
                  <a:txBody>
                    <a:bodyPr/>
                    <a:lstStyle/>
                    <a:p>
                      <a:r>
                        <a:rPr lang="en-US" sz="800" kern="1200" dirty="0">
                          <a:solidFill>
                            <a:schemeClr val="dk1"/>
                          </a:solidFill>
                          <a:effectLst/>
                          <a:latin typeface="+mn-lt"/>
                          <a:ea typeface="+mn-ea"/>
                          <a:cs typeface="+mn-cs"/>
                        </a:rPr>
                        <a:t>As Of Jan. ,2020, Most frequent adverse events were neutropenia (100%), CRS (93%), and thrombocytopenia (93%). Hematologic AEs were neutropenia (100%), thrombocytopenia (69%), and leukopenia (59%). </a:t>
                      </a:r>
                      <a:endParaRPr lang="en-IN" sz="800" kern="1200" dirty="0">
                        <a:solidFill>
                          <a:schemeClr val="dk1"/>
                        </a:solidFill>
                        <a:effectLst/>
                        <a:latin typeface="+mn-lt"/>
                        <a:ea typeface="+mn-ea"/>
                        <a:cs typeface="+mn-cs"/>
                      </a:endParaRPr>
                    </a:p>
                    <a:p>
                      <a:r>
                        <a:rPr lang="en-US" sz="800" kern="1200" dirty="0">
                          <a:solidFill>
                            <a:schemeClr val="dk1"/>
                          </a:solidFill>
                          <a:effectLst/>
                          <a:latin typeface="+mn-lt"/>
                          <a:ea typeface="+mn-ea"/>
                          <a:cs typeface="+mn-cs"/>
                        </a:rPr>
                        <a:t>27 (93%) pts had CRS; 25 Gr 1–2, 1 Gr 3, and 1 Gr 5. ORR was 100%, with 22 (76%) stringent complete responses (</a:t>
                      </a:r>
                      <a:r>
                        <a:rPr lang="en-US" sz="800" kern="1200" dirty="0" err="1">
                          <a:solidFill>
                            <a:schemeClr val="dk1"/>
                          </a:solidFill>
                          <a:effectLst/>
                          <a:latin typeface="+mn-lt"/>
                          <a:ea typeface="+mn-ea"/>
                          <a:cs typeface="+mn-cs"/>
                        </a:rPr>
                        <a:t>sCRs</a:t>
                      </a:r>
                      <a:r>
                        <a:rPr lang="en-US" sz="800" kern="1200" dirty="0">
                          <a:solidFill>
                            <a:schemeClr val="dk1"/>
                          </a:solidFill>
                          <a:effectLst/>
                          <a:latin typeface="+mn-lt"/>
                          <a:ea typeface="+mn-ea"/>
                          <a:cs typeface="+mn-cs"/>
                        </a:rPr>
                        <a:t>), 6 (21%) very good partial responses (VGPRs), and 1 (3%) PR.. 1 death due to CRS and 1 to acute myeloid leukemia (not treatment-related) occurred during the study</a:t>
                      </a:r>
                      <a:endParaRPr lang="en-IN" sz="800" dirty="0"/>
                    </a:p>
                  </a:txBody>
                  <a:tcPr/>
                </a:tc>
                <a:extLst>
                  <a:ext uri="{0D108BD9-81ED-4DB2-BD59-A6C34878D82A}">
                    <a16:rowId xmlns:a16="http://schemas.microsoft.com/office/drawing/2014/main" val="3143674586"/>
                  </a:ext>
                </a:extLst>
              </a:tr>
              <a:tr h="512321">
                <a:tc>
                  <a:txBody>
                    <a:bodyPr/>
                    <a:lstStyle/>
                    <a:p>
                      <a:pPr>
                        <a:lnSpc>
                          <a:spcPct val="115000"/>
                        </a:lnSpc>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HRAIN-001</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HRAIN Biotechnology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 China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171450" indent="-171450">
                        <a:lnSpc>
                          <a:spcPct val="115000"/>
                        </a:lnSpc>
                        <a:spcAft>
                          <a:spcPts val="0"/>
                        </a:spcAft>
                        <a:buFont typeface="Arial" panose="020B0604020202020204" pitchFamily="34" charset="0"/>
                        <a:buChar char="•"/>
                      </a:pPr>
                      <a:r>
                        <a:rPr lang="en-US" sz="800" dirty="0">
                          <a:effectLst/>
                          <a:latin typeface="Calibri" panose="020F0502020204030204" pitchFamily="34" charset="0"/>
                          <a:ea typeface="Calibri" panose="020F0502020204030204" pitchFamily="34" charset="0"/>
                          <a:cs typeface="Times New Roman" panose="02020603050405020304" pitchFamily="18" charset="0"/>
                        </a:rPr>
                        <a:t>Acute Lymphocytic </a:t>
                      </a:r>
                      <a:r>
                        <a:rPr lang="en-US" sz="800" dirty="0" err="1">
                          <a:effectLst/>
                          <a:latin typeface="Calibri" panose="020F0502020204030204" pitchFamily="34" charset="0"/>
                          <a:ea typeface="Calibri" panose="020F0502020204030204" pitchFamily="34" charset="0"/>
                          <a:cs typeface="Times New Roman" panose="02020603050405020304" pitchFamily="18" charset="0"/>
                        </a:rPr>
                        <a:t>leukaemia</a:t>
                      </a:r>
                      <a:r>
                        <a:rPr lang="en-US" sz="800" dirty="0">
                          <a:effectLst/>
                          <a:latin typeface="Calibri" panose="020F0502020204030204" pitchFamily="34" charset="0"/>
                          <a:ea typeface="Calibri" panose="020F0502020204030204" pitchFamily="34" charset="0"/>
                          <a:cs typeface="Times New Roman" panose="02020603050405020304" pitchFamily="18" charset="0"/>
                        </a:rPr>
                        <a:t>,</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US" sz="800" dirty="0">
                          <a:effectLst/>
                          <a:latin typeface="Calibri" panose="020F0502020204030204" pitchFamily="34" charset="0"/>
                          <a:ea typeface="Calibri" panose="020F0502020204030204" pitchFamily="34" charset="0"/>
                          <a:cs typeface="Times New Roman" panose="02020603050405020304" pitchFamily="18" charset="0"/>
                        </a:rPr>
                        <a:t>Chronic Lymphocytic </a:t>
                      </a:r>
                      <a:r>
                        <a:rPr lang="en-US" sz="800" dirty="0" err="1">
                          <a:effectLst/>
                          <a:latin typeface="Calibri" panose="020F0502020204030204" pitchFamily="34" charset="0"/>
                          <a:ea typeface="Calibri" panose="020F0502020204030204" pitchFamily="34" charset="0"/>
                          <a:cs typeface="Times New Roman" panose="02020603050405020304" pitchFamily="18" charset="0"/>
                        </a:rPr>
                        <a:t>Leukaemia</a:t>
                      </a:r>
                      <a:r>
                        <a:rPr lang="en-US" sz="800" dirty="0">
                          <a:effectLst/>
                          <a:latin typeface="Calibri" panose="020F0502020204030204" pitchFamily="34" charset="0"/>
                          <a:ea typeface="Calibri" panose="020F0502020204030204" pitchFamily="34" charset="0"/>
                          <a:cs typeface="Times New Roman" panose="02020603050405020304" pitchFamily="18" charset="0"/>
                        </a:rPr>
                        <a:t>,</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US" sz="800" dirty="0">
                          <a:effectLst/>
                          <a:latin typeface="Calibri" panose="020F0502020204030204" pitchFamily="34" charset="0"/>
                          <a:ea typeface="Calibri" panose="020F0502020204030204" pitchFamily="34" charset="0"/>
                          <a:cs typeface="Times New Roman" panose="02020603050405020304" pitchFamily="18" charset="0"/>
                        </a:rPr>
                        <a:t>Non-</a:t>
                      </a:r>
                      <a:r>
                        <a:rPr lang="en-US" sz="800" dirty="0" err="1">
                          <a:effectLst/>
                          <a:latin typeface="Calibri" panose="020F0502020204030204" pitchFamily="34" charset="0"/>
                          <a:ea typeface="Calibri" panose="020F0502020204030204" pitchFamily="34" charset="0"/>
                          <a:cs typeface="Times New Roman" panose="02020603050405020304" pitchFamily="18" charset="0"/>
                        </a:rPr>
                        <a:t>hodgkin</a:t>
                      </a:r>
                      <a:r>
                        <a:rPr lang="en-US" sz="800" dirty="0">
                          <a:effectLst/>
                          <a:latin typeface="Calibri" panose="020F0502020204030204" pitchFamily="34" charset="0"/>
                          <a:ea typeface="Calibri" panose="020F0502020204030204" pitchFamily="34" charset="0"/>
                          <a:cs typeface="Times New Roman" panose="02020603050405020304" pitchFamily="18" charset="0"/>
                        </a:rPr>
                        <a:t> Lymphoma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Phase3</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NA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b="1">
                          <a:effectLst/>
                          <a:latin typeface="Calibri" panose="020F0502020204030204" pitchFamily="34" charset="0"/>
                          <a:ea typeface="Calibri" panose="020F0502020204030204" pitchFamily="34" charset="0"/>
                          <a:cs typeface="Times New Roman" panose="02020603050405020304" pitchFamily="18" charset="0"/>
                        </a:rPr>
                        <a:t>NA</a:t>
                      </a:r>
                      <a:endParaRPr lang="en-IN"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NA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800" b="1" dirty="0">
                          <a:effectLst/>
                          <a:latin typeface="Calibri" panose="020F0502020204030204" pitchFamily="34" charset="0"/>
                          <a:ea typeface="Calibri" panose="020F0502020204030204" pitchFamily="34" charset="0"/>
                          <a:cs typeface="Times New Roman" panose="02020603050405020304" pitchFamily="18" charset="0"/>
                        </a:rPr>
                        <a:t>NA</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r>
                        <a:rPr lang="en-IN" sz="800" b="1" dirty="0"/>
                        <a:t>NA</a:t>
                      </a:r>
                    </a:p>
                  </a:txBody>
                  <a:tcPr anchor="ctr"/>
                </a:tc>
                <a:extLst>
                  <a:ext uri="{0D108BD9-81ED-4DB2-BD59-A6C34878D82A}">
                    <a16:rowId xmlns:a16="http://schemas.microsoft.com/office/drawing/2014/main" val="1345962194"/>
                  </a:ext>
                </a:extLst>
              </a:tr>
            </a:tbl>
          </a:graphicData>
        </a:graphic>
      </p:graphicFrame>
      <p:sp>
        <p:nvSpPr>
          <p:cNvPr id="3" name="Slide Number Placeholder 2">
            <a:extLst>
              <a:ext uri="{FF2B5EF4-FFF2-40B4-BE49-F238E27FC236}">
                <a16:creationId xmlns:a16="http://schemas.microsoft.com/office/drawing/2014/main" id="{81470177-6E2A-FF45-871F-AD09842A7AF7}"/>
              </a:ext>
            </a:extLst>
          </p:cNvPr>
          <p:cNvSpPr>
            <a:spLocks noGrp="1"/>
          </p:cNvSpPr>
          <p:nvPr>
            <p:ph type="sldNum" sz="quarter" idx="12"/>
          </p:nvPr>
        </p:nvSpPr>
        <p:spPr/>
        <p:txBody>
          <a:bodyPr/>
          <a:lstStyle/>
          <a:p>
            <a:fld id="{60553ECD-7F6D-420D-93CA-D8D15EB427AC}" type="slidenum">
              <a:rPr lang="en-US" smtClean="0"/>
              <a:t>10</a:t>
            </a:fld>
            <a:endParaRPr lang="en-US"/>
          </a:p>
        </p:txBody>
      </p:sp>
      <p:sp>
        <p:nvSpPr>
          <p:cNvPr id="5" name="Footer Placeholder 4">
            <a:extLst>
              <a:ext uri="{FF2B5EF4-FFF2-40B4-BE49-F238E27FC236}">
                <a16:creationId xmlns:a16="http://schemas.microsoft.com/office/drawing/2014/main" id="{8BD9B5F7-A886-0F44-9DDD-67DEA061D75C}"/>
              </a:ext>
            </a:extLst>
          </p:cNvPr>
          <p:cNvSpPr>
            <a:spLocks noGrp="1"/>
          </p:cNvSpPr>
          <p:nvPr>
            <p:ph type="ftr" sz="quarter" idx="11"/>
          </p:nvPr>
        </p:nvSpPr>
        <p:spPr/>
        <p:txBody>
          <a:bodyPr/>
          <a:lstStyle/>
          <a:p>
            <a:fld id="{CE613D21-3484-B445-B3EA-706AC8D4B887}" type="slidenum">
              <a:rPr lang="en-US" smtClean="0"/>
              <a:t>10</a:t>
            </a:fld>
            <a:endParaRPr lang="en-US" dirty="0"/>
          </a:p>
        </p:txBody>
      </p:sp>
    </p:spTree>
    <p:extLst>
      <p:ext uri="{BB962C8B-B14F-4D97-AF65-F5344CB8AC3E}">
        <p14:creationId xmlns:p14="http://schemas.microsoft.com/office/powerpoint/2010/main" val="4248454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4727A-025B-4E56-81DF-CBEF4FD9BFE7}"/>
              </a:ext>
            </a:extLst>
          </p:cNvPr>
          <p:cNvSpPr>
            <a:spLocks noGrp="1"/>
          </p:cNvSpPr>
          <p:nvPr>
            <p:ph type="title"/>
          </p:nvPr>
        </p:nvSpPr>
        <p:spPr>
          <a:xfrm>
            <a:off x="482600" y="978408"/>
            <a:ext cx="10634472" cy="993515"/>
          </a:xfrm>
        </p:spPr>
        <p:txBody>
          <a:bodyPr/>
          <a:lstStyle/>
          <a:p>
            <a:r>
              <a:rPr lang="en-IN" sz="6000" dirty="0"/>
              <a:t>Collaboration Deals (2020-21)</a:t>
            </a:r>
          </a:p>
        </p:txBody>
      </p:sp>
      <p:graphicFrame>
        <p:nvGraphicFramePr>
          <p:cNvPr id="6" name="Table 6">
            <a:extLst>
              <a:ext uri="{FF2B5EF4-FFF2-40B4-BE49-F238E27FC236}">
                <a16:creationId xmlns:a16="http://schemas.microsoft.com/office/drawing/2014/main" id="{9207776C-D79A-446E-8A0B-C332A6A79252}"/>
              </a:ext>
            </a:extLst>
          </p:cNvPr>
          <p:cNvGraphicFramePr>
            <a:graphicFrameLocks noGrp="1"/>
          </p:cNvGraphicFramePr>
          <p:nvPr>
            <p:ph idx="1"/>
            <p:extLst>
              <p:ext uri="{D42A27DB-BD31-4B8C-83A1-F6EECF244321}">
                <p14:modId xmlns:p14="http://schemas.microsoft.com/office/powerpoint/2010/main" val="521119550"/>
              </p:ext>
            </p:extLst>
          </p:nvPr>
        </p:nvGraphicFramePr>
        <p:xfrm>
          <a:off x="482600" y="2161776"/>
          <a:ext cx="10507660" cy="3337560"/>
        </p:xfrm>
        <a:graphic>
          <a:graphicData uri="http://schemas.openxmlformats.org/drawingml/2006/table">
            <a:tbl>
              <a:tblPr firstRow="1" bandRow="1">
                <a:tableStyleId>{5C22544A-7EE6-4342-B048-85BDC9FD1C3A}</a:tableStyleId>
              </a:tblPr>
              <a:tblGrid>
                <a:gridCol w="2626915">
                  <a:extLst>
                    <a:ext uri="{9D8B030D-6E8A-4147-A177-3AD203B41FA5}">
                      <a16:colId xmlns:a16="http://schemas.microsoft.com/office/drawing/2014/main" val="1681426373"/>
                    </a:ext>
                  </a:extLst>
                </a:gridCol>
                <a:gridCol w="2626915">
                  <a:extLst>
                    <a:ext uri="{9D8B030D-6E8A-4147-A177-3AD203B41FA5}">
                      <a16:colId xmlns:a16="http://schemas.microsoft.com/office/drawing/2014/main" val="3263907071"/>
                    </a:ext>
                  </a:extLst>
                </a:gridCol>
                <a:gridCol w="2626915">
                  <a:extLst>
                    <a:ext uri="{9D8B030D-6E8A-4147-A177-3AD203B41FA5}">
                      <a16:colId xmlns:a16="http://schemas.microsoft.com/office/drawing/2014/main" val="218079184"/>
                    </a:ext>
                  </a:extLst>
                </a:gridCol>
                <a:gridCol w="2626915">
                  <a:extLst>
                    <a:ext uri="{9D8B030D-6E8A-4147-A177-3AD203B41FA5}">
                      <a16:colId xmlns:a16="http://schemas.microsoft.com/office/drawing/2014/main" val="476711122"/>
                    </a:ext>
                  </a:extLst>
                </a:gridCol>
              </a:tblGrid>
              <a:tr h="370840">
                <a:tc>
                  <a:txBody>
                    <a:bodyPr/>
                    <a:lstStyle/>
                    <a:p>
                      <a:pPr algn="ctr" fontAlgn="b"/>
                      <a:r>
                        <a:rPr lang="en-IN" sz="1400" b="1" u="none" strike="noStrike" dirty="0">
                          <a:solidFill>
                            <a:schemeClr val="bg1"/>
                          </a:solidFill>
                          <a:effectLst/>
                        </a:rPr>
                        <a:t>Year</a:t>
                      </a:r>
                      <a:endParaRPr lang="en-IN" sz="1400" b="1" i="0" u="none" strike="noStrike" dirty="0">
                        <a:solidFill>
                          <a:schemeClr val="bg1"/>
                        </a:solidFill>
                        <a:effectLst/>
                        <a:latin typeface="Calibri" panose="020F0502020204030204" pitchFamily="34" charset="0"/>
                      </a:endParaRPr>
                    </a:p>
                  </a:txBody>
                  <a:tcPr marL="1155" marR="1155" marT="1155" marB="0"/>
                </a:tc>
                <a:tc>
                  <a:txBody>
                    <a:bodyPr/>
                    <a:lstStyle/>
                    <a:p>
                      <a:pPr algn="ctr" fontAlgn="b"/>
                      <a:r>
                        <a:rPr lang="en-IN" sz="1400" b="1" u="none" strike="noStrike" dirty="0">
                          <a:solidFill>
                            <a:schemeClr val="bg1"/>
                          </a:solidFill>
                          <a:effectLst/>
                        </a:rPr>
                        <a:t>Company</a:t>
                      </a:r>
                      <a:endParaRPr lang="en-IN" sz="1400" b="1" i="0" u="none" strike="noStrike" dirty="0">
                        <a:solidFill>
                          <a:schemeClr val="bg1"/>
                        </a:solidFill>
                        <a:effectLst/>
                        <a:latin typeface="Calibri" panose="020F0502020204030204" pitchFamily="34" charset="0"/>
                      </a:endParaRPr>
                    </a:p>
                  </a:txBody>
                  <a:tcPr marL="1155" marR="1155" marT="1155" marB="0"/>
                </a:tc>
                <a:tc>
                  <a:txBody>
                    <a:bodyPr/>
                    <a:lstStyle/>
                    <a:p>
                      <a:pPr algn="ctr" fontAlgn="b"/>
                      <a:r>
                        <a:rPr lang="en-IN" sz="1400" b="1" u="none" strike="noStrike" dirty="0">
                          <a:solidFill>
                            <a:schemeClr val="bg1"/>
                          </a:solidFill>
                          <a:effectLst/>
                        </a:rPr>
                        <a:t>Partner</a:t>
                      </a:r>
                      <a:endParaRPr lang="en-IN" sz="1400" b="1" i="0" u="none" strike="noStrike" dirty="0">
                        <a:solidFill>
                          <a:schemeClr val="bg1"/>
                        </a:solidFill>
                        <a:effectLst/>
                        <a:latin typeface="Calibri" panose="020F0502020204030204" pitchFamily="34" charset="0"/>
                      </a:endParaRPr>
                    </a:p>
                  </a:txBody>
                  <a:tcPr marL="1155" marR="1155" marT="1155" marB="0"/>
                </a:tc>
                <a:tc>
                  <a:txBody>
                    <a:bodyPr/>
                    <a:lstStyle/>
                    <a:p>
                      <a:pPr algn="ctr" fontAlgn="b"/>
                      <a:r>
                        <a:rPr lang="en-IN" sz="1400" b="1" i="0" u="none" strike="noStrike" dirty="0">
                          <a:solidFill>
                            <a:schemeClr val="bg1"/>
                          </a:solidFill>
                          <a:effectLst/>
                          <a:latin typeface="Calibri" panose="020F0502020204030204" pitchFamily="34" charset="0"/>
                        </a:rPr>
                        <a:t>Upfront value (MM)</a:t>
                      </a:r>
                    </a:p>
                  </a:txBody>
                  <a:tcPr marL="1155" marR="1155" marT="1155" marB="0"/>
                </a:tc>
                <a:extLst>
                  <a:ext uri="{0D108BD9-81ED-4DB2-BD59-A6C34878D82A}">
                    <a16:rowId xmlns:a16="http://schemas.microsoft.com/office/drawing/2014/main" val="1368389298"/>
                  </a:ext>
                </a:extLst>
              </a:tr>
              <a:tr h="370840">
                <a:tc>
                  <a:txBody>
                    <a:bodyPr/>
                    <a:lstStyle/>
                    <a:p>
                      <a:pPr algn="ctr" fontAlgn="b"/>
                      <a:r>
                        <a:rPr lang="en-IN" sz="1100" u="none" strike="noStrike" dirty="0">
                          <a:solidFill>
                            <a:schemeClr val="tx1"/>
                          </a:solidFill>
                          <a:effectLst/>
                        </a:rPr>
                        <a:t>2021</a:t>
                      </a:r>
                      <a:endParaRPr lang="en-IN" sz="1100" b="0" i="0" u="none" strike="noStrike" dirty="0">
                        <a:solidFill>
                          <a:schemeClr val="tx1"/>
                        </a:solidFill>
                        <a:effectLst/>
                        <a:latin typeface="Calibri" panose="020F0502020204030204" pitchFamily="34" charset="0"/>
                      </a:endParaRPr>
                    </a:p>
                  </a:txBody>
                  <a:tcPr marL="1155" marR="1155" marT="1155" marB="0"/>
                </a:tc>
                <a:tc>
                  <a:txBody>
                    <a:bodyPr/>
                    <a:lstStyle/>
                    <a:p>
                      <a:pPr algn="ctr" fontAlgn="b"/>
                      <a:r>
                        <a:rPr lang="en-IN" sz="1100" u="none" strike="noStrike">
                          <a:effectLst/>
                        </a:rPr>
                        <a:t>JW Therapeutics</a:t>
                      </a:r>
                      <a:endParaRPr lang="en-IN" sz="1100" b="0" i="0" u="none" strike="noStrike">
                        <a:solidFill>
                          <a:srgbClr val="000000"/>
                        </a:solidFill>
                        <a:effectLst/>
                        <a:latin typeface="Calibri" panose="020F0502020204030204" pitchFamily="34" charset="0"/>
                      </a:endParaRPr>
                    </a:p>
                  </a:txBody>
                  <a:tcPr marL="1155" marR="1155" marT="1155" marB="0"/>
                </a:tc>
                <a:tc>
                  <a:txBody>
                    <a:bodyPr/>
                    <a:lstStyle/>
                    <a:p>
                      <a:pPr algn="ctr" fontAlgn="b"/>
                      <a:r>
                        <a:rPr lang="en-IN" sz="1100" u="none" strike="noStrike">
                          <a:effectLst/>
                        </a:rPr>
                        <a:t>Thermo Fisher Scientific</a:t>
                      </a:r>
                      <a:endParaRPr lang="en-IN" sz="1100" b="0" i="0" u="none" strike="noStrike">
                        <a:solidFill>
                          <a:srgbClr val="000000"/>
                        </a:solidFill>
                        <a:effectLst/>
                        <a:latin typeface="Calibri" panose="020F0502020204030204" pitchFamily="34" charset="0"/>
                      </a:endParaRPr>
                    </a:p>
                  </a:txBody>
                  <a:tcPr marL="1155" marR="1155" marT="1155" marB="0"/>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Calibri"/>
                        </a:rPr>
                        <a:t>Deal Value not disclosed</a:t>
                      </a:r>
                    </a:p>
                  </a:txBody>
                  <a:tcPr marL="1155" marR="1155" marT="1155" marB="0"/>
                </a:tc>
                <a:extLst>
                  <a:ext uri="{0D108BD9-81ED-4DB2-BD59-A6C34878D82A}">
                    <a16:rowId xmlns:a16="http://schemas.microsoft.com/office/drawing/2014/main" val="2827122259"/>
                  </a:ext>
                </a:extLst>
              </a:tr>
              <a:tr h="370840">
                <a:tc>
                  <a:txBody>
                    <a:bodyPr/>
                    <a:lstStyle/>
                    <a:p>
                      <a:pPr algn="ctr" fontAlgn="b"/>
                      <a:r>
                        <a:rPr lang="en-IN" sz="1100" u="none" strike="noStrike" dirty="0">
                          <a:solidFill>
                            <a:schemeClr val="tx1"/>
                          </a:solidFill>
                          <a:effectLst/>
                        </a:rPr>
                        <a:t>2020</a:t>
                      </a:r>
                      <a:endParaRPr lang="en-IN" sz="1100" b="0" i="0" u="none" strike="noStrike" dirty="0">
                        <a:solidFill>
                          <a:schemeClr val="tx1"/>
                        </a:solidFill>
                        <a:effectLst/>
                        <a:latin typeface="Calibri" panose="020F0502020204030204" pitchFamily="34" charset="0"/>
                      </a:endParaRPr>
                    </a:p>
                  </a:txBody>
                  <a:tcPr marL="1155" marR="1155" marT="1155" marB="0"/>
                </a:tc>
                <a:tc>
                  <a:txBody>
                    <a:bodyPr/>
                    <a:lstStyle/>
                    <a:p>
                      <a:pPr algn="ctr" fontAlgn="b"/>
                      <a:r>
                        <a:rPr lang="en-IN" sz="1100" u="none" strike="noStrike" dirty="0" err="1">
                          <a:effectLst/>
                        </a:rPr>
                        <a:t>Cellectis</a:t>
                      </a:r>
                      <a:r>
                        <a:rPr lang="en-IN" sz="1100" u="none" strike="noStrike" dirty="0">
                          <a:effectLst/>
                        </a:rPr>
                        <a:t> </a:t>
                      </a:r>
                      <a:endParaRPr lang="en-IN" sz="1100" b="0" i="0" u="none" strike="noStrike" dirty="0">
                        <a:solidFill>
                          <a:srgbClr val="000000"/>
                        </a:solidFill>
                        <a:effectLst/>
                        <a:latin typeface="Calibri" panose="020F0502020204030204" pitchFamily="34" charset="0"/>
                      </a:endParaRPr>
                    </a:p>
                  </a:txBody>
                  <a:tcPr marL="1155" marR="1155" marT="1155" marB="0"/>
                </a:tc>
                <a:tc>
                  <a:txBody>
                    <a:bodyPr/>
                    <a:lstStyle/>
                    <a:p>
                      <a:pPr algn="ctr" fontAlgn="b"/>
                      <a:r>
                        <a:rPr lang="en-IN" sz="1100" u="none" strike="noStrike" err="1">
                          <a:effectLst/>
                        </a:rPr>
                        <a:t>Servier</a:t>
                      </a:r>
                      <a:endParaRPr lang="en-IN" sz="1100" b="0" i="0" u="none" strike="noStrike">
                        <a:solidFill>
                          <a:srgbClr val="000000"/>
                        </a:solidFill>
                        <a:effectLst/>
                        <a:latin typeface="Calibri" panose="020F0502020204030204" pitchFamily="34" charset="0"/>
                      </a:endParaRPr>
                    </a:p>
                  </a:txBody>
                  <a:tcPr marL="1155" marR="1155" marT="1155" marB="0"/>
                </a:tc>
                <a:tc>
                  <a:txBody>
                    <a:bodyPr/>
                    <a:lstStyle/>
                    <a:p>
                      <a:pPr algn="ctr" fontAlgn="b"/>
                      <a:r>
                        <a:rPr lang="en-IN" sz="1100" b="0" i="0" u="none" strike="noStrike">
                          <a:solidFill>
                            <a:srgbClr val="000000"/>
                          </a:solidFill>
                          <a:effectLst/>
                          <a:latin typeface="Calibri" panose="020F0502020204030204" pitchFamily="34" charset="0"/>
                        </a:rPr>
                        <a:t>USD 27.6</a:t>
                      </a:r>
                    </a:p>
                  </a:txBody>
                  <a:tcPr marL="1155" marR="1155" marT="1155" marB="0"/>
                </a:tc>
                <a:extLst>
                  <a:ext uri="{0D108BD9-81ED-4DB2-BD59-A6C34878D82A}">
                    <a16:rowId xmlns:a16="http://schemas.microsoft.com/office/drawing/2014/main" val="4060998430"/>
                  </a:ext>
                </a:extLst>
              </a:tr>
              <a:tr h="370840">
                <a:tc>
                  <a:txBody>
                    <a:bodyPr/>
                    <a:lstStyle/>
                    <a:p>
                      <a:pPr algn="ctr" fontAlgn="b"/>
                      <a:r>
                        <a:rPr lang="en-IN" sz="1100" u="none" strike="noStrike" dirty="0">
                          <a:solidFill>
                            <a:schemeClr val="tx1"/>
                          </a:solidFill>
                          <a:effectLst/>
                        </a:rPr>
                        <a:t>2020</a:t>
                      </a:r>
                      <a:endParaRPr lang="en-IN" sz="1100" b="0" i="0" u="none" strike="noStrike" dirty="0">
                        <a:solidFill>
                          <a:schemeClr val="tx1"/>
                        </a:solidFill>
                        <a:effectLst/>
                        <a:latin typeface="Calibri" panose="020F0502020204030204" pitchFamily="34" charset="0"/>
                      </a:endParaRPr>
                    </a:p>
                  </a:txBody>
                  <a:tcPr marL="1155" marR="1155" marT="1155" marB="0"/>
                </a:tc>
                <a:tc>
                  <a:txBody>
                    <a:bodyPr/>
                    <a:lstStyle/>
                    <a:p>
                      <a:pPr algn="ctr" fontAlgn="b"/>
                      <a:r>
                        <a:rPr lang="en-IN" sz="1100" u="none" strike="noStrike" dirty="0" err="1">
                          <a:effectLst/>
                        </a:rPr>
                        <a:t>Allogene</a:t>
                      </a:r>
                      <a:r>
                        <a:rPr lang="en-IN" sz="1100" u="none" strike="noStrike" dirty="0">
                          <a:effectLst/>
                        </a:rPr>
                        <a:t> Therapeutics</a:t>
                      </a:r>
                      <a:endParaRPr lang="en-IN" sz="1100" b="0" i="0" u="none" strike="noStrike" dirty="0">
                        <a:solidFill>
                          <a:srgbClr val="000000"/>
                        </a:solidFill>
                        <a:effectLst/>
                        <a:latin typeface="Calibri" panose="020F0502020204030204" pitchFamily="34" charset="0"/>
                      </a:endParaRPr>
                    </a:p>
                  </a:txBody>
                  <a:tcPr marL="1155" marR="1155" marT="1155" marB="0"/>
                </a:tc>
                <a:tc>
                  <a:txBody>
                    <a:bodyPr/>
                    <a:lstStyle/>
                    <a:p>
                      <a:pPr algn="ctr" fontAlgn="b"/>
                      <a:r>
                        <a:rPr lang="en-IN" sz="1100" u="none" strike="noStrike" dirty="0">
                          <a:effectLst/>
                        </a:rPr>
                        <a:t>Overland Pharmaceuticals </a:t>
                      </a:r>
                      <a:endParaRPr lang="en-IN" sz="1100" b="0" i="0" u="none" strike="noStrike" dirty="0">
                        <a:solidFill>
                          <a:srgbClr val="000000"/>
                        </a:solidFill>
                        <a:effectLst/>
                        <a:latin typeface="Calibri" panose="020F0502020204030204" pitchFamily="34" charset="0"/>
                      </a:endParaRPr>
                    </a:p>
                  </a:txBody>
                  <a:tcPr marL="1155" marR="1155" marT="1155" marB="0"/>
                </a:tc>
                <a:tc>
                  <a:txBody>
                    <a:bodyPr/>
                    <a:lstStyle/>
                    <a:p>
                      <a:pPr algn="ctr" fontAlgn="b"/>
                      <a:r>
                        <a:rPr lang="en-US" sz="1100" b="0" i="0" u="none" strike="noStrike">
                          <a:solidFill>
                            <a:srgbClr val="000000"/>
                          </a:solidFill>
                          <a:effectLst/>
                          <a:latin typeface="Calibri" panose="020F0502020204030204" pitchFamily="34" charset="0"/>
                        </a:rPr>
                        <a:t>USD 40</a:t>
                      </a:r>
                      <a:endParaRPr lang="en-IN" sz="1100" b="0" i="0" u="none" strike="noStrike">
                        <a:solidFill>
                          <a:srgbClr val="000000"/>
                        </a:solidFill>
                        <a:effectLst/>
                        <a:latin typeface="Calibri" panose="020F0502020204030204" pitchFamily="34" charset="0"/>
                      </a:endParaRPr>
                    </a:p>
                  </a:txBody>
                  <a:tcPr marL="1155" marR="1155" marT="1155" marB="0"/>
                </a:tc>
                <a:extLst>
                  <a:ext uri="{0D108BD9-81ED-4DB2-BD59-A6C34878D82A}">
                    <a16:rowId xmlns:a16="http://schemas.microsoft.com/office/drawing/2014/main" val="111107034"/>
                  </a:ext>
                </a:extLst>
              </a:tr>
              <a:tr h="370840">
                <a:tc>
                  <a:txBody>
                    <a:bodyPr/>
                    <a:lstStyle/>
                    <a:p>
                      <a:pPr algn="ctr" fontAlgn="b"/>
                      <a:r>
                        <a:rPr lang="en-IN" sz="1100" u="none" strike="noStrike" dirty="0">
                          <a:solidFill>
                            <a:schemeClr val="tx1"/>
                          </a:solidFill>
                          <a:effectLst/>
                        </a:rPr>
                        <a:t>2020</a:t>
                      </a:r>
                      <a:endParaRPr lang="en-IN" sz="1100" b="0" i="0" u="none" strike="noStrike" dirty="0">
                        <a:solidFill>
                          <a:schemeClr val="tx1"/>
                        </a:solidFill>
                        <a:effectLst/>
                        <a:latin typeface="Calibri" panose="020F0502020204030204" pitchFamily="34" charset="0"/>
                      </a:endParaRPr>
                    </a:p>
                  </a:txBody>
                  <a:tcPr marL="1155" marR="1155" marT="1155" marB="0"/>
                </a:tc>
                <a:tc>
                  <a:txBody>
                    <a:bodyPr/>
                    <a:lstStyle/>
                    <a:p>
                      <a:pPr algn="ctr" fontAlgn="b"/>
                      <a:r>
                        <a:rPr lang="en-IN" sz="1100" u="none" strike="noStrike">
                          <a:effectLst/>
                        </a:rPr>
                        <a:t>Avalon </a:t>
                      </a:r>
                      <a:r>
                        <a:rPr lang="en-IN" sz="1100" u="none" strike="noStrike" err="1">
                          <a:effectLst/>
                        </a:rPr>
                        <a:t>GloboCare</a:t>
                      </a:r>
                      <a:endParaRPr lang="en-IN" sz="1100" b="0" i="0" u="none" strike="noStrike">
                        <a:solidFill>
                          <a:srgbClr val="000000"/>
                        </a:solidFill>
                        <a:effectLst/>
                        <a:latin typeface="Calibri" panose="020F0502020204030204" pitchFamily="34" charset="0"/>
                      </a:endParaRPr>
                    </a:p>
                  </a:txBody>
                  <a:tcPr marL="1155" marR="1155" marT="1155" marB="0"/>
                </a:tc>
                <a:tc>
                  <a:txBody>
                    <a:bodyPr/>
                    <a:lstStyle/>
                    <a:p>
                      <a:pPr algn="ctr" fontAlgn="b"/>
                      <a:r>
                        <a:rPr lang="en-IN" sz="1100" u="none" strike="noStrike" dirty="0" err="1">
                          <a:effectLst/>
                        </a:rPr>
                        <a:t>Arbele</a:t>
                      </a:r>
                      <a:r>
                        <a:rPr lang="en-IN" sz="1100" u="none" strike="noStrike" dirty="0">
                          <a:effectLst/>
                        </a:rPr>
                        <a:t> Limited</a:t>
                      </a:r>
                      <a:endParaRPr lang="en-IN" sz="1100" b="0" i="0" u="none" strike="noStrike" dirty="0">
                        <a:solidFill>
                          <a:srgbClr val="000000"/>
                        </a:solidFill>
                        <a:effectLst/>
                        <a:latin typeface="Calibri" panose="020F0502020204030204" pitchFamily="34" charset="0"/>
                      </a:endParaRPr>
                    </a:p>
                  </a:txBody>
                  <a:tcPr marL="1155" marR="1155" marT="1155" marB="0"/>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Calibri"/>
                        </a:rPr>
                        <a:t>Deal Value not disclosed</a:t>
                      </a:r>
                    </a:p>
                  </a:txBody>
                  <a:tcPr marL="1155" marR="1155" marT="1155" marB="0"/>
                </a:tc>
                <a:extLst>
                  <a:ext uri="{0D108BD9-81ED-4DB2-BD59-A6C34878D82A}">
                    <a16:rowId xmlns:a16="http://schemas.microsoft.com/office/drawing/2014/main" val="1296726372"/>
                  </a:ext>
                </a:extLst>
              </a:tr>
              <a:tr h="370840">
                <a:tc>
                  <a:txBody>
                    <a:bodyPr/>
                    <a:lstStyle/>
                    <a:p>
                      <a:pPr algn="ctr" fontAlgn="b"/>
                      <a:r>
                        <a:rPr lang="en-US" sz="1200" b="0" i="0" u="none" strike="noStrike" dirty="0">
                          <a:solidFill>
                            <a:srgbClr val="000000"/>
                          </a:solidFill>
                          <a:latin typeface="Calibri"/>
                        </a:rPr>
                        <a:t>2020</a:t>
                      </a:r>
                    </a:p>
                  </a:txBody>
                  <a:tcPr marL="9525" marR="9525" marT="9525" marB="0"/>
                </a:tc>
                <a:tc>
                  <a:txBody>
                    <a:bodyPr/>
                    <a:lstStyle/>
                    <a:p>
                      <a:pPr algn="ctr" fontAlgn="b"/>
                      <a:r>
                        <a:rPr lang="en-US" sz="1200" b="0" i="0" u="none" strike="noStrike" err="1">
                          <a:solidFill>
                            <a:srgbClr val="000000"/>
                          </a:solidFill>
                          <a:latin typeface="Calibri"/>
                        </a:rPr>
                        <a:t>Noile</a:t>
                      </a:r>
                      <a:r>
                        <a:rPr lang="en-US" sz="1200" b="0" i="0" u="none" strike="noStrike">
                          <a:solidFill>
                            <a:srgbClr val="000000"/>
                          </a:solidFill>
                          <a:latin typeface="Calibri"/>
                        </a:rPr>
                        <a:t>-Immune Biotech</a:t>
                      </a:r>
                    </a:p>
                  </a:txBody>
                  <a:tcPr marL="9525" marR="9525" marT="9525" marB="0"/>
                </a:tc>
                <a:tc>
                  <a:txBody>
                    <a:bodyPr/>
                    <a:lstStyle/>
                    <a:p>
                      <a:pPr algn="ctr" fontAlgn="b"/>
                      <a:r>
                        <a:rPr lang="en-US" sz="1200" b="0" i="0" u="none" strike="noStrike" dirty="0">
                          <a:solidFill>
                            <a:srgbClr val="000000"/>
                          </a:solidFill>
                          <a:latin typeface="Calibri"/>
                        </a:rPr>
                        <a:t>C4U Corporation</a:t>
                      </a:r>
                    </a:p>
                  </a:txBody>
                  <a:tcPr marL="9525" marR="9525" marT="9525" marB="0"/>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a:solidFill>
                            <a:srgbClr val="000000"/>
                          </a:solidFill>
                          <a:latin typeface="Calibri"/>
                        </a:rPr>
                        <a:t>Deal Value not disclosed</a:t>
                      </a:r>
                    </a:p>
                  </a:txBody>
                  <a:tcPr marL="9525" marR="9525" marT="9525" marB="0"/>
                </a:tc>
                <a:extLst>
                  <a:ext uri="{0D108BD9-81ED-4DB2-BD59-A6C34878D82A}">
                    <a16:rowId xmlns:a16="http://schemas.microsoft.com/office/drawing/2014/main" val="3302920500"/>
                  </a:ext>
                </a:extLst>
              </a:tr>
              <a:tr h="370840">
                <a:tc>
                  <a:txBody>
                    <a:bodyPr/>
                    <a:lstStyle/>
                    <a:p>
                      <a:pPr algn="ctr" fontAlgn="b"/>
                      <a:r>
                        <a:rPr lang="en-US" sz="1200" b="0" i="0" u="none" strike="noStrike" dirty="0">
                          <a:solidFill>
                            <a:srgbClr val="000000"/>
                          </a:solidFill>
                          <a:latin typeface="Calibri"/>
                        </a:rPr>
                        <a:t>2020</a:t>
                      </a:r>
                    </a:p>
                  </a:txBody>
                  <a:tcPr marL="9525" marR="9525" marT="9525" marB="0"/>
                </a:tc>
                <a:tc>
                  <a:txBody>
                    <a:bodyPr/>
                    <a:lstStyle/>
                    <a:p>
                      <a:pPr algn="ctr" fontAlgn="b"/>
                      <a:r>
                        <a:rPr lang="en-US" sz="1200" b="0" i="0" u="none" strike="noStrike">
                          <a:solidFill>
                            <a:srgbClr val="000000"/>
                          </a:solidFill>
                          <a:latin typeface="Calibri"/>
                        </a:rPr>
                        <a:t>TILT Biotherapeutics </a:t>
                      </a:r>
                    </a:p>
                  </a:txBody>
                  <a:tcPr marL="9525" marR="9525" marT="9525" marB="0"/>
                </a:tc>
                <a:tc>
                  <a:txBody>
                    <a:bodyPr/>
                    <a:lstStyle/>
                    <a:p>
                      <a:pPr algn="ctr" fontAlgn="b"/>
                      <a:r>
                        <a:rPr lang="en-US" sz="1200" b="0" i="0" u="none" strike="noStrike" dirty="0" err="1">
                          <a:solidFill>
                            <a:srgbClr val="000000"/>
                          </a:solidFill>
                          <a:latin typeface="Calibri"/>
                        </a:rPr>
                        <a:t>Biotheus</a:t>
                      </a:r>
                      <a:endParaRPr lang="en-US" sz="1200" b="0" i="0" u="none" strike="noStrike" dirty="0">
                        <a:solidFill>
                          <a:srgbClr val="000000"/>
                        </a:solidFill>
                        <a:latin typeface="Calibri"/>
                      </a:endParaRPr>
                    </a:p>
                  </a:txBody>
                  <a:tcPr marL="9525" marR="9525" marT="9525" marB="0"/>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Calibri"/>
                        </a:rPr>
                        <a:t>Deal Value not disclosed</a:t>
                      </a:r>
                    </a:p>
                  </a:txBody>
                  <a:tcPr marL="9525" marR="9525" marT="9525" marB="0"/>
                </a:tc>
                <a:extLst>
                  <a:ext uri="{0D108BD9-81ED-4DB2-BD59-A6C34878D82A}">
                    <a16:rowId xmlns:a16="http://schemas.microsoft.com/office/drawing/2014/main" val="2323710909"/>
                  </a:ext>
                </a:extLst>
              </a:tr>
              <a:tr h="370840">
                <a:tc>
                  <a:txBody>
                    <a:bodyPr/>
                    <a:lstStyle/>
                    <a:p>
                      <a:pPr algn="ctr" fontAlgn="b"/>
                      <a:r>
                        <a:rPr lang="en-US" sz="1200" b="0" i="0" u="none" strike="noStrike" dirty="0">
                          <a:solidFill>
                            <a:srgbClr val="000000"/>
                          </a:solidFill>
                          <a:latin typeface="Calibri"/>
                        </a:rPr>
                        <a:t>2020</a:t>
                      </a:r>
                    </a:p>
                  </a:txBody>
                  <a:tcPr marL="9525" marR="9525" marT="9525" marB="0"/>
                </a:tc>
                <a:tc>
                  <a:txBody>
                    <a:bodyPr/>
                    <a:lstStyle/>
                    <a:p>
                      <a:pPr algn="ctr" fontAlgn="b"/>
                      <a:r>
                        <a:rPr lang="en-US" sz="1200" b="0" i="0" u="none" strike="noStrike" err="1">
                          <a:solidFill>
                            <a:srgbClr val="000000"/>
                          </a:solidFill>
                          <a:latin typeface="Calibri"/>
                        </a:rPr>
                        <a:t>Immunochina</a:t>
                      </a:r>
                      <a:endParaRPr lang="en-US" sz="1200" b="0" i="0" u="none" strike="noStrike">
                        <a:solidFill>
                          <a:srgbClr val="000000"/>
                        </a:solidFill>
                        <a:latin typeface="Calibri"/>
                      </a:endParaRPr>
                    </a:p>
                  </a:txBody>
                  <a:tcPr marL="9525" marR="9525" marT="9525" marB="0"/>
                </a:tc>
                <a:tc>
                  <a:txBody>
                    <a:bodyPr/>
                    <a:lstStyle/>
                    <a:p>
                      <a:pPr algn="ctr" fontAlgn="b"/>
                      <a:r>
                        <a:rPr lang="en-US" sz="1200" b="0" i="0" u="none" strike="noStrike">
                          <a:solidFill>
                            <a:srgbClr val="000000"/>
                          </a:solidFill>
                          <a:latin typeface="Calibri"/>
                        </a:rPr>
                        <a:t>EdiGene</a:t>
                      </a:r>
                    </a:p>
                  </a:txBody>
                  <a:tcPr marL="9525" marR="9525" marT="9525" marB="0"/>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Calibri"/>
                        </a:rPr>
                        <a:t>Deal Value not disclosed</a:t>
                      </a:r>
                    </a:p>
                  </a:txBody>
                  <a:tcPr marL="9525" marR="9525" marT="9525" marB="0"/>
                </a:tc>
                <a:extLst>
                  <a:ext uri="{0D108BD9-81ED-4DB2-BD59-A6C34878D82A}">
                    <a16:rowId xmlns:a16="http://schemas.microsoft.com/office/drawing/2014/main" val="1568219338"/>
                  </a:ext>
                </a:extLst>
              </a:tr>
              <a:tr h="370840">
                <a:tc>
                  <a:txBody>
                    <a:bodyPr/>
                    <a:lstStyle/>
                    <a:p>
                      <a:pPr algn="ctr" fontAlgn="b"/>
                      <a:r>
                        <a:rPr lang="en-US" sz="1200" b="0" i="0" u="none" strike="noStrike" dirty="0">
                          <a:solidFill>
                            <a:srgbClr val="000000"/>
                          </a:solidFill>
                          <a:latin typeface="Calibri"/>
                        </a:rPr>
                        <a:t>2020</a:t>
                      </a:r>
                    </a:p>
                  </a:txBody>
                  <a:tcPr marL="9525" marR="9525" marT="9525" marB="0"/>
                </a:tc>
                <a:tc>
                  <a:txBody>
                    <a:bodyPr/>
                    <a:lstStyle/>
                    <a:p>
                      <a:pPr algn="ctr" fontAlgn="b"/>
                      <a:r>
                        <a:rPr lang="en-US" sz="1200" b="0" i="0" u="none" strike="noStrike">
                          <a:solidFill>
                            <a:srgbClr val="000000"/>
                          </a:solidFill>
                          <a:latin typeface="Calibri"/>
                        </a:rPr>
                        <a:t>Gilead </a:t>
                      </a:r>
                    </a:p>
                  </a:txBody>
                  <a:tcPr marL="9525" marR="9525" marT="9525" marB="0"/>
                </a:tc>
                <a:tc>
                  <a:txBody>
                    <a:bodyPr/>
                    <a:lstStyle/>
                    <a:p>
                      <a:pPr algn="ctr" fontAlgn="b"/>
                      <a:r>
                        <a:rPr lang="en-US" sz="1200" b="0" i="0" u="none" strike="noStrike">
                          <a:solidFill>
                            <a:srgbClr val="000000"/>
                          </a:solidFill>
                          <a:latin typeface="Calibri"/>
                        </a:rPr>
                        <a:t>oNKo-innate, Teneobio, Inc.</a:t>
                      </a:r>
                    </a:p>
                  </a:txBody>
                  <a:tcPr marL="9525" marR="9525" marT="9525" marB="0"/>
                </a:tc>
                <a:tc>
                  <a:txBody>
                    <a:bodyPr/>
                    <a:lstStyle/>
                    <a:p>
                      <a:pPr algn="ctr" fontAlgn="b"/>
                      <a:r>
                        <a:rPr lang="en-US" sz="1200" b="0" i="0" u="none" strike="noStrike" dirty="0">
                          <a:solidFill>
                            <a:srgbClr val="000000"/>
                          </a:solidFill>
                          <a:latin typeface="Calibri"/>
                        </a:rPr>
                        <a:t>Deal Value not disclosed</a:t>
                      </a:r>
                    </a:p>
                  </a:txBody>
                  <a:tcPr marL="9525" marR="9525" marT="9525" marB="0"/>
                </a:tc>
                <a:extLst>
                  <a:ext uri="{0D108BD9-81ED-4DB2-BD59-A6C34878D82A}">
                    <a16:rowId xmlns:a16="http://schemas.microsoft.com/office/drawing/2014/main" val="4269244374"/>
                  </a:ext>
                </a:extLst>
              </a:tr>
            </a:tbl>
          </a:graphicData>
        </a:graphic>
      </p:graphicFrame>
      <p:sp>
        <p:nvSpPr>
          <p:cNvPr id="3" name="Slide Number Placeholder 2">
            <a:extLst>
              <a:ext uri="{FF2B5EF4-FFF2-40B4-BE49-F238E27FC236}">
                <a16:creationId xmlns:a16="http://schemas.microsoft.com/office/drawing/2014/main" id="{704DF34C-B734-434A-8D87-E0A15AC632D4}"/>
              </a:ext>
            </a:extLst>
          </p:cNvPr>
          <p:cNvSpPr>
            <a:spLocks noGrp="1"/>
          </p:cNvSpPr>
          <p:nvPr>
            <p:ph type="sldNum" sz="quarter" idx="12"/>
          </p:nvPr>
        </p:nvSpPr>
        <p:spPr/>
        <p:txBody>
          <a:bodyPr/>
          <a:lstStyle/>
          <a:p>
            <a:fld id="{60553ECD-7F6D-420D-93CA-D8D15EB427AC}" type="slidenum">
              <a:rPr lang="en-US" smtClean="0"/>
              <a:t>11</a:t>
            </a:fld>
            <a:endParaRPr lang="en-US"/>
          </a:p>
        </p:txBody>
      </p:sp>
      <p:sp>
        <p:nvSpPr>
          <p:cNvPr id="4" name="Footer Placeholder 3">
            <a:extLst>
              <a:ext uri="{FF2B5EF4-FFF2-40B4-BE49-F238E27FC236}">
                <a16:creationId xmlns:a16="http://schemas.microsoft.com/office/drawing/2014/main" id="{8815F37A-113B-4047-9E44-19C5A6244D62}"/>
              </a:ext>
            </a:extLst>
          </p:cNvPr>
          <p:cNvSpPr>
            <a:spLocks noGrp="1"/>
          </p:cNvSpPr>
          <p:nvPr>
            <p:ph type="ftr" sz="quarter" idx="11"/>
          </p:nvPr>
        </p:nvSpPr>
        <p:spPr/>
        <p:txBody>
          <a:bodyPr/>
          <a:lstStyle/>
          <a:p>
            <a:fld id="{F671D760-AA67-0D4B-9979-C78EF40B13FB}" type="slidenum">
              <a:rPr lang="en-US" smtClean="0"/>
              <a:t>11</a:t>
            </a:fld>
            <a:endParaRPr lang="en-US" dirty="0"/>
          </a:p>
        </p:txBody>
      </p:sp>
    </p:spTree>
    <p:extLst>
      <p:ext uri="{BB962C8B-B14F-4D97-AF65-F5344CB8AC3E}">
        <p14:creationId xmlns:p14="http://schemas.microsoft.com/office/powerpoint/2010/main" val="4262533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7F997CE-EE6D-C046-AE7D-1624FEBE4201}"/>
              </a:ext>
            </a:extLst>
          </p:cNvPr>
          <p:cNvSpPr/>
          <p:nvPr/>
        </p:nvSpPr>
        <p:spPr>
          <a:xfrm>
            <a:off x="152400" y="3930322"/>
            <a:ext cx="11692775" cy="2414819"/>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44727A-025B-4E56-81DF-CBEF4FD9BFE7}"/>
              </a:ext>
            </a:extLst>
          </p:cNvPr>
          <p:cNvSpPr>
            <a:spLocks noGrp="1"/>
          </p:cNvSpPr>
          <p:nvPr>
            <p:ph type="title"/>
          </p:nvPr>
        </p:nvSpPr>
        <p:spPr>
          <a:xfrm>
            <a:off x="482600" y="978408"/>
            <a:ext cx="10634472" cy="468729"/>
          </a:xfrm>
        </p:spPr>
        <p:txBody>
          <a:bodyPr/>
          <a:lstStyle/>
          <a:p>
            <a:r>
              <a:rPr lang="en-IN" sz="6000" dirty="0"/>
              <a:t>Analysis</a:t>
            </a:r>
          </a:p>
        </p:txBody>
      </p:sp>
      <p:graphicFrame>
        <p:nvGraphicFramePr>
          <p:cNvPr id="4" name="Content Placeholder 3">
            <a:extLst>
              <a:ext uri="{FF2B5EF4-FFF2-40B4-BE49-F238E27FC236}">
                <a16:creationId xmlns:a16="http://schemas.microsoft.com/office/drawing/2014/main" id="{39831FF5-22B1-4CF7-8417-48D46D3D251D}"/>
              </a:ext>
            </a:extLst>
          </p:cNvPr>
          <p:cNvGraphicFramePr>
            <a:graphicFrameLocks noGrp="1"/>
          </p:cNvGraphicFramePr>
          <p:nvPr>
            <p:ph idx="1"/>
            <p:extLst>
              <p:ext uri="{D42A27DB-BD31-4B8C-83A1-F6EECF244321}">
                <p14:modId xmlns:p14="http://schemas.microsoft.com/office/powerpoint/2010/main" val="3549604294"/>
              </p:ext>
            </p:extLst>
          </p:nvPr>
        </p:nvGraphicFramePr>
        <p:xfrm>
          <a:off x="482600" y="1676213"/>
          <a:ext cx="2859480" cy="2194870"/>
        </p:xfrm>
        <a:graphic>
          <a:graphicData uri="http://schemas.openxmlformats.org/drawingml/2006/table">
            <a:tbl>
              <a:tblPr>
                <a:tableStyleId>{5C22544A-7EE6-4342-B048-85BDC9FD1C3A}</a:tableStyleId>
              </a:tblPr>
              <a:tblGrid>
                <a:gridCol w="1763054">
                  <a:extLst>
                    <a:ext uri="{9D8B030D-6E8A-4147-A177-3AD203B41FA5}">
                      <a16:colId xmlns:a16="http://schemas.microsoft.com/office/drawing/2014/main" val="1213211398"/>
                    </a:ext>
                  </a:extLst>
                </a:gridCol>
                <a:gridCol w="1096426">
                  <a:extLst>
                    <a:ext uri="{9D8B030D-6E8A-4147-A177-3AD203B41FA5}">
                      <a16:colId xmlns:a16="http://schemas.microsoft.com/office/drawing/2014/main" val="1789495337"/>
                    </a:ext>
                  </a:extLst>
                </a:gridCol>
              </a:tblGrid>
              <a:tr h="437190">
                <a:tc>
                  <a:txBody>
                    <a:bodyPr/>
                    <a:lstStyle/>
                    <a:p>
                      <a:pPr algn="l" fontAlgn="b"/>
                      <a:r>
                        <a:rPr lang="en-IN" sz="1200" b="1" u="none" strike="noStrike" dirty="0">
                          <a:effectLst/>
                        </a:rPr>
                        <a:t>Company</a:t>
                      </a:r>
                      <a:endParaRPr lang="en-IN" sz="1200" b="1" i="0" u="none" strike="noStrike" dirty="0">
                        <a:solidFill>
                          <a:srgbClr val="FFFFFF"/>
                        </a:solidFill>
                        <a:effectLst/>
                        <a:latin typeface="Calibri" panose="020F0502020204030204" pitchFamily="34" charset="0"/>
                      </a:endParaRPr>
                    </a:p>
                  </a:txBody>
                  <a:tcPr marL="6350" marR="6350" marT="6350" marB="0" anchor="ctr"/>
                </a:tc>
                <a:tc>
                  <a:txBody>
                    <a:bodyPr/>
                    <a:lstStyle/>
                    <a:p>
                      <a:pPr algn="l" fontAlgn="b"/>
                      <a:r>
                        <a:rPr lang="en-IN" sz="1200" b="1" u="none" strike="noStrike" dirty="0">
                          <a:effectLst/>
                        </a:rPr>
                        <a:t>Number of Therapies</a:t>
                      </a:r>
                      <a:endParaRPr lang="en-IN" sz="1200" b="1" i="0" u="none" strike="noStrike" dirty="0">
                        <a:solidFill>
                          <a:srgbClr val="FFFFFF"/>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688803209"/>
                  </a:ext>
                </a:extLst>
              </a:tr>
              <a:tr h="237048">
                <a:tc>
                  <a:txBody>
                    <a:bodyPr/>
                    <a:lstStyle/>
                    <a:p>
                      <a:pPr algn="l" fontAlgn="t"/>
                      <a:r>
                        <a:rPr lang="en-IN" sz="1000" u="none" strike="noStrike">
                          <a:effectLst/>
                        </a:rPr>
                        <a:t>Bluebird Bio/ Bristol-Myers Squibb</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06010594"/>
                  </a:ext>
                </a:extLst>
              </a:tr>
              <a:tr h="144164">
                <a:tc>
                  <a:txBody>
                    <a:bodyPr/>
                    <a:lstStyle/>
                    <a:p>
                      <a:pPr algn="l" fontAlgn="t"/>
                      <a:r>
                        <a:rPr lang="en-IN" sz="1000" u="none" strike="noStrike">
                          <a:effectLst/>
                        </a:rPr>
                        <a:t>Bristol-Myers Squibb</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297938618"/>
                  </a:ext>
                </a:extLst>
              </a:tr>
              <a:tr h="144164">
                <a:tc>
                  <a:txBody>
                    <a:bodyPr/>
                    <a:lstStyle/>
                    <a:p>
                      <a:pPr algn="l" fontAlgn="t"/>
                      <a:r>
                        <a:rPr lang="en-IN" sz="1000" u="none" strike="noStrike">
                          <a:effectLst/>
                        </a:rPr>
                        <a:t>Gilead Sciences</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279286958"/>
                  </a:ext>
                </a:extLst>
              </a:tr>
              <a:tr h="144164">
                <a:tc>
                  <a:txBody>
                    <a:bodyPr/>
                    <a:lstStyle/>
                    <a:p>
                      <a:pPr algn="l" fontAlgn="t"/>
                      <a:r>
                        <a:rPr lang="en-IN" sz="1000" u="none" strike="noStrike">
                          <a:effectLst/>
                        </a:rPr>
                        <a:t>Hrain Biotechnology</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627226845"/>
                  </a:ext>
                </a:extLst>
              </a:tr>
              <a:tr h="237048">
                <a:tc>
                  <a:txBody>
                    <a:bodyPr/>
                    <a:lstStyle/>
                    <a:p>
                      <a:pPr algn="l" fontAlgn="t"/>
                      <a:r>
                        <a:rPr lang="en-IN" sz="1000" u="none" strike="noStrike">
                          <a:effectLst/>
                        </a:rPr>
                        <a:t>Johnson &amp; Johnson/ Legend Biotech</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724812435"/>
                  </a:ext>
                </a:extLst>
              </a:tr>
              <a:tr h="144164">
                <a:tc>
                  <a:txBody>
                    <a:bodyPr/>
                    <a:lstStyle/>
                    <a:p>
                      <a:pPr algn="l" fontAlgn="t"/>
                      <a:r>
                        <a:rPr lang="en-IN" sz="1000" u="none" strike="noStrike" dirty="0">
                          <a:effectLst/>
                        </a:rPr>
                        <a:t>JW Therapeutics</a:t>
                      </a:r>
                      <a:endParaRPr lang="en-IN" sz="1000" b="0" i="0" u="none" strike="noStrike" dirty="0">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396642"/>
                  </a:ext>
                </a:extLst>
              </a:tr>
              <a:tr h="144164">
                <a:tc>
                  <a:txBody>
                    <a:bodyPr/>
                    <a:lstStyle/>
                    <a:p>
                      <a:pPr algn="l" fontAlgn="t"/>
                      <a:r>
                        <a:rPr lang="en-IN" sz="1000" u="none" strike="noStrike">
                          <a:effectLst/>
                        </a:rPr>
                        <a:t>Novartis</a:t>
                      </a:r>
                      <a:endParaRPr lang="en-IN" sz="1000" b="0" i="0" u="none" strike="noStrike">
                        <a:solidFill>
                          <a:srgbClr val="000000"/>
                        </a:solidFill>
                        <a:effectLst/>
                        <a:latin typeface="Arial" panose="020B060402020202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829590491"/>
                  </a:ext>
                </a:extLst>
              </a:tr>
              <a:tr h="144164">
                <a:tc>
                  <a:txBody>
                    <a:bodyPr/>
                    <a:lstStyle/>
                    <a:p>
                      <a:pPr algn="l" fontAlgn="b"/>
                      <a:endParaRPr lang="en-IN" sz="12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b"/>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528409701"/>
                  </a:ext>
                </a:extLst>
              </a:tr>
            </a:tbl>
          </a:graphicData>
        </a:graphic>
      </p:graphicFrame>
      <p:graphicFrame>
        <p:nvGraphicFramePr>
          <p:cNvPr id="5" name="Chart 4">
            <a:extLst>
              <a:ext uri="{FF2B5EF4-FFF2-40B4-BE49-F238E27FC236}">
                <a16:creationId xmlns:a16="http://schemas.microsoft.com/office/drawing/2014/main" id="{472C205D-52E9-EF49-91F6-D56EC181C337}"/>
              </a:ext>
            </a:extLst>
          </p:cNvPr>
          <p:cNvGraphicFramePr>
            <a:graphicFrameLocks/>
          </p:cNvGraphicFramePr>
          <p:nvPr>
            <p:extLst>
              <p:ext uri="{D42A27DB-BD31-4B8C-83A1-F6EECF244321}">
                <p14:modId xmlns:p14="http://schemas.microsoft.com/office/powerpoint/2010/main" val="3871966599"/>
              </p:ext>
            </p:extLst>
          </p:nvPr>
        </p:nvGraphicFramePr>
        <p:xfrm>
          <a:off x="358751" y="3988833"/>
          <a:ext cx="2983329" cy="23125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a:extLst>
              <a:ext uri="{FF2B5EF4-FFF2-40B4-BE49-F238E27FC236}">
                <a16:creationId xmlns:a16="http://schemas.microsoft.com/office/drawing/2014/main" id="{8B4C498D-B615-4C8E-BE6C-EDE93C138D87}"/>
              </a:ext>
            </a:extLst>
          </p:cNvPr>
          <p:cNvGraphicFramePr>
            <a:graphicFrameLocks noGrp="1"/>
          </p:cNvGraphicFramePr>
          <p:nvPr>
            <p:extLst>
              <p:ext uri="{D42A27DB-BD31-4B8C-83A1-F6EECF244321}">
                <p14:modId xmlns:p14="http://schemas.microsoft.com/office/powerpoint/2010/main" val="3571831838"/>
              </p:ext>
            </p:extLst>
          </p:nvPr>
        </p:nvGraphicFramePr>
        <p:xfrm>
          <a:off x="3763962" y="1676212"/>
          <a:ext cx="2514600" cy="2194872"/>
        </p:xfrm>
        <a:graphic>
          <a:graphicData uri="http://schemas.openxmlformats.org/drawingml/2006/table">
            <a:tbl>
              <a:tblPr>
                <a:tableStyleId>{5C22544A-7EE6-4342-B048-85BDC9FD1C3A}</a:tableStyleId>
              </a:tblPr>
              <a:tblGrid>
                <a:gridCol w="1511300">
                  <a:extLst>
                    <a:ext uri="{9D8B030D-6E8A-4147-A177-3AD203B41FA5}">
                      <a16:colId xmlns:a16="http://schemas.microsoft.com/office/drawing/2014/main" val="1659993930"/>
                    </a:ext>
                  </a:extLst>
                </a:gridCol>
                <a:gridCol w="1003300">
                  <a:extLst>
                    <a:ext uri="{9D8B030D-6E8A-4147-A177-3AD203B41FA5}">
                      <a16:colId xmlns:a16="http://schemas.microsoft.com/office/drawing/2014/main" val="3857641691"/>
                    </a:ext>
                  </a:extLst>
                </a:gridCol>
              </a:tblGrid>
              <a:tr h="365812">
                <a:tc>
                  <a:txBody>
                    <a:bodyPr/>
                    <a:lstStyle/>
                    <a:p>
                      <a:pPr algn="l" fontAlgn="b"/>
                      <a:r>
                        <a:rPr lang="en-IN" sz="1200" b="1" u="none" strike="noStrike" dirty="0">
                          <a:effectLst/>
                        </a:rPr>
                        <a:t>Year of Approval</a:t>
                      </a:r>
                      <a:endParaRPr lang="en-IN" sz="1200" b="1" i="0" u="none" strike="noStrike" dirty="0">
                        <a:solidFill>
                          <a:srgbClr val="FFFFFF"/>
                        </a:solidFill>
                        <a:effectLst/>
                        <a:latin typeface="Calibri" panose="020F0502020204030204" pitchFamily="34" charset="0"/>
                      </a:endParaRPr>
                    </a:p>
                  </a:txBody>
                  <a:tcPr marL="6350" marR="6350" marT="6350" marB="0" anchor="ctr"/>
                </a:tc>
                <a:tc>
                  <a:txBody>
                    <a:bodyPr/>
                    <a:lstStyle/>
                    <a:p>
                      <a:pPr algn="l" fontAlgn="b"/>
                      <a:r>
                        <a:rPr lang="en-IN" sz="1200" b="1" u="none" strike="noStrike" dirty="0">
                          <a:effectLst/>
                        </a:rPr>
                        <a:t>No of Drugs</a:t>
                      </a:r>
                      <a:endParaRPr lang="en-IN" sz="1200" b="1" i="0" u="none" strike="noStrike" dirty="0">
                        <a:solidFill>
                          <a:srgbClr val="FFFFFF"/>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71588282"/>
                  </a:ext>
                </a:extLst>
              </a:tr>
              <a:tr h="365812">
                <a:tc>
                  <a:txBody>
                    <a:bodyPr/>
                    <a:lstStyle/>
                    <a:p>
                      <a:pPr algn="l" fontAlgn="b"/>
                      <a:r>
                        <a:rPr lang="en-IN" sz="1200" u="none" strike="noStrike" dirty="0">
                          <a:effectLst/>
                        </a:rPr>
                        <a:t>2017</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594847696"/>
                  </a:ext>
                </a:extLst>
              </a:tr>
              <a:tr h="365812">
                <a:tc>
                  <a:txBody>
                    <a:bodyPr/>
                    <a:lstStyle/>
                    <a:p>
                      <a:pPr algn="l" fontAlgn="b"/>
                      <a:r>
                        <a:rPr lang="en-IN" sz="1200" u="none" strike="noStrike" dirty="0">
                          <a:effectLst/>
                        </a:rPr>
                        <a:t>2018</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0</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651935467"/>
                  </a:ext>
                </a:extLst>
              </a:tr>
              <a:tr h="365812">
                <a:tc>
                  <a:txBody>
                    <a:bodyPr/>
                    <a:lstStyle/>
                    <a:p>
                      <a:pPr algn="l" fontAlgn="b"/>
                      <a:r>
                        <a:rPr lang="en-IN" sz="1200" u="none" strike="noStrike" dirty="0">
                          <a:effectLst/>
                        </a:rPr>
                        <a:t>2019</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0</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898858067"/>
                  </a:ext>
                </a:extLst>
              </a:tr>
              <a:tr h="365812">
                <a:tc>
                  <a:txBody>
                    <a:bodyPr/>
                    <a:lstStyle/>
                    <a:p>
                      <a:pPr algn="l" fontAlgn="b"/>
                      <a:r>
                        <a:rPr lang="en-IN" sz="1200" u="none" strike="noStrike" dirty="0">
                          <a:effectLst/>
                        </a:rPr>
                        <a:t>2020</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1</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586332897"/>
                  </a:ext>
                </a:extLst>
              </a:tr>
              <a:tr h="365812">
                <a:tc>
                  <a:txBody>
                    <a:bodyPr/>
                    <a:lstStyle/>
                    <a:p>
                      <a:pPr algn="l" fontAlgn="b"/>
                      <a:r>
                        <a:rPr lang="en-IN" sz="1200" u="none" strike="noStrike" dirty="0">
                          <a:effectLst/>
                        </a:rPr>
                        <a:t>2021</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95761826"/>
                  </a:ext>
                </a:extLst>
              </a:tr>
            </a:tbl>
          </a:graphicData>
        </a:graphic>
      </p:graphicFrame>
      <p:graphicFrame>
        <p:nvGraphicFramePr>
          <p:cNvPr id="7" name="Chart 6">
            <a:extLst>
              <a:ext uri="{FF2B5EF4-FFF2-40B4-BE49-F238E27FC236}">
                <a16:creationId xmlns:a16="http://schemas.microsoft.com/office/drawing/2014/main" id="{A91EC36F-897B-1E41-81C7-816A8F2CAD3A}"/>
              </a:ext>
            </a:extLst>
          </p:cNvPr>
          <p:cNvGraphicFramePr>
            <a:graphicFrameLocks/>
          </p:cNvGraphicFramePr>
          <p:nvPr>
            <p:extLst>
              <p:ext uri="{D42A27DB-BD31-4B8C-83A1-F6EECF244321}">
                <p14:modId xmlns:p14="http://schemas.microsoft.com/office/powerpoint/2010/main" val="250341937"/>
              </p:ext>
            </p:extLst>
          </p:nvPr>
        </p:nvGraphicFramePr>
        <p:xfrm>
          <a:off x="3529598" y="3910041"/>
          <a:ext cx="2983328" cy="24553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A5ECDF07-62CD-433B-B461-C567F58B7B9B}"/>
              </a:ext>
            </a:extLst>
          </p:cNvPr>
          <p:cNvGraphicFramePr>
            <a:graphicFrameLocks noGrp="1"/>
          </p:cNvGraphicFramePr>
          <p:nvPr>
            <p:extLst>
              <p:ext uri="{D42A27DB-BD31-4B8C-83A1-F6EECF244321}">
                <p14:modId xmlns:p14="http://schemas.microsoft.com/office/powerpoint/2010/main" val="2859153544"/>
              </p:ext>
            </p:extLst>
          </p:nvPr>
        </p:nvGraphicFramePr>
        <p:xfrm>
          <a:off x="6892290" y="1650297"/>
          <a:ext cx="2450493" cy="2220787"/>
        </p:xfrm>
        <a:graphic>
          <a:graphicData uri="http://schemas.openxmlformats.org/drawingml/2006/table">
            <a:tbl>
              <a:tblPr>
                <a:tableStyleId>{5C22544A-7EE6-4342-B048-85BDC9FD1C3A}</a:tableStyleId>
              </a:tblPr>
              <a:tblGrid>
                <a:gridCol w="1673027">
                  <a:extLst>
                    <a:ext uri="{9D8B030D-6E8A-4147-A177-3AD203B41FA5}">
                      <a16:colId xmlns:a16="http://schemas.microsoft.com/office/drawing/2014/main" val="2987792092"/>
                    </a:ext>
                  </a:extLst>
                </a:gridCol>
                <a:gridCol w="777466">
                  <a:extLst>
                    <a:ext uri="{9D8B030D-6E8A-4147-A177-3AD203B41FA5}">
                      <a16:colId xmlns:a16="http://schemas.microsoft.com/office/drawing/2014/main" val="878268052"/>
                    </a:ext>
                  </a:extLst>
                </a:gridCol>
              </a:tblGrid>
              <a:tr h="571378">
                <a:tc>
                  <a:txBody>
                    <a:bodyPr/>
                    <a:lstStyle/>
                    <a:p>
                      <a:pPr algn="l" fontAlgn="b"/>
                      <a:r>
                        <a:rPr lang="en-IN" sz="1200" b="1" u="none" strike="noStrike" dirty="0">
                          <a:effectLst/>
                        </a:rPr>
                        <a:t>Highest Stage of Development</a:t>
                      </a:r>
                      <a:endParaRPr lang="en-IN" sz="1200" b="1" i="0" u="none" strike="noStrike" dirty="0">
                        <a:solidFill>
                          <a:srgbClr val="FFFFFF"/>
                        </a:solidFill>
                        <a:effectLst/>
                        <a:latin typeface="Calibri" panose="020F0502020204030204" pitchFamily="34" charset="0"/>
                      </a:endParaRPr>
                    </a:p>
                  </a:txBody>
                  <a:tcPr marL="6350" marR="6350" marT="6350" marB="0" anchor="ctr"/>
                </a:tc>
                <a:tc>
                  <a:txBody>
                    <a:bodyPr/>
                    <a:lstStyle/>
                    <a:p>
                      <a:pPr algn="l" fontAlgn="b"/>
                      <a:r>
                        <a:rPr lang="en-IN" sz="1200" b="1" u="none" strike="noStrike" dirty="0">
                          <a:effectLst/>
                        </a:rPr>
                        <a:t>No of Drugs</a:t>
                      </a:r>
                      <a:endParaRPr lang="en-IN" sz="1200" b="1" i="0" u="none" strike="noStrike" dirty="0">
                        <a:solidFill>
                          <a:srgbClr val="FFFFFF"/>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105270331"/>
                  </a:ext>
                </a:extLst>
              </a:tr>
              <a:tr h="549803">
                <a:tc>
                  <a:txBody>
                    <a:bodyPr/>
                    <a:lstStyle/>
                    <a:p>
                      <a:pPr algn="l" fontAlgn="b"/>
                      <a:r>
                        <a:rPr lang="en-IN" sz="1200" u="none" strike="noStrike">
                          <a:effectLst/>
                        </a:rPr>
                        <a:t>Launched</a:t>
                      </a:r>
                      <a:endParaRPr lang="en-IN" sz="1200" b="0" i="0" u="none" strike="noStrike">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a:effectLst/>
                        </a:rPr>
                        <a:t>5</a:t>
                      </a:r>
                      <a:endParaRPr lang="en-IN" sz="12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687451520"/>
                  </a:ext>
                </a:extLst>
              </a:tr>
              <a:tr h="549803">
                <a:tc>
                  <a:txBody>
                    <a:bodyPr/>
                    <a:lstStyle/>
                    <a:p>
                      <a:pPr algn="l" fontAlgn="b"/>
                      <a:r>
                        <a:rPr lang="en-IN" sz="1200" u="none" strike="noStrike" dirty="0">
                          <a:effectLst/>
                        </a:rPr>
                        <a:t>Phase III Clinical Trial</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a:effectLst/>
                        </a:rPr>
                        <a:t>1</a:t>
                      </a:r>
                      <a:endParaRPr lang="en-IN" sz="12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26934505"/>
                  </a:ext>
                </a:extLst>
              </a:tr>
              <a:tr h="549803">
                <a:tc>
                  <a:txBody>
                    <a:bodyPr/>
                    <a:lstStyle/>
                    <a:p>
                      <a:pPr algn="l" fontAlgn="b"/>
                      <a:r>
                        <a:rPr lang="en-IN" sz="1200" u="none" strike="noStrike">
                          <a:effectLst/>
                        </a:rPr>
                        <a:t>Pre-registration</a:t>
                      </a:r>
                      <a:endParaRPr lang="en-IN" sz="1200" b="0" i="0" u="none" strike="noStrike">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543875083"/>
                  </a:ext>
                </a:extLst>
              </a:tr>
            </a:tbl>
          </a:graphicData>
        </a:graphic>
      </p:graphicFrame>
      <p:graphicFrame>
        <p:nvGraphicFramePr>
          <p:cNvPr id="9" name="Chart 8">
            <a:extLst>
              <a:ext uri="{FF2B5EF4-FFF2-40B4-BE49-F238E27FC236}">
                <a16:creationId xmlns:a16="http://schemas.microsoft.com/office/drawing/2014/main" id="{43D7DA04-D4A4-834F-86C0-E3FE44D8D053}"/>
              </a:ext>
            </a:extLst>
          </p:cNvPr>
          <p:cNvGraphicFramePr>
            <a:graphicFrameLocks/>
          </p:cNvGraphicFramePr>
          <p:nvPr>
            <p:extLst>
              <p:ext uri="{D42A27DB-BD31-4B8C-83A1-F6EECF244321}">
                <p14:modId xmlns:p14="http://schemas.microsoft.com/office/powerpoint/2010/main" val="2347352927"/>
              </p:ext>
            </p:extLst>
          </p:nvPr>
        </p:nvGraphicFramePr>
        <p:xfrm>
          <a:off x="6959763" y="3996890"/>
          <a:ext cx="2514104" cy="231250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Table 9">
            <a:extLst>
              <a:ext uri="{FF2B5EF4-FFF2-40B4-BE49-F238E27FC236}">
                <a16:creationId xmlns:a16="http://schemas.microsoft.com/office/drawing/2014/main" id="{CAC5FE6D-6701-47C0-9993-18F68E881410}"/>
              </a:ext>
            </a:extLst>
          </p:cNvPr>
          <p:cNvGraphicFramePr>
            <a:graphicFrameLocks noGrp="1"/>
          </p:cNvGraphicFramePr>
          <p:nvPr>
            <p:extLst>
              <p:ext uri="{D42A27DB-BD31-4B8C-83A1-F6EECF244321}">
                <p14:modId xmlns:p14="http://schemas.microsoft.com/office/powerpoint/2010/main" val="2515225153"/>
              </p:ext>
            </p:extLst>
          </p:nvPr>
        </p:nvGraphicFramePr>
        <p:xfrm>
          <a:off x="9731252" y="1676211"/>
          <a:ext cx="1978148" cy="2194872"/>
        </p:xfrm>
        <a:graphic>
          <a:graphicData uri="http://schemas.openxmlformats.org/drawingml/2006/table">
            <a:tbl>
              <a:tblPr>
                <a:tableStyleId>{5C22544A-7EE6-4342-B048-85BDC9FD1C3A}</a:tableStyleId>
              </a:tblPr>
              <a:tblGrid>
                <a:gridCol w="1140626">
                  <a:extLst>
                    <a:ext uri="{9D8B030D-6E8A-4147-A177-3AD203B41FA5}">
                      <a16:colId xmlns:a16="http://schemas.microsoft.com/office/drawing/2014/main" val="3691517497"/>
                    </a:ext>
                  </a:extLst>
                </a:gridCol>
                <a:gridCol w="837522">
                  <a:extLst>
                    <a:ext uri="{9D8B030D-6E8A-4147-A177-3AD203B41FA5}">
                      <a16:colId xmlns:a16="http://schemas.microsoft.com/office/drawing/2014/main" val="1126745000"/>
                    </a:ext>
                  </a:extLst>
                </a:gridCol>
              </a:tblGrid>
              <a:tr h="929394">
                <a:tc>
                  <a:txBody>
                    <a:bodyPr/>
                    <a:lstStyle/>
                    <a:p>
                      <a:pPr algn="l" fontAlgn="b"/>
                      <a:r>
                        <a:rPr lang="en-IN" sz="1200" b="1" u="none" strike="noStrike" dirty="0">
                          <a:effectLst/>
                        </a:rPr>
                        <a:t>Target</a:t>
                      </a:r>
                      <a:endParaRPr lang="en-IN" sz="1200" b="1" i="0" u="none" strike="noStrike" dirty="0">
                        <a:solidFill>
                          <a:srgbClr val="FFFFFF"/>
                        </a:solidFill>
                        <a:effectLst/>
                        <a:latin typeface="Calibri" panose="020F0502020204030204" pitchFamily="34" charset="0"/>
                      </a:endParaRPr>
                    </a:p>
                  </a:txBody>
                  <a:tcPr marL="6350" marR="6350" marT="6350" marB="0" anchor="ctr"/>
                </a:tc>
                <a:tc>
                  <a:txBody>
                    <a:bodyPr/>
                    <a:lstStyle/>
                    <a:p>
                      <a:pPr algn="l" fontAlgn="b"/>
                      <a:r>
                        <a:rPr lang="en-IN" sz="1200" b="1" u="none" strike="noStrike" dirty="0">
                          <a:effectLst/>
                        </a:rPr>
                        <a:t>Number of Drugs</a:t>
                      </a:r>
                      <a:endParaRPr lang="en-IN" sz="1200" b="1" i="0" u="none" strike="noStrike" dirty="0">
                        <a:solidFill>
                          <a:srgbClr val="FFFFFF"/>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38863426"/>
                  </a:ext>
                </a:extLst>
              </a:tr>
              <a:tr h="632739">
                <a:tc>
                  <a:txBody>
                    <a:bodyPr/>
                    <a:lstStyle/>
                    <a:p>
                      <a:pPr algn="l" fontAlgn="b"/>
                      <a:r>
                        <a:rPr lang="en-IN" sz="1200" u="none" strike="noStrike" dirty="0">
                          <a:effectLst/>
                        </a:rPr>
                        <a:t>BCMA</a:t>
                      </a:r>
                      <a:endParaRPr lang="en-IN"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471330561"/>
                  </a:ext>
                </a:extLst>
              </a:tr>
              <a:tr h="632739">
                <a:tc>
                  <a:txBody>
                    <a:bodyPr/>
                    <a:lstStyle/>
                    <a:p>
                      <a:pPr algn="l" fontAlgn="b"/>
                      <a:r>
                        <a:rPr lang="en-IN" sz="1200" u="none" strike="noStrike">
                          <a:effectLst/>
                        </a:rPr>
                        <a:t>CD19 molecule</a:t>
                      </a:r>
                      <a:endParaRPr lang="en-IN" sz="1200" b="0" i="0" u="none" strike="noStrike">
                        <a:solidFill>
                          <a:srgbClr val="000000"/>
                        </a:solidFill>
                        <a:effectLst/>
                        <a:latin typeface="Calibri" panose="020F0502020204030204" pitchFamily="34" charset="0"/>
                      </a:endParaRPr>
                    </a:p>
                  </a:txBody>
                  <a:tcPr marL="6350" marR="6350" marT="6350" marB="0" anchor="ctr"/>
                </a:tc>
                <a:tc>
                  <a:txBody>
                    <a:bodyPr/>
                    <a:lstStyle/>
                    <a:p>
                      <a:pPr algn="r" fontAlgn="b"/>
                      <a:r>
                        <a:rPr lang="en-IN" sz="1200" u="none" strike="noStrike" dirty="0">
                          <a:effectLst/>
                        </a:rPr>
                        <a:t>6</a:t>
                      </a:r>
                      <a:endParaRPr lang="en-IN" sz="12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8526000"/>
                  </a:ext>
                </a:extLst>
              </a:tr>
            </a:tbl>
          </a:graphicData>
        </a:graphic>
      </p:graphicFrame>
      <p:graphicFrame>
        <p:nvGraphicFramePr>
          <p:cNvPr id="11" name="Chart 10">
            <a:extLst>
              <a:ext uri="{FF2B5EF4-FFF2-40B4-BE49-F238E27FC236}">
                <a16:creationId xmlns:a16="http://schemas.microsoft.com/office/drawing/2014/main" id="{B9129FE4-2BD3-FF40-8A70-5B2932FE4DAD}"/>
              </a:ext>
            </a:extLst>
          </p:cNvPr>
          <p:cNvGraphicFramePr>
            <a:graphicFrameLocks/>
          </p:cNvGraphicFramePr>
          <p:nvPr>
            <p:extLst>
              <p:ext uri="{D42A27DB-BD31-4B8C-83A1-F6EECF244321}">
                <p14:modId xmlns:p14="http://schemas.microsoft.com/office/powerpoint/2010/main" val="775082275"/>
              </p:ext>
            </p:extLst>
          </p:nvPr>
        </p:nvGraphicFramePr>
        <p:xfrm>
          <a:off x="9495904" y="4050765"/>
          <a:ext cx="2349271" cy="2294376"/>
        </p:xfrm>
        <a:graphic>
          <a:graphicData uri="http://schemas.openxmlformats.org/drawingml/2006/chart">
            <c:chart xmlns:c="http://schemas.openxmlformats.org/drawingml/2006/chart" xmlns:r="http://schemas.openxmlformats.org/officeDocument/2006/relationships" r:id="rId5"/>
          </a:graphicData>
        </a:graphic>
      </p:graphicFrame>
      <p:sp>
        <p:nvSpPr>
          <p:cNvPr id="3" name="Slide Number Placeholder 2">
            <a:extLst>
              <a:ext uri="{FF2B5EF4-FFF2-40B4-BE49-F238E27FC236}">
                <a16:creationId xmlns:a16="http://schemas.microsoft.com/office/drawing/2014/main" id="{3BB73BA5-ECE0-4442-B6B3-8C60075D897F}"/>
              </a:ext>
            </a:extLst>
          </p:cNvPr>
          <p:cNvSpPr>
            <a:spLocks noGrp="1"/>
          </p:cNvSpPr>
          <p:nvPr>
            <p:ph type="sldNum" sz="quarter" idx="12"/>
          </p:nvPr>
        </p:nvSpPr>
        <p:spPr/>
        <p:txBody>
          <a:bodyPr/>
          <a:lstStyle/>
          <a:p>
            <a:fld id="{60553ECD-7F6D-420D-93CA-D8D15EB427AC}" type="slidenum">
              <a:rPr lang="en-US" smtClean="0"/>
              <a:t>12</a:t>
            </a:fld>
            <a:endParaRPr lang="en-US"/>
          </a:p>
        </p:txBody>
      </p:sp>
      <p:sp>
        <p:nvSpPr>
          <p:cNvPr id="12" name="Footer Placeholder 11">
            <a:extLst>
              <a:ext uri="{FF2B5EF4-FFF2-40B4-BE49-F238E27FC236}">
                <a16:creationId xmlns:a16="http://schemas.microsoft.com/office/drawing/2014/main" id="{1EC1834A-DACD-AE4A-8710-276F26216D01}"/>
              </a:ext>
            </a:extLst>
          </p:cNvPr>
          <p:cNvSpPr>
            <a:spLocks noGrp="1"/>
          </p:cNvSpPr>
          <p:nvPr>
            <p:ph type="ftr" sz="quarter" idx="11"/>
          </p:nvPr>
        </p:nvSpPr>
        <p:spPr/>
        <p:txBody>
          <a:bodyPr/>
          <a:lstStyle/>
          <a:p>
            <a:fld id="{C9A5564F-160A-4B4C-BA3F-6B84546778F3}" type="slidenum">
              <a:rPr lang="en-US" smtClean="0"/>
              <a:t>12</a:t>
            </a:fld>
            <a:endParaRPr lang="en-US" dirty="0"/>
          </a:p>
        </p:txBody>
      </p:sp>
    </p:spTree>
    <p:extLst>
      <p:ext uri="{BB962C8B-B14F-4D97-AF65-F5344CB8AC3E}">
        <p14:creationId xmlns:p14="http://schemas.microsoft.com/office/powerpoint/2010/main" val="3266616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4727A-025B-4E56-81DF-CBEF4FD9BFE7}"/>
              </a:ext>
            </a:extLst>
          </p:cNvPr>
          <p:cNvSpPr>
            <a:spLocks noGrp="1"/>
          </p:cNvSpPr>
          <p:nvPr>
            <p:ph type="title"/>
          </p:nvPr>
        </p:nvSpPr>
        <p:spPr>
          <a:xfrm>
            <a:off x="482600" y="978408"/>
            <a:ext cx="10634472" cy="921954"/>
          </a:xfrm>
        </p:spPr>
        <p:txBody>
          <a:bodyPr/>
          <a:lstStyle/>
          <a:p>
            <a:r>
              <a:rPr lang="en-IN" dirty="0"/>
              <a:t>Market Drivers And Barriers</a:t>
            </a:r>
          </a:p>
        </p:txBody>
      </p:sp>
      <p:graphicFrame>
        <p:nvGraphicFramePr>
          <p:cNvPr id="5" name="Content Placeholder 4">
            <a:extLst>
              <a:ext uri="{FF2B5EF4-FFF2-40B4-BE49-F238E27FC236}">
                <a16:creationId xmlns:a16="http://schemas.microsoft.com/office/drawing/2014/main" id="{0C264E1F-5853-4A9C-9C3C-A08AB8A7885D}"/>
              </a:ext>
            </a:extLst>
          </p:cNvPr>
          <p:cNvGraphicFramePr>
            <a:graphicFrameLocks noGrp="1"/>
          </p:cNvGraphicFramePr>
          <p:nvPr>
            <p:ph idx="1"/>
            <p:extLst>
              <p:ext uri="{D42A27DB-BD31-4B8C-83A1-F6EECF244321}">
                <p14:modId xmlns:p14="http://schemas.microsoft.com/office/powerpoint/2010/main" val="2216961410"/>
              </p:ext>
            </p:extLst>
          </p:nvPr>
        </p:nvGraphicFramePr>
        <p:xfrm>
          <a:off x="487901" y="2479828"/>
          <a:ext cx="10507663" cy="2573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6C7E8611-EBE5-7E43-89A8-E5902886EF7D}"/>
              </a:ext>
            </a:extLst>
          </p:cNvPr>
          <p:cNvSpPr>
            <a:spLocks noGrp="1"/>
          </p:cNvSpPr>
          <p:nvPr>
            <p:ph type="sldNum" sz="quarter" idx="12"/>
          </p:nvPr>
        </p:nvSpPr>
        <p:spPr/>
        <p:txBody>
          <a:bodyPr/>
          <a:lstStyle/>
          <a:p>
            <a:fld id="{60553ECD-7F6D-420D-93CA-D8D15EB427AC}" type="slidenum">
              <a:rPr lang="en-US" smtClean="0"/>
              <a:t>13</a:t>
            </a:fld>
            <a:endParaRPr lang="en-US"/>
          </a:p>
        </p:txBody>
      </p:sp>
      <p:sp>
        <p:nvSpPr>
          <p:cNvPr id="4" name="Footer Placeholder 3">
            <a:extLst>
              <a:ext uri="{FF2B5EF4-FFF2-40B4-BE49-F238E27FC236}">
                <a16:creationId xmlns:a16="http://schemas.microsoft.com/office/drawing/2014/main" id="{975763A5-D43A-0546-9A28-8C2129891C5F}"/>
              </a:ext>
            </a:extLst>
          </p:cNvPr>
          <p:cNvSpPr>
            <a:spLocks noGrp="1"/>
          </p:cNvSpPr>
          <p:nvPr>
            <p:ph type="ftr" sz="quarter" idx="11"/>
          </p:nvPr>
        </p:nvSpPr>
        <p:spPr/>
        <p:txBody>
          <a:bodyPr/>
          <a:lstStyle/>
          <a:p>
            <a:fld id="{42744608-AFD5-494D-BF46-A8C848770B2E}" type="slidenum">
              <a:rPr lang="en-US" smtClean="0"/>
              <a:t>13</a:t>
            </a:fld>
            <a:endParaRPr lang="en-US" dirty="0"/>
          </a:p>
        </p:txBody>
      </p:sp>
    </p:spTree>
    <p:extLst>
      <p:ext uri="{BB962C8B-B14F-4D97-AF65-F5344CB8AC3E}">
        <p14:creationId xmlns:p14="http://schemas.microsoft.com/office/powerpoint/2010/main" val="2885814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4727A-025B-4E56-81DF-CBEF4FD9BFE7}"/>
              </a:ext>
            </a:extLst>
          </p:cNvPr>
          <p:cNvSpPr>
            <a:spLocks noGrp="1"/>
          </p:cNvSpPr>
          <p:nvPr>
            <p:ph type="title"/>
          </p:nvPr>
        </p:nvSpPr>
        <p:spPr>
          <a:xfrm>
            <a:off x="482600" y="704088"/>
            <a:ext cx="10634472" cy="2157984"/>
          </a:xfrm>
        </p:spPr>
        <p:txBody>
          <a:bodyPr/>
          <a:lstStyle/>
          <a:p>
            <a:r>
              <a:rPr lang="en-IN" dirty="0"/>
              <a:t>Conclusion-</a:t>
            </a:r>
          </a:p>
        </p:txBody>
      </p:sp>
      <p:sp>
        <p:nvSpPr>
          <p:cNvPr id="3" name="Content Placeholder 2">
            <a:extLst>
              <a:ext uri="{FF2B5EF4-FFF2-40B4-BE49-F238E27FC236}">
                <a16:creationId xmlns:a16="http://schemas.microsoft.com/office/drawing/2014/main" id="{59E0E3CE-0C80-4CEB-A43D-CA0C1AA3E707}"/>
              </a:ext>
            </a:extLst>
          </p:cNvPr>
          <p:cNvSpPr>
            <a:spLocks noGrp="1"/>
          </p:cNvSpPr>
          <p:nvPr>
            <p:ph idx="1"/>
          </p:nvPr>
        </p:nvSpPr>
        <p:spPr>
          <a:xfrm>
            <a:off x="482600" y="2489200"/>
            <a:ext cx="10506991" cy="3237991"/>
          </a:xfrm>
        </p:spPr>
        <p:txBody>
          <a:bodyPr>
            <a:normAutofit fontScale="47500" lnSpcReduction="20000"/>
          </a:bodyPr>
          <a:lstStyle/>
          <a:p>
            <a:pPr marL="342900" indent="-342900">
              <a:buFont typeface="Arial" panose="020B0604020202020204" pitchFamily="34" charset="0"/>
              <a:buChar char="•"/>
            </a:pPr>
            <a:r>
              <a:rPr lang="en-US" dirty="0"/>
              <a:t>Chimeric antigen receptor T-cell (CAR T) therapy is a revolutionary immunotherapy that uses cells from the patient's immune system to fight certain kinds of cancer.  These therapies has been established in the treatment of relapsed or refractory tumors, particularly for hematological malignancies. </a:t>
            </a:r>
          </a:p>
          <a:p>
            <a:pPr marL="342900" indent="-342900">
              <a:buFont typeface="Arial" panose="020B0604020202020204" pitchFamily="34" charset="0"/>
              <a:buChar char="•"/>
            </a:pPr>
            <a:r>
              <a:rPr lang="en-US" dirty="0"/>
              <a:t>Currently there are 5 potential CAR-T therapies have been approved and 3 are in Phase III stage of development. </a:t>
            </a:r>
          </a:p>
          <a:p>
            <a:pPr marL="342900" indent="-342900">
              <a:buFont typeface="Arial" panose="020B0604020202020204" pitchFamily="34" charset="0"/>
              <a:buChar char="•"/>
            </a:pPr>
            <a:r>
              <a:rPr lang="en-US" dirty="0"/>
              <a:t>The clinical successes with CD19 CAR T cells in leukemia and lymphomas have boosted the field and led to significant pharmaceutical and venture capital funding of the biotech sector, as well as promoting innovative academic-industrial partnerships to explore new discoveries in basic research that may translate into clinical and commercial development.</a:t>
            </a:r>
          </a:p>
          <a:p>
            <a:pPr marL="342900" indent="-342900">
              <a:buFont typeface="Arial" panose="020B0604020202020204" pitchFamily="34" charset="0"/>
              <a:buChar char="•"/>
            </a:pPr>
            <a:r>
              <a:rPr lang="en-US" dirty="0"/>
              <a:t>Current Trends suggest that there are ~700 CAR-Therapies in the pipeline and approximately ~593 CAR T-cell therapy clinical trials registered on </a:t>
            </a:r>
            <a:r>
              <a:rPr lang="en-US" dirty="0" err="1"/>
              <a:t>ClinicalTrials.gov</a:t>
            </a:r>
            <a:r>
              <a:rPr lang="en-US" dirty="0"/>
              <a:t> database</a:t>
            </a:r>
            <a:r>
              <a:rPr lang="en-US" baseline="30000" dirty="0"/>
              <a:t>1.</a:t>
            </a:r>
          </a:p>
          <a:p>
            <a:pPr marL="342900" indent="-342900">
              <a:buFont typeface="Arial" panose="020B0604020202020204" pitchFamily="34" charset="0"/>
              <a:buChar char="•"/>
            </a:pPr>
            <a:r>
              <a:rPr lang="en-US" dirty="0"/>
              <a:t>The global car-t therapy pipeline analysis market is expected to grow from $1.08 billion in 2020 to $1.4 billion in 2021 at a compound annual growth rate (CAGR) of 29.6%.</a:t>
            </a:r>
            <a:r>
              <a:rPr lang="en-US" baseline="30000" dirty="0"/>
              <a:t>2</a:t>
            </a:r>
          </a:p>
          <a:p>
            <a:pPr marL="342900" indent="-342900">
              <a:buFont typeface="Arial" panose="020B0604020202020204" pitchFamily="34" charset="0"/>
              <a:buChar char="•"/>
            </a:pPr>
            <a:r>
              <a:rPr lang="en-US" dirty="0"/>
              <a:t>In conclusion, CAR-T technology has great potential for broad clinical use in the malignant cancer. The Recent progress of the novel therapy is paving the way to better and more durable outcomes and allowing patients to live longer and more meaningful lives and changing the treatment landscapes for advanced hematological cancers. However, given the competitive nature of drug development, the high costs of conducting clinical trials and the significant risks of toxicity to patients, careful selection, and prioritization of next-generation CAR designs to translate to the clinic will be increasingly important in successfully moving this field forward.</a:t>
            </a:r>
            <a:r>
              <a:rPr lang="en-US" baseline="30000" dirty="0"/>
              <a:t>3</a:t>
            </a:r>
            <a:endParaRPr lang="en-US" dirty="0"/>
          </a:p>
          <a:p>
            <a:endParaRPr lang="en-US" b="1" dirty="0"/>
          </a:p>
        </p:txBody>
      </p:sp>
      <p:sp>
        <p:nvSpPr>
          <p:cNvPr id="4" name="TextBox 3">
            <a:extLst>
              <a:ext uri="{FF2B5EF4-FFF2-40B4-BE49-F238E27FC236}">
                <a16:creationId xmlns:a16="http://schemas.microsoft.com/office/drawing/2014/main" id="{0C984F11-4A09-4C48-ADBB-428226A531F1}"/>
              </a:ext>
            </a:extLst>
          </p:cNvPr>
          <p:cNvSpPr txBox="1"/>
          <p:nvPr/>
        </p:nvSpPr>
        <p:spPr>
          <a:xfrm>
            <a:off x="482600" y="5727191"/>
            <a:ext cx="11566144" cy="507831"/>
          </a:xfrm>
          <a:prstGeom prst="rect">
            <a:avLst/>
          </a:prstGeom>
          <a:noFill/>
        </p:spPr>
        <p:txBody>
          <a:bodyPr wrap="square" rtlCol="0">
            <a:spAutoFit/>
          </a:bodyPr>
          <a:lstStyle/>
          <a:p>
            <a:r>
              <a:rPr lang="en-US" sz="900" dirty="0">
                <a:hlinkClick r:id="rId2"/>
              </a:rPr>
              <a:t>Source 1</a:t>
            </a:r>
            <a:r>
              <a:rPr lang="en-US" sz="900" dirty="0"/>
              <a:t>, </a:t>
            </a:r>
            <a:r>
              <a:rPr lang="en-US" sz="900" dirty="0">
                <a:hlinkClick r:id="rId2"/>
              </a:rPr>
              <a:t>_</a:t>
            </a:r>
            <a:r>
              <a:rPr lang="en-US" sz="900" dirty="0">
                <a:hlinkClick r:id="rId3"/>
              </a:rPr>
              <a:t>Source 2</a:t>
            </a:r>
            <a:r>
              <a:rPr lang="en-US" sz="900" dirty="0"/>
              <a:t>,  </a:t>
            </a:r>
            <a:r>
              <a:rPr lang="en-US" sz="900" dirty="0">
                <a:hlinkClick r:id="rId4"/>
              </a:rPr>
              <a:t>Source 3</a:t>
            </a:r>
            <a:endParaRPr lang="en-US" sz="900" dirty="0"/>
          </a:p>
          <a:p>
            <a:r>
              <a:rPr lang="en-US" sz="900" dirty="0"/>
              <a:t> </a:t>
            </a:r>
          </a:p>
          <a:p>
            <a:r>
              <a:rPr lang="en-US" sz="900" dirty="0"/>
              <a:t> </a:t>
            </a:r>
          </a:p>
        </p:txBody>
      </p:sp>
      <p:sp>
        <p:nvSpPr>
          <p:cNvPr id="5" name="Slide Number Placeholder 4">
            <a:extLst>
              <a:ext uri="{FF2B5EF4-FFF2-40B4-BE49-F238E27FC236}">
                <a16:creationId xmlns:a16="http://schemas.microsoft.com/office/drawing/2014/main" id="{623074FE-7794-F24D-87D4-230E807B72CE}"/>
              </a:ext>
            </a:extLst>
          </p:cNvPr>
          <p:cNvSpPr>
            <a:spLocks noGrp="1"/>
          </p:cNvSpPr>
          <p:nvPr>
            <p:ph type="sldNum" sz="quarter" idx="12"/>
          </p:nvPr>
        </p:nvSpPr>
        <p:spPr/>
        <p:txBody>
          <a:bodyPr/>
          <a:lstStyle/>
          <a:p>
            <a:fld id="{60553ECD-7F6D-420D-93CA-D8D15EB427AC}" type="slidenum">
              <a:rPr lang="en-US" smtClean="0"/>
              <a:t>14</a:t>
            </a:fld>
            <a:endParaRPr lang="en-US"/>
          </a:p>
        </p:txBody>
      </p:sp>
      <p:sp>
        <p:nvSpPr>
          <p:cNvPr id="6" name="Footer Placeholder 5">
            <a:extLst>
              <a:ext uri="{FF2B5EF4-FFF2-40B4-BE49-F238E27FC236}">
                <a16:creationId xmlns:a16="http://schemas.microsoft.com/office/drawing/2014/main" id="{70CBDA3C-4E4E-1243-9D49-8BE9BE360552}"/>
              </a:ext>
            </a:extLst>
          </p:cNvPr>
          <p:cNvSpPr>
            <a:spLocks noGrp="1"/>
          </p:cNvSpPr>
          <p:nvPr>
            <p:ph type="ftr" sz="quarter" idx="11"/>
          </p:nvPr>
        </p:nvSpPr>
        <p:spPr/>
        <p:txBody>
          <a:bodyPr/>
          <a:lstStyle/>
          <a:p>
            <a:fld id="{EDB7C31C-7A79-F049-A57B-11ADECE25577}" type="slidenum">
              <a:rPr lang="en-US" smtClean="0"/>
              <a:t>14</a:t>
            </a:fld>
            <a:endParaRPr lang="en-US" dirty="0"/>
          </a:p>
        </p:txBody>
      </p:sp>
    </p:spTree>
    <p:extLst>
      <p:ext uri="{BB962C8B-B14F-4D97-AF65-F5344CB8AC3E}">
        <p14:creationId xmlns:p14="http://schemas.microsoft.com/office/powerpoint/2010/main" val="380542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FF17A-3DB3-4E19-8561-2E3A514748A0}"/>
              </a:ext>
            </a:extLst>
          </p:cNvPr>
          <p:cNvSpPr>
            <a:spLocks noGrp="1"/>
          </p:cNvSpPr>
          <p:nvPr>
            <p:ph type="title"/>
          </p:nvPr>
        </p:nvSpPr>
        <p:spPr/>
        <p:txBody>
          <a:bodyPr/>
          <a:lstStyle/>
          <a:p>
            <a:r>
              <a:rPr lang="en-US" sz="3200" b="1" dirty="0"/>
              <a:t>Program Outcomes (rate how your course addresses the POs by giving a score of 1,2, 3</a:t>
            </a:r>
            <a:br>
              <a:rPr lang="en-US" sz="3200" b="1" dirty="0"/>
            </a:br>
            <a:r>
              <a:rPr lang="en-US" sz="3200" b="1" dirty="0"/>
              <a:t>1: Slight (Low) 2: Moderate (Medium) 3: Substantial (High)</a:t>
            </a:r>
            <a:endParaRPr lang="en-IN" sz="3200" dirty="0"/>
          </a:p>
        </p:txBody>
      </p:sp>
      <p:graphicFrame>
        <p:nvGraphicFramePr>
          <p:cNvPr id="5" name="Table 5">
            <a:extLst>
              <a:ext uri="{FF2B5EF4-FFF2-40B4-BE49-F238E27FC236}">
                <a16:creationId xmlns:a16="http://schemas.microsoft.com/office/drawing/2014/main" id="{5CC6643A-8A6D-48D0-97E0-EE8DCD31BC79}"/>
              </a:ext>
            </a:extLst>
          </p:cNvPr>
          <p:cNvGraphicFramePr>
            <a:graphicFrameLocks noGrp="1"/>
          </p:cNvGraphicFramePr>
          <p:nvPr>
            <p:ph idx="1"/>
            <p:extLst>
              <p:ext uri="{D42A27DB-BD31-4B8C-83A1-F6EECF244321}">
                <p14:modId xmlns:p14="http://schemas.microsoft.com/office/powerpoint/2010/main" val="1695235982"/>
              </p:ext>
            </p:extLst>
          </p:nvPr>
        </p:nvGraphicFramePr>
        <p:xfrm>
          <a:off x="482600" y="3306763"/>
          <a:ext cx="10507660" cy="1489710"/>
        </p:xfrm>
        <a:graphic>
          <a:graphicData uri="http://schemas.openxmlformats.org/drawingml/2006/table">
            <a:tbl>
              <a:tblPr firstRow="1" bandRow="1">
                <a:tableStyleId>{5C22544A-7EE6-4342-B048-85BDC9FD1C3A}</a:tableStyleId>
              </a:tblPr>
              <a:tblGrid>
                <a:gridCol w="2626915">
                  <a:extLst>
                    <a:ext uri="{9D8B030D-6E8A-4147-A177-3AD203B41FA5}">
                      <a16:colId xmlns:a16="http://schemas.microsoft.com/office/drawing/2014/main" val="1297166620"/>
                    </a:ext>
                  </a:extLst>
                </a:gridCol>
                <a:gridCol w="2626915">
                  <a:extLst>
                    <a:ext uri="{9D8B030D-6E8A-4147-A177-3AD203B41FA5}">
                      <a16:colId xmlns:a16="http://schemas.microsoft.com/office/drawing/2014/main" val="1779124148"/>
                    </a:ext>
                  </a:extLst>
                </a:gridCol>
                <a:gridCol w="2626915">
                  <a:extLst>
                    <a:ext uri="{9D8B030D-6E8A-4147-A177-3AD203B41FA5}">
                      <a16:colId xmlns:a16="http://schemas.microsoft.com/office/drawing/2014/main" val="1955092792"/>
                    </a:ext>
                  </a:extLst>
                </a:gridCol>
                <a:gridCol w="2626915">
                  <a:extLst>
                    <a:ext uri="{9D8B030D-6E8A-4147-A177-3AD203B41FA5}">
                      <a16:colId xmlns:a16="http://schemas.microsoft.com/office/drawing/2014/main" val="951676550"/>
                    </a:ext>
                  </a:extLst>
                </a:gridCol>
              </a:tblGrid>
              <a:tr h="370840">
                <a:tc>
                  <a:txBody>
                    <a:bodyPr/>
                    <a:lstStyle/>
                    <a:p>
                      <a:pPr algn="l" fontAlgn="ctr"/>
                      <a:r>
                        <a:rPr lang="en-US" sz="1400" b="1" dirty="0">
                          <a:solidFill>
                            <a:srgbClr val="464646"/>
                          </a:solidFill>
                          <a:effectLst/>
                          <a:latin typeface="Calibri" panose="020F0502020204030204" pitchFamily="34" charset="0"/>
                        </a:rPr>
                        <a:t>. Internalize the concepts of management such as healthcare delivery system, strategic planning, HR, marketing, finance and operations</a:t>
                      </a:r>
                    </a:p>
                  </a:txBody>
                  <a:tcPr marL="57150" marR="6350" marT="6350" anchor="ctr"/>
                </a:tc>
                <a:tc>
                  <a:txBody>
                    <a:bodyPr/>
                    <a:lstStyle/>
                    <a:p>
                      <a:pPr algn="l" fontAlgn="ctr"/>
                      <a:r>
                        <a:rPr lang="en-US" sz="1400" b="1" dirty="0">
                          <a:solidFill>
                            <a:srgbClr val="464646"/>
                          </a:solidFill>
                          <a:effectLst/>
                          <a:latin typeface="Calibri" panose="020F0502020204030204" pitchFamily="34" charset="0"/>
                        </a:rPr>
                        <a:t>2. Apply knowledge of research and management techniques and functions in an integrated manner in healthcare set up</a:t>
                      </a:r>
                    </a:p>
                  </a:txBody>
                  <a:tcPr marL="57150" marR="6350" marT="6350" anchor="ctr"/>
                </a:tc>
                <a:tc>
                  <a:txBody>
                    <a:bodyPr/>
                    <a:lstStyle/>
                    <a:p>
                      <a:pPr algn="l" fontAlgn="ctr"/>
                      <a:r>
                        <a:rPr lang="en-US" sz="1400" b="1" dirty="0">
                          <a:solidFill>
                            <a:srgbClr val="464646"/>
                          </a:solidFill>
                          <a:effectLst/>
                          <a:latin typeface="Calibri" panose="020F0502020204030204" pitchFamily="34" charset="0"/>
                        </a:rPr>
                        <a:t>3. Use appropriate skills to support healthcare organizations to take informed decision in planning, building and managing healthcare organizations</a:t>
                      </a:r>
                    </a:p>
                  </a:txBody>
                  <a:tcPr marL="57150" marR="6350" marT="6350" anchor="ctr"/>
                </a:tc>
                <a:tc>
                  <a:txBody>
                    <a:bodyPr/>
                    <a:lstStyle/>
                    <a:p>
                      <a:pPr algn="l" fontAlgn="ctr"/>
                      <a:r>
                        <a:rPr lang="en-US" sz="1400" b="1" dirty="0">
                          <a:solidFill>
                            <a:srgbClr val="464646"/>
                          </a:solidFill>
                          <a:effectLst/>
                          <a:latin typeface="Calibri" panose="020F0502020204030204" pitchFamily="34" charset="0"/>
                        </a:rPr>
                        <a:t>4. Utilize learning acquired from trainings and practical exposures in real time situations.</a:t>
                      </a:r>
                    </a:p>
                  </a:txBody>
                  <a:tcPr marL="57150" marR="6350" marT="6350" anchor="ctr"/>
                </a:tc>
                <a:extLst>
                  <a:ext uri="{0D108BD9-81ED-4DB2-BD59-A6C34878D82A}">
                    <a16:rowId xmlns:a16="http://schemas.microsoft.com/office/drawing/2014/main" val="2275343399"/>
                  </a:ext>
                </a:extLst>
              </a:tr>
              <a:tr h="370840">
                <a:tc>
                  <a:txBody>
                    <a:bodyPr/>
                    <a:lstStyle/>
                    <a:p>
                      <a:r>
                        <a:rPr lang="en-IN" dirty="0"/>
                        <a:t>2</a:t>
                      </a:r>
                    </a:p>
                  </a:txBody>
                  <a:tcPr/>
                </a:tc>
                <a:tc>
                  <a:txBody>
                    <a:bodyPr/>
                    <a:lstStyle/>
                    <a:p>
                      <a:r>
                        <a:rPr lang="en-IN" dirty="0"/>
                        <a:t>2</a:t>
                      </a:r>
                    </a:p>
                  </a:txBody>
                  <a:tcPr/>
                </a:tc>
                <a:tc>
                  <a:txBody>
                    <a:bodyPr/>
                    <a:lstStyle/>
                    <a:p>
                      <a:r>
                        <a:rPr lang="en-IN" dirty="0"/>
                        <a:t>2</a:t>
                      </a:r>
                    </a:p>
                  </a:txBody>
                  <a:tcPr/>
                </a:tc>
                <a:tc>
                  <a:txBody>
                    <a:bodyPr/>
                    <a:lstStyle/>
                    <a:p>
                      <a:r>
                        <a:rPr lang="en-IN" dirty="0"/>
                        <a:t>3</a:t>
                      </a:r>
                    </a:p>
                  </a:txBody>
                  <a:tcPr/>
                </a:tc>
                <a:extLst>
                  <a:ext uri="{0D108BD9-81ED-4DB2-BD59-A6C34878D82A}">
                    <a16:rowId xmlns:a16="http://schemas.microsoft.com/office/drawing/2014/main" val="2807304884"/>
                  </a:ext>
                </a:extLst>
              </a:tr>
            </a:tbl>
          </a:graphicData>
        </a:graphic>
      </p:graphicFrame>
      <p:sp>
        <p:nvSpPr>
          <p:cNvPr id="3" name="Slide Number Placeholder 2">
            <a:extLst>
              <a:ext uri="{FF2B5EF4-FFF2-40B4-BE49-F238E27FC236}">
                <a16:creationId xmlns:a16="http://schemas.microsoft.com/office/drawing/2014/main" id="{A578D4BF-5304-4B4E-A053-5F531D6630FF}"/>
              </a:ext>
            </a:extLst>
          </p:cNvPr>
          <p:cNvSpPr>
            <a:spLocks noGrp="1"/>
          </p:cNvSpPr>
          <p:nvPr>
            <p:ph type="sldNum" sz="quarter" idx="12"/>
          </p:nvPr>
        </p:nvSpPr>
        <p:spPr/>
        <p:txBody>
          <a:bodyPr/>
          <a:lstStyle/>
          <a:p>
            <a:fld id="{60553ECD-7F6D-420D-93CA-D8D15EB427AC}" type="slidenum">
              <a:rPr lang="en-US" smtClean="0"/>
              <a:t>15</a:t>
            </a:fld>
            <a:endParaRPr lang="en-US"/>
          </a:p>
        </p:txBody>
      </p:sp>
      <p:sp>
        <p:nvSpPr>
          <p:cNvPr id="4" name="Footer Placeholder 3">
            <a:extLst>
              <a:ext uri="{FF2B5EF4-FFF2-40B4-BE49-F238E27FC236}">
                <a16:creationId xmlns:a16="http://schemas.microsoft.com/office/drawing/2014/main" id="{408219B8-72A3-B840-9739-415FFC0CCE75}"/>
              </a:ext>
            </a:extLst>
          </p:cNvPr>
          <p:cNvSpPr>
            <a:spLocks noGrp="1"/>
          </p:cNvSpPr>
          <p:nvPr>
            <p:ph type="ftr" sz="quarter" idx="11"/>
          </p:nvPr>
        </p:nvSpPr>
        <p:spPr/>
        <p:txBody>
          <a:bodyPr/>
          <a:lstStyle/>
          <a:p>
            <a:fld id="{D362265F-359A-1147-ADF3-EB909D96EC6D}" type="slidenum">
              <a:rPr lang="en-US" smtClean="0"/>
              <a:t>15</a:t>
            </a:fld>
            <a:endParaRPr lang="en-US" dirty="0"/>
          </a:p>
        </p:txBody>
      </p:sp>
    </p:spTree>
    <p:extLst>
      <p:ext uri="{BB962C8B-B14F-4D97-AF65-F5344CB8AC3E}">
        <p14:creationId xmlns:p14="http://schemas.microsoft.com/office/powerpoint/2010/main" val="384197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5E46-8E98-4133-9545-0D0F477F716A}"/>
              </a:ext>
            </a:extLst>
          </p:cNvPr>
          <p:cNvSpPr>
            <a:spLocks noGrp="1"/>
          </p:cNvSpPr>
          <p:nvPr>
            <p:ph type="title"/>
          </p:nvPr>
        </p:nvSpPr>
        <p:spPr>
          <a:xfrm>
            <a:off x="482600" y="978408"/>
            <a:ext cx="10634472" cy="564145"/>
          </a:xfrm>
        </p:spPr>
        <p:txBody>
          <a:bodyPr/>
          <a:lstStyle/>
          <a:p>
            <a:r>
              <a:rPr lang="en-IN" dirty="0"/>
              <a:t>Objective </a:t>
            </a:r>
          </a:p>
        </p:txBody>
      </p:sp>
      <p:sp>
        <p:nvSpPr>
          <p:cNvPr id="3" name="Content Placeholder 2">
            <a:extLst>
              <a:ext uri="{FF2B5EF4-FFF2-40B4-BE49-F238E27FC236}">
                <a16:creationId xmlns:a16="http://schemas.microsoft.com/office/drawing/2014/main" id="{1578CBFC-8042-413B-A6EF-C4CB1190CE25}"/>
              </a:ext>
            </a:extLst>
          </p:cNvPr>
          <p:cNvSpPr>
            <a:spLocks noGrp="1"/>
          </p:cNvSpPr>
          <p:nvPr>
            <p:ph idx="1"/>
          </p:nvPr>
        </p:nvSpPr>
        <p:spPr>
          <a:xfrm>
            <a:off x="482600" y="1995778"/>
            <a:ext cx="10506991" cy="3883814"/>
          </a:xfrm>
        </p:spPr>
        <p:txBody>
          <a:bodyPr/>
          <a:lstStyle/>
          <a:p>
            <a:pPr marL="342900" lvl="0" indent="-342900">
              <a:buFont typeface="Wingdings" panose="05000000000000000000" pitchFamily="2" charset="2"/>
              <a:buChar char="Ø"/>
            </a:pPr>
            <a:r>
              <a:rPr lang="en-US" dirty="0"/>
              <a:t>To understand the current scenario of the CAR-T therapies and how massively they have impacted the current hematological cancer treatment space</a:t>
            </a:r>
            <a:endParaRPr lang="en-IN" dirty="0"/>
          </a:p>
          <a:p>
            <a:pPr marL="342900" lvl="0" indent="-342900">
              <a:buFont typeface="Wingdings" panose="05000000000000000000" pitchFamily="2" charset="2"/>
              <a:buChar char="Ø"/>
            </a:pPr>
            <a:r>
              <a:rPr lang="en-US" dirty="0"/>
              <a:t>To understand the Phase III CAR T-cell therapies that have transformative potential as a new type of cancer treatment.</a:t>
            </a:r>
            <a:endParaRPr lang="en-IN" dirty="0"/>
          </a:p>
          <a:p>
            <a:pPr marL="342900" indent="-342900">
              <a:buFont typeface="Wingdings" panose="05000000000000000000" pitchFamily="2" charset="2"/>
              <a:buChar char="Ø"/>
            </a:pPr>
            <a:endParaRPr lang="en-IN" dirty="0"/>
          </a:p>
        </p:txBody>
      </p:sp>
      <p:sp>
        <p:nvSpPr>
          <p:cNvPr id="4" name="Slide Number Placeholder 3">
            <a:extLst>
              <a:ext uri="{FF2B5EF4-FFF2-40B4-BE49-F238E27FC236}">
                <a16:creationId xmlns:a16="http://schemas.microsoft.com/office/drawing/2014/main" id="{FF538AEC-CD8A-F94D-888D-8BA228AD75A2}"/>
              </a:ext>
            </a:extLst>
          </p:cNvPr>
          <p:cNvSpPr>
            <a:spLocks noGrp="1"/>
          </p:cNvSpPr>
          <p:nvPr>
            <p:ph type="sldNum" sz="quarter" idx="12"/>
          </p:nvPr>
        </p:nvSpPr>
        <p:spPr/>
        <p:txBody>
          <a:bodyPr/>
          <a:lstStyle/>
          <a:p>
            <a:fld id="{60553ECD-7F6D-420D-93CA-D8D15EB427AC}" type="slidenum">
              <a:rPr lang="en-US" smtClean="0"/>
              <a:t>2</a:t>
            </a:fld>
            <a:endParaRPr lang="en-US"/>
          </a:p>
        </p:txBody>
      </p:sp>
      <p:sp>
        <p:nvSpPr>
          <p:cNvPr id="5" name="Footer Placeholder 4">
            <a:extLst>
              <a:ext uri="{FF2B5EF4-FFF2-40B4-BE49-F238E27FC236}">
                <a16:creationId xmlns:a16="http://schemas.microsoft.com/office/drawing/2014/main" id="{4FA6449E-43FD-694E-942C-E547F45AFA63}"/>
              </a:ext>
            </a:extLst>
          </p:cNvPr>
          <p:cNvSpPr>
            <a:spLocks noGrp="1"/>
          </p:cNvSpPr>
          <p:nvPr>
            <p:ph type="ftr" sz="quarter" idx="11"/>
          </p:nvPr>
        </p:nvSpPr>
        <p:spPr/>
        <p:txBody>
          <a:bodyPr/>
          <a:lstStyle/>
          <a:p>
            <a:fld id="{C945FA62-743A-A448-8E8D-6EBE1E4584AE}" type="slidenum">
              <a:rPr lang="en-US" smtClean="0"/>
              <a:t>2</a:t>
            </a:fld>
            <a:endParaRPr lang="en-US" dirty="0"/>
          </a:p>
        </p:txBody>
      </p:sp>
    </p:spTree>
    <p:extLst>
      <p:ext uri="{BB962C8B-B14F-4D97-AF65-F5344CB8AC3E}">
        <p14:creationId xmlns:p14="http://schemas.microsoft.com/office/powerpoint/2010/main" val="2296653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5E46-8E98-4133-9545-0D0F477F716A}"/>
              </a:ext>
            </a:extLst>
          </p:cNvPr>
          <p:cNvSpPr>
            <a:spLocks noGrp="1"/>
          </p:cNvSpPr>
          <p:nvPr>
            <p:ph type="title"/>
          </p:nvPr>
        </p:nvSpPr>
        <p:spPr>
          <a:xfrm>
            <a:off x="482600" y="978408"/>
            <a:ext cx="10634472" cy="564145"/>
          </a:xfrm>
        </p:spPr>
        <p:txBody>
          <a:bodyPr/>
          <a:lstStyle/>
          <a:p>
            <a:r>
              <a:rPr lang="en-IN" dirty="0"/>
              <a:t>Introduction-</a:t>
            </a:r>
          </a:p>
        </p:txBody>
      </p:sp>
      <p:graphicFrame>
        <p:nvGraphicFramePr>
          <p:cNvPr id="4" name="Content Placeholder 3">
            <a:extLst>
              <a:ext uri="{FF2B5EF4-FFF2-40B4-BE49-F238E27FC236}">
                <a16:creationId xmlns:a16="http://schemas.microsoft.com/office/drawing/2014/main" id="{2F614ACF-5A58-450B-A3B1-2A941B47D4D1}"/>
              </a:ext>
            </a:extLst>
          </p:cNvPr>
          <p:cNvGraphicFramePr>
            <a:graphicFrameLocks noGrp="1"/>
          </p:cNvGraphicFramePr>
          <p:nvPr>
            <p:ph idx="1"/>
            <p:extLst>
              <p:ext uri="{D42A27DB-BD31-4B8C-83A1-F6EECF244321}">
                <p14:modId xmlns:p14="http://schemas.microsoft.com/office/powerpoint/2010/main" val="1360346653"/>
              </p:ext>
            </p:extLst>
          </p:nvPr>
        </p:nvGraphicFramePr>
        <p:xfrm>
          <a:off x="482600" y="1995488"/>
          <a:ext cx="10507663" cy="3884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2B3EDEE2-B100-A04C-90AA-A88ED948FAFB}"/>
              </a:ext>
            </a:extLst>
          </p:cNvPr>
          <p:cNvSpPr>
            <a:spLocks noGrp="1"/>
          </p:cNvSpPr>
          <p:nvPr>
            <p:ph type="sldNum" sz="quarter" idx="12"/>
          </p:nvPr>
        </p:nvSpPr>
        <p:spPr/>
        <p:txBody>
          <a:bodyPr/>
          <a:lstStyle/>
          <a:p>
            <a:fld id="{60553ECD-7F6D-420D-93CA-D8D15EB427AC}" type="slidenum">
              <a:rPr lang="en-US" smtClean="0"/>
              <a:t>3</a:t>
            </a:fld>
            <a:endParaRPr lang="en-US"/>
          </a:p>
        </p:txBody>
      </p:sp>
      <p:sp>
        <p:nvSpPr>
          <p:cNvPr id="5" name="Footer Placeholder 4">
            <a:extLst>
              <a:ext uri="{FF2B5EF4-FFF2-40B4-BE49-F238E27FC236}">
                <a16:creationId xmlns:a16="http://schemas.microsoft.com/office/drawing/2014/main" id="{77F756C2-AA23-3648-8E45-9EF49779EECE}"/>
              </a:ext>
            </a:extLst>
          </p:cNvPr>
          <p:cNvSpPr>
            <a:spLocks noGrp="1"/>
          </p:cNvSpPr>
          <p:nvPr>
            <p:ph type="ftr" sz="quarter" idx="11"/>
          </p:nvPr>
        </p:nvSpPr>
        <p:spPr/>
        <p:txBody>
          <a:bodyPr/>
          <a:lstStyle/>
          <a:p>
            <a:fld id="{0B632399-B8F1-9448-8F8B-844F152737F3}" type="slidenum">
              <a:rPr lang="en-US" smtClean="0"/>
              <a:t>3</a:t>
            </a:fld>
            <a:endParaRPr lang="en-US" dirty="0"/>
          </a:p>
        </p:txBody>
      </p:sp>
    </p:spTree>
    <p:extLst>
      <p:ext uri="{BB962C8B-B14F-4D97-AF65-F5344CB8AC3E}">
        <p14:creationId xmlns:p14="http://schemas.microsoft.com/office/powerpoint/2010/main" val="3175836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52173-477D-402E-9198-80B17CCA4261}"/>
              </a:ext>
            </a:extLst>
          </p:cNvPr>
          <p:cNvSpPr>
            <a:spLocks noGrp="1"/>
          </p:cNvSpPr>
          <p:nvPr>
            <p:ph type="title"/>
          </p:nvPr>
        </p:nvSpPr>
        <p:spPr>
          <a:xfrm>
            <a:off x="482600" y="978408"/>
            <a:ext cx="10634472" cy="1311568"/>
          </a:xfrm>
        </p:spPr>
        <p:txBody>
          <a:bodyPr/>
          <a:lstStyle/>
          <a:p>
            <a:r>
              <a:rPr lang="en-IN" dirty="0"/>
              <a:t>Overview</a:t>
            </a:r>
          </a:p>
        </p:txBody>
      </p:sp>
      <p:graphicFrame>
        <p:nvGraphicFramePr>
          <p:cNvPr id="4" name="Content Placeholder 3">
            <a:extLst>
              <a:ext uri="{FF2B5EF4-FFF2-40B4-BE49-F238E27FC236}">
                <a16:creationId xmlns:a16="http://schemas.microsoft.com/office/drawing/2014/main" id="{201D930B-07DA-4E43-AA0F-54F801FCE1CE}"/>
              </a:ext>
            </a:extLst>
          </p:cNvPr>
          <p:cNvGraphicFramePr>
            <a:graphicFrameLocks noGrp="1"/>
          </p:cNvGraphicFramePr>
          <p:nvPr>
            <p:ph idx="1"/>
            <p:extLst>
              <p:ext uri="{D42A27DB-BD31-4B8C-83A1-F6EECF244321}">
                <p14:modId xmlns:p14="http://schemas.microsoft.com/office/powerpoint/2010/main" val="2435716877"/>
              </p:ext>
            </p:extLst>
          </p:nvPr>
        </p:nvGraphicFramePr>
        <p:xfrm>
          <a:off x="482600" y="2670659"/>
          <a:ext cx="10507663" cy="25733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3864F537-184B-D34C-B688-24998DFEB810}"/>
              </a:ext>
            </a:extLst>
          </p:cNvPr>
          <p:cNvSpPr>
            <a:spLocks noGrp="1"/>
          </p:cNvSpPr>
          <p:nvPr>
            <p:ph type="sldNum" sz="quarter" idx="12"/>
          </p:nvPr>
        </p:nvSpPr>
        <p:spPr/>
        <p:txBody>
          <a:bodyPr/>
          <a:lstStyle/>
          <a:p>
            <a:fld id="{60553ECD-7F6D-420D-93CA-D8D15EB427AC}" type="slidenum">
              <a:rPr lang="en-US" smtClean="0"/>
              <a:t>4</a:t>
            </a:fld>
            <a:endParaRPr lang="en-US"/>
          </a:p>
        </p:txBody>
      </p:sp>
      <p:sp>
        <p:nvSpPr>
          <p:cNvPr id="5" name="Footer Placeholder 4">
            <a:extLst>
              <a:ext uri="{FF2B5EF4-FFF2-40B4-BE49-F238E27FC236}">
                <a16:creationId xmlns:a16="http://schemas.microsoft.com/office/drawing/2014/main" id="{6FC7CEA1-964B-A44D-BAA8-23FB98D78C81}"/>
              </a:ext>
            </a:extLst>
          </p:cNvPr>
          <p:cNvSpPr>
            <a:spLocks noGrp="1"/>
          </p:cNvSpPr>
          <p:nvPr>
            <p:ph type="ftr" sz="quarter" idx="11"/>
          </p:nvPr>
        </p:nvSpPr>
        <p:spPr/>
        <p:txBody>
          <a:bodyPr/>
          <a:lstStyle/>
          <a:p>
            <a:fld id="{7D2A6817-DAB5-D345-ABAB-762B7699CAE5}" type="slidenum">
              <a:rPr lang="en-US" smtClean="0"/>
              <a:t>4</a:t>
            </a:fld>
            <a:endParaRPr lang="en-US" dirty="0"/>
          </a:p>
        </p:txBody>
      </p:sp>
    </p:spTree>
    <p:extLst>
      <p:ext uri="{BB962C8B-B14F-4D97-AF65-F5344CB8AC3E}">
        <p14:creationId xmlns:p14="http://schemas.microsoft.com/office/powerpoint/2010/main" val="425879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8479-99AD-4DE3-83DF-D5CD5B9A8ED7}"/>
              </a:ext>
            </a:extLst>
          </p:cNvPr>
          <p:cNvSpPr>
            <a:spLocks noGrp="1"/>
          </p:cNvSpPr>
          <p:nvPr>
            <p:ph type="title"/>
          </p:nvPr>
        </p:nvSpPr>
        <p:spPr>
          <a:xfrm>
            <a:off x="482600" y="978408"/>
            <a:ext cx="4627880" cy="5209032"/>
          </a:xfrm>
        </p:spPr>
        <p:txBody>
          <a:bodyPr/>
          <a:lstStyle/>
          <a:p>
            <a:pPr marL="457200" indent="-457200">
              <a:buFont typeface="Wingdings" panose="05000000000000000000" pitchFamily="2" charset="2"/>
              <a:buChar char="q"/>
            </a:pPr>
            <a:r>
              <a:rPr lang="en-IN" sz="3200" b="1" u="sng" dirty="0"/>
              <a:t>CAR-T Process-</a:t>
            </a:r>
            <a:br>
              <a:rPr lang="en-IN" sz="2000" b="1" u="sng" dirty="0"/>
            </a:br>
            <a:br>
              <a:rPr lang="en-IN" sz="2000" b="1" u="sng" dirty="0"/>
            </a:br>
            <a:br>
              <a:rPr lang="en-IN" sz="2000" b="1" u="sng" dirty="0"/>
            </a:br>
            <a:r>
              <a:rPr lang="en-IN" sz="2800" b="1" u="sng" dirty="0"/>
              <a:t>C</a:t>
            </a:r>
            <a:r>
              <a:rPr lang="en-IN" sz="2800" b="1" dirty="0"/>
              <a:t>ollection</a:t>
            </a:r>
            <a:br>
              <a:rPr lang="en-IN" sz="2800" b="1" dirty="0"/>
            </a:br>
            <a:br>
              <a:rPr lang="en-IN" sz="2800" b="1" dirty="0"/>
            </a:br>
            <a:r>
              <a:rPr lang="en-IN" sz="2800" b="1" dirty="0"/>
              <a:t>Reprogramming </a:t>
            </a:r>
            <a:br>
              <a:rPr lang="en-IN" sz="2800" b="1" dirty="0"/>
            </a:br>
            <a:br>
              <a:rPr lang="en-IN" sz="2800" b="1" dirty="0"/>
            </a:br>
            <a:r>
              <a:rPr lang="en-IN" sz="2800" b="1" dirty="0"/>
              <a:t>Infusion</a:t>
            </a:r>
            <a:br>
              <a:rPr lang="en-IN" sz="2800" b="1" u="sng" dirty="0"/>
            </a:br>
            <a:br>
              <a:rPr lang="en-IN" sz="2000" b="1" u="sng" dirty="0"/>
            </a:br>
            <a:br>
              <a:rPr lang="en-IN" dirty="0"/>
            </a:br>
            <a:endParaRPr lang="en-IN" dirty="0"/>
          </a:p>
        </p:txBody>
      </p:sp>
      <p:pic>
        <p:nvPicPr>
          <p:cNvPr id="1026" name="Picture 2" descr="CAR T-Cell Manufacturing: Challenges Remain - BioProcess  InternationalBioProcess International">
            <a:extLst>
              <a:ext uri="{FF2B5EF4-FFF2-40B4-BE49-F238E27FC236}">
                <a16:creationId xmlns:a16="http://schemas.microsoft.com/office/drawing/2014/main" id="{ED845B0D-D644-4E9F-9328-3175ECD8710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77840" y="1605280"/>
            <a:ext cx="5130799" cy="4426712"/>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D505E010-D153-FE46-A058-1A2E45D5F353}"/>
              </a:ext>
            </a:extLst>
          </p:cNvPr>
          <p:cNvSpPr>
            <a:spLocks noGrp="1"/>
          </p:cNvSpPr>
          <p:nvPr>
            <p:ph type="sldNum" sz="quarter" idx="12"/>
          </p:nvPr>
        </p:nvSpPr>
        <p:spPr/>
        <p:txBody>
          <a:bodyPr/>
          <a:lstStyle/>
          <a:p>
            <a:fld id="{60553ECD-7F6D-420D-93CA-D8D15EB427AC}" type="slidenum">
              <a:rPr lang="en-US" smtClean="0"/>
              <a:t>5</a:t>
            </a:fld>
            <a:endParaRPr lang="en-US"/>
          </a:p>
        </p:txBody>
      </p:sp>
      <p:sp>
        <p:nvSpPr>
          <p:cNvPr id="4" name="Footer Placeholder 3">
            <a:extLst>
              <a:ext uri="{FF2B5EF4-FFF2-40B4-BE49-F238E27FC236}">
                <a16:creationId xmlns:a16="http://schemas.microsoft.com/office/drawing/2014/main" id="{2E18F34B-9182-D543-890C-FDA87442E7DA}"/>
              </a:ext>
            </a:extLst>
          </p:cNvPr>
          <p:cNvSpPr>
            <a:spLocks noGrp="1"/>
          </p:cNvSpPr>
          <p:nvPr>
            <p:ph type="ftr" sz="quarter" idx="11"/>
          </p:nvPr>
        </p:nvSpPr>
        <p:spPr/>
        <p:txBody>
          <a:bodyPr/>
          <a:lstStyle/>
          <a:p>
            <a:fld id="{74259988-FA93-F44D-BE2E-D8DC527D7691}" type="slidenum">
              <a:rPr lang="en-US" smtClean="0"/>
              <a:t>5</a:t>
            </a:fld>
            <a:endParaRPr lang="en-US" dirty="0"/>
          </a:p>
        </p:txBody>
      </p:sp>
    </p:spTree>
    <p:extLst>
      <p:ext uri="{BB962C8B-B14F-4D97-AF65-F5344CB8AC3E}">
        <p14:creationId xmlns:p14="http://schemas.microsoft.com/office/powerpoint/2010/main" val="2401117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68CD7-67C8-4EBA-B046-273D068EF61A}"/>
              </a:ext>
            </a:extLst>
          </p:cNvPr>
          <p:cNvSpPr>
            <a:spLocks noGrp="1"/>
          </p:cNvSpPr>
          <p:nvPr>
            <p:ph type="title"/>
          </p:nvPr>
        </p:nvSpPr>
        <p:spPr>
          <a:xfrm>
            <a:off x="482600" y="978408"/>
            <a:ext cx="10634472" cy="1208201"/>
          </a:xfrm>
        </p:spPr>
        <p:txBody>
          <a:bodyPr/>
          <a:lstStyle/>
          <a:p>
            <a:r>
              <a:rPr lang="en-IN" dirty="0"/>
              <a:t>Methodology</a:t>
            </a:r>
          </a:p>
        </p:txBody>
      </p:sp>
      <p:graphicFrame>
        <p:nvGraphicFramePr>
          <p:cNvPr id="4" name="Content Placeholder 3">
            <a:extLst>
              <a:ext uri="{FF2B5EF4-FFF2-40B4-BE49-F238E27FC236}">
                <a16:creationId xmlns:a16="http://schemas.microsoft.com/office/drawing/2014/main" id="{A184D5EA-3391-4CB8-826C-B2D5498F21C5}"/>
              </a:ext>
            </a:extLst>
          </p:cNvPr>
          <p:cNvGraphicFramePr>
            <a:graphicFrameLocks noGrp="1"/>
          </p:cNvGraphicFramePr>
          <p:nvPr>
            <p:ph idx="1"/>
            <p:extLst>
              <p:ext uri="{D42A27DB-BD31-4B8C-83A1-F6EECF244321}">
                <p14:modId xmlns:p14="http://schemas.microsoft.com/office/powerpoint/2010/main" val="1691587699"/>
              </p:ext>
            </p:extLst>
          </p:nvPr>
        </p:nvGraphicFramePr>
        <p:xfrm>
          <a:off x="482600" y="2186609"/>
          <a:ext cx="10507663" cy="3693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5636610E-1548-D64F-A092-FA672FC5E65F}"/>
              </a:ext>
            </a:extLst>
          </p:cNvPr>
          <p:cNvSpPr>
            <a:spLocks noGrp="1"/>
          </p:cNvSpPr>
          <p:nvPr>
            <p:ph type="sldNum" sz="quarter" idx="12"/>
          </p:nvPr>
        </p:nvSpPr>
        <p:spPr/>
        <p:txBody>
          <a:bodyPr/>
          <a:lstStyle/>
          <a:p>
            <a:fld id="{60553ECD-7F6D-420D-93CA-D8D15EB427AC}" type="slidenum">
              <a:rPr lang="en-US" smtClean="0"/>
              <a:t>6</a:t>
            </a:fld>
            <a:endParaRPr lang="en-US"/>
          </a:p>
        </p:txBody>
      </p:sp>
      <p:sp>
        <p:nvSpPr>
          <p:cNvPr id="5" name="Footer Placeholder 4">
            <a:extLst>
              <a:ext uri="{FF2B5EF4-FFF2-40B4-BE49-F238E27FC236}">
                <a16:creationId xmlns:a16="http://schemas.microsoft.com/office/drawing/2014/main" id="{DCEEB01F-3F60-AF47-B81D-333AA31CBB72}"/>
              </a:ext>
            </a:extLst>
          </p:cNvPr>
          <p:cNvSpPr>
            <a:spLocks noGrp="1"/>
          </p:cNvSpPr>
          <p:nvPr>
            <p:ph type="ftr" sz="quarter" idx="11"/>
          </p:nvPr>
        </p:nvSpPr>
        <p:spPr/>
        <p:txBody>
          <a:bodyPr/>
          <a:lstStyle/>
          <a:p>
            <a:fld id="{C01220BA-1936-B048-B75D-93F69B3AA438}" type="slidenum">
              <a:rPr lang="en-US" smtClean="0"/>
              <a:t>6</a:t>
            </a:fld>
            <a:endParaRPr lang="en-US" dirty="0"/>
          </a:p>
        </p:txBody>
      </p:sp>
    </p:spTree>
    <p:extLst>
      <p:ext uri="{BB962C8B-B14F-4D97-AF65-F5344CB8AC3E}">
        <p14:creationId xmlns:p14="http://schemas.microsoft.com/office/powerpoint/2010/main" val="19792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D114-B92C-4B45-B10E-DBE64F686110}"/>
              </a:ext>
            </a:extLst>
          </p:cNvPr>
          <p:cNvSpPr>
            <a:spLocks noGrp="1"/>
          </p:cNvSpPr>
          <p:nvPr>
            <p:ph type="title"/>
          </p:nvPr>
        </p:nvSpPr>
        <p:spPr>
          <a:xfrm>
            <a:off x="1024434" y="978408"/>
            <a:ext cx="10092637" cy="333557"/>
          </a:xfrm>
        </p:spPr>
        <p:txBody>
          <a:bodyPr/>
          <a:lstStyle/>
          <a:p>
            <a:r>
              <a:rPr lang="en-IN" sz="6000" dirty="0"/>
              <a:t>Marketed</a:t>
            </a:r>
            <a:r>
              <a:rPr lang="en-IN" dirty="0"/>
              <a:t> CAR-T Therapies</a:t>
            </a:r>
          </a:p>
        </p:txBody>
      </p:sp>
      <p:graphicFrame>
        <p:nvGraphicFramePr>
          <p:cNvPr id="4" name="Table 4">
            <a:extLst>
              <a:ext uri="{FF2B5EF4-FFF2-40B4-BE49-F238E27FC236}">
                <a16:creationId xmlns:a16="http://schemas.microsoft.com/office/drawing/2014/main" id="{3769353D-8E16-4C00-837F-593F7C92AF7A}"/>
              </a:ext>
            </a:extLst>
          </p:cNvPr>
          <p:cNvGraphicFramePr>
            <a:graphicFrameLocks noGrp="1"/>
          </p:cNvGraphicFramePr>
          <p:nvPr>
            <p:ph idx="1"/>
            <p:extLst>
              <p:ext uri="{D42A27DB-BD31-4B8C-83A1-F6EECF244321}">
                <p14:modId xmlns:p14="http://schemas.microsoft.com/office/powerpoint/2010/main" val="3341373021"/>
              </p:ext>
            </p:extLst>
          </p:nvPr>
        </p:nvGraphicFramePr>
        <p:xfrm>
          <a:off x="673430" y="1828800"/>
          <a:ext cx="10092636" cy="3960097"/>
        </p:xfrm>
        <a:graphic>
          <a:graphicData uri="http://schemas.openxmlformats.org/drawingml/2006/table">
            <a:tbl>
              <a:tblPr firstRow="1" bandRow="1">
                <a:tableStyleId>{5C22544A-7EE6-4342-B048-85BDC9FD1C3A}</a:tableStyleId>
              </a:tblPr>
              <a:tblGrid>
                <a:gridCol w="1385958">
                  <a:extLst>
                    <a:ext uri="{9D8B030D-6E8A-4147-A177-3AD203B41FA5}">
                      <a16:colId xmlns:a16="http://schemas.microsoft.com/office/drawing/2014/main" val="1052699056"/>
                    </a:ext>
                  </a:extLst>
                </a:gridCol>
                <a:gridCol w="1073426">
                  <a:extLst>
                    <a:ext uri="{9D8B030D-6E8A-4147-A177-3AD203B41FA5}">
                      <a16:colId xmlns:a16="http://schemas.microsoft.com/office/drawing/2014/main" val="724950502"/>
                    </a:ext>
                  </a:extLst>
                </a:gridCol>
                <a:gridCol w="1574358">
                  <a:extLst>
                    <a:ext uri="{9D8B030D-6E8A-4147-A177-3AD203B41FA5}">
                      <a16:colId xmlns:a16="http://schemas.microsoft.com/office/drawing/2014/main" val="2238183553"/>
                    </a:ext>
                  </a:extLst>
                </a:gridCol>
                <a:gridCol w="1892410">
                  <a:extLst>
                    <a:ext uri="{9D8B030D-6E8A-4147-A177-3AD203B41FA5}">
                      <a16:colId xmlns:a16="http://schemas.microsoft.com/office/drawing/2014/main" val="1947179078"/>
                    </a:ext>
                  </a:extLst>
                </a:gridCol>
                <a:gridCol w="2719346">
                  <a:extLst>
                    <a:ext uri="{9D8B030D-6E8A-4147-A177-3AD203B41FA5}">
                      <a16:colId xmlns:a16="http://schemas.microsoft.com/office/drawing/2014/main" val="599159185"/>
                    </a:ext>
                  </a:extLst>
                </a:gridCol>
                <a:gridCol w="1447138">
                  <a:extLst>
                    <a:ext uri="{9D8B030D-6E8A-4147-A177-3AD203B41FA5}">
                      <a16:colId xmlns:a16="http://schemas.microsoft.com/office/drawing/2014/main" val="3036793555"/>
                    </a:ext>
                  </a:extLst>
                </a:gridCol>
              </a:tblGrid>
              <a:tr h="292337">
                <a:tc>
                  <a:txBody>
                    <a:bodyPr/>
                    <a:lstStyle/>
                    <a:p>
                      <a:r>
                        <a:rPr lang="en-IN" sz="800" dirty="0"/>
                        <a:t>Drug Name</a:t>
                      </a:r>
                    </a:p>
                  </a:txBody>
                  <a:tcPr/>
                </a:tc>
                <a:tc>
                  <a:txBody>
                    <a:bodyPr/>
                    <a:lstStyle/>
                    <a:p>
                      <a:r>
                        <a:rPr lang="en-IN" sz="800" dirty="0"/>
                        <a:t>Alias Name</a:t>
                      </a:r>
                    </a:p>
                  </a:txBody>
                  <a:tcPr/>
                </a:tc>
                <a:tc>
                  <a:txBody>
                    <a:bodyPr/>
                    <a:lstStyle/>
                    <a:p>
                      <a:r>
                        <a:rPr lang="en-IN" sz="800" dirty="0"/>
                        <a:t>Year of Approval</a:t>
                      </a:r>
                    </a:p>
                  </a:txBody>
                  <a:tcPr/>
                </a:tc>
                <a:tc>
                  <a:txBody>
                    <a:bodyPr/>
                    <a:lstStyle/>
                    <a:p>
                      <a:r>
                        <a:rPr lang="en-IN" sz="800" dirty="0"/>
                        <a:t>Location</a:t>
                      </a:r>
                    </a:p>
                  </a:txBody>
                  <a:tcPr/>
                </a:tc>
                <a:tc>
                  <a:txBody>
                    <a:bodyPr/>
                    <a:lstStyle/>
                    <a:p>
                      <a:r>
                        <a:rPr lang="en-IN" sz="800" dirty="0"/>
                        <a:t>Indication</a:t>
                      </a:r>
                    </a:p>
                  </a:txBody>
                  <a:tcPr/>
                </a:tc>
                <a:tc>
                  <a:txBody>
                    <a:bodyPr/>
                    <a:lstStyle/>
                    <a:p>
                      <a:r>
                        <a:rPr lang="en-IN" sz="800" dirty="0"/>
                        <a:t>Route of Administration</a:t>
                      </a:r>
                    </a:p>
                  </a:txBody>
                  <a:tcPr/>
                </a:tc>
                <a:extLst>
                  <a:ext uri="{0D108BD9-81ED-4DB2-BD59-A6C34878D82A}">
                    <a16:rowId xmlns:a16="http://schemas.microsoft.com/office/drawing/2014/main" val="1690287309"/>
                  </a:ext>
                </a:extLst>
              </a:tr>
              <a:tr h="309533">
                <a:tc>
                  <a:txBody>
                    <a:bodyPr/>
                    <a:lstStyle/>
                    <a:p>
                      <a:r>
                        <a:rPr lang="en-US" sz="800" b="0" kern="1200" dirty="0" err="1">
                          <a:solidFill>
                            <a:schemeClr val="dk1"/>
                          </a:solidFill>
                          <a:effectLst/>
                          <a:latin typeface="+mn-lt"/>
                          <a:ea typeface="+mn-ea"/>
                          <a:cs typeface="+mn-cs"/>
                        </a:rPr>
                        <a:t>Tisagenlecleucel</a:t>
                      </a:r>
                      <a:r>
                        <a:rPr lang="en-US" sz="800" b="0" kern="1200" dirty="0">
                          <a:solidFill>
                            <a:schemeClr val="dk1"/>
                          </a:solidFill>
                          <a:effectLst/>
                          <a:latin typeface="+mn-lt"/>
                          <a:ea typeface="+mn-ea"/>
                          <a:cs typeface="+mn-cs"/>
                        </a:rPr>
                        <a:t>-t</a:t>
                      </a:r>
                      <a:endParaRPr lang="en-IN" sz="800" b="0" dirty="0"/>
                    </a:p>
                  </a:txBody>
                  <a:tcPr/>
                </a:tc>
                <a:tc>
                  <a:txBody>
                    <a:bodyPr/>
                    <a:lstStyle/>
                    <a:p>
                      <a:pPr algn="just"/>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KYMRIAH</a:t>
                      </a:r>
                      <a:r>
                        <a:rPr lang="en-US" sz="800" baseline="30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TM</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buFont typeface="Symbol" panose="05050102010706020507" pitchFamily="18" charset="2"/>
                        <a:buChar char=""/>
                      </a:pPr>
                      <a:r>
                        <a:rPr lang="en-IN" sz="800" dirty="0">
                          <a:effectLst/>
                          <a:latin typeface="Calibri" panose="020F0502020204030204" pitchFamily="34" charset="0"/>
                          <a:ea typeface="Times New Roman" panose="02020603050405020304" pitchFamily="18" charset="0"/>
                          <a:cs typeface="Times New Roman" panose="02020603050405020304" pitchFamily="18" charset="0"/>
                        </a:rPr>
                        <a:t>2017- ALL</a:t>
                      </a:r>
                    </a:p>
                    <a:p>
                      <a:pPr marL="342900" lvl="0" indent="-342900" algn="just">
                        <a:buFont typeface="Symbol" panose="05050102010706020507" pitchFamily="18" charset="2"/>
                        <a:buChar char=""/>
                      </a:pPr>
                      <a:r>
                        <a:rPr lang="en-IN" sz="800" dirty="0">
                          <a:effectLst/>
                          <a:latin typeface="Calibri" panose="020F0502020204030204" pitchFamily="34" charset="0"/>
                          <a:ea typeface="Times New Roman" panose="02020603050405020304" pitchFamily="18" charset="0"/>
                          <a:cs typeface="Times New Roman" panose="02020603050405020304" pitchFamily="18" charset="0"/>
                        </a:rPr>
                        <a:t>2018- DLBCL</a:t>
                      </a:r>
                    </a:p>
                  </a:txBody>
                  <a:tcPr marL="68580" marR="68580" marT="0" marB="0"/>
                </a:tc>
                <a:tc>
                  <a:txBody>
                    <a:bodyPr/>
                    <a:lstStyle/>
                    <a:p>
                      <a:pPr marL="342900" lvl="0" indent="-342900" algn="just">
                        <a:buFont typeface="Symbol" panose="05050102010706020507" pitchFamily="18" charset="2"/>
                        <a:buChar char=""/>
                      </a:pPr>
                      <a:r>
                        <a:rPr lang="en-GB"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Marketed (US, EU, Switzerland ,Canada)</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buFont typeface="Symbol" panose="05050102010706020507" pitchFamily="18" charset="2"/>
                        <a:buChar char=""/>
                      </a:pPr>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Relapsed or refractory diffuse large B-cell lymphoma(DLBCL)</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buFont typeface="Symbol" panose="05050102010706020507" pitchFamily="18" charset="2"/>
                        <a:buChar char=""/>
                      </a:pPr>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Relapsed or refractory acute lymphoblastic leukemia (ALL)</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217"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Injectable</a:t>
                      </a:r>
                    </a:p>
                  </a:txBody>
                  <a:tcPr/>
                </a:tc>
                <a:extLst>
                  <a:ext uri="{0D108BD9-81ED-4DB2-BD59-A6C34878D82A}">
                    <a16:rowId xmlns:a16="http://schemas.microsoft.com/office/drawing/2014/main" val="3381849372"/>
                  </a:ext>
                </a:extLst>
              </a:tr>
              <a:tr h="648300">
                <a:tc>
                  <a:txBody>
                    <a:bodyPr/>
                    <a:lstStyle/>
                    <a:p>
                      <a:pPr algn="just"/>
                      <a:r>
                        <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Lisocabtagene maraleucel</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BREYANZI®</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IN" sz="800" dirty="0">
                          <a:effectLst/>
                          <a:latin typeface="Calibri" panose="020F0502020204030204" pitchFamily="34" charset="0"/>
                          <a:ea typeface="Calibri" panose="020F0502020204030204" pitchFamily="34" charset="0"/>
                          <a:cs typeface="Times New Roman" panose="02020603050405020304" pitchFamily="18" charset="0"/>
                        </a:rPr>
                        <a:t>2021</a:t>
                      </a: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Calibri" panose="020F0502020204030204" pitchFamily="34" charset="0"/>
                          <a:cs typeface="Times New Roman" panose="02020603050405020304" pitchFamily="18" charset="0"/>
                        </a:rPr>
                        <a:t>Marketed (US)</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n-US" sz="800" dirty="0">
                          <a:solidFill>
                            <a:srgbClr val="3A3C3D"/>
                          </a:solidFill>
                          <a:effectLst/>
                          <a:latin typeface="Arial" panose="020B0604020202020204" pitchFamily="34" charset="0"/>
                          <a:ea typeface="Calibri" panose="020F0502020204030204" pitchFamily="34" charset="0"/>
                          <a:cs typeface="Times New Roman" panose="02020603050405020304" pitchFamily="18"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Calibri" panose="020F0502020204030204" pitchFamily="34" charset="0"/>
                          <a:cs typeface="Times New Roman" panose="02020603050405020304" pitchFamily="18" charset="0"/>
                        </a:rPr>
                        <a:t>Diffuse large B cell lymphoma (DLBCL) , </a:t>
                      </a: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High-grade B-cell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Primary mediastinal large B-cell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Follicular lymphoma grade 3B</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800" dirty="0">
                          <a:solidFill>
                            <a:srgbClr val="212121"/>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217"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injectable</a:t>
                      </a:r>
                    </a:p>
                  </a:txBody>
                  <a:tcPr/>
                </a:tc>
                <a:extLst>
                  <a:ext uri="{0D108BD9-81ED-4DB2-BD59-A6C34878D82A}">
                    <a16:rowId xmlns:a16="http://schemas.microsoft.com/office/drawing/2014/main" val="1674654870"/>
                  </a:ext>
                </a:extLst>
              </a:tr>
              <a:tr h="206355">
                <a:tc>
                  <a:txBody>
                    <a:bodyPr/>
                    <a:lstStyle/>
                    <a:p>
                      <a:pPr algn="just"/>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Brexucabtagene autoleucel</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spcBef>
                          <a:spcPts val="1500"/>
                        </a:spcBef>
                        <a:spcAft>
                          <a:spcPts val="750"/>
                        </a:spcAft>
                      </a:pPr>
                      <a:r>
                        <a:rPr lang="en-US" sz="800" b="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TECARTUS</a:t>
                      </a:r>
                      <a:r>
                        <a:rPr lang="en-US" sz="800" b="0" baseline="300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TM</a:t>
                      </a:r>
                      <a:endParaRPr lang="en-IN"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buFont typeface="Symbol" panose="05050102010706020507" pitchFamily="18" charset="2"/>
                        <a:buChar char=""/>
                      </a:pPr>
                      <a:r>
                        <a:rPr lang="en-IN" sz="800" dirty="0">
                          <a:effectLst/>
                          <a:latin typeface="Calibri" panose="020F0502020204030204" pitchFamily="34" charset="0"/>
                          <a:ea typeface="Times New Roman" panose="02020603050405020304" pitchFamily="18" charset="0"/>
                          <a:cs typeface="Times New Roman" panose="02020603050405020304" pitchFamily="18" charset="0"/>
                        </a:rPr>
                        <a:t>2020</a:t>
                      </a:r>
                    </a:p>
                  </a:txBody>
                  <a:tcPr marL="68580" marR="68580" marT="0" marB="0"/>
                </a:tc>
                <a:tc>
                  <a:txBody>
                    <a:bodyPr/>
                    <a:lstStyle/>
                    <a:p>
                      <a:pPr marL="342900" lvl="0" indent="-342900" algn="just">
                        <a:buFont typeface="Symbol" panose="05050102010706020507" pitchFamily="18" charset="2"/>
                        <a:buChar char=""/>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Marketed (US)</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Relapsed or refractory mantle cell lymphoma.</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217"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Injectable</a:t>
                      </a:r>
                    </a:p>
                  </a:txBody>
                  <a:tcPr/>
                </a:tc>
                <a:extLst>
                  <a:ext uri="{0D108BD9-81ED-4DB2-BD59-A6C34878D82A}">
                    <a16:rowId xmlns:a16="http://schemas.microsoft.com/office/drawing/2014/main" val="484980347"/>
                  </a:ext>
                </a:extLst>
              </a:tr>
              <a:tr h="206355">
                <a:tc>
                  <a:txBody>
                    <a:bodyPr/>
                    <a:lstStyle/>
                    <a:p>
                      <a:pPr algn="just"/>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Idecabtagene vicleucel</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ABECMA®</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just">
                        <a:buFont typeface="Symbol" panose="05050102010706020507" pitchFamily="18" charset="2"/>
                        <a:buChar char=""/>
                      </a:pPr>
                      <a:r>
                        <a:rPr lang="en-IN" sz="800" dirty="0">
                          <a:effectLst/>
                          <a:latin typeface="Calibri" panose="020F0502020204030204" pitchFamily="34" charset="0"/>
                          <a:ea typeface="Times New Roman" panose="02020603050405020304" pitchFamily="18" charset="0"/>
                          <a:cs typeface="Times New Roman" panose="02020603050405020304" pitchFamily="18" charset="0"/>
                        </a:rPr>
                        <a:t>2021</a:t>
                      </a:r>
                    </a:p>
                  </a:txBody>
                  <a:tcPr marL="68580" marR="68580" marT="0" marB="0"/>
                </a:tc>
                <a:tc>
                  <a:txBody>
                    <a:bodyPr/>
                    <a:lstStyle/>
                    <a:p>
                      <a:pPr marL="342900" lvl="0" indent="-342900" algn="just">
                        <a:buFont typeface="Symbol" panose="05050102010706020507" pitchFamily="18" charset="2"/>
                        <a:buChar char=""/>
                      </a:pPr>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Marketed (US)</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80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IN" sz="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Relapsed or refractory multiple myeloma</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217"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Injectable</a:t>
                      </a:r>
                    </a:p>
                  </a:txBody>
                  <a:tcPr/>
                </a:tc>
                <a:extLst>
                  <a:ext uri="{0D108BD9-81ED-4DB2-BD59-A6C34878D82A}">
                    <a16:rowId xmlns:a16="http://schemas.microsoft.com/office/drawing/2014/main" val="3300617265"/>
                  </a:ext>
                </a:extLst>
              </a:tr>
              <a:tr h="969584">
                <a:tc>
                  <a:txBody>
                    <a:bodyPr/>
                    <a:lstStyle/>
                    <a:p>
                      <a:pPr algn="just"/>
                      <a:r>
                        <a:rPr lang="en-US" sz="800" dirty="0" err="1">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Axicabtagene</a:t>
                      </a: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800" dirty="0" err="1">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ciloleucel</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YESCARTA</a:t>
                      </a:r>
                      <a:r>
                        <a:rPr lang="en-US" sz="800" baseline="300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TM</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IN" sz="800" dirty="0">
                          <a:effectLst/>
                          <a:latin typeface="Calibri" panose="020F0502020204030204" pitchFamily="34" charset="0"/>
                          <a:ea typeface="Calibri" panose="020F0502020204030204" pitchFamily="34" charset="0"/>
                          <a:cs typeface="Times New Roman" panose="02020603050405020304" pitchFamily="18" charset="0"/>
                        </a:rPr>
                        <a:t>2017</a:t>
                      </a: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Marketed ( EU, US)</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IN"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Relapsed/ </a:t>
                      </a:r>
                      <a:r>
                        <a:rPr lang="en-US" sz="800" dirty="0" err="1">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Refractoy</a:t>
                      </a: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 Diffuse large B-cell lymphoma (DLBCL)</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Primary mediastinal B-cell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High grade B-cell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DLBCL that results from follicular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en-US" sz="800" dirty="0">
                          <a:solidFill>
                            <a:srgbClr val="3A3C3D"/>
                          </a:solidFill>
                          <a:effectLst/>
                          <a:latin typeface="Arial" panose="020B0604020202020204" pitchFamily="34" charset="0"/>
                          <a:ea typeface="Times New Roman" panose="02020603050405020304" pitchFamily="18" charset="0"/>
                          <a:cs typeface="Times New Roman" panose="02020603050405020304" pitchFamily="18" charset="0"/>
                        </a:rPr>
                        <a:t>Follicular lymphoma</a:t>
                      </a:r>
                      <a:endParaRPr lang="en-IN" sz="800" dirty="0">
                        <a:solidFill>
                          <a:srgbClr val="3A3C3D"/>
                        </a:solidFill>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800" dirty="0">
                          <a:solidFill>
                            <a:srgbClr val="212121"/>
                          </a:solidFill>
                          <a:effectLst/>
                          <a:latin typeface="Segoe UI" panose="020B0502040204020203" pitchFamily="34" charset="0"/>
                          <a:ea typeface="Times New Roman" panose="02020603050405020304" pitchFamily="18" charset="0"/>
                          <a:cs typeface="Times New Roman" panose="02020603050405020304" pitchFamily="18" charset="0"/>
                        </a:rPr>
                        <a:t> </a:t>
                      </a:r>
                      <a:endParaRPr lang="en-IN"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217"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Injectable</a:t>
                      </a:r>
                    </a:p>
                  </a:txBody>
                  <a:tcPr/>
                </a:tc>
                <a:extLst>
                  <a:ext uri="{0D108BD9-81ED-4DB2-BD59-A6C34878D82A}">
                    <a16:rowId xmlns:a16="http://schemas.microsoft.com/office/drawing/2014/main" val="4007780910"/>
                  </a:ext>
                </a:extLst>
              </a:tr>
            </a:tbl>
          </a:graphicData>
        </a:graphic>
      </p:graphicFrame>
      <p:sp>
        <p:nvSpPr>
          <p:cNvPr id="3" name="Slide Number Placeholder 2">
            <a:extLst>
              <a:ext uri="{FF2B5EF4-FFF2-40B4-BE49-F238E27FC236}">
                <a16:creationId xmlns:a16="http://schemas.microsoft.com/office/drawing/2014/main" id="{351FE429-6388-1141-B975-AD6CCF193D39}"/>
              </a:ext>
            </a:extLst>
          </p:cNvPr>
          <p:cNvSpPr>
            <a:spLocks noGrp="1"/>
          </p:cNvSpPr>
          <p:nvPr>
            <p:ph type="sldNum" sz="quarter" idx="12"/>
          </p:nvPr>
        </p:nvSpPr>
        <p:spPr/>
        <p:txBody>
          <a:bodyPr/>
          <a:lstStyle/>
          <a:p>
            <a:fld id="{60553ECD-7F6D-420D-93CA-D8D15EB427AC}" type="slidenum">
              <a:rPr lang="en-US" smtClean="0"/>
              <a:t>7</a:t>
            </a:fld>
            <a:endParaRPr lang="en-US"/>
          </a:p>
        </p:txBody>
      </p:sp>
      <p:sp>
        <p:nvSpPr>
          <p:cNvPr id="5" name="Footer Placeholder 4">
            <a:extLst>
              <a:ext uri="{FF2B5EF4-FFF2-40B4-BE49-F238E27FC236}">
                <a16:creationId xmlns:a16="http://schemas.microsoft.com/office/drawing/2014/main" id="{F78D70F8-37F2-7B49-854D-D0BCA505CFAF}"/>
              </a:ext>
            </a:extLst>
          </p:cNvPr>
          <p:cNvSpPr>
            <a:spLocks noGrp="1"/>
          </p:cNvSpPr>
          <p:nvPr>
            <p:ph type="ftr" sz="quarter" idx="11"/>
          </p:nvPr>
        </p:nvSpPr>
        <p:spPr/>
        <p:txBody>
          <a:bodyPr/>
          <a:lstStyle/>
          <a:p>
            <a:fld id="{9C908A85-8127-E14B-AFA7-86CCC7DC1C91}" type="slidenum">
              <a:rPr lang="en-US" smtClean="0"/>
              <a:t>7</a:t>
            </a:fld>
            <a:endParaRPr lang="en-US" dirty="0"/>
          </a:p>
        </p:txBody>
      </p:sp>
    </p:spTree>
    <p:extLst>
      <p:ext uri="{BB962C8B-B14F-4D97-AF65-F5344CB8AC3E}">
        <p14:creationId xmlns:p14="http://schemas.microsoft.com/office/powerpoint/2010/main" val="1344845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2D77F-3E1F-415C-8E10-A5A70F33D293}"/>
              </a:ext>
            </a:extLst>
          </p:cNvPr>
          <p:cNvSpPr>
            <a:spLocks noGrp="1"/>
          </p:cNvSpPr>
          <p:nvPr>
            <p:ph type="title"/>
          </p:nvPr>
        </p:nvSpPr>
        <p:spPr>
          <a:xfrm>
            <a:off x="482600" y="541086"/>
            <a:ext cx="10634472" cy="659561"/>
          </a:xfrm>
        </p:spPr>
        <p:txBody>
          <a:bodyPr/>
          <a:lstStyle/>
          <a:p>
            <a:r>
              <a:rPr lang="en-IN" sz="4000" dirty="0"/>
              <a:t>Phase III Studies submitted to gain Approval</a:t>
            </a:r>
          </a:p>
        </p:txBody>
      </p:sp>
      <p:graphicFrame>
        <p:nvGraphicFramePr>
          <p:cNvPr id="4" name="Table 4">
            <a:extLst>
              <a:ext uri="{FF2B5EF4-FFF2-40B4-BE49-F238E27FC236}">
                <a16:creationId xmlns:a16="http://schemas.microsoft.com/office/drawing/2014/main" id="{42BFDA67-7CFC-4B39-A1C4-C1F453B384C9}"/>
              </a:ext>
            </a:extLst>
          </p:cNvPr>
          <p:cNvGraphicFramePr>
            <a:graphicFrameLocks noGrp="1"/>
          </p:cNvGraphicFramePr>
          <p:nvPr>
            <p:ph idx="1"/>
            <p:extLst>
              <p:ext uri="{D42A27DB-BD31-4B8C-83A1-F6EECF244321}">
                <p14:modId xmlns:p14="http://schemas.microsoft.com/office/powerpoint/2010/main" val="1862703081"/>
              </p:ext>
            </p:extLst>
          </p:nvPr>
        </p:nvGraphicFramePr>
        <p:xfrm>
          <a:off x="546007" y="1772161"/>
          <a:ext cx="10458600" cy="3643748"/>
        </p:xfrm>
        <a:graphic>
          <a:graphicData uri="http://schemas.openxmlformats.org/drawingml/2006/table">
            <a:tbl>
              <a:tblPr firstCol="1" bandRow="1">
                <a:tableStyleId>{5C22544A-7EE6-4342-B048-85BDC9FD1C3A}</a:tableStyleId>
              </a:tblPr>
              <a:tblGrid>
                <a:gridCol w="1743100">
                  <a:extLst>
                    <a:ext uri="{9D8B030D-6E8A-4147-A177-3AD203B41FA5}">
                      <a16:colId xmlns:a16="http://schemas.microsoft.com/office/drawing/2014/main" val="4261262799"/>
                    </a:ext>
                  </a:extLst>
                </a:gridCol>
                <a:gridCol w="1743100">
                  <a:extLst>
                    <a:ext uri="{9D8B030D-6E8A-4147-A177-3AD203B41FA5}">
                      <a16:colId xmlns:a16="http://schemas.microsoft.com/office/drawing/2014/main" val="1942082482"/>
                    </a:ext>
                  </a:extLst>
                </a:gridCol>
                <a:gridCol w="1743100">
                  <a:extLst>
                    <a:ext uri="{9D8B030D-6E8A-4147-A177-3AD203B41FA5}">
                      <a16:colId xmlns:a16="http://schemas.microsoft.com/office/drawing/2014/main" val="2466157742"/>
                    </a:ext>
                  </a:extLst>
                </a:gridCol>
                <a:gridCol w="1743100">
                  <a:extLst>
                    <a:ext uri="{9D8B030D-6E8A-4147-A177-3AD203B41FA5}">
                      <a16:colId xmlns:a16="http://schemas.microsoft.com/office/drawing/2014/main" val="1833230660"/>
                    </a:ext>
                  </a:extLst>
                </a:gridCol>
                <a:gridCol w="1743100">
                  <a:extLst>
                    <a:ext uri="{9D8B030D-6E8A-4147-A177-3AD203B41FA5}">
                      <a16:colId xmlns:a16="http://schemas.microsoft.com/office/drawing/2014/main" val="2249572457"/>
                    </a:ext>
                  </a:extLst>
                </a:gridCol>
                <a:gridCol w="1743100">
                  <a:extLst>
                    <a:ext uri="{9D8B030D-6E8A-4147-A177-3AD203B41FA5}">
                      <a16:colId xmlns:a16="http://schemas.microsoft.com/office/drawing/2014/main" val="2728789602"/>
                    </a:ext>
                  </a:extLst>
                </a:gridCol>
              </a:tblGrid>
              <a:tr h="370840">
                <a:tc>
                  <a:txBody>
                    <a:bodyPr/>
                    <a:lstStyle/>
                    <a:p>
                      <a:pPr algn="just"/>
                      <a:r>
                        <a:rPr lang="en-IN"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Drug</a:t>
                      </a:r>
                      <a:endParaRPr lang="en-IN" sz="11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b="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Tisagenlecleucel</a:t>
                      </a:r>
                      <a:endParaRPr lang="en-IN" sz="1000" b="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Lisocabtagene</a:t>
                      </a:r>
                      <a:r>
                        <a:rPr lang="en-US" sz="1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10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maraleucel</a:t>
                      </a:r>
                      <a:endParaRPr lang="en-IN" sz="1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Brexucabtagene</a:t>
                      </a:r>
                      <a:r>
                        <a:rPr lang="en-US" sz="1000" dirty="0">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 </a:t>
                      </a:r>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autoleucel</a:t>
                      </a:r>
                      <a:endParaRPr lang="en-IN" sz="1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Idecabtagene</a:t>
                      </a:r>
                      <a:r>
                        <a:rPr lang="en-US" sz="1000" dirty="0">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 </a:t>
                      </a:r>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vicleucel</a:t>
                      </a:r>
                      <a:endParaRPr lang="en-IN" sz="1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Axicabtagene</a:t>
                      </a:r>
                      <a:r>
                        <a:rPr lang="en-US" sz="1000" dirty="0">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 </a:t>
                      </a:r>
                      <a:r>
                        <a:rPr lang="en-US" sz="1000" dirty="0" err="1">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ciloleucel</a:t>
                      </a:r>
                      <a:r>
                        <a:rPr lang="en-US" sz="1000" dirty="0">
                          <a:solidFill>
                            <a:srgbClr val="3A3C3D"/>
                          </a:solidFill>
                          <a:effectLst/>
                          <a:latin typeface="Calibri" panose="020F0502020204030204" pitchFamily="34" charset="0"/>
                          <a:ea typeface="Times New Roman" panose="02020603050405020304" pitchFamily="18" charset="0"/>
                          <a:cs typeface="Calibri" panose="020F0502020204030204" pitchFamily="34" charset="0"/>
                        </a:rPr>
                        <a:t>)</a:t>
                      </a:r>
                      <a:endParaRPr lang="en-IN" sz="10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59754838"/>
                  </a:ext>
                </a:extLst>
              </a:tr>
              <a:tr h="377308">
                <a:tc>
                  <a:txBody>
                    <a:bodyPr/>
                    <a:lstStyle/>
                    <a:p>
                      <a:pPr algn="just"/>
                      <a:r>
                        <a:rPr lang="en-IN"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Trial Id /Name</a:t>
                      </a:r>
                      <a:endParaRPr lang="en-IN" sz="11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90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NCT02445248/ JULIET</a:t>
                      </a:r>
                      <a:endParaRPr lang="en-IN"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900" dirty="0">
                          <a:effectLst/>
                          <a:latin typeface="Calibri" panose="020F0502020204030204" pitchFamily="34" charset="0"/>
                          <a:ea typeface="Times New Roman" panose="02020603050405020304" pitchFamily="18" charset="0"/>
                          <a:cs typeface="Calibri" panose="020F0502020204030204" pitchFamily="34" charset="0"/>
                        </a:rPr>
                        <a:t>NCT02631044/</a:t>
                      </a:r>
                      <a:r>
                        <a:rPr lang="en-US" sz="900" dirty="0">
                          <a:solidFill>
                            <a:srgbClr val="4E485C"/>
                          </a:solidFill>
                          <a:effectLst/>
                          <a:latin typeface="Calibri" panose="020F0502020204030204" pitchFamily="34" charset="0"/>
                          <a:ea typeface="Times New Roman" panose="02020603050405020304" pitchFamily="18" charset="0"/>
                          <a:cs typeface="Calibri" panose="020F0502020204030204" pitchFamily="34" charset="0"/>
                        </a:rPr>
                        <a:t>TRANSCEND NHL 001</a:t>
                      </a:r>
                      <a:endParaRPr lang="en-IN" sz="11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nSpc>
                          <a:spcPct val="115000"/>
                        </a:lnSpc>
                        <a:spcBef>
                          <a:spcPts val="2770"/>
                        </a:spcBef>
                        <a:spcAft>
                          <a:spcPts val="600"/>
                        </a:spcAft>
                      </a:pPr>
                      <a:r>
                        <a:rPr lang="en-US" sz="900" b="0" ker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NCT02601313/ZUMA-2</a:t>
                      </a:r>
                      <a:endParaRPr lang="en-IN" sz="1100" b="1" kern="0">
                        <a:solidFill>
                          <a:srgbClr val="365F91"/>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n-IN" sz="90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endParaRPr lang="en-IN"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9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NCT03361748/ KarMMa</a:t>
                      </a:r>
                      <a:endParaRPr lang="en-IN" sz="11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9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NCT02348216</a:t>
                      </a:r>
                      <a:r>
                        <a:rPr lang="en-IN" sz="9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/ZUMA -1</a:t>
                      </a:r>
                      <a:endParaRPr lang="en-IN" sz="11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2249219586"/>
                  </a:ext>
                </a:extLst>
              </a:tr>
              <a:tr h="370840">
                <a:tc>
                  <a:txBody>
                    <a:bodyPr/>
                    <a:lstStyle/>
                    <a:p>
                      <a:pPr algn="just"/>
                      <a:r>
                        <a:rPr lang="en-IN" sz="14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Finding</a:t>
                      </a:r>
                      <a:endParaRPr lang="en-IN" sz="11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safety and efficacy of </a:t>
                      </a:r>
                      <a:r>
                        <a:rPr lang="en-US" sz="9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Kymriah</a:t>
                      </a:r>
                      <a:r>
                        <a:rPr lang="en-US"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were demonstrated in one multicenter clinical trial of 63 pediatric and young adult patients with relapsed or refractory B-cell precursor ALL. The overall remission rate(ORR) within three months of treatment was 83 %.</a:t>
                      </a:r>
                      <a:endParaRPr lang="en-IN"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en-US"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overall safety profile was  acceptable .19 patients  required admission to ICU and seven patients  experienced grade 5 adverse events, 4 out of which were considered to be treatment-related and 3 unrelated to </a:t>
                      </a:r>
                      <a:r>
                        <a:rPr lang="en-US" sz="9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liso-cel</a:t>
                      </a:r>
                      <a:r>
                        <a:rPr lang="en-US"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(fludarabine leukoencephalopathy, septic shock, and progressive multifocal leukoencephalopathy). No grade 5 cytokine release syndrome (CRS) or neurological events (NE) were recorded.</a:t>
                      </a:r>
                      <a:r>
                        <a:rPr lang="en-US" sz="900" b="0" i="0" kern="1200" dirty="0">
                          <a:solidFill>
                            <a:schemeClr val="dk1"/>
                          </a:solidFill>
                          <a:effectLst/>
                          <a:latin typeface="Calibri" panose="020F0502020204030204" pitchFamily="34" charset="0"/>
                          <a:ea typeface="+mn-ea"/>
                          <a:cs typeface="Calibri" panose="020F0502020204030204" pitchFamily="34" charset="0"/>
                        </a:rPr>
                        <a:t> The study met all primary and secondary efficacy endpoints. Among pts evaluable for efficacy (n=255), Out of 255 pts., ORR in 186pts. was 73% ; CR in 135 Pts. rate was 53% </a:t>
                      </a:r>
                      <a:endParaRPr lang="en-IN" sz="9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pPr algn="just"/>
                      <a:r>
                        <a:rPr lang="en-US" sz="1000" dirty="0">
                          <a:solidFill>
                            <a:srgbClr val="4D4D4D"/>
                          </a:solidFill>
                          <a:effectLst/>
                          <a:latin typeface="Calibri" panose="020F0502020204030204" pitchFamily="34" charset="0"/>
                          <a:ea typeface="Times New Roman" panose="02020603050405020304" pitchFamily="18" charset="0"/>
                          <a:cs typeface="Calibri" panose="020F0502020204030204" pitchFamily="34" charset="0"/>
                        </a:rPr>
                        <a:t> </a:t>
                      </a:r>
                      <a:r>
                        <a:rPr lang="en-US"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primary efficacy analysis showed that 93% of the 60 patients in the primary efficacy analysis had an objective response; 67% had a complete response.  In an intention-to-treat analysis involving all 74 patients, 85% had an objective response; 59% had a complete response.KTE-X19 induced durable remissions in a majority of patients with relapsed or refractory mantle-cell lymphoma. The therapy led to serious and life-threatening toxic effects that were consistent with those reported with other CAR T-cell therapies</a:t>
                      </a:r>
                      <a:endParaRPr lang="en-IN" sz="11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tc>
                  <a:txBody>
                    <a:bodyPr/>
                    <a:lstStyle/>
                    <a:p>
                      <a:r>
                        <a:rPr lang="en-US" sz="900" kern="1200" dirty="0">
                          <a:solidFill>
                            <a:schemeClr val="dk1"/>
                          </a:solidFill>
                          <a:effectLst/>
                          <a:latin typeface="Calibri" panose="020F0502020204030204" pitchFamily="34" charset="0"/>
                          <a:ea typeface="+mn-ea"/>
                          <a:cs typeface="Calibri" panose="020F0502020204030204" pitchFamily="34" charset="0"/>
                        </a:rPr>
                        <a:t>Ide-</a:t>
                      </a:r>
                      <a:r>
                        <a:rPr lang="en-US" sz="900" kern="1200" dirty="0" err="1">
                          <a:solidFill>
                            <a:schemeClr val="dk1"/>
                          </a:solidFill>
                          <a:effectLst/>
                          <a:latin typeface="Calibri" panose="020F0502020204030204" pitchFamily="34" charset="0"/>
                          <a:ea typeface="+mn-ea"/>
                          <a:cs typeface="Calibri" panose="020F0502020204030204" pitchFamily="34" charset="0"/>
                        </a:rPr>
                        <a:t>cel</a:t>
                      </a:r>
                      <a:r>
                        <a:rPr lang="en-US" sz="900" kern="1200" dirty="0">
                          <a:solidFill>
                            <a:schemeClr val="dk1"/>
                          </a:solidFill>
                          <a:effectLst/>
                          <a:latin typeface="Calibri" panose="020F0502020204030204" pitchFamily="34" charset="0"/>
                          <a:ea typeface="+mn-ea"/>
                          <a:cs typeface="Calibri" panose="020F0502020204030204" pitchFamily="34" charset="0"/>
                        </a:rPr>
                        <a:t> demonstrated deep, durable responses in heavily pretreated RRMM pts. Efficacy and safety reflected prior reports and support a favorable ide-</a:t>
                      </a:r>
                      <a:r>
                        <a:rPr lang="en-US" sz="900" kern="1200" dirty="0" err="1">
                          <a:solidFill>
                            <a:schemeClr val="dk1"/>
                          </a:solidFill>
                          <a:effectLst/>
                          <a:latin typeface="Calibri" panose="020F0502020204030204" pitchFamily="34" charset="0"/>
                          <a:ea typeface="+mn-ea"/>
                          <a:cs typeface="Calibri" panose="020F0502020204030204" pitchFamily="34" charset="0"/>
                        </a:rPr>
                        <a:t>cel</a:t>
                      </a:r>
                      <a:r>
                        <a:rPr lang="en-US" sz="900" kern="1200" dirty="0">
                          <a:solidFill>
                            <a:schemeClr val="dk1"/>
                          </a:solidFill>
                          <a:effectLst/>
                          <a:latin typeface="Calibri" panose="020F0502020204030204" pitchFamily="34" charset="0"/>
                          <a:ea typeface="+mn-ea"/>
                          <a:cs typeface="Calibri" panose="020F0502020204030204" pitchFamily="34" charset="0"/>
                        </a:rPr>
                        <a:t> clinical benefit-risk profile across the target dose range. ORR was 94%; CR was 40%</a:t>
                      </a:r>
                      <a:endParaRPr lang="en-IN" sz="900" dirty="0">
                        <a:latin typeface="Calibri" panose="020F0502020204030204" pitchFamily="34" charset="0"/>
                        <a:cs typeface="Calibri" panose="020F0502020204030204" pitchFamily="34" charset="0"/>
                      </a:endParaRPr>
                    </a:p>
                  </a:txBody>
                  <a:tcPr/>
                </a:tc>
                <a:tc>
                  <a:txBody>
                    <a:bodyPr/>
                    <a:lstStyle/>
                    <a:p>
                      <a:pPr algn="just"/>
                      <a:r>
                        <a:rPr lang="en-US" sz="10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r>
                        <a:rPr lang="en-US" sz="9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As of the cutoff date of Aug 11, 2018, 101 patients assessable for activity in phase 2 were followed up for a median of 27·1 months. 84 (83%) had an objective response, and 59 (58%) had a complete response. Two treatment-related deaths were previously reported, but no new treatment-related deaths occurred during the additional follow-up. These 2-year follow-up data from ZUMA-1 suggest that </a:t>
                      </a:r>
                      <a:r>
                        <a:rPr lang="en-US" sz="900" dirty="0" err="1">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axicabtagene</a:t>
                      </a:r>
                      <a:r>
                        <a:rPr lang="en-US" sz="9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r>
                        <a:rPr lang="en-US" sz="900" dirty="0" err="1">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ciloleucel</a:t>
                      </a:r>
                      <a:r>
                        <a:rPr lang="en-US" sz="9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can induce durable responses and a median overall survival of greater than 2 years, and has a manageable long-term safety profile in patients with relapsed or refractory large B-cell lymphoma.</a:t>
                      </a:r>
                      <a:endParaRPr lang="en-IN" sz="9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tc>
                <a:extLst>
                  <a:ext uri="{0D108BD9-81ED-4DB2-BD59-A6C34878D82A}">
                    <a16:rowId xmlns:a16="http://schemas.microsoft.com/office/drawing/2014/main" val="665646947"/>
                  </a:ext>
                </a:extLst>
              </a:tr>
            </a:tbl>
          </a:graphicData>
        </a:graphic>
      </p:graphicFrame>
      <p:sp>
        <p:nvSpPr>
          <p:cNvPr id="3" name="Slide Number Placeholder 2">
            <a:extLst>
              <a:ext uri="{FF2B5EF4-FFF2-40B4-BE49-F238E27FC236}">
                <a16:creationId xmlns:a16="http://schemas.microsoft.com/office/drawing/2014/main" id="{D0ABEC2F-6C03-5B41-B17E-C5551D2DED9B}"/>
              </a:ext>
            </a:extLst>
          </p:cNvPr>
          <p:cNvSpPr>
            <a:spLocks noGrp="1"/>
          </p:cNvSpPr>
          <p:nvPr>
            <p:ph type="sldNum" sz="quarter" idx="12"/>
          </p:nvPr>
        </p:nvSpPr>
        <p:spPr/>
        <p:txBody>
          <a:bodyPr/>
          <a:lstStyle/>
          <a:p>
            <a:fld id="{60553ECD-7F6D-420D-93CA-D8D15EB427AC}" type="slidenum">
              <a:rPr lang="en-US" smtClean="0"/>
              <a:t>8</a:t>
            </a:fld>
            <a:endParaRPr lang="en-US"/>
          </a:p>
        </p:txBody>
      </p:sp>
      <p:sp>
        <p:nvSpPr>
          <p:cNvPr id="5" name="Footer Placeholder 4">
            <a:extLst>
              <a:ext uri="{FF2B5EF4-FFF2-40B4-BE49-F238E27FC236}">
                <a16:creationId xmlns:a16="http://schemas.microsoft.com/office/drawing/2014/main" id="{649A52DB-9CD8-6A4B-8A90-87F5FCEAED3E}"/>
              </a:ext>
            </a:extLst>
          </p:cNvPr>
          <p:cNvSpPr>
            <a:spLocks noGrp="1"/>
          </p:cNvSpPr>
          <p:nvPr>
            <p:ph type="ftr" sz="quarter" idx="11"/>
          </p:nvPr>
        </p:nvSpPr>
        <p:spPr/>
        <p:txBody>
          <a:bodyPr/>
          <a:lstStyle/>
          <a:p>
            <a:fld id="{884FD51C-9697-344B-AA42-0BD6695FC959}" type="slidenum">
              <a:rPr lang="en-US" smtClean="0"/>
              <a:t>8</a:t>
            </a:fld>
            <a:endParaRPr lang="en-US" dirty="0"/>
          </a:p>
        </p:txBody>
      </p:sp>
    </p:spTree>
    <p:extLst>
      <p:ext uri="{BB962C8B-B14F-4D97-AF65-F5344CB8AC3E}">
        <p14:creationId xmlns:p14="http://schemas.microsoft.com/office/powerpoint/2010/main" val="1146980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EF95B-BB8B-4157-A730-84D71BA71FEE}"/>
              </a:ext>
            </a:extLst>
          </p:cNvPr>
          <p:cNvSpPr>
            <a:spLocks noGrp="1"/>
          </p:cNvSpPr>
          <p:nvPr>
            <p:ph type="title"/>
          </p:nvPr>
        </p:nvSpPr>
        <p:spPr>
          <a:xfrm>
            <a:off x="482600" y="978408"/>
            <a:ext cx="10634472" cy="794733"/>
          </a:xfrm>
        </p:spPr>
        <p:txBody>
          <a:bodyPr/>
          <a:lstStyle/>
          <a:p>
            <a:r>
              <a:rPr lang="en-IN" dirty="0"/>
              <a:t>Emerging CAR-T Therapies</a:t>
            </a:r>
          </a:p>
        </p:txBody>
      </p:sp>
      <p:graphicFrame>
        <p:nvGraphicFramePr>
          <p:cNvPr id="4" name="Table 4">
            <a:extLst>
              <a:ext uri="{FF2B5EF4-FFF2-40B4-BE49-F238E27FC236}">
                <a16:creationId xmlns:a16="http://schemas.microsoft.com/office/drawing/2014/main" id="{D44CFC6B-81AB-4856-9E0C-4E904921F08E}"/>
              </a:ext>
            </a:extLst>
          </p:cNvPr>
          <p:cNvGraphicFramePr>
            <a:graphicFrameLocks noGrp="1"/>
          </p:cNvGraphicFramePr>
          <p:nvPr>
            <p:ph idx="1"/>
            <p:extLst>
              <p:ext uri="{D42A27DB-BD31-4B8C-83A1-F6EECF244321}">
                <p14:modId xmlns:p14="http://schemas.microsoft.com/office/powerpoint/2010/main" val="3222677539"/>
              </p:ext>
            </p:extLst>
          </p:nvPr>
        </p:nvGraphicFramePr>
        <p:xfrm>
          <a:off x="299720" y="2591145"/>
          <a:ext cx="10507660" cy="2226691"/>
        </p:xfrm>
        <a:graphic>
          <a:graphicData uri="http://schemas.openxmlformats.org/drawingml/2006/table">
            <a:tbl>
              <a:tblPr firstRow="1" bandRow="1">
                <a:tableStyleId>{5C22544A-7EE6-4342-B048-85BDC9FD1C3A}</a:tableStyleId>
              </a:tblPr>
              <a:tblGrid>
                <a:gridCol w="2626915">
                  <a:extLst>
                    <a:ext uri="{9D8B030D-6E8A-4147-A177-3AD203B41FA5}">
                      <a16:colId xmlns:a16="http://schemas.microsoft.com/office/drawing/2014/main" val="1256352131"/>
                    </a:ext>
                  </a:extLst>
                </a:gridCol>
                <a:gridCol w="2626915">
                  <a:extLst>
                    <a:ext uri="{9D8B030D-6E8A-4147-A177-3AD203B41FA5}">
                      <a16:colId xmlns:a16="http://schemas.microsoft.com/office/drawing/2014/main" val="1342723327"/>
                    </a:ext>
                  </a:extLst>
                </a:gridCol>
                <a:gridCol w="2626915">
                  <a:extLst>
                    <a:ext uri="{9D8B030D-6E8A-4147-A177-3AD203B41FA5}">
                      <a16:colId xmlns:a16="http://schemas.microsoft.com/office/drawing/2014/main" val="280924540"/>
                    </a:ext>
                  </a:extLst>
                </a:gridCol>
                <a:gridCol w="2626915">
                  <a:extLst>
                    <a:ext uri="{9D8B030D-6E8A-4147-A177-3AD203B41FA5}">
                      <a16:colId xmlns:a16="http://schemas.microsoft.com/office/drawing/2014/main" val="3891890503"/>
                    </a:ext>
                  </a:extLst>
                </a:gridCol>
              </a:tblGrid>
              <a:tr h="370840">
                <a:tc>
                  <a:txBody>
                    <a:bodyPr/>
                    <a:lstStyle/>
                    <a:p>
                      <a:r>
                        <a:rPr lang="en-US" sz="1100" b="1">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Drug Name</a:t>
                      </a:r>
                      <a:endParaRPr lang="en-IN"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1100" b="1">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Company</a:t>
                      </a:r>
                      <a:endParaRPr lang="en-IN"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1100" b="1">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Highest Stage of development</a:t>
                      </a:r>
                      <a:endParaRPr lang="en-IN" sz="11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en-US" sz="1100" b="1" dirty="0">
                          <a:solidFill>
                            <a:schemeClr val="bg1"/>
                          </a:solidFill>
                          <a:effectLst/>
                          <a:latin typeface="Segoe UI" panose="020B0502040204020203" pitchFamily="34" charset="0"/>
                          <a:ea typeface="Times New Roman" panose="02020603050405020304" pitchFamily="18" charset="0"/>
                          <a:cs typeface="Times New Roman" panose="02020603050405020304" pitchFamily="18" charset="0"/>
                        </a:rPr>
                        <a:t>Indication</a:t>
                      </a:r>
                      <a:endParaRPr lang="en-IN" sz="1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04273788"/>
                  </a:ext>
                </a:extLst>
              </a:tr>
              <a:tr h="37084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IN" sz="1200" b="0" i="0" kern="1200" dirty="0" err="1">
                          <a:solidFill>
                            <a:schemeClr val="dk1"/>
                          </a:solidFill>
                          <a:effectLst/>
                          <a:latin typeface="+mn-lt"/>
                          <a:ea typeface="+mn-ea"/>
                          <a:cs typeface="+mn-cs"/>
                        </a:rPr>
                        <a:t>Relmacabtagene</a:t>
                      </a:r>
                      <a:r>
                        <a:rPr lang="en-IN" sz="1200" b="0" i="0" kern="1200" dirty="0">
                          <a:solidFill>
                            <a:schemeClr val="dk1"/>
                          </a:solidFill>
                          <a:effectLst/>
                          <a:latin typeface="+mn-lt"/>
                          <a:ea typeface="+mn-ea"/>
                          <a:cs typeface="+mn-cs"/>
                        </a:rPr>
                        <a:t> </a:t>
                      </a:r>
                      <a:r>
                        <a:rPr lang="en-IN" sz="1200" b="0" i="0" kern="1200" dirty="0" err="1">
                          <a:solidFill>
                            <a:schemeClr val="dk1"/>
                          </a:solidFill>
                          <a:effectLst/>
                          <a:latin typeface="+mn-lt"/>
                          <a:ea typeface="+mn-ea"/>
                          <a:cs typeface="+mn-cs"/>
                        </a:rPr>
                        <a:t>autoleucel</a:t>
                      </a:r>
                      <a:endParaRPr lang="en-IN" sz="1200" b="0" i="0" kern="1200" dirty="0">
                        <a:solidFill>
                          <a:schemeClr val="dk1"/>
                        </a:solidFill>
                        <a:effectLst/>
                        <a:latin typeface="+mn-lt"/>
                        <a:ea typeface="+mn-ea"/>
                        <a:cs typeface="+mn-cs"/>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JW Therapeutics</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Preregistration</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nSpc>
                          <a:spcPct val="115000"/>
                        </a:lnSpc>
                        <a:spcAft>
                          <a:spcPts val="0"/>
                        </a:spcAft>
                        <a:buFont typeface="Symbol" panose="05050102010706020507" pitchFamily="18" charset="2"/>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Diffuse large B cell lymphoma,</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Follicular lymphoma</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Mantle-cell lymphoma</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Non-Hodgkin's lymphoma</a:t>
                      </a:r>
                      <a:endParaRPr lang="en-IN"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717217"/>
                  </a:ext>
                </a:extLst>
              </a:tr>
              <a:tr h="370840">
                <a:tc>
                  <a:txBody>
                    <a:bodyPr/>
                    <a:lstStyle/>
                    <a:p>
                      <a:pPr>
                        <a:lnSpc>
                          <a:spcPct val="115000"/>
                        </a:lnSpc>
                        <a:spcAft>
                          <a:spcPts val="0"/>
                        </a:spcAft>
                      </a:pP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Ciltacabtagene</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autoleucel</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Janssen Biotech/Nanjing Legend Biotech</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Preregistration</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nSpc>
                          <a:spcPct val="115000"/>
                        </a:lnSpc>
                        <a:spcAft>
                          <a:spcPts val="0"/>
                        </a:spcAft>
                        <a:buFont typeface="Symbol" panose="05050102010706020507" pitchFamily="18" charset="2"/>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Multiple myeloma</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5090198"/>
                  </a:ext>
                </a:extLst>
              </a:tr>
              <a:tr h="370840">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HRAIN-001</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HRAIN Biotechnology </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0"/>
                        </a:spcAft>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Phase 3</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nSpc>
                          <a:spcPct val="115000"/>
                        </a:lnSpc>
                        <a:spcAft>
                          <a:spcPts val="0"/>
                        </a:spcAft>
                        <a:buFont typeface="Symbol" panose="05050102010706020507" pitchFamily="18" charset="2"/>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Non-</a:t>
                      </a: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Hodgkins</a:t>
                      </a: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lymphoma </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en-US"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Acute and chronic lymphocytic </a:t>
                      </a:r>
                      <a:r>
                        <a:rPr lang="en-US"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leukaemia</a:t>
                      </a:r>
                      <a:endParaRPr lang="en-IN"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59055766"/>
                  </a:ext>
                </a:extLst>
              </a:tr>
            </a:tbl>
          </a:graphicData>
        </a:graphic>
      </p:graphicFrame>
      <p:sp>
        <p:nvSpPr>
          <p:cNvPr id="3" name="Slide Number Placeholder 2">
            <a:extLst>
              <a:ext uri="{FF2B5EF4-FFF2-40B4-BE49-F238E27FC236}">
                <a16:creationId xmlns:a16="http://schemas.microsoft.com/office/drawing/2014/main" id="{2DA3207E-FE31-4044-AA53-56716AFB7F21}"/>
              </a:ext>
            </a:extLst>
          </p:cNvPr>
          <p:cNvSpPr>
            <a:spLocks noGrp="1"/>
          </p:cNvSpPr>
          <p:nvPr>
            <p:ph type="sldNum" sz="quarter" idx="12"/>
          </p:nvPr>
        </p:nvSpPr>
        <p:spPr/>
        <p:txBody>
          <a:bodyPr/>
          <a:lstStyle/>
          <a:p>
            <a:fld id="{60553ECD-7F6D-420D-93CA-D8D15EB427AC}" type="slidenum">
              <a:rPr lang="en-US" smtClean="0"/>
              <a:t>9</a:t>
            </a:fld>
            <a:endParaRPr lang="en-US"/>
          </a:p>
        </p:txBody>
      </p:sp>
      <p:sp>
        <p:nvSpPr>
          <p:cNvPr id="5" name="Footer Placeholder 4">
            <a:extLst>
              <a:ext uri="{FF2B5EF4-FFF2-40B4-BE49-F238E27FC236}">
                <a16:creationId xmlns:a16="http://schemas.microsoft.com/office/drawing/2014/main" id="{710D2411-346C-824A-B519-6C9EFF1EDD18}"/>
              </a:ext>
            </a:extLst>
          </p:cNvPr>
          <p:cNvSpPr>
            <a:spLocks noGrp="1"/>
          </p:cNvSpPr>
          <p:nvPr>
            <p:ph type="ftr" sz="quarter" idx="11"/>
          </p:nvPr>
        </p:nvSpPr>
        <p:spPr/>
        <p:txBody>
          <a:bodyPr/>
          <a:lstStyle/>
          <a:p>
            <a:fld id="{86CC1A3C-7307-754C-8D42-048CD71C4BA2}" type="slidenum">
              <a:rPr lang="en-US" smtClean="0"/>
              <a:t>9</a:t>
            </a:fld>
            <a:endParaRPr lang="en-US" dirty="0"/>
          </a:p>
        </p:txBody>
      </p:sp>
    </p:spTree>
    <p:extLst>
      <p:ext uri="{BB962C8B-B14F-4D97-AF65-F5344CB8AC3E}">
        <p14:creationId xmlns:p14="http://schemas.microsoft.com/office/powerpoint/2010/main" val="4272936867"/>
      </p:ext>
    </p:extLst>
  </p:cSld>
  <p:clrMapOvr>
    <a:masterClrMapping/>
  </p:clrMapOvr>
</p:sld>
</file>

<file path=ppt/theme/theme1.xml><?xml version="1.0" encoding="utf-8"?>
<a:theme xmlns:a="http://schemas.openxmlformats.org/drawingml/2006/main" name="LevelVTI">
  <a:themeElements>
    <a:clrScheme name="AnalogousFromRegularSeed_2SEEDS">
      <a:dk1>
        <a:srgbClr val="000000"/>
      </a:dk1>
      <a:lt1>
        <a:srgbClr val="FFFFFF"/>
      </a:lt1>
      <a:dk2>
        <a:srgbClr val="243441"/>
      </a:dk2>
      <a:lt2>
        <a:srgbClr val="E8E4E2"/>
      </a:lt2>
      <a:accent1>
        <a:srgbClr val="3B88B1"/>
      </a:accent1>
      <a:accent2>
        <a:srgbClr val="46B3AC"/>
      </a:accent2>
      <a:accent3>
        <a:srgbClr val="4D68C3"/>
      </a:accent3>
      <a:accent4>
        <a:srgbClr val="B13E3B"/>
      </a:accent4>
      <a:accent5>
        <a:srgbClr val="C3814D"/>
      </a:accent5>
      <a:accent6>
        <a:srgbClr val="B1A03B"/>
      </a:accent6>
      <a:hlink>
        <a:srgbClr val="BF6C3F"/>
      </a:hlink>
      <a:folHlink>
        <a:srgbClr val="7F7F7F"/>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626</TotalTime>
  <Words>1903</Words>
  <Application>Microsoft Office PowerPoint</Application>
  <PresentationFormat>Widescreen</PresentationFormat>
  <Paragraphs>335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Helvetica</vt:lpstr>
      <vt:lpstr>Seaford</vt:lpstr>
      <vt:lpstr>Segoe UI</vt:lpstr>
      <vt:lpstr>Symbol</vt:lpstr>
      <vt:lpstr>Wingdings</vt:lpstr>
      <vt:lpstr>LevelVTI</vt:lpstr>
      <vt:lpstr>Impact of CAR(Chimeric Antigen Receptor) T Cell Therapy in shifting the future treatment paradigm of Relapsed or Refractory  Hematological Cancers</vt:lpstr>
      <vt:lpstr>Objective </vt:lpstr>
      <vt:lpstr>Introduction-</vt:lpstr>
      <vt:lpstr>Overview</vt:lpstr>
      <vt:lpstr>CAR-T Process-   Collection  Reprogramming   Infusion   </vt:lpstr>
      <vt:lpstr>Methodology</vt:lpstr>
      <vt:lpstr>Marketed CAR-T Therapies</vt:lpstr>
      <vt:lpstr>Phase III Studies submitted to gain Approval</vt:lpstr>
      <vt:lpstr>Emerging CAR-T Therapies</vt:lpstr>
      <vt:lpstr>Clinical Development</vt:lpstr>
      <vt:lpstr>Collaboration Deals (2020-21)</vt:lpstr>
      <vt:lpstr>Analysis</vt:lpstr>
      <vt:lpstr>Market Drivers And Barriers</vt:lpstr>
      <vt:lpstr>Conclusion-</vt:lpstr>
      <vt:lpstr>Program Outcomes (rate how your course addresses the POs by giving a score of 1,2, 3 1: Slight (Low) 2: Moderate (Medium) 3: Substantial (High)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 of CAR(Chimeric Antigen Receptor) T Cell Therapy in shifting the future treatment paradigm of Relapsed or Refractory  Hematological Cancers</dc:title>
  <dc:creator>Ittu Kundan</dc:creator>
  <cp:lastModifiedBy>Ittu Kundan</cp:lastModifiedBy>
  <cp:revision>29</cp:revision>
  <dcterms:created xsi:type="dcterms:W3CDTF">2021-06-08T14:36:21Z</dcterms:created>
  <dcterms:modified xsi:type="dcterms:W3CDTF">2021-06-09T14:26:52Z</dcterms:modified>
</cp:coreProperties>
</file>