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4" r:id="rId1"/>
  </p:sldMasterIdLst>
  <p:notesMasterIdLst>
    <p:notesMasterId r:id="rId15"/>
  </p:notesMasterIdLst>
  <p:sldIdLst>
    <p:sldId id="256" r:id="rId2"/>
    <p:sldId id="257" r:id="rId3"/>
    <p:sldId id="258" r:id="rId4"/>
    <p:sldId id="259" r:id="rId5"/>
    <p:sldId id="284" r:id="rId6"/>
    <p:sldId id="276" r:id="rId7"/>
    <p:sldId id="282" r:id="rId8"/>
    <p:sldId id="279" r:id="rId9"/>
    <p:sldId id="264" r:id="rId10"/>
    <p:sldId id="283" r:id="rId11"/>
    <p:sldId id="270" r:id="rId12"/>
    <p:sldId id="267" r:id="rId13"/>
    <p:sldId id="285"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460F"/>
    <a:srgbClr val="18741C"/>
    <a:srgbClr val="22FF0E"/>
    <a:srgbClr val="412C0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34" d="100"/>
          <a:sy n="134" d="100"/>
        </p:scale>
        <p:origin x="-912" y="-104"/>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468DDA-5530-8E4F-BA5D-A0EE1AFB201D}" type="datetimeFigureOut">
              <a:rPr lang="en-US" smtClean="0"/>
              <a:pPr/>
              <a:t>6/11/21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DF2FA7-632E-A140-8910-67711FEE316A}" type="slidenum">
              <a:rPr lang="en-US" smtClean="0"/>
              <a:pPr/>
              <a:t>‹#›</a:t>
            </a:fld>
            <a:endParaRPr lang="en-US"/>
          </a:p>
        </p:txBody>
      </p:sp>
    </p:spTree>
    <p:extLst>
      <p:ext uri="{BB962C8B-B14F-4D97-AF65-F5344CB8AC3E}">
        <p14:creationId xmlns:p14="http://schemas.microsoft.com/office/powerpoint/2010/main" val="34067225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IN" sz="1200" dirty="0" smtClean="0"/>
              <a:t>NSO, I. (2020). </a:t>
            </a:r>
            <a:r>
              <a:rPr lang="en-IN" sz="1200" i="1" dirty="0" smtClean="0"/>
              <a:t>Health in India ,NSO Report no. 586/ (75/25.0).</a:t>
            </a:r>
            <a:r>
              <a:rPr lang="en-IN" sz="1200" dirty="0" smtClean="0"/>
              <a:t> Delhi: Government of India. </a:t>
            </a:r>
            <a:endParaRPr lang="en-US" sz="1200" dirty="0" smtClean="0"/>
          </a:p>
          <a:p>
            <a:r>
              <a:rPr lang="en-IN" sz="1200" dirty="0" smtClean="0"/>
              <a:t>2.Secretariat, N. H. (October 2019,). </a:t>
            </a:r>
            <a:r>
              <a:rPr lang="en-IN" sz="1200" i="1" dirty="0" smtClean="0"/>
              <a:t>National Health Accounts Estimates for India.</a:t>
            </a:r>
            <a:r>
              <a:rPr lang="en-IN" sz="1200" dirty="0" smtClean="0"/>
              <a:t> Delhi: NHSRC ,Ministry of health &amp; family welfare , Government of India.</a:t>
            </a:r>
            <a:endParaRPr lang="en-US" sz="1200" dirty="0" smtClean="0"/>
          </a:p>
          <a:p>
            <a:r>
              <a:rPr lang="en-IN" sz="1200" dirty="0" smtClean="0"/>
              <a:t>3.Subramanian, K. V. (2021). </a:t>
            </a:r>
            <a:r>
              <a:rPr lang="en-IN" sz="1200" i="1" dirty="0" smtClean="0"/>
              <a:t>Economic Survey ‘High out-of-pocket expenses for health can lead to poverty’.</a:t>
            </a:r>
            <a:r>
              <a:rPr lang="en-IN" sz="1200" dirty="0" smtClean="0"/>
              <a:t> Delhi: Government of India Ministry of Finance Department of Economic Affairs Economic Division.</a:t>
            </a:r>
          </a:p>
          <a:p>
            <a:r>
              <a:rPr lang="en-US" sz="1200" dirty="0" smtClean="0"/>
              <a:t>4 https://www.downtoearth.org.in/news/health/over-80-indians-not-covered-under-health-insurance-nsso-survey-72394</a:t>
            </a:r>
            <a:endParaRPr lang="en-US" dirty="0"/>
          </a:p>
        </p:txBody>
      </p:sp>
      <p:sp>
        <p:nvSpPr>
          <p:cNvPr id="4" name="Slide Number Placeholder 3"/>
          <p:cNvSpPr>
            <a:spLocks noGrp="1"/>
          </p:cNvSpPr>
          <p:nvPr>
            <p:ph type="sldNum" sz="quarter" idx="10"/>
          </p:nvPr>
        </p:nvSpPr>
        <p:spPr/>
        <p:txBody>
          <a:bodyPr/>
          <a:lstStyle/>
          <a:p>
            <a:fld id="{3BDF2FA7-632E-A140-8910-67711FEE316A}" type="slidenum">
              <a:rPr lang="en-US" smtClean="0"/>
              <a:pPr/>
              <a:t>2</a:t>
            </a:fld>
            <a:endParaRPr lang="en-US"/>
          </a:p>
        </p:txBody>
      </p:sp>
    </p:spTree>
    <p:extLst>
      <p:ext uri="{BB962C8B-B14F-4D97-AF65-F5344CB8AC3E}">
        <p14:creationId xmlns:p14="http://schemas.microsoft.com/office/powerpoint/2010/main" val="1748583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https://economictimes.indiatimes.com/small-biz/entrepreneurship/crowdfundings-tryst-with-success/articleshow/81464803.cms?utm_source=contentofinterest&amp;utm_medium=text&amp;utm_campaign=cppst</a:t>
            </a:r>
          </a:p>
          <a:p>
            <a:endParaRPr lang="en-US" dirty="0"/>
          </a:p>
        </p:txBody>
      </p:sp>
      <p:sp>
        <p:nvSpPr>
          <p:cNvPr id="4" name="Slide Number Placeholder 3"/>
          <p:cNvSpPr>
            <a:spLocks noGrp="1"/>
          </p:cNvSpPr>
          <p:nvPr>
            <p:ph type="sldNum" sz="quarter" idx="10"/>
          </p:nvPr>
        </p:nvSpPr>
        <p:spPr/>
        <p:txBody>
          <a:bodyPr/>
          <a:lstStyle/>
          <a:p>
            <a:fld id="{3BDF2FA7-632E-A140-8910-67711FEE316A}" type="slidenum">
              <a:rPr lang="en-US" smtClean="0"/>
              <a:pPr/>
              <a:t>9</a:t>
            </a:fld>
            <a:endParaRPr lang="en-US"/>
          </a:p>
        </p:txBody>
      </p:sp>
    </p:spTree>
    <p:extLst>
      <p:ext uri="{BB962C8B-B14F-4D97-AF65-F5344CB8AC3E}">
        <p14:creationId xmlns:p14="http://schemas.microsoft.com/office/powerpoint/2010/main" val="219840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https://economictimes.indiatimes.com/small-biz/entrepreneurship/crowdfundings-tryst-with-success/articleshow/81464803.cms?utm_source=contentofinterest&amp;utm_medium=text&amp;utm_campaign=cppst</a:t>
            </a:r>
          </a:p>
          <a:p>
            <a:endParaRPr lang="en-US" dirty="0"/>
          </a:p>
        </p:txBody>
      </p:sp>
      <p:sp>
        <p:nvSpPr>
          <p:cNvPr id="4" name="Slide Number Placeholder 3"/>
          <p:cNvSpPr>
            <a:spLocks noGrp="1"/>
          </p:cNvSpPr>
          <p:nvPr>
            <p:ph type="sldNum" sz="quarter" idx="10"/>
          </p:nvPr>
        </p:nvSpPr>
        <p:spPr/>
        <p:txBody>
          <a:bodyPr/>
          <a:lstStyle/>
          <a:p>
            <a:fld id="{3BDF2FA7-632E-A140-8910-67711FEE316A}" type="slidenum">
              <a:rPr lang="en-US" smtClean="0"/>
              <a:pPr/>
              <a:t>10</a:t>
            </a:fld>
            <a:endParaRPr lang="en-US"/>
          </a:p>
        </p:txBody>
      </p:sp>
    </p:spTree>
    <p:extLst>
      <p:ext uri="{BB962C8B-B14F-4D97-AF65-F5344CB8AC3E}">
        <p14:creationId xmlns:p14="http://schemas.microsoft.com/office/powerpoint/2010/main" val="219840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269923"/>
            <a:ext cx="7406640" cy="1104138"/>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0D6F024-C324-EA4A-A6D0-02EF34C9D396}" type="datetimeFigureOut">
              <a:rPr lang="en-US" smtClean="0"/>
              <a:pPr/>
              <a:t>6/11/21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C5BE7307-BAF9-7A4E-B4A4-B55952E99199}" type="slidenum">
              <a:rPr lang="en-US" smtClean="0"/>
              <a:pPr/>
              <a:t>‹#›</a:t>
            </a:fld>
            <a:endParaRPr lang="en-US"/>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0D6F024-C324-EA4A-A6D0-02EF34C9D396}" type="datetimeFigureOut">
              <a:rPr lang="en-US" smtClean="0"/>
              <a:pPr/>
              <a:t>6/11/21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5BE7307-BAF9-7A4E-B4A4-B55952E991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05980"/>
            <a:ext cx="1828800" cy="4388644"/>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05980"/>
            <a:ext cx="5562600" cy="4388644"/>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0D6F024-C324-EA4A-A6D0-02EF34C9D396}" type="datetimeFigureOut">
              <a:rPr lang="en-US" smtClean="0"/>
              <a:pPr/>
              <a:t>6/11/21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5BE7307-BAF9-7A4E-B4A4-B55952E991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0D6F024-C324-EA4A-A6D0-02EF34C9D396}" type="datetimeFigureOut">
              <a:rPr lang="en-US" smtClean="0"/>
              <a:pPr/>
              <a:t>6/11/21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5BE7307-BAF9-7A4E-B4A4-B55952E991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0D6F024-C324-EA4A-A6D0-02EF34C9D396}" type="datetimeFigureOut">
              <a:rPr lang="en-US" smtClean="0"/>
              <a:pPr/>
              <a:t>6/11/21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5BE7307-BAF9-7A4E-B4A4-B55952E99199}" type="slidenum">
              <a:rPr lang="en-US" smtClean="0"/>
              <a:pPr/>
              <a:t>‹#›</a:t>
            </a:fld>
            <a:endParaRPr lang="en-US"/>
          </a:p>
        </p:txBody>
      </p:sp>
      <p:sp>
        <p:nvSpPr>
          <p:cNvPr id="10" name="Rectangle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05740"/>
            <a:ext cx="7498080" cy="85725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0D6F024-C324-EA4A-A6D0-02EF34C9D396}" type="datetimeFigureOut">
              <a:rPr lang="en-US" smtClean="0"/>
              <a:pPr/>
              <a:t>6/11/21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5BE7307-BAF9-7A4E-B4A4-B55952E991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0D6F024-C324-EA4A-A6D0-02EF34C9D396}" type="datetimeFigureOut">
              <a:rPr lang="en-US" smtClean="0"/>
              <a:pPr/>
              <a:t>6/11/21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5BE7307-BAF9-7A4E-B4A4-B55952E991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05740"/>
            <a:ext cx="7498080" cy="85725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0D6F024-C324-EA4A-A6D0-02EF34C9D396}" type="datetimeFigureOut">
              <a:rPr lang="en-US" smtClean="0"/>
              <a:pPr/>
              <a:t>6/11/21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5BE7307-BAF9-7A4E-B4A4-B55952E991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0D6F024-C324-EA4A-A6D0-02EF34C9D396}" type="datetimeFigureOut">
              <a:rPr lang="en-US" smtClean="0"/>
              <a:pPr/>
              <a:t>6/11/21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5BE7307-BAF9-7A4E-B4A4-B55952E99199}" type="slidenum">
              <a:rPr lang="en-US" smtClean="0"/>
              <a:pPr/>
              <a:t>‹#›</a:t>
            </a:fld>
            <a:endParaRPr lang="en-US"/>
          </a:p>
        </p:txBody>
      </p:sp>
      <p:sp>
        <p:nvSpPr>
          <p:cNvPr id="6" name="Rectangle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0D6F024-C324-EA4A-A6D0-02EF34C9D396}" type="datetimeFigureOut">
              <a:rPr lang="en-US" smtClean="0"/>
              <a:pPr/>
              <a:t>6/11/21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5BE7307-BAF9-7A4E-B4A4-B55952E991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0D6F024-C324-EA4A-A6D0-02EF34C9D396}" type="datetimeFigureOut">
              <a:rPr lang="en-US" smtClean="0"/>
              <a:pPr/>
              <a:t>6/11/21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5BE7307-BAF9-7A4E-B4A4-B55952E99199}" type="slidenum">
              <a:rPr lang="en-US" smtClean="0"/>
              <a:pPr/>
              <a:t>‹#›</a:t>
            </a:fld>
            <a:endParaRPr lang="en-US"/>
          </a:p>
        </p:txBody>
      </p:sp>
      <p:sp>
        <p:nvSpPr>
          <p:cNvPr id="8" name="Rectangle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Drag picture to placeholder or click icon to add</a:t>
            </a:r>
            <a:endParaRPr kumimoji="0" lang="en-US" dirty="0"/>
          </a:p>
        </p:txBody>
      </p:sp>
      <p:sp>
        <p:nvSpPr>
          <p:cNvPr id="9" name="Process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Pie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05979"/>
            <a:ext cx="7498080" cy="85725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0D6F024-C324-EA4A-A6D0-02EF34C9D396}" type="datetimeFigureOut">
              <a:rPr lang="en-US" smtClean="0"/>
              <a:pPr/>
              <a:t>6/11/21</a:t>
            </a:fld>
            <a:endParaRPr lang="en-US"/>
          </a:p>
        </p:txBody>
      </p:sp>
      <p:sp>
        <p:nvSpPr>
          <p:cNvPr id="10" name="Footer Placeholder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5BE7307-BAF9-7A4E-B4A4-B55952E99199}" type="slidenum">
              <a:rPr lang="en-US" smtClean="0"/>
              <a:pPr/>
              <a:t>‹#›</a:t>
            </a:fld>
            <a:endParaRPr lang="en-US"/>
          </a:p>
        </p:txBody>
      </p:sp>
      <p:sp>
        <p:nvSpPr>
          <p:cNvPr id="15" name="Rectangle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4444" y="143240"/>
            <a:ext cx="7574756" cy="2217495"/>
          </a:xfrm>
        </p:spPr>
        <p:txBody>
          <a:bodyPr>
            <a:noAutofit/>
          </a:bodyPr>
          <a:lstStyle/>
          <a:p>
            <a:pPr algn="ctr"/>
            <a:r>
              <a:rPr lang="en-US" sz="3200" b="1" dirty="0" smtClean="0">
                <a:solidFill>
                  <a:srgbClr val="412C0E"/>
                </a:solidFill>
                <a:effectLst/>
                <a:cs typeface="Times New Roman" pitchFamily="18" charset="0"/>
              </a:rPr>
              <a:t>COVID-</a:t>
            </a:r>
            <a:r>
              <a:rPr lang="en-US" sz="3200" b="1" dirty="0">
                <a:solidFill>
                  <a:srgbClr val="412C0E"/>
                </a:solidFill>
                <a:effectLst/>
                <a:cs typeface="Times New Roman" pitchFamily="18" charset="0"/>
              </a:rPr>
              <a:t>19 Calamity – Awareness and perception of healthcare professionals regarding crowdfunding and role of </a:t>
            </a:r>
            <a:r>
              <a:rPr lang="en-US" sz="3200" b="1" dirty="0" smtClean="0">
                <a:solidFill>
                  <a:srgbClr val="412C0E"/>
                </a:solidFill>
                <a:effectLst/>
                <a:cs typeface="Times New Roman" pitchFamily="18" charset="0"/>
              </a:rPr>
              <a:t>crowd-funding </a:t>
            </a:r>
            <a:r>
              <a:rPr lang="en-US" sz="3200" b="1" dirty="0">
                <a:solidFill>
                  <a:srgbClr val="412C0E"/>
                </a:solidFill>
                <a:effectLst/>
                <a:cs typeface="Times New Roman" pitchFamily="18" charset="0"/>
              </a:rPr>
              <a:t>platforms in </a:t>
            </a:r>
            <a:r>
              <a:rPr lang="en-US" sz="3200" b="1" dirty="0" smtClean="0">
                <a:solidFill>
                  <a:srgbClr val="412C0E"/>
                </a:solidFill>
                <a:effectLst/>
                <a:cs typeface="Times New Roman" pitchFamily="18" charset="0"/>
              </a:rPr>
              <a:t>India</a:t>
            </a:r>
            <a:endParaRPr lang="en-US" sz="3200" dirty="0">
              <a:solidFill>
                <a:srgbClr val="412C0E"/>
              </a:solidFill>
              <a:cs typeface="Times New Roman" pitchFamily="18" charset="0"/>
            </a:endParaRPr>
          </a:p>
        </p:txBody>
      </p:sp>
      <p:sp>
        <p:nvSpPr>
          <p:cNvPr id="3" name="Subtitle 2"/>
          <p:cNvSpPr>
            <a:spLocks noGrp="1"/>
          </p:cNvSpPr>
          <p:nvPr>
            <p:ph type="subTitle" idx="1"/>
          </p:nvPr>
        </p:nvSpPr>
        <p:spPr>
          <a:xfrm>
            <a:off x="5555668" y="2734879"/>
            <a:ext cx="3121821" cy="813179"/>
          </a:xfrm>
        </p:spPr>
        <p:txBody>
          <a:bodyPr>
            <a:noAutofit/>
          </a:bodyPr>
          <a:lstStyle/>
          <a:p>
            <a:pPr algn="ctr"/>
            <a:r>
              <a:rPr lang="en-US" sz="1800" dirty="0" smtClean="0">
                <a:cs typeface="Times New Roman" pitchFamily="18" charset="0"/>
              </a:rPr>
              <a:t>Presented by: </a:t>
            </a:r>
          </a:p>
          <a:p>
            <a:pPr algn="ctr"/>
            <a:r>
              <a:rPr lang="en-US" sz="1800" dirty="0" smtClean="0">
                <a:cs typeface="Times New Roman" pitchFamily="18" charset="0"/>
              </a:rPr>
              <a:t>Dr Pooja Bishnoi (PG/19/60)</a:t>
            </a:r>
            <a:endParaRPr lang="en-US" sz="1800" dirty="0">
              <a:cs typeface="Times New Roman" pitchFamily="18" charset="0"/>
            </a:endParaRPr>
          </a:p>
        </p:txBody>
      </p:sp>
      <p:sp>
        <p:nvSpPr>
          <p:cNvPr id="4" name="TextBox 3"/>
          <p:cNvSpPr txBox="1"/>
          <p:nvPr/>
        </p:nvSpPr>
        <p:spPr>
          <a:xfrm>
            <a:off x="5820197" y="3681460"/>
            <a:ext cx="2857292" cy="1077218"/>
          </a:xfrm>
          <a:prstGeom prst="rect">
            <a:avLst/>
          </a:prstGeom>
          <a:noFill/>
        </p:spPr>
        <p:txBody>
          <a:bodyPr wrap="square" rtlCol="0">
            <a:spAutoFit/>
          </a:bodyPr>
          <a:lstStyle/>
          <a:p>
            <a:pPr algn="ctr"/>
            <a:r>
              <a:rPr lang="en-US" sz="1600" dirty="0" smtClean="0">
                <a:cs typeface="Times New Roman" pitchFamily="18" charset="0"/>
              </a:rPr>
              <a:t>Under the guidance of :</a:t>
            </a:r>
          </a:p>
          <a:p>
            <a:pPr algn="ctr"/>
            <a:r>
              <a:rPr lang="en-US" sz="1600" dirty="0" smtClean="0">
                <a:cs typeface="Times New Roman" pitchFamily="18" charset="0"/>
              </a:rPr>
              <a:t> Dr Rupsa Banerjee</a:t>
            </a:r>
          </a:p>
          <a:p>
            <a:pPr algn="ctr"/>
            <a:r>
              <a:rPr lang="en-US" sz="1600" dirty="0" smtClean="0">
                <a:cs typeface="Times New Roman" pitchFamily="18" charset="0"/>
              </a:rPr>
              <a:t>Assistant Professor, IIHMR, Delhi</a:t>
            </a:r>
            <a:endParaRPr lang="en-US" sz="1400" dirty="0">
              <a:cs typeface="Times New Roman" pitchFamily="18" charset="0"/>
            </a:endParaRPr>
          </a:p>
        </p:txBody>
      </p:sp>
    </p:spTree>
    <p:extLst>
      <p:ext uri="{BB962C8B-B14F-4D97-AF65-F5344CB8AC3E}">
        <p14:creationId xmlns:p14="http://schemas.microsoft.com/office/powerpoint/2010/main" val="292743427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8713" y="307182"/>
            <a:ext cx="7804975" cy="4700588"/>
          </a:xfrm>
        </p:spPr>
        <p:txBody>
          <a:bodyPr>
            <a:normAutofit/>
          </a:bodyPr>
          <a:lstStyle/>
          <a:p>
            <a:r>
              <a:rPr lang="en-US" sz="1600" dirty="0" smtClean="0">
                <a:cs typeface="Times"/>
              </a:rPr>
              <a:t>The success of these crowd-funding platforms proves that calamities indeed bring humans together and that the pandemic was no different. </a:t>
            </a:r>
          </a:p>
          <a:p>
            <a:r>
              <a:rPr lang="en-US" sz="1600" dirty="0" smtClean="0">
                <a:cs typeface="Times"/>
              </a:rPr>
              <a:t>In fact, the PM Cares Fund, set up by the Prime Minister of India to channelize philanthropic contributions towards the fight against corona, also used the crowd-funding mechanism. It also proves that such platforms, if used in the right manner, can help innumerable people access aid.</a:t>
            </a:r>
          </a:p>
          <a:p>
            <a:endParaRPr lang="en-US" sz="1600" dirty="0" smtClean="0">
              <a:cs typeface="Times"/>
            </a:endParaRPr>
          </a:p>
          <a:p>
            <a:endParaRPr lang="en-US" sz="1600" dirty="0" smtClean="0">
              <a:cs typeface="Times"/>
            </a:endParaRPr>
          </a:p>
          <a:p>
            <a:r>
              <a:rPr lang="en-US" sz="1600" dirty="0" smtClean="0">
                <a:cs typeface="Times"/>
              </a:rPr>
              <a:t>As the world is gripped by the pandemic, these crowd-funding platforms are silently making their efforts assist the needy through crowd-funding campaigns. 97% respondents are willing to donate as per results.</a:t>
            </a:r>
          </a:p>
          <a:p>
            <a:r>
              <a:rPr lang="en-US" sz="1600" dirty="0" smtClean="0">
                <a:cs typeface="Times"/>
              </a:rPr>
              <a:t>Crowdfunding has emerged as a great tool to fund social causes. It’s hard to believe that an online campaign can not only raise lakhs but crores. </a:t>
            </a:r>
          </a:p>
          <a:p>
            <a:r>
              <a:rPr lang="en-US" sz="1600" dirty="0" smtClean="0">
                <a:cs typeface="Times"/>
              </a:rPr>
              <a:t>Overall, data shows that perceived financial gap exists in medical sector and there is trust deficit against CFPs. However, medical professionals have also shown faith in CFPs’ ability to tackle financial crisis and could be a solution in future. </a:t>
            </a:r>
          </a:p>
          <a:p>
            <a:endParaRPr lang="en-US" sz="1600" dirty="0" smtClean="0">
              <a:cs typeface="Times"/>
            </a:endParaRPr>
          </a:p>
          <a:p>
            <a:endParaRPr lang="en-US" sz="1600" dirty="0">
              <a:cs typeface="Times"/>
            </a:endParaRPr>
          </a:p>
          <a:p>
            <a:endParaRPr lang="en-US" sz="1600" dirty="0">
              <a:cs typeface="Times"/>
            </a:endParaRPr>
          </a:p>
          <a:p>
            <a:endParaRPr lang="en-US" sz="1600" dirty="0">
              <a:cs typeface="Times"/>
            </a:endParaRPr>
          </a:p>
          <a:p>
            <a:endParaRPr lang="en-US" sz="1600" dirty="0">
              <a:cs typeface="Times"/>
            </a:endParaRPr>
          </a:p>
        </p:txBody>
      </p:sp>
      <p:sp>
        <p:nvSpPr>
          <p:cNvPr id="4" name="Title 1"/>
          <p:cNvSpPr txBox="1">
            <a:spLocks/>
          </p:cNvSpPr>
          <p:nvPr/>
        </p:nvSpPr>
        <p:spPr>
          <a:xfrm>
            <a:off x="1128713" y="1999283"/>
            <a:ext cx="7804975" cy="479826"/>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Conclusion  </a:t>
            </a:r>
            <a:endParaRPr kumimoji="0" lang="en-US" sz="32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extLst>
      <p:ext uri="{BB962C8B-B14F-4D97-AF65-F5344CB8AC3E}">
        <p14:creationId xmlns:p14="http://schemas.microsoft.com/office/powerpoint/2010/main" val="70620551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803" y="0"/>
            <a:ext cx="8155197" cy="544113"/>
          </a:xfrm>
          <a:blipFill rotWithShape="1">
            <a:blip r:embed="rId2"/>
            <a:tile tx="0" ty="0" sx="100000" sy="100000" flip="none" algn="tl"/>
          </a:blipFill>
        </p:spPr>
        <p:txBody>
          <a:bodyPr>
            <a:normAutofit fontScale="90000"/>
          </a:bodyPr>
          <a:lstStyle/>
          <a:p>
            <a:pPr algn="ctr"/>
            <a:r>
              <a:rPr lang="en-US" sz="3200" dirty="0"/>
              <a:t>Strength &amp; Limitation  </a:t>
            </a:r>
          </a:p>
        </p:txBody>
      </p:sp>
      <p:sp>
        <p:nvSpPr>
          <p:cNvPr id="3" name="Content Placeholder 2"/>
          <p:cNvSpPr>
            <a:spLocks noGrp="1"/>
          </p:cNvSpPr>
          <p:nvPr>
            <p:ph idx="1"/>
          </p:nvPr>
        </p:nvSpPr>
        <p:spPr>
          <a:xfrm>
            <a:off x="1285875" y="736862"/>
            <a:ext cx="7647813" cy="4406637"/>
          </a:xfrm>
        </p:spPr>
        <p:txBody>
          <a:bodyPr>
            <a:normAutofit lnSpcReduction="10000"/>
          </a:bodyPr>
          <a:lstStyle/>
          <a:p>
            <a:pPr>
              <a:buFont typeface="Wingdings" charset="2"/>
              <a:buChar char="ü"/>
            </a:pPr>
            <a:r>
              <a:rPr lang="en-IN" sz="1600" dirty="0" smtClean="0">
                <a:cs typeface="Times"/>
              </a:rPr>
              <a:t>Study is based on perception of healthcare professionals.</a:t>
            </a:r>
          </a:p>
          <a:p>
            <a:pPr>
              <a:buFont typeface="Wingdings" charset="2"/>
              <a:buChar char="ü"/>
            </a:pPr>
            <a:r>
              <a:rPr lang="en-IN" sz="1600" dirty="0" smtClean="0">
                <a:cs typeface="Times"/>
              </a:rPr>
              <a:t>By </a:t>
            </a:r>
            <a:r>
              <a:rPr lang="en-IN" sz="1600" dirty="0">
                <a:cs typeface="Times"/>
              </a:rPr>
              <a:t>analyzing the data of </a:t>
            </a:r>
            <a:r>
              <a:rPr lang="en-IN" sz="1600" dirty="0" smtClean="0">
                <a:cs typeface="Times"/>
              </a:rPr>
              <a:t>COVID campaigns </a:t>
            </a:r>
            <a:r>
              <a:rPr lang="en-IN" sz="1600" dirty="0">
                <a:cs typeface="Times"/>
              </a:rPr>
              <a:t>through website of different </a:t>
            </a:r>
            <a:r>
              <a:rPr lang="en-IN" sz="1600" dirty="0" smtClean="0">
                <a:cs typeface="Times"/>
              </a:rPr>
              <a:t>platforms, </a:t>
            </a:r>
            <a:r>
              <a:rPr lang="en-IN" sz="1600" dirty="0">
                <a:cs typeface="Times"/>
              </a:rPr>
              <a:t>one can analyse the </a:t>
            </a:r>
            <a:r>
              <a:rPr lang="en-IN" sz="1600" dirty="0" smtClean="0">
                <a:cs typeface="Times"/>
              </a:rPr>
              <a:t>CFP process </a:t>
            </a:r>
            <a:r>
              <a:rPr lang="en-IN" sz="1600" dirty="0">
                <a:cs typeface="Times"/>
              </a:rPr>
              <a:t>and </a:t>
            </a:r>
            <a:r>
              <a:rPr lang="en-IN" sz="1600" dirty="0" smtClean="0">
                <a:cs typeface="Times"/>
              </a:rPr>
              <a:t>their role in COVID </a:t>
            </a:r>
            <a:r>
              <a:rPr lang="en-IN" sz="1600" dirty="0">
                <a:cs typeface="Times"/>
              </a:rPr>
              <a:t>calamity. </a:t>
            </a:r>
            <a:endParaRPr lang="en-IN" sz="1600" dirty="0" smtClean="0">
              <a:cs typeface="Times"/>
            </a:endParaRPr>
          </a:p>
          <a:p>
            <a:pPr>
              <a:buFont typeface="Gill Sans MT" pitchFamily="34" charset="0"/>
              <a:buChar char="×"/>
            </a:pPr>
            <a:r>
              <a:rPr lang="en-IN" sz="1600" dirty="0" smtClean="0">
                <a:cs typeface="Times"/>
              </a:rPr>
              <a:t>Study </a:t>
            </a:r>
            <a:r>
              <a:rPr lang="en-IN" sz="1600" dirty="0">
                <a:cs typeface="Times"/>
              </a:rPr>
              <a:t>is restricted to healthcare </a:t>
            </a:r>
            <a:r>
              <a:rPr lang="en-IN" sz="1600" dirty="0" smtClean="0">
                <a:cs typeface="Times"/>
              </a:rPr>
              <a:t>professionals only. </a:t>
            </a:r>
            <a:endParaRPr lang="en-IN" sz="1600" dirty="0">
              <a:cs typeface="Times"/>
            </a:endParaRPr>
          </a:p>
          <a:p>
            <a:pPr>
              <a:buFont typeface="Gill Sans MT" pitchFamily="34" charset="0"/>
              <a:buChar char="×"/>
            </a:pPr>
            <a:r>
              <a:rPr lang="en-IN" sz="1600" dirty="0">
                <a:cs typeface="Times"/>
              </a:rPr>
              <a:t>Only </a:t>
            </a:r>
            <a:r>
              <a:rPr lang="en-IN" sz="1600" dirty="0" smtClean="0">
                <a:cs typeface="Times"/>
              </a:rPr>
              <a:t>COVID </a:t>
            </a:r>
            <a:r>
              <a:rPr lang="en-IN" sz="1600" dirty="0">
                <a:cs typeface="Times"/>
              </a:rPr>
              <a:t>releif campaign </a:t>
            </a:r>
            <a:r>
              <a:rPr lang="en-IN" sz="1600" dirty="0" smtClean="0">
                <a:cs typeface="Times"/>
              </a:rPr>
              <a:t>have been </a:t>
            </a:r>
            <a:r>
              <a:rPr lang="en-IN" sz="1600" dirty="0">
                <a:cs typeface="Times"/>
              </a:rPr>
              <a:t>included instead of all </a:t>
            </a:r>
            <a:r>
              <a:rPr lang="en-IN" sz="1600" dirty="0" smtClean="0">
                <a:cs typeface="Times"/>
              </a:rPr>
              <a:t>campaigns.</a:t>
            </a:r>
            <a:endParaRPr lang="en-US" sz="1600" dirty="0">
              <a:cs typeface="Times"/>
            </a:endParaRPr>
          </a:p>
          <a:p>
            <a:pPr>
              <a:buNone/>
            </a:pPr>
            <a:endParaRPr lang="en-US" sz="1600" dirty="0" smtClean="0">
              <a:cs typeface="Times"/>
            </a:endParaRPr>
          </a:p>
          <a:p>
            <a:pPr>
              <a:buNone/>
            </a:pPr>
            <a:endParaRPr lang="en-US" sz="1600" dirty="0" smtClean="0">
              <a:cs typeface="Times"/>
            </a:endParaRPr>
          </a:p>
          <a:p>
            <a:r>
              <a:rPr lang="en-IN" sz="1600" dirty="0" smtClean="0">
                <a:cs typeface="Times"/>
              </a:rPr>
              <a:t>To summarise, the principle of crowd-funding, which will be incorporated into Indian law, is a complex one with both benefits and drawbacks.</a:t>
            </a:r>
          </a:p>
          <a:p>
            <a:r>
              <a:rPr lang="en-IN" sz="1600" dirty="0" smtClean="0">
                <a:cs typeface="Times"/>
              </a:rPr>
              <a:t> The internet is responsible for the majority of the risks associated with crowd-funding. If the internet becomes a safer place for business, crowd-funding will be able to achieve its full potential and might even succeed in emergency/pandemic.</a:t>
            </a:r>
          </a:p>
          <a:p>
            <a:r>
              <a:rPr lang="en-IN" sz="1600" dirty="0" smtClean="0">
                <a:cs typeface="Times"/>
              </a:rPr>
              <a:t>CFPs can use Artificial Intelligence and Block Chain to support causes and validate fake fundraising campaigns</a:t>
            </a:r>
          </a:p>
          <a:p>
            <a:r>
              <a:rPr lang="en-IN" sz="1600" dirty="0" smtClean="0">
                <a:cs typeface="Times"/>
              </a:rPr>
              <a:t>CFPs can use AI-driven Chat box technology to assist campaigners with fund-raising appeals and helps in creating automated stories.</a:t>
            </a:r>
            <a:endParaRPr lang="en-US" sz="1600" dirty="0" smtClean="0">
              <a:cs typeface="Times"/>
            </a:endParaRPr>
          </a:p>
        </p:txBody>
      </p:sp>
      <p:sp>
        <p:nvSpPr>
          <p:cNvPr id="4" name="Title 1"/>
          <p:cNvSpPr txBox="1">
            <a:spLocks/>
          </p:cNvSpPr>
          <p:nvPr/>
        </p:nvSpPr>
        <p:spPr>
          <a:xfrm>
            <a:off x="1285875" y="2035373"/>
            <a:ext cx="7498080" cy="689081"/>
          </a:xfrm>
          <a:prstGeom prst="rect">
            <a:avLst/>
          </a:prstGeom>
        </p:spPr>
        <p:txBody>
          <a:bodyPr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Recommendations </a:t>
            </a:r>
            <a:endParaRPr kumimoji="0" lang="en-US" sz="32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extLst>
      <p:ext uri="{BB962C8B-B14F-4D97-AF65-F5344CB8AC3E}">
        <p14:creationId xmlns:p14="http://schemas.microsoft.com/office/powerpoint/2010/main" val="10733273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191" y="1"/>
            <a:ext cx="8135809" cy="585788"/>
          </a:xfrm>
          <a:blipFill rotWithShape="1">
            <a:blip r:embed="rId2"/>
            <a:tile tx="0" ty="0" sx="100000" sy="100000" flip="none" algn="tl"/>
          </a:blipFill>
        </p:spPr>
        <p:txBody>
          <a:bodyPr>
            <a:normAutofit/>
          </a:bodyPr>
          <a:lstStyle/>
          <a:p>
            <a:pPr algn="ctr"/>
            <a:r>
              <a:rPr lang="en-US" sz="3200" dirty="0" smtClean="0"/>
              <a:t>Alignment with Program Outcome</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41172985"/>
              </p:ext>
            </p:extLst>
          </p:nvPr>
        </p:nvGraphicFramePr>
        <p:xfrm>
          <a:off x="1178516" y="1249821"/>
          <a:ext cx="7755172" cy="2062481"/>
        </p:xfrm>
        <a:graphic>
          <a:graphicData uri="http://schemas.openxmlformats.org/drawingml/2006/table">
            <a:tbl>
              <a:tblPr firstRow="1" bandRow="1">
                <a:tableStyleId>{5C22544A-7EE6-4342-B048-85BDC9FD1C3A}</a:tableStyleId>
              </a:tblPr>
              <a:tblGrid>
                <a:gridCol w="1288710"/>
                <a:gridCol w="1631819"/>
                <a:gridCol w="1645085"/>
                <a:gridCol w="1791021"/>
                <a:gridCol w="1398537"/>
              </a:tblGrid>
              <a:tr h="1669645">
                <a:tc>
                  <a:txBody>
                    <a:bodyPr/>
                    <a:lstStyle/>
                    <a:p>
                      <a:r>
                        <a:rPr lang="en-US" sz="1200" dirty="0" smtClean="0">
                          <a:solidFill>
                            <a:schemeClr val="tx2"/>
                          </a:solidFill>
                        </a:rPr>
                        <a:t>Program</a:t>
                      </a:r>
                      <a:r>
                        <a:rPr lang="en-US" sz="1200" baseline="0" dirty="0" smtClean="0">
                          <a:solidFill>
                            <a:schemeClr val="tx2"/>
                          </a:solidFill>
                        </a:rPr>
                        <a:t> </a:t>
                      </a:r>
                      <a:endParaRPr lang="en-US" sz="1200" dirty="0">
                        <a:solidFill>
                          <a:schemeClr val="tx2"/>
                        </a:solidFill>
                      </a:endParaRPr>
                    </a:p>
                  </a:txBody>
                  <a:tcPr marT="34290" marB="34290">
                    <a:solidFill>
                      <a:schemeClr val="accent1">
                        <a:lumMod val="60000"/>
                        <a:lumOff val="40000"/>
                        <a:alpha val="58000"/>
                      </a:schemeClr>
                    </a:solidFill>
                  </a:tcPr>
                </a:tc>
                <a:tc>
                  <a:txBody>
                    <a:bodyPr/>
                    <a:lstStyle/>
                    <a:p>
                      <a:pPr algn="ctr"/>
                      <a:r>
                        <a:rPr lang="en-US" sz="1200" dirty="0" smtClean="0">
                          <a:solidFill>
                            <a:schemeClr val="tx2"/>
                          </a:solidFill>
                        </a:rPr>
                        <a:t>Internalize the concepts of management such as healthcare delivery system, strategic planning, HR, Marketing</a:t>
                      </a:r>
                      <a:r>
                        <a:rPr lang="en-US" sz="1200" baseline="0" dirty="0" smtClean="0">
                          <a:solidFill>
                            <a:schemeClr val="tx2"/>
                          </a:solidFill>
                        </a:rPr>
                        <a:t>, Finance &amp; operations </a:t>
                      </a:r>
                      <a:endParaRPr lang="en-US" sz="1200" dirty="0">
                        <a:solidFill>
                          <a:schemeClr val="tx2"/>
                        </a:solidFill>
                      </a:endParaRPr>
                    </a:p>
                  </a:txBody>
                  <a:tcPr marT="34290" marB="34290">
                    <a:solidFill>
                      <a:schemeClr val="accent1">
                        <a:lumMod val="40000"/>
                        <a:lumOff val="60000"/>
                        <a:alpha val="40000"/>
                      </a:schemeClr>
                    </a:solidFill>
                  </a:tcPr>
                </a:tc>
                <a:tc>
                  <a:txBody>
                    <a:bodyPr/>
                    <a:lstStyle/>
                    <a:p>
                      <a:pPr algn="ctr"/>
                      <a:r>
                        <a:rPr lang="en-US" sz="1200" dirty="0" smtClean="0">
                          <a:solidFill>
                            <a:schemeClr val="tx2"/>
                          </a:solidFill>
                        </a:rPr>
                        <a:t>Apply knowledge</a:t>
                      </a:r>
                      <a:r>
                        <a:rPr lang="en-US" sz="1200" baseline="0" dirty="0" smtClean="0">
                          <a:solidFill>
                            <a:schemeClr val="tx2"/>
                          </a:solidFill>
                        </a:rPr>
                        <a:t> of research&amp; management techniques and functions in an integrated manner in healthcare set up</a:t>
                      </a:r>
                      <a:endParaRPr lang="en-US" sz="1200" dirty="0">
                        <a:solidFill>
                          <a:schemeClr val="tx2"/>
                        </a:solidFill>
                      </a:endParaRPr>
                    </a:p>
                  </a:txBody>
                  <a:tcPr marT="34290" marB="34290">
                    <a:solidFill>
                      <a:schemeClr val="accent1">
                        <a:lumMod val="40000"/>
                        <a:lumOff val="60000"/>
                        <a:alpha val="40000"/>
                      </a:schemeClr>
                    </a:solidFill>
                  </a:tcPr>
                </a:tc>
                <a:tc>
                  <a:txBody>
                    <a:bodyPr/>
                    <a:lstStyle/>
                    <a:p>
                      <a:pPr algn="ctr"/>
                      <a:r>
                        <a:rPr lang="en-US" sz="1200" dirty="0" smtClean="0">
                          <a:solidFill>
                            <a:schemeClr val="tx2"/>
                          </a:solidFill>
                        </a:rPr>
                        <a:t>Use appropriate skills to support healthcare organization to take informed decision in planning</a:t>
                      </a:r>
                      <a:r>
                        <a:rPr lang="en-US" sz="1200" baseline="0" dirty="0" smtClean="0">
                          <a:solidFill>
                            <a:schemeClr val="tx2"/>
                          </a:solidFill>
                        </a:rPr>
                        <a:t>, building &amp;managing healthcare organization</a:t>
                      </a:r>
                      <a:endParaRPr lang="en-US" sz="1200" dirty="0">
                        <a:solidFill>
                          <a:schemeClr val="tx2"/>
                        </a:solidFill>
                      </a:endParaRPr>
                    </a:p>
                  </a:txBody>
                  <a:tcPr marT="34290" marB="34290">
                    <a:solidFill>
                      <a:schemeClr val="accent1">
                        <a:lumMod val="40000"/>
                        <a:lumOff val="60000"/>
                        <a:alpha val="40000"/>
                      </a:schemeClr>
                    </a:solidFill>
                  </a:tcPr>
                </a:tc>
                <a:tc>
                  <a:txBody>
                    <a:bodyPr/>
                    <a:lstStyle/>
                    <a:p>
                      <a:pPr algn="ctr"/>
                      <a:r>
                        <a:rPr lang="en-US" sz="1200" dirty="0" smtClean="0">
                          <a:solidFill>
                            <a:schemeClr val="tx2"/>
                          </a:solidFill>
                        </a:rPr>
                        <a:t>Utilize</a:t>
                      </a:r>
                      <a:r>
                        <a:rPr lang="en-US" sz="1200" baseline="0" dirty="0" smtClean="0">
                          <a:solidFill>
                            <a:schemeClr val="tx2"/>
                          </a:solidFill>
                        </a:rPr>
                        <a:t> learning acquired from trainings and practical exposures in real time situations </a:t>
                      </a:r>
                      <a:endParaRPr lang="en-US" sz="1200" dirty="0">
                        <a:solidFill>
                          <a:schemeClr val="tx2"/>
                        </a:solidFill>
                      </a:endParaRPr>
                    </a:p>
                  </a:txBody>
                  <a:tcPr marT="34290" marB="34290">
                    <a:solidFill>
                      <a:schemeClr val="accent1">
                        <a:lumMod val="40000"/>
                        <a:lumOff val="60000"/>
                        <a:alpha val="40000"/>
                      </a:schemeClr>
                    </a:solidFill>
                  </a:tcPr>
                </a:tc>
              </a:tr>
              <a:tr h="347981">
                <a:tc>
                  <a:txBody>
                    <a:bodyPr/>
                    <a:lstStyle/>
                    <a:p>
                      <a:r>
                        <a:rPr lang="en-US" sz="1200" dirty="0" smtClean="0">
                          <a:solidFill>
                            <a:schemeClr val="tx2"/>
                          </a:solidFill>
                        </a:rPr>
                        <a:t>Rating</a:t>
                      </a:r>
                      <a:endParaRPr lang="en-US" sz="1200" dirty="0">
                        <a:solidFill>
                          <a:schemeClr val="tx2"/>
                        </a:solidFill>
                      </a:endParaRPr>
                    </a:p>
                  </a:txBody>
                  <a:tcPr marT="34290" marB="34290"/>
                </a:tc>
                <a:tc>
                  <a:txBody>
                    <a:bodyPr/>
                    <a:lstStyle/>
                    <a:p>
                      <a:pPr algn="ctr"/>
                      <a:r>
                        <a:rPr lang="en-US" sz="1200" dirty="0" smtClean="0">
                          <a:solidFill>
                            <a:schemeClr val="tx2"/>
                          </a:solidFill>
                        </a:rPr>
                        <a:t>2</a:t>
                      </a:r>
                      <a:endParaRPr lang="en-US" sz="1200" dirty="0">
                        <a:solidFill>
                          <a:schemeClr val="tx2"/>
                        </a:solidFill>
                      </a:endParaRPr>
                    </a:p>
                  </a:txBody>
                  <a:tcPr marT="34290" marB="34290"/>
                </a:tc>
                <a:tc>
                  <a:txBody>
                    <a:bodyPr/>
                    <a:lstStyle/>
                    <a:p>
                      <a:pPr algn="ctr"/>
                      <a:r>
                        <a:rPr lang="en-US" sz="1200" dirty="0" smtClean="0">
                          <a:solidFill>
                            <a:schemeClr val="tx2"/>
                          </a:solidFill>
                        </a:rPr>
                        <a:t>3</a:t>
                      </a:r>
                      <a:endParaRPr lang="en-US" sz="1200" dirty="0">
                        <a:solidFill>
                          <a:schemeClr val="tx2"/>
                        </a:solidFill>
                      </a:endParaRPr>
                    </a:p>
                  </a:txBody>
                  <a:tcPr marT="34290" marB="34290"/>
                </a:tc>
                <a:tc>
                  <a:txBody>
                    <a:bodyPr/>
                    <a:lstStyle/>
                    <a:p>
                      <a:pPr algn="ctr"/>
                      <a:r>
                        <a:rPr lang="en-US" sz="1200" dirty="0" smtClean="0">
                          <a:solidFill>
                            <a:schemeClr val="tx2"/>
                          </a:solidFill>
                        </a:rPr>
                        <a:t>3</a:t>
                      </a:r>
                      <a:endParaRPr lang="en-US" sz="1200" dirty="0">
                        <a:solidFill>
                          <a:schemeClr val="tx2"/>
                        </a:solidFill>
                      </a:endParaRPr>
                    </a:p>
                  </a:txBody>
                  <a:tcPr marT="34290" marB="34290"/>
                </a:tc>
                <a:tc>
                  <a:txBody>
                    <a:bodyPr/>
                    <a:lstStyle/>
                    <a:p>
                      <a:pPr algn="ctr"/>
                      <a:r>
                        <a:rPr lang="en-US" sz="1200" dirty="0" smtClean="0">
                          <a:solidFill>
                            <a:schemeClr val="tx2"/>
                          </a:solidFill>
                        </a:rPr>
                        <a:t>3</a:t>
                      </a:r>
                      <a:endParaRPr lang="en-US" sz="1200" dirty="0">
                        <a:solidFill>
                          <a:schemeClr val="tx2"/>
                        </a:solidFill>
                      </a:endParaRPr>
                    </a:p>
                  </a:txBody>
                  <a:tcPr marT="34290" marB="34290"/>
                </a:tc>
              </a:tr>
            </a:tbl>
          </a:graphicData>
        </a:graphic>
      </p:graphicFrame>
      <p:sp>
        <p:nvSpPr>
          <p:cNvPr id="5" name="TextBox 4"/>
          <p:cNvSpPr txBox="1"/>
          <p:nvPr/>
        </p:nvSpPr>
        <p:spPr>
          <a:xfrm>
            <a:off x="6455576" y="3312302"/>
            <a:ext cx="2307235" cy="276999"/>
          </a:xfrm>
          <a:prstGeom prst="rect">
            <a:avLst/>
          </a:prstGeom>
          <a:noFill/>
        </p:spPr>
        <p:txBody>
          <a:bodyPr wrap="none" rtlCol="0">
            <a:spAutoFit/>
          </a:bodyPr>
          <a:lstStyle/>
          <a:p>
            <a:r>
              <a:rPr lang="en-US" sz="1200" dirty="0" smtClean="0">
                <a:cs typeface="Times New Roman" pitchFamily="18" charset="0"/>
              </a:rPr>
              <a:t>Ref: 1=Slight, 2=Moderate, 3=High</a:t>
            </a:r>
            <a:endParaRPr lang="en-US" sz="1200" dirty="0">
              <a:cs typeface="Times New Roman" pitchFamily="18" charset="0"/>
            </a:endParaRPr>
          </a:p>
        </p:txBody>
      </p:sp>
    </p:spTree>
    <p:extLst>
      <p:ext uri="{BB962C8B-B14F-4D97-AF65-F5344CB8AC3E}">
        <p14:creationId xmlns:p14="http://schemas.microsoft.com/office/powerpoint/2010/main" val="96977890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Buscouniversidad GIF">
            <a:extLst>
              <a:ext uri="{FF2B5EF4-FFF2-40B4-BE49-F238E27FC236}">
                <a16:creationId xmlns="" xmlns:a16="http://schemas.microsoft.com/office/drawing/2014/main" id="{3F661998-7CF6-4DA7-938D-9AF01E1FA419}"/>
              </a:ext>
            </a:extLst>
          </p:cNvPr>
          <p:cNvPicPr>
            <a:picLocks noGrp="1" noChangeAspect="1" noChangeArrowheads="1" noCrop="1"/>
          </p:cNvPicPr>
          <p:nvPr>
            <p:ph idx="1"/>
          </p:nvPr>
        </p:nvPicPr>
        <p:blipFill>
          <a:blip r:embed="rId2">
            <a:extLst>
              <a:ext uri="{BEBA8EAE-BF5A-486C-A8C5-ECC9F3942E4B}">
                <a14:imgProps xmlns:a14="http://schemas.microsoft.com/office/drawing/2010/main">
                  <a14:imgLayer r:embed="rId3">
                    <a14:imgEffect>
                      <a14:artisticGlowEdges/>
                    </a14:imgEffect>
                    <a14:imgEffect>
                      <a14:brightnessContrast bright="40000" contrast="20000"/>
                    </a14:imgEffect>
                  </a14:imgLayer>
                </a14:imgProps>
              </a:ext>
              <a:ext uri="{28A0092B-C50C-407E-A947-70E740481C1C}">
                <a14:useLocalDpi xmlns:a14="http://schemas.microsoft.com/office/drawing/2010/main" val="0"/>
              </a:ext>
            </a:extLst>
          </a:blip>
          <a:srcRect l="-89472" r="-89472"/>
          <a:stretch>
            <a:fillRect/>
          </a:stretch>
        </p:blipFill>
        <p:spPr bwMode="auto">
          <a:xfrm>
            <a:off x="1101844" y="0"/>
            <a:ext cx="8180945" cy="51435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5" name="TextBox 4"/>
          <p:cNvSpPr txBox="1"/>
          <p:nvPr/>
        </p:nvSpPr>
        <p:spPr>
          <a:xfrm>
            <a:off x="1189768" y="1938317"/>
            <a:ext cx="2372085" cy="144655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 You</a:t>
            </a:r>
            <a:endPar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7" name="Picture 6"/>
          <p:cNvPicPr>
            <a:picLocks noChangeAspect="1"/>
          </p:cNvPicPr>
          <p:nvPr/>
        </p:nvPicPr>
        <p:blipFill>
          <a:blip r:embed="rId4"/>
          <a:stretch>
            <a:fillRect/>
          </a:stretch>
        </p:blipFill>
        <p:spPr>
          <a:xfrm>
            <a:off x="6572627" y="0"/>
            <a:ext cx="2452619" cy="5051392"/>
          </a:xfrm>
          <a:prstGeom prst="rect">
            <a:avLst/>
          </a:prstGeom>
        </p:spPr>
      </p:pic>
    </p:spTree>
    <p:extLst>
      <p:ext uri="{BB962C8B-B14F-4D97-AF65-F5344CB8AC3E}">
        <p14:creationId xmlns:p14="http://schemas.microsoft.com/office/powerpoint/2010/main" val="37725800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191" y="1"/>
            <a:ext cx="8135809" cy="571500"/>
          </a:xfrm>
          <a:blipFill rotWithShape="1">
            <a:blip r:embed="rId3"/>
            <a:tile tx="0" ty="0" sx="100000" sy="100000" flip="none" algn="tl"/>
          </a:blipFill>
        </p:spPr>
        <p:txBody>
          <a:bodyPr>
            <a:noAutofit/>
          </a:bodyPr>
          <a:lstStyle/>
          <a:p>
            <a:pPr algn="ctr"/>
            <a:r>
              <a:rPr lang="en-US" sz="3200" dirty="0" smtClean="0"/>
              <a:t>Introduction</a:t>
            </a:r>
            <a:endParaRPr lang="en-US" sz="3200" dirty="0"/>
          </a:p>
        </p:txBody>
      </p:sp>
      <p:sp>
        <p:nvSpPr>
          <p:cNvPr id="3" name="Content Placeholder 2"/>
          <p:cNvSpPr>
            <a:spLocks noGrp="1"/>
          </p:cNvSpPr>
          <p:nvPr>
            <p:ph idx="1"/>
          </p:nvPr>
        </p:nvSpPr>
        <p:spPr>
          <a:xfrm>
            <a:off x="1128713" y="854466"/>
            <a:ext cx="4959209" cy="3692686"/>
          </a:xfrm>
        </p:spPr>
        <p:txBody>
          <a:bodyPr>
            <a:normAutofit fontScale="25000" lnSpcReduction="20000"/>
          </a:bodyPr>
          <a:lstStyle/>
          <a:p>
            <a:pPr>
              <a:lnSpc>
                <a:spcPct val="130000"/>
              </a:lnSpc>
            </a:pPr>
            <a:r>
              <a:rPr lang="en-IN" sz="5600" dirty="0" smtClean="0">
                <a:cs typeface="Times"/>
              </a:rPr>
              <a:t>Approximately </a:t>
            </a:r>
            <a:r>
              <a:rPr lang="en-IN" sz="5600" dirty="0">
                <a:cs typeface="Times"/>
              </a:rPr>
              <a:t>80% of the Indian </a:t>
            </a:r>
            <a:r>
              <a:rPr lang="en-IN" sz="5600" dirty="0" smtClean="0">
                <a:cs typeface="Times"/>
              </a:rPr>
              <a:t>population</a:t>
            </a:r>
            <a:r>
              <a:rPr lang="en-IN" sz="5600" baseline="30000" dirty="0" smtClean="0">
                <a:cs typeface="Times"/>
              </a:rPr>
              <a:t> </a:t>
            </a:r>
            <a:r>
              <a:rPr lang="en-IN" sz="5600" dirty="0">
                <a:cs typeface="Times"/>
              </a:rPr>
              <a:t>lacks health </a:t>
            </a:r>
            <a:r>
              <a:rPr lang="en-IN" sz="5600" dirty="0" smtClean="0">
                <a:cs typeface="Times"/>
              </a:rPr>
              <a:t>insurance</a:t>
            </a:r>
            <a:r>
              <a:rPr lang="en-IN" sz="5600" baseline="30000" dirty="0" smtClean="0">
                <a:cs typeface="Times"/>
              </a:rPr>
              <a:t>1</a:t>
            </a:r>
            <a:r>
              <a:rPr lang="en-IN" sz="5600" dirty="0" smtClean="0">
                <a:cs typeface="Times"/>
              </a:rPr>
              <a:t> and </a:t>
            </a:r>
            <a:r>
              <a:rPr lang="en-IN" sz="5600" dirty="0">
                <a:cs typeface="Times"/>
              </a:rPr>
              <a:t>also government-initiated healthcare plans are scarce. </a:t>
            </a:r>
            <a:endParaRPr lang="en-IN" sz="5600" dirty="0" smtClean="0">
              <a:cs typeface="Times"/>
            </a:endParaRPr>
          </a:p>
          <a:p>
            <a:pPr>
              <a:lnSpc>
                <a:spcPct val="130000"/>
              </a:lnSpc>
            </a:pPr>
            <a:r>
              <a:rPr lang="en-IN" sz="5600" dirty="0" smtClean="0">
                <a:cs typeface="Times"/>
              </a:rPr>
              <a:t>As </a:t>
            </a:r>
            <a:r>
              <a:rPr lang="en-IN" sz="5600" dirty="0">
                <a:cs typeface="Times"/>
              </a:rPr>
              <a:t>per NHA, </a:t>
            </a:r>
            <a:r>
              <a:rPr lang="en-IN" sz="5600" dirty="0" smtClean="0">
                <a:cs typeface="Times"/>
              </a:rPr>
              <a:t>OOPE contribute </a:t>
            </a:r>
            <a:r>
              <a:rPr lang="en-IN" sz="5600" dirty="0">
                <a:cs typeface="Times"/>
              </a:rPr>
              <a:t>to approximately 63.2% </a:t>
            </a:r>
            <a:r>
              <a:rPr lang="en-IN" sz="5600" dirty="0" smtClean="0">
                <a:cs typeface="Times"/>
              </a:rPr>
              <a:t>out </a:t>
            </a:r>
            <a:r>
              <a:rPr lang="en-IN" sz="5600" dirty="0">
                <a:cs typeface="Times"/>
              </a:rPr>
              <a:t>of overall health spending in </a:t>
            </a:r>
            <a:r>
              <a:rPr lang="en-IN" sz="5600" dirty="0" smtClean="0">
                <a:cs typeface="Times"/>
              </a:rPr>
              <a:t>India.</a:t>
            </a:r>
            <a:r>
              <a:rPr lang="en-IN" sz="5600" baseline="30000" dirty="0" smtClean="0">
                <a:cs typeface="Times"/>
              </a:rPr>
              <a:t>2</a:t>
            </a:r>
          </a:p>
          <a:p>
            <a:pPr>
              <a:lnSpc>
                <a:spcPct val="130000"/>
              </a:lnSpc>
            </a:pPr>
            <a:r>
              <a:rPr lang="en-IN" sz="5600" dirty="0" smtClean="0"/>
              <a:t>The second wave of the COVID-19 pandemic in India has put unimaginable pressure on health infrastructure and has resulted in OOPE to meet hospitalization and treatment expenses especially in the private sector. </a:t>
            </a:r>
          </a:p>
          <a:p>
            <a:pPr>
              <a:lnSpc>
                <a:spcPct val="130000"/>
              </a:lnSpc>
            </a:pPr>
            <a:r>
              <a:rPr lang="en-IN" sz="5600" dirty="0" smtClean="0">
                <a:cs typeface="Times"/>
              </a:rPr>
              <a:t>The availability and access to health care within the overall public sector appear to be insufficient to match up with the growing needs of the population, in pandemic era.</a:t>
            </a:r>
            <a:r>
              <a:rPr lang="en-IN" sz="5600" baseline="30000" dirty="0" smtClean="0">
                <a:cs typeface="Times"/>
              </a:rPr>
              <a:t>3</a:t>
            </a:r>
            <a:r>
              <a:rPr lang="en-US" sz="5600" dirty="0" smtClean="0">
                <a:cs typeface="Times"/>
              </a:rPr>
              <a:t> </a:t>
            </a:r>
          </a:p>
          <a:p>
            <a:pPr>
              <a:lnSpc>
                <a:spcPct val="130000"/>
              </a:lnSpc>
            </a:pPr>
            <a:r>
              <a:rPr lang="en-IN" sz="5600" dirty="0" smtClean="0">
                <a:cs typeface="Times"/>
              </a:rPr>
              <a:t>Crowd-funding is a method of funding a project or a social cause by raising money from multiple people (crowd) for a standard goal</a:t>
            </a:r>
            <a:r>
              <a:rPr lang="en-US" sz="5600" dirty="0" smtClean="0">
                <a:cs typeface="Times"/>
              </a:rPr>
              <a:t>.</a:t>
            </a:r>
          </a:p>
          <a:p>
            <a:pPr>
              <a:lnSpc>
                <a:spcPct val="130000"/>
              </a:lnSpc>
            </a:pPr>
            <a:endParaRPr lang="en-IN" sz="1600" dirty="0" smtClean="0">
              <a:latin typeface="Times"/>
              <a:cs typeface="Times"/>
            </a:endParaRPr>
          </a:p>
          <a:p>
            <a:pPr marL="82296" indent="0">
              <a:lnSpc>
                <a:spcPct val="130000"/>
              </a:lnSpc>
              <a:buNone/>
            </a:pPr>
            <a:r>
              <a:rPr lang="en-IN" sz="1600" dirty="0" smtClean="0">
                <a:latin typeface="Times"/>
                <a:cs typeface="Times"/>
              </a:rPr>
              <a:t> </a:t>
            </a:r>
            <a:endParaRPr lang="en-US" sz="1600" dirty="0">
              <a:latin typeface="Times"/>
              <a:cs typeface="Times"/>
            </a:endParaRPr>
          </a:p>
        </p:txBody>
      </p:sp>
      <p:pic>
        <p:nvPicPr>
          <p:cNvPr id="4" name="Picture 3"/>
          <p:cNvPicPr>
            <a:picLocks noChangeAspect="1"/>
          </p:cNvPicPr>
          <p:nvPr/>
        </p:nvPicPr>
        <p:blipFill>
          <a:blip r:embed="rId4"/>
          <a:stretch>
            <a:fillRect/>
          </a:stretch>
        </p:blipFill>
        <p:spPr>
          <a:xfrm>
            <a:off x="6087922" y="571501"/>
            <a:ext cx="3056078" cy="4572000"/>
          </a:xfrm>
          <a:prstGeom prst="rect">
            <a:avLst/>
          </a:prstGeom>
        </p:spPr>
      </p:pic>
    </p:spTree>
    <p:extLst>
      <p:ext uri="{BB962C8B-B14F-4D97-AF65-F5344CB8AC3E}">
        <p14:creationId xmlns:p14="http://schemas.microsoft.com/office/powerpoint/2010/main" val="288999406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8713" y="657225"/>
            <a:ext cx="7804975" cy="4400549"/>
          </a:xfrm>
        </p:spPr>
        <p:txBody>
          <a:bodyPr>
            <a:normAutofit lnSpcReduction="10000"/>
          </a:bodyPr>
          <a:lstStyle/>
          <a:p>
            <a:pPr>
              <a:buNone/>
            </a:pPr>
            <a:r>
              <a:rPr lang="en-US" sz="1600" b="1" dirty="0" smtClean="0">
                <a:cs typeface="Times"/>
              </a:rPr>
              <a:t>Research questions</a:t>
            </a:r>
          </a:p>
          <a:p>
            <a:pPr>
              <a:buFont typeface="Wingdings" charset="2"/>
              <a:buChar char="Ø"/>
            </a:pPr>
            <a:r>
              <a:rPr lang="en-US" sz="1600" dirty="0" smtClean="0">
                <a:cs typeface="Times"/>
              </a:rPr>
              <a:t>Can crowd-funding be a solution in providing financial assistance during COVID-19 pandemic?</a:t>
            </a:r>
          </a:p>
          <a:p>
            <a:pPr>
              <a:buFont typeface="Wingdings" charset="2"/>
              <a:buChar char="Ø"/>
            </a:pPr>
            <a:r>
              <a:rPr lang="en-US" sz="1600" dirty="0" smtClean="0">
                <a:cs typeface="Times"/>
              </a:rPr>
              <a:t>What is the perception of healthcare professionals regarding crowd-funding platforms in COVID-19 crisis ?</a:t>
            </a:r>
          </a:p>
          <a:p>
            <a:pPr marL="82296" indent="0">
              <a:buNone/>
            </a:pPr>
            <a:r>
              <a:rPr lang="en-US" sz="1600" b="1" dirty="0" smtClean="0">
                <a:cs typeface="Times"/>
              </a:rPr>
              <a:t>Aim</a:t>
            </a:r>
          </a:p>
          <a:p>
            <a:pPr>
              <a:buFont typeface="Wingdings" charset="2"/>
              <a:buChar char="Ø"/>
            </a:pPr>
            <a:r>
              <a:rPr lang="en-US" sz="1600" dirty="0" smtClean="0">
                <a:cs typeface="Times"/>
              </a:rPr>
              <a:t>To evaluate the perception of healthcare professionals regarding crowdfunding platform and to assess the role </a:t>
            </a:r>
            <a:r>
              <a:rPr lang="en-US" sz="1600" dirty="0">
                <a:cs typeface="Times"/>
              </a:rPr>
              <a:t>o</a:t>
            </a:r>
            <a:r>
              <a:rPr lang="en-US" sz="1600" dirty="0" smtClean="0">
                <a:cs typeface="Times"/>
              </a:rPr>
              <a:t>f crowdfunding campaign in COVID-19 crisi</a:t>
            </a:r>
            <a:r>
              <a:rPr lang="en-US" sz="1600" dirty="0">
                <a:cs typeface="Times"/>
              </a:rPr>
              <a:t>s</a:t>
            </a:r>
            <a:r>
              <a:rPr lang="en-US" sz="1600" dirty="0" smtClean="0">
                <a:cs typeface="Times"/>
              </a:rPr>
              <a:t> </a:t>
            </a:r>
          </a:p>
          <a:p>
            <a:pPr marL="425196" indent="-342900">
              <a:buNone/>
            </a:pPr>
            <a:r>
              <a:rPr lang="en-US" sz="1600" b="1" dirty="0" smtClean="0">
                <a:cs typeface="Times"/>
              </a:rPr>
              <a:t>Primary objective</a:t>
            </a:r>
          </a:p>
          <a:p>
            <a:pPr marL="425196" lvl="0" indent="-342900">
              <a:buFont typeface="Wingdings" pitchFamily="2" charset="2"/>
              <a:buChar char="Ø"/>
            </a:pPr>
            <a:r>
              <a:rPr lang="en-IN" sz="1600" dirty="0" smtClean="0">
                <a:cs typeface="Times"/>
              </a:rPr>
              <a:t>To find out the awareness of healthcare professional regarding crowd-funding in COVID-19 crisis </a:t>
            </a:r>
          </a:p>
          <a:p>
            <a:pPr marL="425196" lvl="0" indent="-342900">
              <a:buNone/>
            </a:pPr>
            <a:r>
              <a:rPr lang="en-US" sz="1600" b="1" dirty="0" smtClean="0">
                <a:cs typeface="Times"/>
              </a:rPr>
              <a:t>Secondary objective</a:t>
            </a:r>
          </a:p>
          <a:p>
            <a:pPr marL="425196" indent="-342900">
              <a:buFont typeface="Wingdings" pitchFamily="2" charset="2"/>
              <a:buChar char="Ø"/>
            </a:pPr>
            <a:r>
              <a:rPr lang="en-US" sz="1600" dirty="0" smtClean="0">
                <a:cs typeface="Times"/>
              </a:rPr>
              <a:t>To understand the functioning of various Indian Crowd-funding Platforms related to COVID-19 relief.</a:t>
            </a:r>
          </a:p>
          <a:p>
            <a:pPr marL="425196" indent="-342900">
              <a:buFont typeface="Wingdings" pitchFamily="2" charset="2"/>
              <a:buChar char="Ø"/>
            </a:pPr>
            <a:r>
              <a:rPr lang="en-US" sz="1600" dirty="0" smtClean="0">
                <a:cs typeface="Times"/>
              </a:rPr>
              <a:t>To find out the perception of healthcare professionals regarding crowdfunding in covid pandemic.</a:t>
            </a:r>
          </a:p>
          <a:p>
            <a:pPr marL="425196" indent="-342900">
              <a:buNone/>
            </a:pPr>
            <a:endParaRPr lang="en-US" sz="1600" dirty="0" smtClean="0">
              <a:cs typeface="Times"/>
            </a:endParaRPr>
          </a:p>
          <a:p>
            <a:pPr marL="425196" indent="-342900">
              <a:buNone/>
            </a:pPr>
            <a:endParaRPr lang="en-IN" sz="1600" dirty="0" smtClean="0">
              <a:cs typeface="Times"/>
            </a:endParaRPr>
          </a:p>
        </p:txBody>
      </p:sp>
      <p:sp>
        <p:nvSpPr>
          <p:cNvPr id="5" name="Title 1"/>
          <p:cNvSpPr>
            <a:spLocks noGrp="1"/>
          </p:cNvSpPr>
          <p:nvPr>
            <p:ph type="title"/>
          </p:nvPr>
        </p:nvSpPr>
        <p:spPr>
          <a:xfrm>
            <a:off x="1008191" y="0"/>
            <a:ext cx="8135809" cy="557214"/>
          </a:xfrm>
          <a:blipFill rotWithShape="1">
            <a:blip r:embed="rId2"/>
            <a:tile tx="0" ty="0" sx="100000" sy="100000" flip="none" algn="tl"/>
          </a:blipFill>
        </p:spPr>
        <p:txBody>
          <a:bodyPr>
            <a:noAutofit/>
          </a:bodyPr>
          <a:lstStyle/>
          <a:p>
            <a:pPr algn="ctr"/>
            <a:r>
              <a:rPr lang="en-US" sz="3200" dirty="0" smtClean="0"/>
              <a:t>Purpose of study</a:t>
            </a:r>
            <a:endParaRPr lang="en-US" sz="3200" dirty="0"/>
          </a:p>
        </p:txBody>
      </p:sp>
    </p:spTree>
    <p:extLst>
      <p:ext uri="{BB962C8B-B14F-4D97-AF65-F5344CB8AC3E}">
        <p14:creationId xmlns:p14="http://schemas.microsoft.com/office/powerpoint/2010/main" val="32712751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9038" y="844659"/>
            <a:ext cx="7704962" cy="4160287"/>
          </a:xfrm>
        </p:spPr>
        <p:txBody>
          <a:bodyPr>
            <a:normAutofit fontScale="25000" lnSpcReduction="20000"/>
          </a:bodyPr>
          <a:lstStyle/>
          <a:p>
            <a:pPr>
              <a:lnSpc>
                <a:spcPct val="150000"/>
              </a:lnSpc>
              <a:buNone/>
            </a:pPr>
            <a:r>
              <a:rPr lang="en-IN" sz="5600" b="1" dirty="0">
                <a:cs typeface="Times"/>
              </a:rPr>
              <a:t>Study </a:t>
            </a:r>
            <a:r>
              <a:rPr lang="en-IN" sz="5600" b="1" dirty="0" smtClean="0">
                <a:cs typeface="Times"/>
              </a:rPr>
              <a:t>design</a:t>
            </a:r>
            <a:r>
              <a:rPr lang="en-IN" sz="5600" b="1" dirty="0">
                <a:cs typeface="Times"/>
              </a:rPr>
              <a:t>:</a:t>
            </a:r>
            <a:r>
              <a:rPr lang="en-IN" sz="5600" dirty="0" smtClean="0">
                <a:cs typeface="Times"/>
              </a:rPr>
              <a:t> </a:t>
            </a:r>
            <a:r>
              <a:rPr lang="en-IN" sz="5600" dirty="0">
                <a:cs typeface="Times"/>
              </a:rPr>
              <a:t>Cross sectional descriptive study. </a:t>
            </a:r>
            <a:endParaRPr lang="en-US" sz="5600" dirty="0">
              <a:cs typeface="Times"/>
            </a:endParaRPr>
          </a:p>
          <a:p>
            <a:pPr>
              <a:lnSpc>
                <a:spcPct val="150000"/>
              </a:lnSpc>
              <a:buNone/>
            </a:pPr>
            <a:r>
              <a:rPr lang="en-IN" sz="5600" b="1" dirty="0" smtClean="0">
                <a:cs typeface="Times"/>
              </a:rPr>
              <a:t>Study setting:</a:t>
            </a:r>
            <a:r>
              <a:rPr lang="en-IN" sz="5600" dirty="0" smtClean="0">
                <a:cs typeface="Times"/>
              </a:rPr>
              <a:t> </a:t>
            </a:r>
            <a:r>
              <a:rPr lang="en-IN" sz="5600" dirty="0">
                <a:cs typeface="Times"/>
              </a:rPr>
              <a:t>The study </a:t>
            </a:r>
            <a:r>
              <a:rPr lang="en-IN" sz="5600" dirty="0" smtClean="0">
                <a:cs typeface="Times"/>
              </a:rPr>
              <a:t>was </a:t>
            </a:r>
            <a:r>
              <a:rPr lang="en-IN" sz="5600" dirty="0">
                <a:cs typeface="Times"/>
              </a:rPr>
              <a:t>done in two parts</a:t>
            </a:r>
            <a:r>
              <a:rPr lang="en-IN" sz="5600" dirty="0" smtClean="0">
                <a:cs typeface="Times"/>
              </a:rPr>
              <a:t>:</a:t>
            </a:r>
          </a:p>
          <a:p>
            <a:pPr>
              <a:lnSpc>
                <a:spcPct val="150000"/>
              </a:lnSpc>
              <a:buFont typeface="Wingdings" charset="2"/>
              <a:buChar char="ü"/>
            </a:pPr>
            <a:r>
              <a:rPr lang="en-IN" sz="5600" dirty="0" smtClean="0">
                <a:cs typeface="Times"/>
              </a:rPr>
              <a:t>Online </a:t>
            </a:r>
            <a:r>
              <a:rPr lang="en-IN" sz="5600" dirty="0">
                <a:cs typeface="Times"/>
              </a:rPr>
              <a:t>survey of healthcare professionals across India and </a:t>
            </a:r>
            <a:endParaRPr lang="en-US" sz="5600" dirty="0">
              <a:cs typeface="Times"/>
            </a:endParaRPr>
          </a:p>
          <a:p>
            <a:pPr>
              <a:lnSpc>
                <a:spcPct val="150000"/>
              </a:lnSpc>
              <a:buFont typeface="Wingdings" charset="2"/>
              <a:buChar char="ü"/>
            </a:pPr>
            <a:r>
              <a:rPr lang="en-IN" sz="5600" dirty="0" smtClean="0">
                <a:cs typeface="Times"/>
              </a:rPr>
              <a:t>Review </a:t>
            </a:r>
            <a:r>
              <a:rPr lang="en-IN" sz="5600" dirty="0">
                <a:cs typeface="Times"/>
              </a:rPr>
              <a:t>of crowdfunding platforms </a:t>
            </a:r>
            <a:r>
              <a:rPr lang="en-IN" sz="5600" dirty="0" smtClean="0">
                <a:cs typeface="Times"/>
              </a:rPr>
              <a:t>(CFPs) undertaking </a:t>
            </a:r>
            <a:r>
              <a:rPr lang="en-IN" sz="5600" dirty="0">
                <a:cs typeface="Times"/>
              </a:rPr>
              <a:t>COVID-19 relief campaigns in </a:t>
            </a:r>
            <a:r>
              <a:rPr lang="en-IN" sz="5600" dirty="0" smtClean="0">
                <a:cs typeface="Times"/>
              </a:rPr>
              <a:t>India</a:t>
            </a:r>
            <a:endParaRPr lang="en-US" sz="5600" dirty="0">
              <a:cs typeface="Times"/>
            </a:endParaRPr>
          </a:p>
          <a:p>
            <a:pPr>
              <a:lnSpc>
                <a:spcPct val="150000"/>
              </a:lnSpc>
              <a:buNone/>
            </a:pPr>
            <a:r>
              <a:rPr lang="en-US" sz="5600" b="1" dirty="0" smtClean="0">
                <a:cs typeface="Times"/>
              </a:rPr>
              <a:t>Selection criteria: </a:t>
            </a:r>
          </a:p>
          <a:p>
            <a:pPr marL="425196" indent="-342900">
              <a:lnSpc>
                <a:spcPct val="150000"/>
              </a:lnSpc>
              <a:buFont typeface="Wingdings" pitchFamily="2" charset="2"/>
              <a:buChar char="ü"/>
            </a:pPr>
            <a:r>
              <a:rPr lang="en-US" sz="5600" dirty="0" smtClean="0">
                <a:cs typeface="Times"/>
              </a:rPr>
              <a:t>For online survey –</a:t>
            </a:r>
            <a:r>
              <a:rPr lang="en-IN" sz="5600" dirty="0"/>
              <a:t>– Since no previous literature was found reporting our outcome variable of interest, </a:t>
            </a:r>
            <a:r>
              <a:rPr lang="en-IN" sz="5600" dirty="0" smtClean="0"/>
              <a:t>assumed </a:t>
            </a:r>
            <a:r>
              <a:rPr lang="en-IN" sz="5600" dirty="0"/>
              <a:t>the awareness regarding crowdfunding among healthcare professionals to be 50%, yielding a sample size of 100, assuming 95% confidence and 10% absolute precision. </a:t>
            </a:r>
            <a:endParaRPr lang="en-IN" sz="5600" dirty="0" smtClean="0"/>
          </a:p>
          <a:p>
            <a:pPr marL="425196" indent="-342900">
              <a:lnSpc>
                <a:spcPct val="150000"/>
              </a:lnSpc>
              <a:buFont typeface="Wingdings" pitchFamily="2" charset="2"/>
              <a:buChar char="ü"/>
            </a:pPr>
            <a:r>
              <a:rPr lang="en-US" sz="5600" dirty="0" smtClean="0">
                <a:cs typeface="Times"/>
              </a:rPr>
              <a:t>For review – Survey outcome, availability of information, locational presence, scale and type of crowd.  Top 100 campaigns where more than 50% of the target funds were raised.</a:t>
            </a:r>
          </a:p>
          <a:p>
            <a:pPr marL="425196" indent="-342900">
              <a:buNone/>
            </a:pPr>
            <a:endParaRPr lang="en-US" sz="1400" dirty="0" smtClean="0">
              <a:cs typeface="Times"/>
            </a:endParaRPr>
          </a:p>
        </p:txBody>
      </p:sp>
      <p:sp>
        <p:nvSpPr>
          <p:cNvPr id="5" name="Title 1"/>
          <p:cNvSpPr>
            <a:spLocks noGrp="1"/>
          </p:cNvSpPr>
          <p:nvPr>
            <p:ph type="title"/>
          </p:nvPr>
        </p:nvSpPr>
        <p:spPr>
          <a:xfrm>
            <a:off x="1017885" y="0"/>
            <a:ext cx="8126115" cy="572039"/>
          </a:xfrm>
          <a:blipFill rotWithShape="1">
            <a:blip r:embed="rId2"/>
            <a:tile tx="0" ty="0" sx="100000" sy="100000" flip="none" algn="tl"/>
          </a:blipFill>
        </p:spPr>
        <p:txBody>
          <a:bodyPr>
            <a:noAutofit/>
          </a:bodyPr>
          <a:lstStyle/>
          <a:p>
            <a:pPr algn="ctr"/>
            <a:r>
              <a:rPr lang="en-US" sz="3200" dirty="0" smtClean="0"/>
              <a:t>Methodology </a:t>
            </a:r>
            <a:endParaRPr lang="en-US" sz="3200" dirty="0"/>
          </a:p>
        </p:txBody>
      </p:sp>
    </p:spTree>
    <p:extLst>
      <p:ext uri="{BB962C8B-B14F-4D97-AF65-F5344CB8AC3E}">
        <p14:creationId xmlns:p14="http://schemas.microsoft.com/office/powerpoint/2010/main" val="8477997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a:lnSpc>
                <a:spcPct val="150000"/>
              </a:lnSpc>
              <a:buNone/>
            </a:pPr>
            <a:r>
              <a:rPr lang="en-US" b="1" dirty="0">
                <a:cs typeface="Times"/>
              </a:rPr>
              <a:t>Sampling method:</a:t>
            </a:r>
          </a:p>
          <a:p>
            <a:pPr marL="425196" indent="-342900">
              <a:lnSpc>
                <a:spcPct val="150000"/>
              </a:lnSpc>
              <a:buFont typeface="Wingdings" pitchFamily="2" charset="2"/>
              <a:buChar char="ü"/>
            </a:pPr>
            <a:r>
              <a:rPr lang="en-US" dirty="0">
                <a:cs typeface="Times"/>
              </a:rPr>
              <a:t>For online survey – Snowball sampling</a:t>
            </a:r>
          </a:p>
          <a:p>
            <a:pPr marL="425196" indent="-342900">
              <a:lnSpc>
                <a:spcPct val="150000"/>
              </a:lnSpc>
              <a:buFont typeface="Wingdings" pitchFamily="2" charset="2"/>
              <a:buChar char="ü"/>
            </a:pPr>
            <a:r>
              <a:rPr lang="en-US" dirty="0">
                <a:cs typeface="Times"/>
              </a:rPr>
              <a:t>For review – All CFPs meeting the selection criteria</a:t>
            </a:r>
          </a:p>
          <a:p>
            <a:pPr marL="425196" indent="-342900">
              <a:lnSpc>
                <a:spcPct val="150000"/>
              </a:lnSpc>
              <a:buNone/>
            </a:pPr>
            <a:r>
              <a:rPr lang="en-US" b="1" dirty="0">
                <a:cs typeface="Times"/>
              </a:rPr>
              <a:t>Data collection tools: </a:t>
            </a:r>
            <a:r>
              <a:rPr lang="en-US" dirty="0">
                <a:cs typeface="Times"/>
              </a:rPr>
              <a:t>Online Survey form (in Google forms) to assess awareness and perception and data abstraction tool to study CFPs for COVID-19 campaigns in India.</a:t>
            </a:r>
          </a:p>
          <a:p>
            <a:pPr marL="425196" indent="-342900">
              <a:lnSpc>
                <a:spcPct val="150000"/>
              </a:lnSpc>
              <a:buNone/>
            </a:pPr>
            <a:r>
              <a:rPr lang="en-IN" b="1" dirty="0">
                <a:cs typeface="Times"/>
              </a:rPr>
              <a:t>Research parameters: </a:t>
            </a:r>
            <a:r>
              <a:rPr lang="en-IN" dirty="0">
                <a:cs typeface="Times"/>
              </a:rPr>
              <a:t>The CFPs were compared on the basis of the following parameters: Operations and Funds raised during COVID-19 pandemic.</a:t>
            </a:r>
            <a:endParaRPr lang="en-US" dirty="0">
              <a:cs typeface="Times"/>
            </a:endParaRPr>
          </a:p>
          <a:p>
            <a:pPr marL="425196" indent="-342900">
              <a:buNone/>
            </a:pPr>
            <a:endParaRPr lang="en-US" sz="800" dirty="0">
              <a:cs typeface="Times"/>
            </a:endParaRPr>
          </a:p>
          <a:p>
            <a:endParaRPr lang="en-US" dirty="0"/>
          </a:p>
        </p:txBody>
      </p:sp>
    </p:spTree>
    <p:extLst>
      <p:ext uri="{BB962C8B-B14F-4D97-AF65-F5344CB8AC3E}">
        <p14:creationId xmlns:p14="http://schemas.microsoft.com/office/powerpoint/2010/main" val="45774351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21581" y="557214"/>
            <a:ext cx="7712107" cy="4278094"/>
          </a:xfrm>
          <a:prstGeom prst="rect">
            <a:avLst/>
          </a:prstGeom>
          <a:noFill/>
        </p:spPr>
        <p:txBody>
          <a:bodyPr wrap="square" rtlCol="0">
            <a:spAutoFit/>
          </a:bodyPr>
          <a:lstStyle/>
          <a:p>
            <a:pPr marL="342900" indent="-342900"/>
            <a:endParaRPr lang="en-US" sz="1600" b="1" dirty="0" smtClean="0">
              <a:cs typeface="Times"/>
            </a:endParaRPr>
          </a:p>
          <a:p>
            <a:pPr marL="342900" indent="-342900"/>
            <a:r>
              <a:rPr lang="en-US" sz="1600" b="1" dirty="0" smtClean="0">
                <a:cs typeface="Times"/>
              </a:rPr>
              <a:t>Knowing our respondents</a:t>
            </a:r>
          </a:p>
          <a:p>
            <a:pPr marL="342900" indent="-342900">
              <a:buFont typeface="Arial"/>
              <a:buChar char="•"/>
            </a:pPr>
            <a:r>
              <a:rPr lang="en-US" sz="1600" dirty="0" smtClean="0">
                <a:cs typeface="Times"/>
              </a:rPr>
              <a:t>A total of 153 responses (age range 19 to 50 years) were received and included in the study after data cleaning and checking for selection criteria. </a:t>
            </a:r>
          </a:p>
          <a:p>
            <a:pPr marL="342900" indent="-342900">
              <a:buFont typeface="Arial"/>
              <a:buChar char="•"/>
            </a:pPr>
            <a:r>
              <a:rPr lang="en-US" sz="1600" dirty="0" smtClean="0">
                <a:cs typeface="Times"/>
              </a:rPr>
              <a:t>Majority were MBA healthcare professionals and 20% were MBBS and BDS.</a:t>
            </a:r>
          </a:p>
          <a:p>
            <a:pPr marL="342900" indent="-342900"/>
            <a:endParaRPr lang="en-US" sz="1600" b="1" dirty="0" smtClean="0">
              <a:cs typeface="Times"/>
            </a:endParaRPr>
          </a:p>
          <a:p>
            <a:pPr marL="342900" indent="-342900"/>
            <a:r>
              <a:rPr lang="en-US" sz="1600" b="1" dirty="0" smtClean="0">
                <a:cs typeface="Times"/>
              </a:rPr>
              <a:t>Awareness regarding CFPs </a:t>
            </a:r>
          </a:p>
          <a:p>
            <a:pPr marL="342900" indent="-342900">
              <a:buFont typeface="Arial"/>
              <a:buChar char="•"/>
            </a:pPr>
            <a:r>
              <a:rPr lang="en-US" sz="1600" dirty="0" smtClean="0">
                <a:cs typeface="Times"/>
              </a:rPr>
              <a:t>We found that 120 (78%) respondents were aware about crowd-funding platforms (CFPs).</a:t>
            </a:r>
          </a:p>
          <a:p>
            <a:pPr marL="342900" indent="-342900">
              <a:buFont typeface="Arial"/>
              <a:buChar char="•"/>
            </a:pPr>
            <a:r>
              <a:rPr lang="en-US" sz="1600" dirty="0" smtClean="0">
                <a:cs typeface="Times"/>
              </a:rPr>
              <a:t>When asked to name the CFPs they had heard about, highest responses were received for Impact Guru (27.5%), followed by Ketto (20.8%) and Milaap (11.7%). These three platforms were therefore selected for detailed study.</a:t>
            </a:r>
          </a:p>
          <a:p>
            <a:pPr marL="342900" indent="-342900"/>
            <a:endParaRPr lang="en-US" sz="1600" b="1" dirty="0" smtClean="0">
              <a:cs typeface="Times"/>
            </a:endParaRPr>
          </a:p>
          <a:p>
            <a:pPr marL="342900" indent="-342900"/>
            <a:r>
              <a:rPr lang="en-US" sz="1600" b="1" dirty="0" smtClean="0">
                <a:cs typeface="Times"/>
              </a:rPr>
              <a:t>Perception regarding financial gap for healthcare services</a:t>
            </a:r>
          </a:p>
          <a:p>
            <a:pPr marL="342900" indent="-342900">
              <a:buFont typeface="Arial" pitchFamily="34" charset="0"/>
              <a:buChar char="•"/>
            </a:pPr>
            <a:r>
              <a:rPr lang="en-US" sz="1600" dirty="0" smtClean="0">
                <a:cs typeface="Times"/>
              </a:rPr>
              <a:t>A staggering 146 respondents (95%) feel that a financial gap exists in the medical sector. </a:t>
            </a:r>
          </a:p>
          <a:p>
            <a:pPr marL="342900" indent="-342900"/>
            <a:endParaRPr lang="en-US" sz="1600" b="1" dirty="0" smtClean="0">
              <a:cs typeface="Times"/>
            </a:endParaRPr>
          </a:p>
        </p:txBody>
      </p:sp>
      <p:sp>
        <p:nvSpPr>
          <p:cNvPr id="6" name="Title 1"/>
          <p:cNvSpPr>
            <a:spLocks noGrp="1"/>
          </p:cNvSpPr>
          <p:nvPr>
            <p:ph type="title"/>
          </p:nvPr>
        </p:nvSpPr>
        <p:spPr>
          <a:xfrm>
            <a:off x="969415" y="0"/>
            <a:ext cx="8174586" cy="557214"/>
          </a:xfrm>
          <a:blipFill rotWithShape="1">
            <a:blip r:embed="rId2"/>
            <a:tile tx="0" ty="0" sx="100000" sy="100000" flip="none" algn="tl"/>
          </a:blipFill>
        </p:spPr>
        <p:txBody>
          <a:bodyPr>
            <a:noAutofit/>
          </a:bodyPr>
          <a:lstStyle/>
          <a:p>
            <a:pPr algn="ctr"/>
            <a:r>
              <a:rPr lang="en-US" sz="3200" dirty="0" smtClean="0"/>
              <a:t>Results of online survey  </a:t>
            </a:r>
            <a:endParaRPr lang="en-US" sz="3200" dirty="0"/>
          </a:p>
        </p:txBody>
      </p:sp>
    </p:spTree>
    <p:extLst>
      <p:ext uri="{BB962C8B-B14F-4D97-AF65-F5344CB8AC3E}">
        <p14:creationId xmlns:p14="http://schemas.microsoft.com/office/powerpoint/2010/main" val="126963835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21581" y="557214"/>
            <a:ext cx="7712107" cy="4524316"/>
          </a:xfrm>
          <a:prstGeom prst="rect">
            <a:avLst/>
          </a:prstGeom>
          <a:noFill/>
        </p:spPr>
        <p:txBody>
          <a:bodyPr wrap="square" rtlCol="0">
            <a:spAutoFit/>
          </a:bodyPr>
          <a:lstStyle/>
          <a:p>
            <a:pPr marL="342900" indent="-342900"/>
            <a:endParaRPr lang="en-US" sz="1600" b="1" dirty="0" smtClean="0">
              <a:cs typeface="Times"/>
            </a:endParaRPr>
          </a:p>
          <a:p>
            <a:pPr marL="342900" indent="-342900"/>
            <a:r>
              <a:rPr lang="en-US" sz="1600" b="1" dirty="0" smtClean="0">
                <a:cs typeface="Times"/>
              </a:rPr>
              <a:t>Past experience and donation</a:t>
            </a:r>
          </a:p>
          <a:p>
            <a:pPr marL="342900" indent="-342900">
              <a:buFont typeface="Arial"/>
              <a:buChar char="•"/>
            </a:pPr>
            <a:r>
              <a:rPr lang="en-US" sz="1600" dirty="0" smtClean="0">
                <a:cs typeface="Times"/>
              </a:rPr>
              <a:t>77 respondents (50%) reported that they knew somebody whose treatment required financial support. Out of them, 59 (77%) said that they would like to donate to crowd-funding campaigns</a:t>
            </a:r>
          </a:p>
          <a:p>
            <a:pPr marL="342900" indent="-342900">
              <a:buFont typeface="Arial"/>
              <a:buChar char="•"/>
            </a:pPr>
            <a:r>
              <a:rPr lang="en-US" sz="1600" dirty="0" smtClean="0">
                <a:cs typeface="Times"/>
              </a:rPr>
              <a:t>112 respondents (73%) came across campaigns for COVID-19 resources, out of which </a:t>
            </a:r>
            <a:r>
              <a:rPr lang="en-US" sz="1600" dirty="0" smtClean="0">
                <a:cs typeface="Times"/>
              </a:rPr>
              <a:t>102 (97%) </a:t>
            </a:r>
            <a:r>
              <a:rPr lang="en-US" sz="1600" dirty="0" smtClean="0">
                <a:cs typeface="Times"/>
              </a:rPr>
              <a:t>respondents are willing to donate. </a:t>
            </a:r>
          </a:p>
          <a:p>
            <a:pPr marL="342900" indent="-342900"/>
            <a:endParaRPr lang="en-US" sz="1600" b="1" dirty="0" smtClean="0">
              <a:cs typeface="Times"/>
            </a:endParaRPr>
          </a:p>
          <a:p>
            <a:pPr marL="342900" indent="-342900"/>
            <a:r>
              <a:rPr lang="en-US" sz="1600" b="1" dirty="0" smtClean="0">
                <a:cs typeface="Times"/>
              </a:rPr>
              <a:t>Perception regarding genuineness of CFPs</a:t>
            </a:r>
          </a:p>
          <a:p>
            <a:pPr marL="342900" indent="-342900">
              <a:buFont typeface="Arial"/>
              <a:buChar char="•"/>
            </a:pPr>
            <a:r>
              <a:rPr lang="en-US" sz="1600" dirty="0" smtClean="0">
                <a:cs typeface="Times"/>
              </a:rPr>
              <a:t>Almost one-third (30%) respondents believed that CFPs are not genuine. </a:t>
            </a:r>
          </a:p>
          <a:p>
            <a:pPr marL="342900" indent="-342900"/>
            <a:endParaRPr lang="en-US" sz="1600" b="1" dirty="0" smtClean="0">
              <a:cs typeface="Times"/>
            </a:endParaRPr>
          </a:p>
          <a:p>
            <a:pPr marL="342900" indent="-342900"/>
            <a:r>
              <a:rPr lang="en-US" sz="1600" b="1" dirty="0" smtClean="0">
                <a:cs typeface="Times"/>
              </a:rPr>
              <a:t>Perception regarding efficiency of CFPs</a:t>
            </a:r>
          </a:p>
          <a:p>
            <a:pPr marL="342900" indent="-342900">
              <a:buFont typeface="Arial"/>
              <a:buChar char="•"/>
            </a:pPr>
            <a:r>
              <a:rPr lang="en-US" sz="1600" dirty="0" smtClean="0">
                <a:cs typeface="Times"/>
              </a:rPr>
              <a:t>A majority of the respondents (64%) did not believe that CFPs could raise sufficient funds and cannot solve the financial crisis around healthcare.</a:t>
            </a:r>
          </a:p>
          <a:p>
            <a:pPr marL="342900" indent="-342900">
              <a:buFont typeface="Arial"/>
              <a:buChar char="•"/>
            </a:pPr>
            <a:r>
              <a:rPr lang="en-US" sz="1600" dirty="0" smtClean="0">
                <a:cs typeface="Times"/>
              </a:rPr>
              <a:t>However, 67% of the respondents also believed that as crowd-funding becomes more popular and streamlined, it could resolve financial crisis in health in the future.</a:t>
            </a:r>
          </a:p>
          <a:p>
            <a:pPr marL="342900" indent="-342900">
              <a:buFont typeface="Arial"/>
              <a:buChar char="•"/>
            </a:pPr>
            <a:endParaRPr lang="en-US" sz="1600" dirty="0" smtClean="0">
              <a:cs typeface="Times"/>
            </a:endParaRPr>
          </a:p>
          <a:p>
            <a:pPr marL="342900" indent="-342900">
              <a:buFont typeface="Arial"/>
              <a:buChar char="•"/>
            </a:pPr>
            <a:endParaRPr lang="en-US" sz="1600" dirty="0" smtClean="0">
              <a:cs typeface="Times"/>
            </a:endParaRPr>
          </a:p>
        </p:txBody>
      </p:sp>
      <p:sp>
        <p:nvSpPr>
          <p:cNvPr id="6" name="Title 1"/>
          <p:cNvSpPr>
            <a:spLocks noGrp="1"/>
          </p:cNvSpPr>
          <p:nvPr>
            <p:ph type="title"/>
          </p:nvPr>
        </p:nvSpPr>
        <p:spPr>
          <a:xfrm>
            <a:off x="1008191" y="0"/>
            <a:ext cx="8135809" cy="557214"/>
          </a:xfrm>
          <a:blipFill rotWithShape="1">
            <a:blip r:embed="rId2"/>
            <a:tile tx="0" ty="0" sx="100000" sy="100000" flip="none" algn="tl"/>
          </a:blipFill>
        </p:spPr>
        <p:txBody>
          <a:bodyPr>
            <a:noAutofit/>
          </a:bodyPr>
          <a:lstStyle/>
          <a:p>
            <a:pPr algn="ctr"/>
            <a:r>
              <a:rPr lang="en-US" sz="3200" dirty="0" smtClean="0"/>
              <a:t>Results of online survey  </a:t>
            </a:r>
            <a:endParaRPr lang="en-US" sz="3200" dirty="0"/>
          </a:p>
        </p:txBody>
      </p:sp>
    </p:spTree>
    <p:extLst>
      <p:ext uri="{BB962C8B-B14F-4D97-AF65-F5344CB8AC3E}">
        <p14:creationId xmlns:p14="http://schemas.microsoft.com/office/powerpoint/2010/main" val="12696383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28713" y="77388"/>
            <a:ext cx="7804975" cy="479826"/>
          </a:xfrm>
        </p:spPr>
        <p:txBody>
          <a:bodyPr>
            <a:noAutofit/>
          </a:bodyPr>
          <a:lstStyle/>
          <a:p>
            <a:pPr algn="ctr"/>
            <a:r>
              <a:rPr lang="en-US" sz="3200" dirty="0" smtClean="0"/>
              <a:t>Analysis of crowd-funding platforms</a:t>
            </a:r>
            <a:endParaRPr lang="en-US" sz="3200" dirty="0"/>
          </a:p>
        </p:txBody>
      </p:sp>
      <p:graphicFrame>
        <p:nvGraphicFramePr>
          <p:cNvPr id="7" name="Table 6"/>
          <p:cNvGraphicFramePr>
            <a:graphicFrameLocks noGrp="1"/>
          </p:cNvGraphicFramePr>
          <p:nvPr>
            <p:extLst>
              <p:ext uri="{D42A27DB-BD31-4B8C-83A1-F6EECF244321}">
                <p14:modId xmlns:p14="http://schemas.microsoft.com/office/powerpoint/2010/main" val="2502808764"/>
              </p:ext>
            </p:extLst>
          </p:nvPr>
        </p:nvGraphicFramePr>
        <p:xfrm>
          <a:off x="1245394" y="736369"/>
          <a:ext cx="3076574" cy="1472929"/>
        </p:xfrm>
        <a:graphic>
          <a:graphicData uri="http://schemas.openxmlformats.org/drawingml/2006/table">
            <a:tbl>
              <a:tblPr firstRow="1" bandRow="1">
                <a:tableStyleId>{5C22544A-7EE6-4342-B048-85BDC9FD1C3A}</a:tableStyleId>
              </a:tblPr>
              <a:tblGrid>
                <a:gridCol w="1067271"/>
                <a:gridCol w="996483"/>
                <a:gridCol w="1012820"/>
              </a:tblGrid>
              <a:tr h="592484">
                <a:tc>
                  <a:txBody>
                    <a:bodyPr/>
                    <a:lstStyle/>
                    <a:p>
                      <a:r>
                        <a:rPr lang="en-US" sz="1100" dirty="0" smtClean="0">
                          <a:solidFill>
                            <a:schemeClr val="tx1"/>
                          </a:solidFill>
                        </a:rPr>
                        <a:t>CFP</a:t>
                      </a:r>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smtClean="0">
                          <a:solidFill>
                            <a:schemeClr val="tx1"/>
                          </a:solidFill>
                        </a:rPr>
                        <a:t>Group</a:t>
                      </a:r>
                      <a:r>
                        <a:rPr lang="en-US" sz="1100" baseline="0" dirty="0" smtClean="0">
                          <a:solidFill>
                            <a:schemeClr val="tx1"/>
                          </a:solidFill>
                        </a:rPr>
                        <a:t> campaigns (n)</a:t>
                      </a:r>
                      <a:endParaRPr lang="en-US" sz="11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smtClean="0">
                          <a:solidFill>
                            <a:schemeClr val="tx1"/>
                          </a:solidFill>
                        </a:rPr>
                        <a:t>Individual campaigns</a:t>
                      </a:r>
                      <a:r>
                        <a:rPr lang="en-US" sz="1100" baseline="0" dirty="0" smtClean="0">
                          <a:solidFill>
                            <a:schemeClr val="tx1"/>
                          </a:solidFill>
                        </a:rPr>
                        <a:t> </a:t>
                      </a:r>
                      <a:r>
                        <a:rPr lang="en-US" sz="1100" dirty="0" smtClean="0">
                          <a:solidFill>
                            <a:schemeClr val="tx1"/>
                          </a:solidFill>
                        </a:rPr>
                        <a:t>(n)</a:t>
                      </a:r>
                      <a:endParaRPr lang="en-US" sz="11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20869">
                <a:tc>
                  <a:txBody>
                    <a:bodyPr/>
                    <a:lstStyle/>
                    <a:p>
                      <a:r>
                        <a:rPr lang="en-US" sz="1100" dirty="0" smtClean="0">
                          <a:solidFill>
                            <a:schemeClr val="tx1"/>
                          </a:solidFill>
                        </a:rPr>
                        <a:t>Impact Guru</a:t>
                      </a:r>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smtClean="0">
                          <a:solidFill>
                            <a:schemeClr val="tx1"/>
                          </a:solidFill>
                        </a:rPr>
                        <a:t>9</a:t>
                      </a:r>
                      <a:endParaRPr lang="en-US" sz="11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smtClean="0">
                          <a:solidFill>
                            <a:schemeClr val="tx1"/>
                          </a:solidFill>
                        </a:rPr>
                        <a:t>3</a:t>
                      </a:r>
                      <a:endParaRPr lang="en-US" sz="11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78850">
                <a:tc>
                  <a:txBody>
                    <a:bodyPr/>
                    <a:lstStyle/>
                    <a:p>
                      <a:r>
                        <a:rPr lang="en-US" sz="1100" dirty="0" smtClean="0">
                          <a:solidFill>
                            <a:schemeClr val="tx1"/>
                          </a:solidFill>
                        </a:rPr>
                        <a:t>Ketto</a:t>
                      </a:r>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smtClean="0">
                          <a:solidFill>
                            <a:schemeClr val="tx1"/>
                          </a:solidFill>
                        </a:rPr>
                        <a:t>26</a:t>
                      </a:r>
                      <a:endParaRPr lang="en-US" sz="11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smtClean="0">
                          <a:solidFill>
                            <a:schemeClr val="tx1"/>
                          </a:solidFill>
                        </a:rPr>
                        <a:t>-</a:t>
                      </a:r>
                      <a:endParaRPr lang="en-US" sz="11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78850">
                <a:tc>
                  <a:txBody>
                    <a:bodyPr/>
                    <a:lstStyle/>
                    <a:p>
                      <a:r>
                        <a:rPr lang="en-US" sz="1100" dirty="0" smtClean="0">
                          <a:solidFill>
                            <a:schemeClr val="tx1"/>
                          </a:solidFill>
                        </a:rPr>
                        <a:t>Milaap</a:t>
                      </a:r>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smtClean="0">
                          <a:solidFill>
                            <a:schemeClr val="tx1"/>
                          </a:solidFill>
                        </a:rPr>
                        <a:t>21</a:t>
                      </a:r>
                      <a:endParaRPr lang="en-US" sz="11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smtClean="0">
                          <a:solidFill>
                            <a:schemeClr val="tx1"/>
                          </a:solidFill>
                        </a:rPr>
                        <a:t>15</a:t>
                      </a:r>
                      <a:endParaRPr lang="en-US" sz="11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1027" name="Picture 3"/>
          <p:cNvPicPr>
            <a:picLocks noChangeAspect="1" noChangeArrowheads="1"/>
          </p:cNvPicPr>
          <p:nvPr/>
        </p:nvPicPr>
        <p:blipFill>
          <a:blip r:embed="rId2"/>
          <a:srcRect/>
          <a:stretch>
            <a:fillRect/>
          </a:stretch>
        </p:blipFill>
        <p:spPr bwMode="auto">
          <a:xfrm>
            <a:off x="4681537" y="2638837"/>
            <a:ext cx="4183858" cy="2240345"/>
          </a:xfrm>
          <a:prstGeom prst="rect">
            <a:avLst/>
          </a:prstGeom>
          <a:noFill/>
          <a:ln w="9525">
            <a:noFill/>
            <a:miter lim="800000"/>
            <a:headEnd/>
            <a:tailEnd/>
          </a:ln>
          <a:effectLst/>
        </p:spPr>
      </p:pic>
      <p:sp>
        <p:nvSpPr>
          <p:cNvPr id="12" name="Content Placeholder 2"/>
          <p:cNvSpPr txBox="1">
            <a:spLocks/>
          </p:cNvSpPr>
          <p:nvPr/>
        </p:nvSpPr>
        <p:spPr>
          <a:xfrm>
            <a:off x="5813852" y="4865495"/>
            <a:ext cx="2144288" cy="213713"/>
          </a:xfrm>
          <a:prstGeom prst="rect">
            <a:avLst/>
          </a:prstGeom>
        </p:spPr>
        <p:txBody>
          <a:bodyPr>
            <a:noAutofit/>
          </a:bodyPr>
          <a:lstStyle/>
          <a:p>
            <a:pPr marL="365760" marR="0" lvl="0" indent="-283464" algn="ctr" defTabSz="914400" rtl="0" eaLnBrk="1" fontAlgn="auto" latinLnBrk="0" hangingPunct="1">
              <a:lnSpc>
                <a:spcPct val="100000"/>
              </a:lnSpc>
              <a:spcBef>
                <a:spcPts val="0"/>
              </a:spcBef>
              <a:spcAft>
                <a:spcPts val="0"/>
              </a:spcAft>
              <a:buClr>
                <a:schemeClr val="accent1"/>
              </a:buClr>
              <a:buSzPct val="80000"/>
              <a:buFont typeface="Wingdings 2"/>
              <a:buNone/>
              <a:tabLst/>
              <a:defRPr/>
            </a:pPr>
            <a:r>
              <a:rPr lang="en-US" sz="1100" b="1" dirty="0" smtClean="0">
                <a:cs typeface="Times"/>
              </a:rPr>
              <a:t>Group crowd-funding</a:t>
            </a:r>
            <a:endParaRPr kumimoji="0" lang="en-US" sz="1100" b="1" i="0" u="none" strike="noStrike" kern="1200" cap="none" spc="0" normalizeH="0" baseline="0" noProof="0" dirty="0">
              <a:ln>
                <a:noFill/>
              </a:ln>
              <a:solidFill>
                <a:schemeClr val="tx1"/>
              </a:solidFill>
              <a:effectLst/>
              <a:uLnTx/>
              <a:uFillTx/>
              <a:latin typeface="+mn-lt"/>
              <a:ea typeface="+mn-ea"/>
              <a:cs typeface="Times"/>
            </a:endParaRPr>
          </a:p>
        </p:txBody>
      </p:sp>
      <p:graphicFrame>
        <p:nvGraphicFramePr>
          <p:cNvPr id="14" name="Table 13"/>
          <p:cNvGraphicFramePr>
            <a:graphicFrameLocks noGrp="1"/>
          </p:cNvGraphicFramePr>
          <p:nvPr>
            <p:extLst>
              <p:ext uri="{D42A27DB-BD31-4B8C-83A1-F6EECF244321}">
                <p14:modId xmlns:p14="http://schemas.microsoft.com/office/powerpoint/2010/main" val="1062222891"/>
              </p:ext>
            </p:extLst>
          </p:nvPr>
        </p:nvGraphicFramePr>
        <p:xfrm>
          <a:off x="4681537" y="739778"/>
          <a:ext cx="4183858" cy="1467644"/>
        </p:xfrm>
        <a:graphic>
          <a:graphicData uri="http://schemas.openxmlformats.org/drawingml/2006/table">
            <a:tbl>
              <a:tblPr firstRow="1" bandRow="1">
                <a:tableStyleId>{0505E3EF-67EA-436B-97B2-0124C06EBD24}</a:tableStyleId>
              </a:tblPr>
              <a:tblGrid>
                <a:gridCol w="1045964"/>
                <a:gridCol w="1323380"/>
                <a:gridCol w="1300163"/>
                <a:gridCol w="514351"/>
              </a:tblGrid>
              <a:tr h="366911">
                <a:tc>
                  <a:txBody>
                    <a:bodyPr/>
                    <a:lstStyle/>
                    <a:p>
                      <a:r>
                        <a:rPr lang="en-US" sz="1200" dirty="0" smtClean="0">
                          <a:solidFill>
                            <a:srgbClr val="000000"/>
                          </a:solidFill>
                        </a:rPr>
                        <a:t>CFP</a:t>
                      </a:r>
                      <a:endParaRPr lang="en-US" sz="1200" dirty="0">
                        <a:solidFill>
                          <a:srgbClr val="000000"/>
                        </a:solidFill>
                      </a:endParaRPr>
                    </a:p>
                  </a:txBody>
                  <a:tcPr>
                    <a:noFill/>
                  </a:tcPr>
                </a:tc>
                <a:tc>
                  <a:txBody>
                    <a:bodyPr/>
                    <a:lstStyle/>
                    <a:p>
                      <a:r>
                        <a:rPr lang="en-US" sz="1200" dirty="0" smtClean="0">
                          <a:solidFill>
                            <a:srgbClr val="000000"/>
                          </a:solidFill>
                        </a:rPr>
                        <a:t>Money</a:t>
                      </a:r>
                      <a:r>
                        <a:rPr lang="en-US" sz="1200" baseline="0" dirty="0" smtClean="0">
                          <a:solidFill>
                            <a:srgbClr val="000000"/>
                          </a:solidFill>
                        </a:rPr>
                        <a:t> raised</a:t>
                      </a:r>
                      <a:endParaRPr lang="en-US" sz="1200" dirty="0">
                        <a:solidFill>
                          <a:srgbClr val="000000"/>
                        </a:solidFill>
                      </a:endParaRPr>
                    </a:p>
                  </a:txBody>
                  <a:tcPr>
                    <a:noFill/>
                  </a:tcPr>
                </a:tc>
                <a:tc>
                  <a:txBody>
                    <a:bodyPr/>
                    <a:lstStyle/>
                    <a:p>
                      <a:r>
                        <a:rPr lang="en-US" sz="1200" dirty="0" smtClean="0">
                          <a:solidFill>
                            <a:srgbClr val="000000"/>
                          </a:solidFill>
                        </a:rPr>
                        <a:t>Goal amount</a:t>
                      </a:r>
                      <a:endParaRPr lang="en-US" sz="1200" dirty="0">
                        <a:solidFill>
                          <a:srgbClr val="000000"/>
                        </a:solidFill>
                      </a:endParaRPr>
                    </a:p>
                  </a:txBody>
                  <a:tcPr>
                    <a:noFill/>
                  </a:tcPr>
                </a:tc>
                <a:tc>
                  <a:txBody>
                    <a:bodyPr/>
                    <a:lstStyle/>
                    <a:p>
                      <a:r>
                        <a:rPr lang="en-US" sz="1200" dirty="0" smtClean="0">
                          <a:solidFill>
                            <a:srgbClr val="000000"/>
                          </a:solidFill>
                        </a:rPr>
                        <a:t>%</a:t>
                      </a:r>
                      <a:endParaRPr lang="en-US" sz="1200" dirty="0">
                        <a:solidFill>
                          <a:srgbClr val="000000"/>
                        </a:solidFill>
                      </a:endParaRPr>
                    </a:p>
                  </a:txBody>
                  <a:tcPr>
                    <a:noFill/>
                  </a:tcPr>
                </a:tc>
              </a:tr>
              <a:tr h="366911">
                <a:tc>
                  <a:txBody>
                    <a:bodyPr/>
                    <a:lstStyle/>
                    <a:p>
                      <a:r>
                        <a:rPr lang="en-US" sz="1200" dirty="0" smtClean="0">
                          <a:solidFill>
                            <a:srgbClr val="000000"/>
                          </a:solidFill>
                        </a:rPr>
                        <a:t>Impact Guru</a:t>
                      </a:r>
                      <a:endParaRPr lang="en-US" sz="1200" dirty="0">
                        <a:solidFill>
                          <a:srgbClr val="000000"/>
                        </a:solidFill>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rPr>
                        <a:t>804040.00</a:t>
                      </a:r>
                      <a:endParaRPr lang="en-US" sz="1200" dirty="0">
                        <a:solidFill>
                          <a:srgbClr val="000000"/>
                        </a:solidFill>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rPr>
                        <a:t>1000000</a:t>
                      </a:r>
                      <a:endParaRPr lang="en-US" sz="1200" dirty="0">
                        <a:solidFill>
                          <a:srgbClr val="000000"/>
                        </a:solidFill>
                      </a:endParaRPr>
                    </a:p>
                  </a:txBody>
                  <a:tcPr>
                    <a:noFill/>
                  </a:tcPr>
                </a:tc>
                <a:tc>
                  <a:txBody>
                    <a:bodyPr/>
                    <a:lstStyle/>
                    <a:p>
                      <a:r>
                        <a:rPr lang="en-US" sz="1200" dirty="0" smtClean="0">
                          <a:solidFill>
                            <a:srgbClr val="000000"/>
                          </a:solidFill>
                        </a:rPr>
                        <a:t>80%</a:t>
                      </a:r>
                      <a:endParaRPr lang="en-US" sz="1200" dirty="0">
                        <a:solidFill>
                          <a:srgbClr val="000000"/>
                        </a:solidFill>
                      </a:endParaRPr>
                    </a:p>
                  </a:txBody>
                  <a:tcPr>
                    <a:noFill/>
                  </a:tcPr>
                </a:tc>
              </a:tr>
              <a:tr h="366911">
                <a:tc>
                  <a:txBody>
                    <a:bodyPr/>
                    <a:lstStyle/>
                    <a:p>
                      <a:r>
                        <a:rPr lang="en-US" sz="1200" dirty="0" smtClean="0">
                          <a:solidFill>
                            <a:srgbClr val="000000"/>
                          </a:solidFill>
                        </a:rPr>
                        <a:t>Milaap</a:t>
                      </a:r>
                      <a:endParaRPr lang="en-US" sz="1200" dirty="0">
                        <a:solidFill>
                          <a:srgbClr val="000000"/>
                        </a:solidFill>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rPr>
                        <a:t>17245678.00 </a:t>
                      </a:r>
                      <a:endParaRPr lang="en-US" sz="1200" dirty="0">
                        <a:solidFill>
                          <a:srgbClr val="000000"/>
                        </a:solidFill>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rPr>
                        <a:t>24500000.00</a:t>
                      </a:r>
                      <a:endParaRPr lang="en-US" sz="1200" dirty="0">
                        <a:solidFill>
                          <a:srgbClr val="000000"/>
                        </a:solidFill>
                      </a:endParaRPr>
                    </a:p>
                  </a:txBody>
                  <a:tcPr>
                    <a:noFill/>
                  </a:tcPr>
                </a:tc>
                <a:tc>
                  <a:txBody>
                    <a:bodyPr/>
                    <a:lstStyle/>
                    <a:p>
                      <a:r>
                        <a:rPr lang="en-US" sz="1200" dirty="0" smtClean="0">
                          <a:solidFill>
                            <a:srgbClr val="000000"/>
                          </a:solidFill>
                        </a:rPr>
                        <a:t>70%</a:t>
                      </a:r>
                      <a:endParaRPr lang="en-US" sz="1200" dirty="0">
                        <a:solidFill>
                          <a:srgbClr val="000000"/>
                        </a:solidFill>
                      </a:endParaRPr>
                    </a:p>
                  </a:txBody>
                  <a:tcPr>
                    <a:noFill/>
                  </a:tcPr>
                </a:tc>
              </a:tr>
              <a:tr h="366911">
                <a:tc>
                  <a:txBody>
                    <a:bodyPr/>
                    <a:lstStyle/>
                    <a:p>
                      <a:r>
                        <a:rPr lang="en-US" sz="1200" dirty="0" smtClean="0">
                          <a:solidFill>
                            <a:srgbClr val="000000"/>
                          </a:solidFill>
                        </a:rPr>
                        <a:t>Ketto</a:t>
                      </a:r>
                      <a:endParaRPr lang="en-US" sz="1200" dirty="0">
                        <a:solidFill>
                          <a:srgbClr val="000000"/>
                        </a:solidFill>
                      </a:endParaRPr>
                    </a:p>
                  </a:txBody>
                  <a:tcPr>
                    <a:noFill/>
                  </a:tcPr>
                </a:tc>
                <a:tc>
                  <a:txBody>
                    <a:bodyPr/>
                    <a:lstStyle/>
                    <a:p>
                      <a:pPr algn="ctr"/>
                      <a:r>
                        <a:rPr lang="en-US" sz="1200" dirty="0" smtClean="0">
                          <a:solidFill>
                            <a:srgbClr val="000000"/>
                          </a:solidFill>
                        </a:rPr>
                        <a:t>Data not available</a:t>
                      </a:r>
                      <a:endParaRPr lang="en-US" sz="1200" dirty="0">
                        <a:solidFill>
                          <a:srgbClr val="000000"/>
                        </a:solidFill>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rPr>
                        <a:t>Data not available</a:t>
                      </a:r>
                    </a:p>
                  </a:txBody>
                  <a:tcPr>
                    <a:noFill/>
                  </a:tcPr>
                </a:tc>
                <a:tc>
                  <a:txBody>
                    <a:bodyPr/>
                    <a:lstStyle/>
                    <a:p>
                      <a:pPr algn="ctr"/>
                      <a:r>
                        <a:rPr lang="en-US" sz="1200" dirty="0" smtClean="0">
                          <a:solidFill>
                            <a:srgbClr val="000000"/>
                          </a:solidFill>
                        </a:rPr>
                        <a:t>-</a:t>
                      </a:r>
                      <a:endParaRPr lang="en-US" sz="1200" dirty="0">
                        <a:solidFill>
                          <a:srgbClr val="000000"/>
                        </a:solidFill>
                      </a:endParaRPr>
                    </a:p>
                  </a:txBody>
                  <a:tcPr>
                    <a:noFill/>
                  </a:tcPr>
                </a:tc>
              </a:tr>
            </a:tbl>
          </a:graphicData>
        </a:graphic>
      </p:graphicFrame>
      <p:sp>
        <p:nvSpPr>
          <p:cNvPr id="17" name="Content Placeholder 2"/>
          <p:cNvSpPr txBox="1">
            <a:spLocks/>
          </p:cNvSpPr>
          <p:nvPr/>
        </p:nvSpPr>
        <p:spPr>
          <a:xfrm>
            <a:off x="5782898" y="2212780"/>
            <a:ext cx="2144288" cy="208954"/>
          </a:xfrm>
          <a:prstGeom prst="rect">
            <a:avLst/>
          </a:prstGeom>
        </p:spPr>
        <p:txBody>
          <a:bodyPr>
            <a:noAutofit/>
          </a:bodyPr>
          <a:lstStyle/>
          <a:p>
            <a:pPr marL="365760" marR="0" lvl="0" indent="-283464" algn="ctr" defTabSz="914400" rtl="0" eaLnBrk="1" fontAlgn="auto" latinLnBrk="0" hangingPunct="1">
              <a:lnSpc>
                <a:spcPct val="100000"/>
              </a:lnSpc>
              <a:spcBef>
                <a:spcPts val="0"/>
              </a:spcBef>
              <a:spcAft>
                <a:spcPts val="0"/>
              </a:spcAft>
              <a:buClr>
                <a:schemeClr val="accent1"/>
              </a:buClr>
              <a:buSzPct val="80000"/>
              <a:buFont typeface="Wingdings 2"/>
              <a:buNone/>
              <a:tabLst/>
              <a:defRPr/>
            </a:pPr>
            <a:r>
              <a:rPr lang="en-US" sz="1100" b="1" dirty="0" smtClean="0">
                <a:cs typeface="Times"/>
              </a:rPr>
              <a:t>Individual crowd-funding</a:t>
            </a:r>
            <a:endParaRPr kumimoji="0" lang="en-US" sz="1100" b="1" i="0" u="none" strike="noStrike" kern="1200" cap="none" spc="0" normalizeH="0" baseline="0" noProof="0" dirty="0">
              <a:ln>
                <a:noFill/>
              </a:ln>
              <a:solidFill>
                <a:schemeClr val="tx1"/>
              </a:solidFill>
              <a:effectLst/>
              <a:uLnTx/>
              <a:uFillTx/>
              <a:latin typeface="+mn-lt"/>
              <a:ea typeface="+mn-ea"/>
              <a:cs typeface="Times"/>
            </a:endParaRPr>
          </a:p>
        </p:txBody>
      </p:sp>
      <p:sp>
        <p:nvSpPr>
          <p:cNvPr id="18" name="Rectangle 17"/>
          <p:cNvSpPr/>
          <p:nvPr/>
        </p:nvSpPr>
        <p:spPr>
          <a:xfrm>
            <a:off x="1245395" y="2714761"/>
            <a:ext cx="3076574" cy="2150734"/>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rgbClr val="000000"/>
                </a:solidFill>
              </a:rPr>
              <a:t>The campaigns which managed to collect 100% and more of the goal amount were centered around mission Oxygen </a:t>
            </a:r>
            <a:endParaRPr lang="en-US" sz="1600" dirty="0">
              <a:solidFill>
                <a:srgbClr val="000000"/>
              </a:solidFill>
            </a:endParaRPr>
          </a:p>
        </p:txBody>
      </p:sp>
    </p:spTree>
    <p:extLst>
      <p:ext uri="{BB962C8B-B14F-4D97-AF65-F5344CB8AC3E}">
        <p14:creationId xmlns:p14="http://schemas.microsoft.com/office/powerpoint/2010/main" val="34951607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8713" y="707231"/>
            <a:ext cx="7804975" cy="4271963"/>
          </a:xfrm>
        </p:spPr>
        <p:txBody>
          <a:bodyPr>
            <a:normAutofit/>
          </a:bodyPr>
          <a:lstStyle/>
          <a:p>
            <a:r>
              <a:rPr lang="en-US" sz="1600" dirty="0" smtClean="0">
                <a:cs typeface="Times"/>
              </a:rPr>
              <a:t>Crowdfunding is about storytelling, communication, technology and consumer behavior together.  In India it is in budding stage compared to US &amp; China, </a:t>
            </a:r>
            <a:r>
              <a:rPr lang="en-US" sz="1600" dirty="0">
                <a:cs typeface="Times"/>
              </a:rPr>
              <a:t>b</a:t>
            </a:r>
            <a:r>
              <a:rPr lang="en-US" sz="1600" dirty="0" smtClean="0">
                <a:cs typeface="Times"/>
              </a:rPr>
              <a:t>ut it slowly gaining pace particularly in the space of social cause, disaster relief.</a:t>
            </a:r>
          </a:p>
          <a:p>
            <a:r>
              <a:rPr lang="en-US" sz="1600" dirty="0" smtClean="0">
                <a:cs typeface="Times"/>
              </a:rPr>
              <a:t>Building </a:t>
            </a:r>
            <a:r>
              <a:rPr lang="en-US" sz="1600" dirty="0">
                <a:cs typeface="Times"/>
              </a:rPr>
              <a:t>a culture of trust is essential for the funding of </a:t>
            </a:r>
            <a:r>
              <a:rPr lang="en-US" sz="1600" dirty="0" smtClean="0">
                <a:cs typeface="Times"/>
              </a:rPr>
              <a:t>companies.</a:t>
            </a:r>
            <a:r>
              <a:rPr lang="en-US" sz="1600" dirty="0">
                <a:cs typeface="Times"/>
              </a:rPr>
              <a:t> Individuals and NGOs are utilizing this opportunity to create awareness about </a:t>
            </a:r>
            <a:r>
              <a:rPr lang="en-US" sz="1600" dirty="0" smtClean="0">
                <a:cs typeface="Times"/>
              </a:rPr>
              <a:t>COVID-19 </a:t>
            </a:r>
            <a:r>
              <a:rPr lang="en-US" sz="1600" dirty="0">
                <a:cs typeface="Times"/>
              </a:rPr>
              <a:t>and raise funds for procuring emergency kits and to assist food banks</a:t>
            </a:r>
            <a:r>
              <a:rPr lang="en-US" sz="1600" dirty="0" smtClean="0">
                <a:cs typeface="Times"/>
              </a:rPr>
              <a:t>.</a:t>
            </a:r>
          </a:p>
          <a:p>
            <a:r>
              <a:rPr lang="en-US" sz="1600" dirty="0" smtClean="0">
                <a:cs typeface="Times"/>
              </a:rPr>
              <a:t>Over three-quarters of study participants knew about crowd-funding, two-thirds thought CFPs were genuine and majority of them said they would like to donate.</a:t>
            </a:r>
          </a:p>
          <a:p>
            <a:r>
              <a:rPr lang="en-US" sz="1600" dirty="0" smtClean="0">
                <a:cs typeface="Times"/>
              </a:rPr>
              <a:t>Interestingly, a greater proportion of participants who personally knew someone requiring funds were willing to donate, as compared to those who didn’t.</a:t>
            </a:r>
          </a:p>
          <a:p>
            <a:r>
              <a:rPr lang="en-US" sz="1600" dirty="0" smtClean="0">
                <a:cs typeface="Times"/>
              </a:rPr>
              <a:t>97% of those who had come across crowd-funding campaigns for COVID-19 reported that they would like to donate for covid campaigns.</a:t>
            </a:r>
          </a:p>
          <a:p>
            <a:r>
              <a:rPr lang="en-US" sz="1600" dirty="0" smtClean="0">
                <a:cs typeface="Times"/>
              </a:rPr>
              <a:t>Among all the three crowd-funding platform campaigns that were analyzed, were able to raise sufficient funds.</a:t>
            </a:r>
          </a:p>
          <a:p>
            <a:endParaRPr lang="en-US" sz="1600" dirty="0">
              <a:cs typeface="Times"/>
            </a:endParaRPr>
          </a:p>
          <a:p>
            <a:endParaRPr lang="en-US" sz="1600" dirty="0">
              <a:cs typeface="Times"/>
            </a:endParaRPr>
          </a:p>
          <a:p>
            <a:endParaRPr lang="en-US" sz="1600" dirty="0">
              <a:cs typeface="Times"/>
            </a:endParaRPr>
          </a:p>
          <a:p>
            <a:endParaRPr lang="en-US" sz="1600" dirty="0">
              <a:cs typeface="Times"/>
            </a:endParaRPr>
          </a:p>
        </p:txBody>
      </p:sp>
      <p:sp>
        <p:nvSpPr>
          <p:cNvPr id="5" name="Title 1"/>
          <p:cNvSpPr>
            <a:spLocks noGrp="1"/>
          </p:cNvSpPr>
          <p:nvPr>
            <p:ph type="title"/>
          </p:nvPr>
        </p:nvSpPr>
        <p:spPr>
          <a:xfrm>
            <a:off x="1008191" y="0"/>
            <a:ext cx="8135809" cy="557214"/>
          </a:xfrm>
          <a:blipFill rotWithShape="1">
            <a:blip r:embed="rId3"/>
            <a:tile tx="0" ty="0" sx="100000" sy="100000" flip="none" algn="tl"/>
          </a:blipFill>
        </p:spPr>
        <p:txBody>
          <a:bodyPr>
            <a:noAutofit/>
          </a:bodyPr>
          <a:lstStyle/>
          <a:p>
            <a:pPr algn="ctr"/>
            <a:r>
              <a:rPr lang="en-US" sz="3200" dirty="0" smtClean="0"/>
              <a:t>Discussion </a:t>
            </a:r>
            <a:endParaRPr lang="en-US" sz="3200" dirty="0"/>
          </a:p>
        </p:txBody>
      </p:sp>
    </p:spTree>
    <p:extLst>
      <p:ext uri="{BB962C8B-B14F-4D97-AF65-F5344CB8AC3E}">
        <p14:creationId xmlns:p14="http://schemas.microsoft.com/office/powerpoint/2010/main" val="70620551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1878</TotalTime>
  <Words>1686</Words>
  <Application>Microsoft Macintosh PowerPoint</Application>
  <PresentationFormat>On-screen Show (16:9)</PresentationFormat>
  <Paragraphs>148</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COVID-19 Calamity – Awareness and perception of healthcare professionals regarding crowdfunding and role of crowd-funding platforms in India</vt:lpstr>
      <vt:lpstr>Introduction</vt:lpstr>
      <vt:lpstr>Purpose of study</vt:lpstr>
      <vt:lpstr>Methodology </vt:lpstr>
      <vt:lpstr>PowerPoint Presentation</vt:lpstr>
      <vt:lpstr>Results of online survey  </vt:lpstr>
      <vt:lpstr>Results of online survey  </vt:lpstr>
      <vt:lpstr>Analysis of crowd-funding platforms</vt:lpstr>
      <vt:lpstr>Discussion </vt:lpstr>
      <vt:lpstr>PowerPoint Presentation</vt:lpstr>
      <vt:lpstr>Strength &amp; Limitation  </vt:lpstr>
      <vt:lpstr>Alignment with Program Outcome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 Calamity - P</dc:title>
  <dc:creator>mac</dc:creator>
  <cp:lastModifiedBy>mac</cp:lastModifiedBy>
  <cp:revision>148</cp:revision>
  <dcterms:created xsi:type="dcterms:W3CDTF">2021-06-06T09:20:45Z</dcterms:created>
  <dcterms:modified xsi:type="dcterms:W3CDTF">2021-06-11T02:07:40Z</dcterms:modified>
</cp:coreProperties>
</file>