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9"/>
  </p:notesMasterIdLst>
  <p:sldIdLst>
    <p:sldId id="256" r:id="rId2"/>
    <p:sldId id="258" r:id="rId3"/>
    <p:sldId id="259" r:id="rId4"/>
    <p:sldId id="260" r:id="rId5"/>
    <p:sldId id="261" r:id="rId6"/>
    <p:sldId id="263" r:id="rId7"/>
    <p:sldId id="264" r:id="rId8"/>
    <p:sldId id="265" r:id="rId9"/>
    <p:sldId id="266" r:id="rId10"/>
    <p:sldId id="267" r:id="rId11"/>
    <p:sldId id="271" r:id="rId12"/>
    <p:sldId id="272" r:id="rId13"/>
    <p:sldId id="273" r:id="rId14"/>
    <p:sldId id="274" r:id="rId15"/>
    <p:sldId id="268" r:id="rId16"/>
    <p:sldId id="269" r:id="rId17"/>
    <p:sldId id="270" r:id="rId18"/>
  </p:sldIdLst>
  <p:sldSz cx="9144000" cy="5143500" type="screen16x9"/>
  <p:notesSz cx="6858000" cy="9144000"/>
  <p:embeddedFontLst>
    <p:embeddedFont>
      <p:font typeface="Nunito" panose="020B0604020202020204" charset="0"/>
      <p:regular r:id="rId20"/>
      <p:bold r:id="rId21"/>
      <p:italic r:id="rId22"/>
      <p:boldItalic r:id="rId23"/>
    </p:embeddedFont>
    <p:embeddedFont>
      <p:font typeface="Maven Pro" panose="020B0604020202020204"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gdc12801cb9_0_6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 name="Google Shape;343;gdc12801cb9_0_6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dc12801cb9_0_6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dc12801cb9_0_6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7792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dc12801cb9_0_6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dc12801cb9_0_6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63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dc12801cb9_0_6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dc12801cb9_0_6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08895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dc12801cb9_0_6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dc12801cb9_0_6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9793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dc12801cb9_0_7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dc12801cb9_0_7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dc12801cb9_0_7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dc12801cb9_0_7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dc12801cb9_0_7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dc12801cb9_0_7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dc12801cb9_0_6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dc12801cb9_0_6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dc12801cb9_0_6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dc12801cb9_0_6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dc12801cb9_0_6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dc12801cb9_0_6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dc12801cb9_0_6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dc12801cb9_0_6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dc12801cb9_0_6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dc12801cb9_0_6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dc12801cb9_0_6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dc12801cb9_0_6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dc12801cb9_0_7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dc12801cb9_0_7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dc12801cb9_0_6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dc12801cb9_0_6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0"/>
              </a:spcBef>
              <a:spcAft>
                <a:spcPts val="0"/>
              </a:spcAft>
              <a:buClr>
                <a:schemeClr val="lt1"/>
              </a:buClr>
              <a:buSzPts val="1100"/>
              <a:buChar char="○"/>
              <a:defRPr>
                <a:solidFill>
                  <a:schemeClr val="lt1"/>
                </a:solidFill>
              </a:defRPr>
            </a:lvl2pPr>
            <a:lvl3pPr marL="1371600" lvl="2" indent="-298450" algn="ctr">
              <a:spcBef>
                <a:spcPts val="0"/>
              </a:spcBef>
              <a:spcAft>
                <a:spcPts val="0"/>
              </a:spcAft>
              <a:buClr>
                <a:schemeClr val="lt1"/>
              </a:buClr>
              <a:buSzPts val="1100"/>
              <a:buChar char="■"/>
              <a:defRPr>
                <a:solidFill>
                  <a:schemeClr val="lt1"/>
                </a:solidFill>
              </a:defRPr>
            </a:lvl3pPr>
            <a:lvl4pPr marL="1828800" lvl="3" indent="-298450" algn="ctr">
              <a:spcBef>
                <a:spcPts val="0"/>
              </a:spcBef>
              <a:spcAft>
                <a:spcPts val="0"/>
              </a:spcAft>
              <a:buClr>
                <a:schemeClr val="lt1"/>
              </a:buClr>
              <a:buSzPts val="1100"/>
              <a:buChar char="●"/>
              <a:defRPr>
                <a:solidFill>
                  <a:schemeClr val="lt1"/>
                </a:solidFill>
              </a:defRPr>
            </a:lvl4pPr>
            <a:lvl5pPr marL="2286000" lvl="4" indent="-298450" algn="ctr">
              <a:spcBef>
                <a:spcPts val="0"/>
              </a:spcBef>
              <a:spcAft>
                <a:spcPts val="0"/>
              </a:spcAft>
              <a:buClr>
                <a:schemeClr val="lt1"/>
              </a:buClr>
              <a:buSzPts val="1100"/>
              <a:buChar char="○"/>
              <a:defRPr>
                <a:solidFill>
                  <a:schemeClr val="lt1"/>
                </a:solidFill>
              </a:defRPr>
            </a:lvl5pPr>
            <a:lvl6pPr marL="2743200" lvl="5" indent="-298450" algn="ctr">
              <a:spcBef>
                <a:spcPts val="0"/>
              </a:spcBef>
              <a:spcAft>
                <a:spcPts val="0"/>
              </a:spcAft>
              <a:buClr>
                <a:schemeClr val="lt1"/>
              </a:buClr>
              <a:buSzPts val="1100"/>
              <a:buChar char="■"/>
              <a:defRPr>
                <a:solidFill>
                  <a:schemeClr val="lt1"/>
                </a:solidFill>
              </a:defRPr>
            </a:lvl6pPr>
            <a:lvl7pPr marL="3200400" lvl="6" indent="-298450" algn="ctr">
              <a:spcBef>
                <a:spcPts val="0"/>
              </a:spcBef>
              <a:spcAft>
                <a:spcPts val="0"/>
              </a:spcAft>
              <a:buClr>
                <a:schemeClr val="lt1"/>
              </a:buClr>
              <a:buSzPts val="1100"/>
              <a:buChar char="●"/>
              <a:defRPr>
                <a:solidFill>
                  <a:schemeClr val="lt1"/>
                </a:solidFill>
              </a:defRPr>
            </a:lvl7pPr>
            <a:lvl8pPr marL="3657600" lvl="7" indent="-298450" algn="ctr">
              <a:spcBef>
                <a:spcPts val="0"/>
              </a:spcBef>
              <a:spcAft>
                <a:spcPts val="0"/>
              </a:spcAft>
              <a:buClr>
                <a:schemeClr val="lt1"/>
              </a:buClr>
              <a:buSzPts val="1100"/>
              <a:buChar char="○"/>
              <a:defRPr>
                <a:solidFill>
                  <a:schemeClr val="lt1"/>
                </a:solidFill>
              </a:defRPr>
            </a:lvl8pPr>
            <a:lvl9pPr marL="4114800" lvl="8" indent="-298450" algn="ctr">
              <a:spcBef>
                <a:spcPts val="0"/>
              </a:spcBef>
              <a:spcAft>
                <a:spcPts val="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rm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maxhealthcare.in/about-us"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hyperlink" Target="https://www.ncbi.nlm.nih.gov/pmc/articles/PMC4409332/" TargetMode="External"/><Relationship Id="rId4" Type="http://schemas.openxmlformats.org/officeDocument/2006/relationships/hyperlink" Target="https://www.ncbi.nlm.nih.gov/pmc/articles/PMC159571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824000" y="1551599"/>
            <a:ext cx="3960900" cy="16095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990"/>
              <a:buNone/>
            </a:pPr>
            <a:r>
              <a:rPr lang="en-GB" sz="2140">
                <a:solidFill>
                  <a:srgbClr val="351C75"/>
                </a:solidFill>
              </a:rPr>
              <a:t>A STUDY ON IMPACT OF PATIENT KNOWLEDGE AND PATIENT RELATIONSHIP MANAGEMENT ON SERVICE QUALITY</a:t>
            </a:r>
            <a:endParaRPr sz="2140">
              <a:solidFill>
                <a:srgbClr val="351C75"/>
              </a:solidFill>
            </a:endParaRPr>
          </a:p>
        </p:txBody>
      </p:sp>
      <p:sp>
        <p:nvSpPr>
          <p:cNvPr id="278" name="Google Shape;278;p13"/>
          <p:cNvSpPr txBox="1">
            <a:spLocks noGrp="1"/>
          </p:cNvSpPr>
          <p:nvPr>
            <p:ph type="subTitle" idx="1"/>
          </p:nvPr>
        </p:nvSpPr>
        <p:spPr>
          <a:xfrm>
            <a:off x="824000" y="3371150"/>
            <a:ext cx="7715400" cy="1301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b="1" dirty="0">
                <a:solidFill>
                  <a:srgbClr val="990000"/>
                </a:solidFill>
              </a:rPr>
              <a:t>Under Guidance of             		</a:t>
            </a:r>
            <a:r>
              <a:rPr lang="en-GB" b="1" dirty="0" smtClean="0">
                <a:solidFill>
                  <a:srgbClr val="990000"/>
                </a:solidFill>
              </a:rPr>
              <a:t>	NAME </a:t>
            </a:r>
            <a:r>
              <a:rPr lang="en-GB" b="1" dirty="0">
                <a:solidFill>
                  <a:srgbClr val="990000"/>
                </a:solidFill>
              </a:rPr>
              <a:t>- SAKSHI RANA                    </a:t>
            </a:r>
            <a:r>
              <a:rPr lang="en-GB" b="1" dirty="0" err="1" smtClean="0">
                <a:solidFill>
                  <a:srgbClr val="990000"/>
                </a:solidFill>
              </a:rPr>
              <a:t>Dr.</a:t>
            </a:r>
            <a:r>
              <a:rPr lang="en-GB" b="1" dirty="0" smtClean="0">
                <a:solidFill>
                  <a:srgbClr val="990000"/>
                </a:solidFill>
              </a:rPr>
              <a:t> </a:t>
            </a:r>
            <a:r>
              <a:rPr lang="en-GB" b="1" dirty="0">
                <a:solidFill>
                  <a:srgbClr val="990000"/>
                </a:solidFill>
              </a:rPr>
              <a:t>Manish Priyadarshi 			</a:t>
            </a:r>
            <a:r>
              <a:rPr lang="en-GB" b="1" dirty="0" smtClean="0">
                <a:solidFill>
                  <a:srgbClr val="990000"/>
                </a:solidFill>
              </a:rPr>
              <a:t>ENROLMENT </a:t>
            </a:r>
            <a:r>
              <a:rPr lang="en-GB" b="1" dirty="0">
                <a:solidFill>
                  <a:srgbClr val="990000"/>
                </a:solidFill>
              </a:rPr>
              <a:t>NO- PG/19/110  Associate Professor                                                </a:t>
            </a:r>
            <a:r>
              <a:rPr lang="en-GB" b="1" dirty="0" smtClean="0">
                <a:solidFill>
                  <a:srgbClr val="990000"/>
                </a:solidFill>
              </a:rPr>
              <a:t>Hospital </a:t>
            </a:r>
            <a:r>
              <a:rPr lang="en-GB" b="1" dirty="0">
                <a:solidFill>
                  <a:srgbClr val="990000"/>
                </a:solidFill>
              </a:rPr>
              <a:t>Management                     IIHMR ,New Delhi				</a:t>
            </a:r>
            <a:r>
              <a:rPr lang="en-GB" b="1" dirty="0" smtClean="0">
                <a:solidFill>
                  <a:srgbClr val="990000"/>
                </a:solidFill>
              </a:rPr>
              <a:t>PGDM </a:t>
            </a:r>
            <a:r>
              <a:rPr lang="en-GB" b="1" dirty="0">
                <a:solidFill>
                  <a:srgbClr val="990000"/>
                </a:solidFill>
              </a:rPr>
              <a:t>Batch: 2019-2021</a:t>
            </a:r>
            <a:r>
              <a:rPr lang="en-GB" dirty="0"/>
              <a:t>                </a:t>
            </a:r>
            <a:endParaRPr dirty="0"/>
          </a:p>
        </p:txBody>
      </p:sp>
      <p:pic>
        <p:nvPicPr>
          <p:cNvPr id="279" name="Google Shape;279;p13"/>
          <p:cNvPicPr preferRelativeResize="0"/>
          <p:nvPr/>
        </p:nvPicPr>
        <p:blipFill>
          <a:blip r:embed="rId3">
            <a:alphaModFix/>
          </a:blip>
          <a:stretch>
            <a:fillRect/>
          </a:stretch>
        </p:blipFill>
        <p:spPr>
          <a:xfrm>
            <a:off x="0" y="0"/>
            <a:ext cx="4048275" cy="1141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44"/>
        <p:cNvGrpSpPr/>
        <p:nvPr/>
      </p:nvGrpSpPr>
      <p:grpSpPr>
        <a:xfrm>
          <a:off x="0" y="0"/>
          <a:ext cx="0" cy="0"/>
          <a:chOff x="0" y="0"/>
          <a:chExt cx="0" cy="0"/>
        </a:xfrm>
      </p:grpSpPr>
      <p:sp>
        <p:nvSpPr>
          <p:cNvPr id="345" name="Google Shape;345;p2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RESULT AND DISCUSSION</a:t>
            </a:r>
            <a:endParaRPr/>
          </a:p>
        </p:txBody>
      </p:sp>
      <p:sp>
        <p:nvSpPr>
          <p:cNvPr id="346" name="Google Shape;346;p24"/>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0" lvl="0" indent="0" algn="just" rtl="0">
              <a:lnSpc>
                <a:spcPct val="200000"/>
              </a:lnSpc>
              <a:spcBef>
                <a:spcPts val="1200"/>
              </a:spcBef>
              <a:spcAft>
                <a:spcPts val="0"/>
              </a:spcAft>
              <a:buNone/>
            </a:pPr>
            <a:endParaRPr sz="160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a:solidFill>
                <a:srgbClr val="000000"/>
              </a:solidFill>
              <a:latin typeface="Times New Roman"/>
              <a:ea typeface="Times New Roman"/>
              <a:cs typeface="Times New Roman"/>
              <a:sym typeface="Times New Roman"/>
            </a:endParaRPr>
          </a:p>
        </p:txBody>
      </p:sp>
      <p:pic>
        <p:nvPicPr>
          <p:cNvPr id="347" name="Google Shape;347;p24" title="Points scored"/>
          <p:cNvPicPr preferRelativeResize="0"/>
          <p:nvPr/>
        </p:nvPicPr>
        <p:blipFill>
          <a:blip r:embed="rId3">
            <a:alphaModFix/>
          </a:blip>
          <a:stretch>
            <a:fillRect/>
          </a:stretch>
        </p:blipFill>
        <p:spPr>
          <a:xfrm>
            <a:off x="412836" y="0"/>
            <a:ext cx="8318328" cy="51434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38"/>
        <p:cNvGrpSpPr/>
        <p:nvPr/>
      </p:nvGrpSpPr>
      <p:grpSpPr>
        <a:xfrm>
          <a:off x="0" y="0"/>
          <a:ext cx="0" cy="0"/>
          <a:chOff x="0" y="0"/>
          <a:chExt cx="0" cy="0"/>
        </a:xfrm>
      </p:grpSpPr>
      <p:sp>
        <p:nvSpPr>
          <p:cNvPr id="339" name="Google Shape;339;p23"/>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RESULT AND DISCUSSION</a:t>
            </a:r>
            <a:endParaRPr/>
          </a:p>
        </p:txBody>
      </p:sp>
      <p:sp>
        <p:nvSpPr>
          <p:cNvPr id="340" name="Google Shape;340;p23"/>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0" lvl="0" indent="0" algn="just" rtl="0">
              <a:lnSpc>
                <a:spcPct val="150000"/>
              </a:lnSpc>
              <a:spcBef>
                <a:spcPts val="1200"/>
              </a:spcBef>
              <a:spcAft>
                <a:spcPts val="0"/>
              </a:spcAft>
              <a:buNone/>
            </a:pPr>
            <a:r>
              <a:rPr lang="en-IN" sz="1100" dirty="0" smtClean="0">
                <a:solidFill>
                  <a:srgbClr val="000000"/>
                </a:solidFill>
                <a:latin typeface="Arial"/>
                <a:ea typeface="Arial"/>
                <a:cs typeface="Arial"/>
                <a:sym typeface="Arial"/>
              </a:rPr>
              <a:t>3. Do you think patient is quality indicator?</a:t>
            </a:r>
            <a:endParaRPr sz="1100" dirty="0">
              <a:solidFill>
                <a:srgbClr val="000000"/>
              </a:solidFill>
              <a:latin typeface="Arial"/>
              <a:ea typeface="Arial"/>
              <a:cs typeface="Arial"/>
              <a:sym typeface="Arial"/>
            </a:endParaRPr>
          </a:p>
          <a:p>
            <a:pPr marL="0" lvl="0" indent="0" algn="just" rtl="0">
              <a:lnSpc>
                <a:spcPct val="150000"/>
              </a:lnSpc>
              <a:spcBef>
                <a:spcPts val="1200"/>
              </a:spcBef>
              <a:spcAft>
                <a:spcPts val="0"/>
              </a:spcAft>
              <a:buNone/>
            </a:pPr>
            <a:r>
              <a:rPr lang="en-GB" sz="1100" dirty="0">
                <a:solidFill>
                  <a:srgbClr val="000000"/>
                </a:solidFill>
                <a:latin typeface="Arial"/>
                <a:ea typeface="Arial"/>
                <a:cs typeface="Arial"/>
                <a:sym typeface="Arial"/>
              </a:rPr>
              <a:t>Discussion -  As per the result collected from the questionnaire it shows that the </a:t>
            </a:r>
            <a:r>
              <a:rPr lang="en-GB" sz="1100" dirty="0" smtClean="0">
                <a:solidFill>
                  <a:srgbClr val="000000"/>
                </a:solidFill>
                <a:latin typeface="Arial"/>
                <a:ea typeface="Arial"/>
                <a:cs typeface="Arial"/>
                <a:sym typeface="Arial"/>
              </a:rPr>
              <a:t>70 % </a:t>
            </a:r>
            <a:r>
              <a:rPr lang="en-GB" sz="1100" dirty="0">
                <a:solidFill>
                  <a:srgbClr val="000000"/>
                </a:solidFill>
                <a:latin typeface="Arial"/>
                <a:ea typeface="Arial"/>
                <a:cs typeface="Arial"/>
                <a:sym typeface="Arial"/>
              </a:rPr>
              <a:t>of respondents </a:t>
            </a:r>
            <a:r>
              <a:rPr lang="en-GB" sz="1100" dirty="0" smtClean="0">
                <a:solidFill>
                  <a:srgbClr val="000000"/>
                </a:solidFill>
                <a:latin typeface="Arial"/>
                <a:ea typeface="Arial"/>
                <a:cs typeface="Arial"/>
                <a:sym typeface="Arial"/>
              </a:rPr>
              <a:t>agree with the fact that patient is quality indicator and rest 30% disagree with the fact that patient is quality indicator.</a:t>
            </a:r>
          </a:p>
          <a:p>
            <a:pPr marL="0" lvl="0" indent="0" algn="just" rtl="0">
              <a:lnSpc>
                <a:spcPct val="150000"/>
              </a:lnSpc>
              <a:spcBef>
                <a:spcPts val="1200"/>
              </a:spcBef>
              <a:spcAft>
                <a:spcPts val="0"/>
              </a:spcAft>
              <a:buNone/>
            </a:pPr>
            <a:r>
              <a:rPr lang="en-GB" sz="1100" dirty="0" smtClean="0">
                <a:solidFill>
                  <a:srgbClr val="000000"/>
                </a:solidFill>
                <a:latin typeface="Arial"/>
                <a:ea typeface="Arial"/>
                <a:cs typeface="Arial"/>
                <a:sym typeface="Arial"/>
              </a:rPr>
              <a:t>4. On the scale of 0-10 considering your complete experience with our medical facility, how likely would you be to recommend us to a friend or colleague?</a:t>
            </a:r>
          </a:p>
          <a:p>
            <a:pPr marL="0" lvl="0" indent="0" algn="just" rtl="0">
              <a:lnSpc>
                <a:spcPct val="150000"/>
              </a:lnSpc>
              <a:spcBef>
                <a:spcPts val="1200"/>
              </a:spcBef>
              <a:spcAft>
                <a:spcPts val="0"/>
              </a:spcAft>
              <a:buNone/>
            </a:pPr>
            <a:r>
              <a:rPr lang="en-GB" sz="1100" dirty="0" smtClean="0">
                <a:solidFill>
                  <a:srgbClr val="000000"/>
                </a:solidFill>
                <a:latin typeface="Arial"/>
                <a:ea typeface="Arial"/>
                <a:cs typeface="Arial"/>
                <a:sym typeface="Arial"/>
              </a:rPr>
              <a:t>Discussion -  As per the result collected from the questionnaire it shows that 78 % of the total respondents will recommend it to friends and colleague and rest 22 % of respondents will not recommend it to their friend and colleague.</a:t>
            </a:r>
          </a:p>
          <a:p>
            <a:pPr marL="0" lvl="0" indent="0" algn="just" rtl="0">
              <a:lnSpc>
                <a:spcPct val="200000"/>
              </a:lnSpc>
              <a:spcBef>
                <a:spcPts val="1200"/>
              </a:spcBef>
              <a:spcAft>
                <a:spcPts val="0"/>
              </a:spcAft>
              <a:buNone/>
            </a:pPr>
            <a:endParaRPr sz="1100" b="1"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b="1"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600"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dirty="0">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838633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38"/>
        <p:cNvGrpSpPr/>
        <p:nvPr/>
      </p:nvGrpSpPr>
      <p:grpSpPr>
        <a:xfrm>
          <a:off x="0" y="0"/>
          <a:ext cx="0" cy="0"/>
          <a:chOff x="0" y="0"/>
          <a:chExt cx="0" cy="0"/>
        </a:xfrm>
      </p:grpSpPr>
      <p:sp>
        <p:nvSpPr>
          <p:cNvPr id="339" name="Google Shape;339;p23"/>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RESULT AND DISCUSSION</a:t>
            </a:r>
            <a:endParaRPr/>
          </a:p>
        </p:txBody>
      </p:sp>
      <p:sp>
        <p:nvSpPr>
          <p:cNvPr id="340" name="Google Shape;340;p23"/>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0" lvl="0" indent="0" algn="just" rtl="0">
              <a:lnSpc>
                <a:spcPct val="100000"/>
              </a:lnSpc>
              <a:spcBef>
                <a:spcPts val="1200"/>
              </a:spcBef>
              <a:spcAft>
                <a:spcPts val="0"/>
              </a:spcAft>
              <a:buNone/>
            </a:pPr>
            <a:r>
              <a:rPr lang="en-IN" sz="1100" dirty="0" smtClean="0">
                <a:solidFill>
                  <a:srgbClr val="000000"/>
                </a:solidFill>
                <a:latin typeface="Arial"/>
                <a:ea typeface="Arial"/>
                <a:cs typeface="Arial"/>
                <a:sym typeface="Arial"/>
              </a:rPr>
              <a:t>5.Please state your level of satisfaction with the process of booking an appointment with your patient relationship management?</a:t>
            </a:r>
          </a:p>
          <a:p>
            <a:pPr marL="0" lvl="0" indent="0" algn="just" rtl="0">
              <a:lnSpc>
                <a:spcPct val="100000"/>
              </a:lnSpc>
              <a:spcBef>
                <a:spcPts val="1200"/>
              </a:spcBef>
              <a:spcAft>
                <a:spcPts val="0"/>
              </a:spcAft>
              <a:buNone/>
            </a:pPr>
            <a:r>
              <a:rPr lang="en-IN" sz="1100" dirty="0" smtClean="0">
                <a:solidFill>
                  <a:srgbClr val="000000"/>
                </a:solidFill>
                <a:latin typeface="Arial"/>
                <a:ea typeface="Arial"/>
                <a:cs typeface="Arial"/>
                <a:sym typeface="Arial"/>
              </a:rPr>
              <a:t>Discussion -  As per the result collected through the questionnaire 50 % of total respondent are very satisfied with process of booking an appointment, 12.5 % are satisfied with process of booking an appointment, 25 % are neutral towards the booking an appointment and rest 12.5 % are dissatisfied with the process of booking an appointment.</a:t>
            </a:r>
          </a:p>
          <a:p>
            <a:pPr marL="0" lvl="0" indent="0" algn="just" rtl="0">
              <a:lnSpc>
                <a:spcPct val="100000"/>
              </a:lnSpc>
              <a:spcBef>
                <a:spcPts val="1200"/>
              </a:spcBef>
              <a:spcAft>
                <a:spcPts val="0"/>
              </a:spcAft>
              <a:buNone/>
            </a:pPr>
            <a:r>
              <a:rPr lang="en-IN" sz="1100" dirty="0" smtClean="0">
                <a:solidFill>
                  <a:srgbClr val="000000"/>
                </a:solidFill>
                <a:latin typeface="Arial"/>
                <a:ea typeface="Arial"/>
                <a:cs typeface="Arial"/>
                <a:sym typeface="Arial"/>
              </a:rPr>
              <a:t>6. Is the concerned physician able to solve your worries and question. Are you satisfied with it ?</a:t>
            </a:r>
          </a:p>
          <a:p>
            <a:pPr marL="0" lvl="0" indent="0" algn="just" rtl="0">
              <a:lnSpc>
                <a:spcPct val="100000"/>
              </a:lnSpc>
              <a:spcBef>
                <a:spcPts val="1200"/>
              </a:spcBef>
              <a:spcAft>
                <a:spcPts val="0"/>
              </a:spcAft>
              <a:buNone/>
            </a:pPr>
            <a:r>
              <a:rPr lang="en-IN" sz="1100" dirty="0" smtClean="0">
                <a:solidFill>
                  <a:srgbClr val="000000"/>
                </a:solidFill>
                <a:latin typeface="Arial"/>
                <a:ea typeface="Arial"/>
                <a:cs typeface="Arial"/>
                <a:sym typeface="Arial"/>
              </a:rPr>
              <a:t>Discussion – As per the result collected through the questionnaire 70 % respondent says that they are very satisfied with their physician because they are able to solve their worries, 20 % are satisfied with their physician  because they solve their worries and 10 % respondent says they are dissatisfied because their physician is not able to solve their worries.</a:t>
            </a:r>
            <a:endParaRPr sz="1100" b="1"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600"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dirty="0">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362565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38"/>
        <p:cNvGrpSpPr/>
        <p:nvPr/>
      </p:nvGrpSpPr>
      <p:grpSpPr>
        <a:xfrm>
          <a:off x="0" y="0"/>
          <a:ext cx="0" cy="0"/>
          <a:chOff x="0" y="0"/>
          <a:chExt cx="0" cy="0"/>
        </a:xfrm>
      </p:grpSpPr>
      <p:sp>
        <p:nvSpPr>
          <p:cNvPr id="339" name="Google Shape;339;p23"/>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RESULT AND DISCUSSION</a:t>
            </a:r>
            <a:endParaRPr/>
          </a:p>
        </p:txBody>
      </p:sp>
      <p:sp>
        <p:nvSpPr>
          <p:cNvPr id="340" name="Google Shape;340;p23"/>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0" lvl="0" indent="0" algn="just" rtl="0">
              <a:lnSpc>
                <a:spcPct val="100000"/>
              </a:lnSpc>
              <a:spcBef>
                <a:spcPts val="1200"/>
              </a:spcBef>
              <a:spcAft>
                <a:spcPts val="0"/>
              </a:spcAft>
              <a:buNone/>
            </a:pPr>
            <a:r>
              <a:rPr lang="en-IN" sz="1100" dirty="0" smtClean="0">
                <a:solidFill>
                  <a:srgbClr val="000000"/>
                </a:solidFill>
                <a:latin typeface="Arial"/>
                <a:ea typeface="Arial"/>
                <a:cs typeface="Arial"/>
                <a:sym typeface="Arial"/>
              </a:rPr>
              <a:t>7. Are you satisfied by the amount of attention paid towards you by the general nursing staff?</a:t>
            </a:r>
          </a:p>
          <a:p>
            <a:pPr marL="0" lvl="0" indent="0" algn="just" rtl="0">
              <a:lnSpc>
                <a:spcPct val="100000"/>
              </a:lnSpc>
              <a:spcBef>
                <a:spcPts val="1200"/>
              </a:spcBef>
              <a:spcAft>
                <a:spcPts val="0"/>
              </a:spcAft>
              <a:buNone/>
            </a:pPr>
            <a:r>
              <a:rPr lang="en-IN" sz="1100" dirty="0" smtClean="0">
                <a:solidFill>
                  <a:srgbClr val="000000"/>
                </a:solidFill>
                <a:latin typeface="Arial"/>
                <a:ea typeface="Arial"/>
                <a:cs typeface="Arial"/>
                <a:sym typeface="Arial"/>
              </a:rPr>
              <a:t>Discussion- As per the result collected through the questionnaire, 70% respondents are very satisfied by the attention paid to patient by nursing staff, 15 % are neutral towards attention paid to patient by the nursing staff and rest 15 % are dissatisfied by the as the think nursing staff does not pay attention to the patient.</a:t>
            </a:r>
          </a:p>
          <a:p>
            <a:pPr marL="0" lvl="0" indent="0" algn="just" rtl="0">
              <a:lnSpc>
                <a:spcPct val="100000"/>
              </a:lnSpc>
              <a:spcBef>
                <a:spcPts val="1200"/>
              </a:spcBef>
              <a:spcAft>
                <a:spcPts val="0"/>
              </a:spcAft>
              <a:buNone/>
            </a:pPr>
            <a:r>
              <a:rPr lang="en-IN" sz="1100" dirty="0" smtClean="0">
                <a:solidFill>
                  <a:srgbClr val="000000"/>
                </a:solidFill>
                <a:latin typeface="Arial"/>
                <a:ea typeface="Arial"/>
                <a:cs typeface="Arial"/>
                <a:sym typeface="Arial"/>
              </a:rPr>
              <a:t>8. Availability of technology in the hospital?</a:t>
            </a:r>
          </a:p>
          <a:p>
            <a:pPr marL="0" lvl="0" indent="0" algn="just" rtl="0">
              <a:lnSpc>
                <a:spcPct val="100000"/>
              </a:lnSpc>
              <a:spcBef>
                <a:spcPts val="1200"/>
              </a:spcBef>
              <a:spcAft>
                <a:spcPts val="0"/>
              </a:spcAft>
              <a:buNone/>
            </a:pPr>
            <a:r>
              <a:rPr lang="en-IN" sz="1100" dirty="0" smtClean="0">
                <a:solidFill>
                  <a:srgbClr val="000000"/>
                </a:solidFill>
                <a:latin typeface="Arial"/>
                <a:ea typeface="Arial"/>
                <a:cs typeface="Arial"/>
                <a:sym typeface="Arial"/>
              </a:rPr>
              <a:t>Discussion- As per the result collected through the questionnaire, 80% of the respondents are very satisfied with the availability of technology in the hospital, 10 % of respondent are neutral with the availability of technology and 10 % are dissatisfied with the availability technology in the hospital.</a:t>
            </a: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600"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dirty="0">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463055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38"/>
        <p:cNvGrpSpPr/>
        <p:nvPr/>
      </p:nvGrpSpPr>
      <p:grpSpPr>
        <a:xfrm>
          <a:off x="0" y="0"/>
          <a:ext cx="0" cy="0"/>
          <a:chOff x="0" y="0"/>
          <a:chExt cx="0" cy="0"/>
        </a:xfrm>
      </p:grpSpPr>
      <p:sp>
        <p:nvSpPr>
          <p:cNvPr id="339" name="Google Shape;339;p23"/>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RESULT AND DISCUSSION</a:t>
            </a:r>
            <a:endParaRPr/>
          </a:p>
        </p:txBody>
      </p:sp>
      <p:sp>
        <p:nvSpPr>
          <p:cNvPr id="340" name="Google Shape;340;p23"/>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0" lvl="0" indent="0" algn="just" rtl="0">
              <a:lnSpc>
                <a:spcPct val="100000"/>
              </a:lnSpc>
              <a:spcBef>
                <a:spcPts val="1200"/>
              </a:spcBef>
              <a:spcAft>
                <a:spcPts val="0"/>
              </a:spcAft>
              <a:buNone/>
            </a:pPr>
            <a:r>
              <a:rPr lang="en-IN" sz="1100" dirty="0" smtClean="0">
                <a:solidFill>
                  <a:srgbClr val="000000"/>
                </a:solidFill>
                <a:latin typeface="Arial"/>
                <a:ea typeface="Arial"/>
                <a:cs typeface="Arial"/>
                <a:sym typeface="Arial"/>
              </a:rPr>
              <a:t>9.How much are you overall satisfied with this hospital?</a:t>
            </a:r>
          </a:p>
          <a:p>
            <a:pPr marL="0" lvl="0" indent="0" algn="just" rtl="0">
              <a:lnSpc>
                <a:spcPct val="100000"/>
              </a:lnSpc>
              <a:spcBef>
                <a:spcPts val="1200"/>
              </a:spcBef>
              <a:spcAft>
                <a:spcPts val="0"/>
              </a:spcAft>
              <a:buNone/>
            </a:pPr>
            <a:r>
              <a:rPr lang="en-IN" sz="1100" dirty="0" smtClean="0">
                <a:solidFill>
                  <a:srgbClr val="000000"/>
                </a:solidFill>
                <a:latin typeface="Arial"/>
                <a:ea typeface="Times New Roman"/>
                <a:cs typeface="Arial"/>
                <a:sym typeface="Arial"/>
              </a:rPr>
              <a:t>Discussion- As per the result collected through the questionnaire 70 % </a:t>
            </a:r>
            <a:r>
              <a:rPr lang="en-IN" sz="1200" dirty="0" smtClean="0">
                <a:solidFill>
                  <a:srgbClr val="000000"/>
                </a:solidFill>
                <a:latin typeface="Times New Roman"/>
                <a:ea typeface="Times New Roman"/>
                <a:cs typeface="Times New Roman"/>
                <a:sym typeface="Times New Roman"/>
              </a:rPr>
              <a:t>respondents are very satisfied with the hospital, 10 % are satisfied with the overall hospital service and 5 % are neutral and rest 5 % are dissatisfied with the hospital service.</a:t>
            </a:r>
          </a:p>
          <a:p>
            <a:pPr marL="0" lvl="0" indent="0" algn="just" rtl="0">
              <a:lnSpc>
                <a:spcPct val="100000"/>
              </a:lnSpc>
              <a:spcBef>
                <a:spcPts val="1200"/>
              </a:spcBef>
              <a:spcAft>
                <a:spcPts val="0"/>
              </a:spcAft>
              <a:buNone/>
            </a:pPr>
            <a:r>
              <a:rPr lang="en-IN" sz="1200" dirty="0" smtClean="0">
                <a:solidFill>
                  <a:srgbClr val="000000"/>
                </a:solidFill>
                <a:latin typeface="Times New Roman"/>
                <a:ea typeface="Times New Roman"/>
                <a:cs typeface="Times New Roman"/>
                <a:sym typeface="Times New Roman"/>
              </a:rPr>
              <a:t>10. Do you want to improve anything in this hospital? </a:t>
            </a:r>
          </a:p>
          <a:p>
            <a:pPr marL="0" lvl="0" indent="0" algn="just" rtl="0">
              <a:lnSpc>
                <a:spcPct val="100000"/>
              </a:lnSpc>
              <a:spcBef>
                <a:spcPts val="1200"/>
              </a:spcBef>
              <a:spcAft>
                <a:spcPts val="0"/>
              </a:spcAft>
              <a:buNone/>
            </a:pPr>
            <a:r>
              <a:rPr lang="en-IN" sz="1200" dirty="0" smtClean="0">
                <a:solidFill>
                  <a:srgbClr val="000000"/>
                </a:solidFill>
                <a:latin typeface="Times New Roman"/>
                <a:ea typeface="Times New Roman"/>
                <a:cs typeface="Times New Roman"/>
                <a:sym typeface="Times New Roman"/>
              </a:rPr>
              <a:t>Discussion – As per the result collected through the questionnaire 20 % of respondent want to improve some services in the hospital rest 80% respondent don’t want anything to improve to this hospital.</a:t>
            </a:r>
            <a:endParaRPr sz="1600"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783384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51"/>
        <p:cNvGrpSpPr/>
        <p:nvPr/>
      </p:nvGrpSpPr>
      <p:grpSpPr>
        <a:xfrm>
          <a:off x="0" y="0"/>
          <a:ext cx="0" cy="0"/>
          <a:chOff x="0" y="0"/>
          <a:chExt cx="0" cy="0"/>
        </a:xfrm>
      </p:grpSpPr>
      <p:sp>
        <p:nvSpPr>
          <p:cNvPr id="352" name="Google Shape;352;p2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CONCLUSION</a:t>
            </a:r>
            <a:endParaRPr/>
          </a:p>
        </p:txBody>
      </p:sp>
      <p:sp>
        <p:nvSpPr>
          <p:cNvPr id="353" name="Google Shape;353;p25"/>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457200" lvl="0" indent="-330200" algn="just" rtl="0">
              <a:lnSpc>
                <a:spcPct val="200000"/>
              </a:lnSpc>
              <a:spcBef>
                <a:spcPts val="1200"/>
              </a:spcBef>
              <a:spcAft>
                <a:spcPts val="0"/>
              </a:spcAft>
              <a:buClr>
                <a:srgbClr val="000000"/>
              </a:buClr>
              <a:buSzPts val="1600"/>
              <a:buFont typeface="Wingdings" panose="05000000000000000000" pitchFamily="2" charset="2"/>
              <a:buChar char="Ø"/>
            </a:pPr>
            <a:r>
              <a:rPr lang="en-GB" sz="1200" dirty="0">
                <a:solidFill>
                  <a:srgbClr val="000000"/>
                </a:solidFill>
                <a:latin typeface="Times New Roman"/>
                <a:ea typeface="Times New Roman"/>
                <a:cs typeface="Times New Roman"/>
                <a:sym typeface="Times New Roman"/>
              </a:rPr>
              <a:t>After the analysis we can conclude that patient knowledge help to enhance the service quality in the hospital</a:t>
            </a:r>
            <a:endParaRPr sz="1200" dirty="0">
              <a:solidFill>
                <a:srgbClr val="000000"/>
              </a:solidFill>
              <a:latin typeface="Times New Roman"/>
              <a:ea typeface="Times New Roman"/>
              <a:cs typeface="Times New Roman"/>
              <a:sym typeface="Times New Roman"/>
            </a:endParaRPr>
          </a:p>
          <a:p>
            <a:pPr marL="457200" lvl="0" indent="-330200" algn="just" rtl="0">
              <a:lnSpc>
                <a:spcPct val="200000"/>
              </a:lnSpc>
              <a:spcBef>
                <a:spcPts val="0"/>
              </a:spcBef>
              <a:spcAft>
                <a:spcPts val="0"/>
              </a:spcAft>
              <a:buClr>
                <a:srgbClr val="000000"/>
              </a:buClr>
              <a:buSzPts val="1600"/>
              <a:buFont typeface="Wingdings" panose="05000000000000000000" pitchFamily="2" charset="2"/>
              <a:buChar char="Ø"/>
            </a:pPr>
            <a:r>
              <a:rPr lang="en-GB" sz="1200" dirty="0">
                <a:solidFill>
                  <a:srgbClr val="000000"/>
                </a:solidFill>
                <a:latin typeface="Times New Roman"/>
                <a:ea typeface="Times New Roman"/>
                <a:cs typeface="Times New Roman"/>
                <a:sym typeface="Times New Roman"/>
              </a:rPr>
              <a:t>Patient relationship management play important role in improving the quality of patient care and strengthening the scientific basis of clinical practice.</a:t>
            </a:r>
            <a:endParaRPr sz="1200" dirty="0">
              <a:solidFill>
                <a:srgbClr val="000000"/>
              </a:solidFill>
              <a:latin typeface="Times New Roman"/>
              <a:ea typeface="Times New Roman"/>
              <a:cs typeface="Times New Roman"/>
              <a:sym typeface="Times New Roman"/>
            </a:endParaRPr>
          </a:p>
          <a:p>
            <a:pPr marL="457200" lvl="0" indent="-330200" algn="just" rtl="0">
              <a:lnSpc>
                <a:spcPct val="200000"/>
              </a:lnSpc>
              <a:spcBef>
                <a:spcPts val="0"/>
              </a:spcBef>
              <a:spcAft>
                <a:spcPts val="0"/>
              </a:spcAft>
              <a:buClr>
                <a:srgbClr val="000000"/>
              </a:buClr>
              <a:buSzPts val="1600"/>
              <a:buFont typeface="Wingdings" panose="05000000000000000000" pitchFamily="2" charset="2"/>
              <a:buChar char="Ø"/>
            </a:pPr>
            <a:r>
              <a:rPr lang="en-GB" sz="1200" dirty="0">
                <a:solidFill>
                  <a:srgbClr val="000000"/>
                </a:solidFill>
                <a:latin typeface="Times New Roman"/>
                <a:ea typeface="Times New Roman"/>
                <a:cs typeface="Times New Roman"/>
                <a:sym typeface="Times New Roman"/>
              </a:rPr>
              <a:t>They can also contribute to the management and moderation of healthcare costs.</a:t>
            </a:r>
            <a:endParaRPr sz="1200"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dirty="0">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57"/>
        <p:cNvGrpSpPr/>
        <p:nvPr/>
      </p:nvGrpSpPr>
      <p:grpSpPr>
        <a:xfrm>
          <a:off x="0" y="0"/>
          <a:ext cx="0" cy="0"/>
          <a:chOff x="0" y="0"/>
          <a:chExt cx="0" cy="0"/>
        </a:xfrm>
      </p:grpSpPr>
      <p:sp>
        <p:nvSpPr>
          <p:cNvPr id="358" name="Google Shape;358;p2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LIMITATIONS</a:t>
            </a:r>
            <a:endParaRPr/>
          </a:p>
        </p:txBody>
      </p:sp>
      <p:sp>
        <p:nvSpPr>
          <p:cNvPr id="359" name="Google Shape;359;p26"/>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457200" lvl="0" indent="-330200" algn="just" rtl="0">
              <a:lnSpc>
                <a:spcPct val="150000"/>
              </a:lnSpc>
              <a:spcBef>
                <a:spcPts val="1200"/>
              </a:spcBef>
              <a:spcAft>
                <a:spcPts val="0"/>
              </a:spcAft>
              <a:buClr>
                <a:srgbClr val="000000"/>
              </a:buClr>
              <a:buSzPts val="1600"/>
              <a:buFont typeface="Wingdings" panose="05000000000000000000" pitchFamily="2" charset="2"/>
              <a:buChar char="Ø"/>
            </a:pPr>
            <a:r>
              <a:rPr lang="en-GB" sz="1600" dirty="0">
                <a:solidFill>
                  <a:srgbClr val="000000"/>
                </a:solidFill>
                <a:latin typeface="Times New Roman"/>
                <a:ea typeface="Times New Roman"/>
                <a:cs typeface="Times New Roman"/>
                <a:sym typeface="Times New Roman"/>
              </a:rPr>
              <a:t>The study has certain extent limited by the vastness of the area and the availability of the time.</a:t>
            </a:r>
            <a:endParaRPr sz="1600" dirty="0">
              <a:solidFill>
                <a:srgbClr val="000000"/>
              </a:solidFill>
              <a:latin typeface="Times New Roman"/>
              <a:ea typeface="Times New Roman"/>
              <a:cs typeface="Times New Roman"/>
              <a:sym typeface="Times New Roman"/>
            </a:endParaRPr>
          </a:p>
          <a:p>
            <a:pPr marL="457200" lvl="0" indent="-330200" algn="just" rtl="0">
              <a:lnSpc>
                <a:spcPct val="150000"/>
              </a:lnSpc>
              <a:spcBef>
                <a:spcPts val="0"/>
              </a:spcBef>
              <a:spcAft>
                <a:spcPts val="0"/>
              </a:spcAft>
              <a:buClr>
                <a:srgbClr val="000000"/>
              </a:buClr>
              <a:buSzPts val="1600"/>
              <a:buFont typeface="Wingdings" panose="05000000000000000000" pitchFamily="2" charset="2"/>
              <a:buChar char="Ø"/>
            </a:pPr>
            <a:r>
              <a:rPr lang="en-GB" sz="1600" dirty="0">
                <a:solidFill>
                  <a:srgbClr val="000000"/>
                </a:solidFill>
                <a:latin typeface="Times New Roman"/>
                <a:ea typeface="Times New Roman"/>
                <a:cs typeface="Times New Roman"/>
                <a:sym typeface="Times New Roman"/>
              </a:rPr>
              <a:t>While sincere efforts have been made to examine the issues from different perspective, the availability of more time would have possibly thrown up more prospective and larger primary information sample leading to more accurate analysis and qualitative superior solutions.</a:t>
            </a:r>
            <a:endParaRPr sz="1600" dirty="0">
              <a:solidFill>
                <a:srgbClr val="000000"/>
              </a:solidFill>
              <a:latin typeface="Times New Roman"/>
              <a:ea typeface="Times New Roman"/>
              <a:cs typeface="Times New Roman"/>
              <a:sym typeface="Times New Roman"/>
            </a:endParaRPr>
          </a:p>
          <a:p>
            <a:pPr marL="457200" lvl="0" indent="-330200" algn="just" rtl="0">
              <a:lnSpc>
                <a:spcPct val="150000"/>
              </a:lnSpc>
              <a:spcBef>
                <a:spcPts val="0"/>
              </a:spcBef>
              <a:spcAft>
                <a:spcPts val="0"/>
              </a:spcAft>
              <a:buClr>
                <a:srgbClr val="000000"/>
              </a:buClr>
              <a:buSzPts val="1600"/>
              <a:buFont typeface="Wingdings" panose="05000000000000000000" pitchFamily="2" charset="2"/>
              <a:buChar char="Ø"/>
            </a:pPr>
            <a:r>
              <a:rPr lang="en-GB" sz="1600" dirty="0">
                <a:solidFill>
                  <a:srgbClr val="000000"/>
                </a:solidFill>
                <a:latin typeface="Times New Roman"/>
                <a:ea typeface="Times New Roman"/>
                <a:cs typeface="Times New Roman"/>
                <a:sym typeface="Times New Roman"/>
              </a:rPr>
              <a:t>Patient was not available for the purpose</a:t>
            </a:r>
            <a:endParaRPr sz="1600" dirty="0">
              <a:solidFill>
                <a:srgbClr val="000000"/>
              </a:solidFill>
              <a:latin typeface="Times New Roman"/>
              <a:ea typeface="Times New Roman"/>
              <a:cs typeface="Times New Roman"/>
              <a:sym typeface="Times New Roman"/>
            </a:endParaRPr>
          </a:p>
          <a:p>
            <a:pPr marL="285750" lvl="0" indent="-285750" algn="just" rtl="0">
              <a:lnSpc>
                <a:spcPct val="150000"/>
              </a:lnSpc>
              <a:spcBef>
                <a:spcPts val="1200"/>
              </a:spcBef>
              <a:spcAft>
                <a:spcPts val="1200"/>
              </a:spcAft>
              <a:buFont typeface="Wingdings" panose="05000000000000000000" pitchFamily="2" charset="2"/>
              <a:buChar char="Ø"/>
            </a:pPr>
            <a:endParaRPr sz="16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63"/>
        <p:cNvGrpSpPr/>
        <p:nvPr/>
      </p:nvGrpSpPr>
      <p:grpSpPr>
        <a:xfrm>
          <a:off x="0" y="0"/>
          <a:ext cx="0" cy="0"/>
          <a:chOff x="0" y="0"/>
          <a:chExt cx="0" cy="0"/>
        </a:xfrm>
      </p:grpSpPr>
      <p:sp>
        <p:nvSpPr>
          <p:cNvPr id="364" name="Google Shape;364;p2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REFERENCES</a:t>
            </a:r>
            <a:endParaRPr/>
          </a:p>
        </p:txBody>
      </p:sp>
      <p:sp>
        <p:nvSpPr>
          <p:cNvPr id="365" name="Google Shape;365;p27"/>
          <p:cNvSpPr txBox="1">
            <a:spLocks noGrp="1"/>
          </p:cNvSpPr>
          <p:nvPr>
            <p:ph type="body" idx="1"/>
          </p:nvPr>
        </p:nvSpPr>
        <p:spPr>
          <a:xfrm>
            <a:off x="1303800" y="1597875"/>
            <a:ext cx="7030500" cy="3186075"/>
          </a:xfrm>
          <a:prstGeom prst="rect">
            <a:avLst/>
          </a:prstGeom>
        </p:spPr>
        <p:txBody>
          <a:bodyPr spcFirstLastPara="1" wrap="square" lIns="91425" tIns="91425" rIns="91425" bIns="91425" anchor="t" anchorCtr="0">
            <a:noAutofit/>
          </a:bodyPr>
          <a:lstStyle/>
          <a:p>
            <a:pPr marL="228600" lvl="0" indent="0" algn="l" rtl="0">
              <a:lnSpc>
                <a:spcPct val="100000"/>
              </a:lnSpc>
              <a:spcBef>
                <a:spcPts val="1200"/>
              </a:spcBef>
              <a:spcAft>
                <a:spcPts val="0"/>
              </a:spcAft>
              <a:buNone/>
            </a:pPr>
            <a:r>
              <a:rPr lang="en-GB" sz="1050" dirty="0" err="1">
                <a:solidFill>
                  <a:srgbClr val="000000"/>
                </a:solidFill>
                <a:latin typeface="Times New Roman"/>
                <a:ea typeface="Times New Roman"/>
                <a:cs typeface="Times New Roman"/>
                <a:sym typeface="Times New Roman"/>
              </a:rPr>
              <a:t>K.Aswathappa</a:t>
            </a:r>
            <a:r>
              <a:rPr lang="en-GB" sz="1050" dirty="0">
                <a:solidFill>
                  <a:srgbClr val="000000"/>
                </a:solidFill>
                <a:latin typeface="Times New Roman"/>
                <a:ea typeface="Times New Roman"/>
                <a:cs typeface="Times New Roman"/>
                <a:sym typeface="Times New Roman"/>
              </a:rPr>
              <a:t>: Human Resource Management, 5th edition, Tata McGraw-Hill Companies, New Delhi</a:t>
            </a:r>
            <a:endParaRPr sz="1050" dirty="0">
              <a:solidFill>
                <a:srgbClr val="000000"/>
              </a:solidFill>
              <a:latin typeface="Times New Roman"/>
              <a:ea typeface="Times New Roman"/>
              <a:cs typeface="Times New Roman"/>
              <a:sym typeface="Times New Roman"/>
            </a:endParaRPr>
          </a:p>
          <a:p>
            <a:pPr marL="228600" lvl="0" indent="0" algn="l" rtl="0">
              <a:lnSpc>
                <a:spcPct val="100000"/>
              </a:lnSpc>
              <a:spcBef>
                <a:spcPts val="1200"/>
              </a:spcBef>
              <a:spcAft>
                <a:spcPts val="0"/>
              </a:spcAft>
              <a:buNone/>
            </a:pPr>
            <a:r>
              <a:rPr lang="en-GB" sz="1050" dirty="0" smtClean="0">
                <a:solidFill>
                  <a:srgbClr val="000000"/>
                </a:solidFill>
                <a:latin typeface="Times New Roman"/>
                <a:ea typeface="Times New Roman"/>
                <a:cs typeface="Times New Roman"/>
                <a:sym typeface="Times New Roman"/>
              </a:rPr>
              <a:t>Bell SJ, </a:t>
            </a:r>
            <a:r>
              <a:rPr lang="en-GB" sz="1050" dirty="0" err="1" smtClean="0">
                <a:solidFill>
                  <a:srgbClr val="000000"/>
                </a:solidFill>
                <a:latin typeface="Times New Roman"/>
                <a:ea typeface="Times New Roman"/>
                <a:cs typeface="Times New Roman"/>
                <a:sym typeface="Times New Roman"/>
              </a:rPr>
              <a:t>Auh</a:t>
            </a:r>
            <a:r>
              <a:rPr lang="en-GB" sz="1050" dirty="0" smtClean="0">
                <a:solidFill>
                  <a:srgbClr val="000000"/>
                </a:solidFill>
                <a:latin typeface="Times New Roman"/>
                <a:ea typeface="Times New Roman"/>
                <a:cs typeface="Times New Roman"/>
                <a:sym typeface="Times New Roman"/>
              </a:rPr>
              <a:t> S, Smalley K, Customer relationship dynamics: Service quality and customer loyalty in the context of varying levels of customer expertise and switching costs, Journal of the Academy Marketing Science, 33(22), 2005, 169-83.</a:t>
            </a:r>
          </a:p>
          <a:p>
            <a:pPr marL="228600" lvl="0" indent="0">
              <a:lnSpc>
                <a:spcPct val="100000"/>
              </a:lnSpc>
              <a:spcBef>
                <a:spcPts val="1200"/>
              </a:spcBef>
              <a:buNone/>
            </a:pPr>
            <a:r>
              <a:rPr lang="en-GB" sz="1050" dirty="0" smtClean="0">
                <a:solidFill>
                  <a:schemeClr val="bg2">
                    <a:lumMod val="75000"/>
                  </a:schemeClr>
                </a:solidFill>
                <a:latin typeface="Times New Roman" panose="02020603050405020304" pitchFamily="18" charset="0"/>
                <a:cs typeface="Times New Roman" panose="02020603050405020304" pitchFamily="18" charset="0"/>
              </a:rPr>
              <a:t>Godman B, Shrank W, </a:t>
            </a:r>
            <a:r>
              <a:rPr lang="en-GB" sz="1050" dirty="0" err="1" smtClean="0">
                <a:solidFill>
                  <a:schemeClr val="bg2">
                    <a:lumMod val="75000"/>
                  </a:schemeClr>
                </a:solidFill>
                <a:latin typeface="Times New Roman" panose="02020603050405020304" pitchFamily="18" charset="0"/>
                <a:cs typeface="Times New Roman" panose="02020603050405020304" pitchFamily="18" charset="0"/>
              </a:rPr>
              <a:t>Wettermark</a:t>
            </a:r>
            <a:r>
              <a:rPr lang="en-GB" sz="1050" dirty="0" smtClean="0">
                <a:solidFill>
                  <a:schemeClr val="bg2">
                    <a:lumMod val="75000"/>
                  </a:schemeClr>
                </a:solidFill>
                <a:latin typeface="Times New Roman" panose="02020603050405020304" pitchFamily="18" charset="0"/>
                <a:cs typeface="Times New Roman" panose="02020603050405020304" pitchFamily="18" charset="0"/>
              </a:rPr>
              <a:t> B, et al. Use of generics – a critical cost containment measure for all health care professionals in Europe? Pharmaceuticals. 2010;3(8):2470–249</a:t>
            </a:r>
            <a:r>
              <a:rPr lang="en-GB" sz="1050" dirty="0" smtClean="0">
                <a:solidFill>
                  <a:schemeClr val="bg2">
                    <a:lumMod val="75000"/>
                  </a:schemeClr>
                </a:solidFill>
              </a:rPr>
              <a:t>4.</a:t>
            </a:r>
          </a:p>
          <a:p>
            <a:pPr marL="228600" lvl="0" indent="0">
              <a:lnSpc>
                <a:spcPct val="100000"/>
              </a:lnSpc>
              <a:spcBef>
                <a:spcPts val="1200"/>
              </a:spcBef>
              <a:buNone/>
            </a:pPr>
            <a:r>
              <a:rPr lang="en-US" sz="1050" dirty="0">
                <a:solidFill>
                  <a:schemeClr val="bg2">
                    <a:lumMod val="75000"/>
                  </a:schemeClr>
                </a:solidFill>
                <a:latin typeface="Times New Roman"/>
                <a:ea typeface="Times New Roman"/>
                <a:cs typeface="Times New Roman"/>
                <a:sym typeface="Times New Roman"/>
              </a:rPr>
              <a:t>https://www.ncbi.nlm.nih.gov/pmc/articles/PMC6419107</a:t>
            </a:r>
            <a:r>
              <a:rPr lang="en-US" sz="1050" dirty="0" smtClean="0">
                <a:solidFill>
                  <a:schemeClr val="bg2">
                    <a:lumMod val="75000"/>
                  </a:schemeClr>
                </a:solidFill>
                <a:latin typeface="Times New Roman"/>
                <a:ea typeface="Times New Roman"/>
                <a:cs typeface="Times New Roman"/>
                <a:sym typeface="Times New Roman"/>
              </a:rPr>
              <a:t>/</a:t>
            </a:r>
            <a:endParaRPr sz="1050" dirty="0" smtClean="0">
              <a:solidFill>
                <a:schemeClr val="bg2">
                  <a:lumMod val="75000"/>
                </a:schemeClr>
              </a:solidFill>
              <a:latin typeface="Times New Roman"/>
              <a:ea typeface="Times New Roman"/>
              <a:cs typeface="Times New Roman"/>
              <a:sym typeface="Times New Roman"/>
            </a:endParaRPr>
          </a:p>
          <a:p>
            <a:pPr marL="228600" lvl="0" indent="0" algn="l" rtl="0">
              <a:lnSpc>
                <a:spcPct val="100000"/>
              </a:lnSpc>
              <a:spcBef>
                <a:spcPts val="1200"/>
              </a:spcBef>
              <a:spcAft>
                <a:spcPts val="0"/>
              </a:spcAft>
              <a:buNone/>
            </a:pPr>
            <a:r>
              <a:rPr lang="en-GB" sz="800" b="1" u="sng" dirty="0" smtClean="0">
                <a:solidFill>
                  <a:srgbClr val="000000"/>
                </a:solidFill>
                <a:latin typeface="Arial"/>
                <a:ea typeface="Arial"/>
                <a:cs typeface="Arial"/>
                <a:sym typeface="Arial"/>
              </a:rPr>
              <a:t>Websites </a:t>
            </a:r>
            <a:r>
              <a:rPr lang="en-GB" sz="800" b="1" u="sng" dirty="0">
                <a:solidFill>
                  <a:srgbClr val="000000"/>
                </a:solidFill>
                <a:latin typeface="Arial"/>
                <a:ea typeface="Arial"/>
                <a:cs typeface="Arial"/>
                <a:sym typeface="Arial"/>
              </a:rPr>
              <a:t>of different health care:</a:t>
            </a:r>
            <a:r>
              <a:rPr lang="en-GB" sz="800" b="1" dirty="0">
                <a:solidFill>
                  <a:srgbClr val="000000"/>
                </a:solidFill>
                <a:latin typeface="Arial"/>
                <a:ea typeface="Arial"/>
                <a:cs typeface="Arial"/>
                <a:sym typeface="Arial"/>
              </a:rPr>
              <a:t> </a:t>
            </a:r>
            <a:endParaRPr sz="800" b="1" dirty="0">
              <a:solidFill>
                <a:srgbClr val="000000"/>
              </a:solidFill>
              <a:latin typeface="Arial"/>
              <a:ea typeface="Arial"/>
              <a:cs typeface="Arial"/>
              <a:sym typeface="Arial"/>
            </a:endParaRPr>
          </a:p>
          <a:p>
            <a:pPr marL="228600" lvl="0" indent="0" algn="l" rtl="0">
              <a:lnSpc>
                <a:spcPct val="100000"/>
              </a:lnSpc>
              <a:spcBef>
                <a:spcPts val="1200"/>
              </a:spcBef>
              <a:spcAft>
                <a:spcPts val="0"/>
              </a:spcAft>
              <a:buNone/>
            </a:pPr>
            <a:r>
              <a:rPr lang="en-GB" sz="1050" dirty="0">
                <a:solidFill>
                  <a:srgbClr val="000000"/>
                </a:solidFill>
                <a:latin typeface="Times New Roman"/>
                <a:ea typeface="Times New Roman"/>
                <a:cs typeface="Times New Roman"/>
                <a:sym typeface="Times New Roman"/>
                <a:hlinkClick r:id="rId3"/>
              </a:rPr>
              <a:t>https://</a:t>
            </a:r>
            <a:r>
              <a:rPr lang="en-GB" sz="1050" dirty="0" smtClean="0">
                <a:solidFill>
                  <a:srgbClr val="000000"/>
                </a:solidFill>
                <a:latin typeface="Times New Roman"/>
                <a:ea typeface="Times New Roman"/>
                <a:cs typeface="Times New Roman"/>
                <a:sym typeface="Times New Roman"/>
                <a:hlinkClick r:id="rId3"/>
              </a:rPr>
              <a:t>www.maxhealthcare.in/about-us</a:t>
            </a:r>
            <a:endParaRPr lang="en-GB" sz="1050" dirty="0" smtClean="0">
              <a:solidFill>
                <a:srgbClr val="000000"/>
              </a:solidFill>
              <a:latin typeface="Times New Roman"/>
              <a:ea typeface="Times New Roman"/>
              <a:cs typeface="Times New Roman"/>
              <a:sym typeface="Times New Roman"/>
            </a:endParaRPr>
          </a:p>
          <a:p>
            <a:pPr marL="228600" lvl="0" indent="0">
              <a:lnSpc>
                <a:spcPct val="100000"/>
              </a:lnSpc>
              <a:spcBef>
                <a:spcPts val="1200"/>
              </a:spcBef>
              <a:buNone/>
            </a:pPr>
            <a:r>
              <a:rPr lang="en-US" sz="1050" dirty="0">
                <a:solidFill>
                  <a:srgbClr val="000000"/>
                </a:solidFill>
                <a:latin typeface="Times New Roman"/>
                <a:ea typeface="Times New Roman"/>
                <a:cs typeface="Times New Roman"/>
                <a:sym typeface="Times New Roman"/>
                <a:hlinkClick r:id="rId4"/>
              </a:rPr>
              <a:t>https://www.ncbi.nlm.nih.gov/pmc/articles/PMC1595713</a:t>
            </a:r>
            <a:r>
              <a:rPr lang="en-US" sz="1050" dirty="0" smtClean="0">
                <a:solidFill>
                  <a:srgbClr val="000000"/>
                </a:solidFill>
                <a:latin typeface="Times New Roman"/>
                <a:ea typeface="Times New Roman"/>
                <a:cs typeface="Times New Roman"/>
                <a:sym typeface="Times New Roman"/>
                <a:hlinkClick r:id="rId4"/>
              </a:rPr>
              <a:t>/</a:t>
            </a:r>
            <a:endParaRPr lang="en-US" sz="1050" dirty="0" smtClean="0">
              <a:solidFill>
                <a:srgbClr val="000000"/>
              </a:solidFill>
              <a:latin typeface="Times New Roman"/>
              <a:ea typeface="Times New Roman"/>
              <a:cs typeface="Times New Roman"/>
              <a:sym typeface="Times New Roman"/>
            </a:endParaRPr>
          </a:p>
          <a:p>
            <a:pPr marL="228600" lvl="0" indent="0">
              <a:lnSpc>
                <a:spcPct val="100000"/>
              </a:lnSpc>
              <a:spcBef>
                <a:spcPts val="1200"/>
              </a:spcBef>
              <a:buNone/>
            </a:pPr>
            <a:r>
              <a:rPr lang="en-US" sz="1050" dirty="0">
                <a:solidFill>
                  <a:srgbClr val="000000"/>
                </a:solidFill>
                <a:latin typeface="Times New Roman"/>
                <a:ea typeface="Times New Roman"/>
                <a:cs typeface="Times New Roman"/>
                <a:sym typeface="Times New Roman"/>
                <a:hlinkClick r:id="rId5"/>
              </a:rPr>
              <a:t>https://www.ncbi.nlm.nih.gov/pmc/articles/PMC4409332</a:t>
            </a:r>
            <a:r>
              <a:rPr lang="en-US" sz="1050" dirty="0" smtClean="0">
                <a:solidFill>
                  <a:srgbClr val="000000"/>
                </a:solidFill>
                <a:latin typeface="Times New Roman"/>
                <a:ea typeface="Times New Roman"/>
                <a:cs typeface="Times New Roman"/>
                <a:sym typeface="Times New Roman"/>
                <a:hlinkClick r:id="rId5"/>
              </a:rPr>
              <a:t>/</a:t>
            </a:r>
            <a:endParaRPr lang="en-US" sz="1050" dirty="0" smtClean="0">
              <a:solidFill>
                <a:srgbClr val="000000"/>
              </a:solidFill>
              <a:latin typeface="Times New Roman"/>
              <a:ea typeface="Times New Roman"/>
              <a:cs typeface="Times New Roman"/>
              <a:sym typeface="Times New Roman"/>
            </a:endParaRPr>
          </a:p>
          <a:p>
            <a:pPr marL="228600" lvl="0" indent="0">
              <a:lnSpc>
                <a:spcPct val="100000"/>
              </a:lnSpc>
              <a:spcBef>
                <a:spcPts val="1200"/>
              </a:spcBef>
              <a:buNone/>
            </a:pPr>
            <a:endParaRPr lang="en-US" sz="1050" dirty="0">
              <a:solidFill>
                <a:srgbClr val="000000"/>
              </a:solidFill>
              <a:latin typeface="Times New Roman"/>
              <a:ea typeface="Times New Roman"/>
              <a:cs typeface="Times New Roman"/>
              <a:sym typeface="Times New Roman"/>
            </a:endParaRPr>
          </a:p>
          <a:p>
            <a:pPr marL="228600" lvl="0" indent="0">
              <a:lnSpc>
                <a:spcPct val="100000"/>
              </a:lnSpc>
              <a:spcBef>
                <a:spcPts val="1200"/>
              </a:spcBef>
              <a:buNone/>
            </a:pPr>
            <a:endParaRPr sz="1050" dirty="0">
              <a:solidFill>
                <a:srgbClr val="000000"/>
              </a:solidFill>
              <a:latin typeface="Times New Roman"/>
              <a:ea typeface="Times New Roman"/>
              <a:cs typeface="Times New Roman"/>
              <a:sym typeface="Times New Roman"/>
            </a:endParaRPr>
          </a:p>
          <a:p>
            <a:pPr marL="228600" lvl="0" indent="0" algn="l" rtl="0">
              <a:lnSpc>
                <a:spcPct val="200000"/>
              </a:lnSpc>
              <a:spcBef>
                <a:spcPts val="1200"/>
              </a:spcBef>
              <a:spcAft>
                <a:spcPts val="0"/>
              </a:spcAft>
              <a:buNone/>
            </a:pPr>
            <a:endParaRPr sz="1600" dirty="0">
              <a:solidFill>
                <a:srgbClr val="000000"/>
              </a:solidFill>
              <a:latin typeface="Times New Roman"/>
              <a:ea typeface="Times New Roman"/>
              <a:cs typeface="Times New Roman"/>
              <a:sym typeface="Times New Roman"/>
            </a:endParaRPr>
          </a:p>
          <a:p>
            <a:pPr marL="0" lvl="0" indent="0" algn="just" rtl="0">
              <a:lnSpc>
                <a:spcPct val="150000"/>
              </a:lnSpc>
              <a:spcBef>
                <a:spcPts val="1200"/>
              </a:spcBef>
              <a:spcAft>
                <a:spcPts val="1200"/>
              </a:spcAft>
              <a:buNone/>
            </a:pPr>
            <a:endParaRPr sz="16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89"/>
        <p:cNvGrpSpPr/>
        <p:nvPr/>
      </p:nvGrpSpPr>
      <p:grpSpPr>
        <a:xfrm>
          <a:off x="0" y="0"/>
          <a:ext cx="0" cy="0"/>
          <a:chOff x="0" y="0"/>
          <a:chExt cx="0" cy="0"/>
        </a:xfrm>
      </p:grpSpPr>
      <p:sp>
        <p:nvSpPr>
          <p:cNvPr id="290" name="Google Shape;290;p1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INTRODUCTION</a:t>
            </a:r>
            <a:endParaRPr/>
          </a:p>
        </p:txBody>
      </p:sp>
      <p:sp>
        <p:nvSpPr>
          <p:cNvPr id="291" name="Google Shape;291;p15"/>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p>
            <a:pPr marL="285750" lvl="0" indent="-285750" algn="just">
              <a:spcAft>
                <a:spcPts val="1200"/>
              </a:spcAft>
              <a:buFont typeface="Wingdings" panose="05000000000000000000" pitchFamily="2" charset="2"/>
              <a:buChar char="Ø"/>
            </a:pPr>
            <a:r>
              <a:rPr lang="en-GB" sz="1400" dirty="0">
                <a:solidFill>
                  <a:schemeClr val="bg2">
                    <a:lumMod val="75000"/>
                  </a:schemeClr>
                </a:solidFill>
                <a:latin typeface="Times New Roman" panose="02020603050405020304" pitchFamily="18" charset="0"/>
                <a:cs typeface="Times New Roman" panose="02020603050405020304" pitchFamily="18" charset="0"/>
              </a:rPr>
              <a:t>Patient </a:t>
            </a:r>
            <a:r>
              <a:rPr lang="en-GB" sz="1400" dirty="0" smtClean="0">
                <a:solidFill>
                  <a:schemeClr val="bg2">
                    <a:lumMod val="75000"/>
                  </a:schemeClr>
                </a:solidFill>
                <a:latin typeface="Times New Roman" panose="02020603050405020304" pitchFamily="18" charset="0"/>
                <a:cs typeface="Times New Roman" panose="02020603050405020304" pitchFamily="18" charset="0"/>
              </a:rPr>
              <a:t>knowledge </a:t>
            </a:r>
            <a:r>
              <a:rPr lang="en-GB" sz="1400" dirty="0">
                <a:solidFill>
                  <a:schemeClr val="bg2">
                    <a:lumMod val="75000"/>
                  </a:schemeClr>
                </a:solidFill>
                <a:latin typeface="Times New Roman" panose="02020603050405020304" pitchFamily="18" charset="0"/>
                <a:cs typeface="Times New Roman" panose="02020603050405020304" pitchFamily="18" charset="0"/>
              </a:rPr>
              <a:t>can be defined as a series of deliberate information materials designed to improve knowledge, self-efficacy, and health </a:t>
            </a:r>
            <a:r>
              <a:rPr lang="en-GB" sz="1400" dirty="0" smtClean="0">
                <a:solidFill>
                  <a:schemeClr val="bg2">
                    <a:lumMod val="75000"/>
                  </a:schemeClr>
                </a:solidFill>
                <a:latin typeface="Times New Roman" panose="02020603050405020304" pitchFamily="18" charset="0"/>
                <a:cs typeface="Times New Roman" panose="02020603050405020304" pitchFamily="18" charset="0"/>
              </a:rPr>
              <a:t>behaviours.</a:t>
            </a:r>
          </a:p>
          <a:p>
            <a:pPr marL="285750" lvl="0" indent="-285750" algn="just">
              <a:spcAft>
                <a:spcPts val="1200"/>
              </a:spcAft>
              <a:buFont typeface="Wingdings" panose="05000000000000000000" pitchFamily="2" charset="2"/>
              <a:buChar char="Ø"/>
            </a:pPr>
            <a:r>
              <a:rPr lang="en-GB" sz="1400" dirty="0" smtClean="0">
                <a:solidFill>
                  <a:schemeClr val="bg2">
                    <a:lumMod val="75000"/>
                  </a:schemeClr>
                </a:solidFill>
                <a:latin typeface="Times New Roman" panose="02020603050405020304" pitchFamily="18" charset="0"/>
                <a:cs typeface="Times New Roman" panose="02020603050405020304" pitchFamily="18" charset="0"/>
              </a:rPr>
              <a:t>It </a:t>
            </a:r>
            <a:r>
              <a:rPr lang="en-GB" sz="1400" dirty="0">
                <a:solidFill>
                  <a:schemeClr val="bg2">
                    <a:lumMod val="75000"/>
                  </a:schemeClr>
                </a:solidFill>
                <a:latin typeface="Times New Roman" panose="02020603050405020304" pitchFamily="18" charset="0"/>
                <a:cs typeface="Times New Roman" panose="02020603050405020304" pitchFamily="18" charset="0"/>
              </a:rPr>
              <a:t>is established that appropriate health information delivery can empower patients, improve health outcomes, and enhance quality of </a:t>
            </a:r>
            <a:r>
              <a:rPr lang="en-GB" sz="1400" dirty="0" smtClean="0">
                <a:solidFill>
                  <a:schemeClr val="bg2">
                    <a:lumMod val="75000"/>
                  </a:schemeClr>
                </a:solidFill>
                <a:latin typeface="Times New Roman" panose="02020603050405020304" pitchFamily="18" charset="0"/>
                <a:cs typeface="Times New Roman" panose="02020603050405020304" pitchFamily="18" charset="0"/>
              </a:rPr>
              <a:t>services</a:t>
            </a:r>
          </a:p>
          <a:p>
            <a:pPr marL="285750" lvl="0" indent="-285750" algn="just">
              <a:spcAft>
                <a:spcPts val="1200"/>
              </a:spcAft>
              <a:buFont typeface="Wingdings" panose="05000000000000000000" pitchFamily="2" charset="2"/>
              <a:buChar char="Ø"/>
            </a:pPr>
            <a:r>
              <a:rPr lang="en-GB" sz="1400" dirty="0" smtClean="0">
                <a:solidFill>
                  <a:schemeClr val="bg2">
                    <a:lumMod val="75000"/>
                  </a:schemeClr>
                </a:solidFill>
                <a:latin typeface="Times New Roman"/>
                <a:ea typeface="Times New Roman"/>
                <a:cs typeface="Times New Roman"/>
                <a:sym typeface="Times New Roman"/>
              </a:rPr>
              <a:t>In </a:t>
            </a:r>
            <a:r>
              <a:rPr lang="en-GB" sz="1400" dirty="0">
                <a:solidFill>
                  <a:schemeClr val="bg2">
                    <a:lumMod val="75000"/>
                  </a:schemeClr>
                </a:solidFill>
                <a:latin typeface="Times New Roman"/>
                <a:ea typeface="Times New Roman"/>
                <a:cs typeface="Times New Roman"/>
                <a:sym typeface="Times New Roman"/>
              </a:rPr>
              <a:t>healthcare, where patients may be seen as hospitals’ key customers, the term patient relationship management (PRM) is used. With PRM, healthcare organizations’ focus is set on determining and meeting patients’ needs</a:t>
            </a:r>
            <a:endParaRPr sz="1400" b="1" dirty="0">
              <a:solidFill>
                <a:schemeClr val="bg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95"/>
        <p:cNvGrpSpPr/>
        <p:nvPr/>
      </p:nvGrpSpPr>
      <p:grpSpPr>
        <a:xfrm>
          <a:off x="0" y="0"/>
          <a:ext cx="0" cy="0"/>
          <a:chOff x="0" y="0"/>
          <a:chExt cx="0" cy="0"/>
        </a:xfrm>
      </p:grpSpPr>
      <p:sp>
        <p:nvSpPr>
          <p:cNvPr id="296" name="Google Shape;296;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INTRODUCTION</a:t>
            </a:r>
            <a:endParaRPr/>
          </a:p>
        </p:txBody>
      </p:sp>
      <p:sp>
        <p:nvSpPr>
          <p:cNvPr id="297" name="Google Shape;297;p16"/>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p>
            <a:pPr marL="171450" lvl="0" indent="-171450" algn="just" rtl="0">
              <a:lnSpc>
                <a:spcPct val="150000"/>
              </a:lnSpc>
              <a:spcBef>
                <a:spcPts val="1200"/>
              </a:spcBef>
              <a:spcAft>
                <a:spcPts val="0"/>
              </a:spcAft>
              <a:buFont typeface="Wingdings" panose="05000000000000000000" pitchFamily="2" charset="2"/>
              <a:buChar char="Ø"/>
            </a:pPr>
            <a:r>
              <a:rPr lang="en-GB" sz="1200" dirty="0">
                <a:solidFill>
                  <a:srgbClr val="000000"/>
                </a:solidFill>
                <a:latin typeface="Times New Roman"/>
                <a:ea typeface="Times New Roman"/>
                <a:cs typeface="Times New Roman"/>
                <a:sym typeface="Times New Roman"/>
              </a:rPr>
              <a:t>Quality of care is a dominant concept in quality assurance and quality improvement programs in the healthcare sector. </a:t>
            </a:r>
            <a:endParaRPr lang="en-GB" sz="1200" dirty="0" smtClean="0">
              <a:solidFill>
                <a:srgbClr val="000000"/>
              </a:solidFill>
              <a:latin typeface="Times New Roman"/>
              <a:ea typeface="Times New Roman"/>
              <a:cs typeface="Times New Roman"/>
              <a:sym typeface="Times New Roman"/>
            </a:endParaRPr>
          </a:p>
          <a:p>
            <a:pPr marL="171450" lvl="0" indent="-171450" algn="just" rtl="0">
              <a:lnSpc>
                <a:spcPct val="150000"/>
              </a:lnSpc>
              <a:spcBef>
                <a:spcPts val="1200"/>
              </a:spcBef>
              <a:spcAft>
                <a:spcPts val="0"/>
              </a:spcAft>
              <a:buFont typeface="Wingdings" panose="05000000000000000000" pitchFamily="2" charset="2"/>
              <a:buChar char="Ø"/>
            </a:pPr>
            <a:r>
              <a:rPr lang="en-GB" sz="1200" dirty="0" smtClean="0">
                <a:solidFill>
                  <a:srgbClr val="000000"/>
                </a:solidFill>
                <a:latin typeface="Times New Roman"/>
                <a:ea typeface="Times New Roman"/>
                <a:cs typeface="Times New Roman"/>
                <a:sym typeface="Times New Roman"/>
              </a:rPr>
              <a:t>The </a:t>
            </a:r>
            <a:r>
              <a:rPr lang="en-GB" sz="1200" dirty="0">
                <a:solidFill>
                  <a:srgbClr val="000000"/>
                </a:solidFill>
                <a:latin typeface="Times New Roman"/>
                <a:ea typeface="Times New Roman"/>
                <a:cs typeface="Times New Roman"/>
                <a:sym typeface="Times New Roman"/>
              </a:rPr>
              <a:t>importance of quality in the hospital sector has been recognized, but it has been accelerated over the last decade through the development of quality insurance, quality improvement programs and patients’ agendas. </a:t>
            </a:r>
            <a:endParaRPr lang="en-GB" sz="1200" dirty="0" smtClean="0">
              <a:solidFill>
                <a:srgbClr val="000000"/>
              </a:solidFill>
              <a:latin typeface="Times New Roman"/>
              <a:ea typeface="Times New Roman"/>
              <a:cs typeface="Times New Roman"/>
              <a:sym typeface="Times New Roman"/>
            </a:endParaRPr>
          </a:p>
          <a:p>
            <a:pPr marL="171450" lvl="0" indent="-171450" algn="just" rtl="0">
              <a:lnSpc>
                <a:spcPct val="150000"/>
              </a:lnSpc>
              <a:spcBef>
                <a:spcPts val="1200"/>
              </a:spcBef>
              <a:spcAft>
                <a:spcPts val="0"/>
              </a:spcAft>
              <a:buFont typeface="Wingdings" panose="05000000000000000000" pitchFamily="2" charset="2"/>
              <a:buChar char="Ø"/>
            </a:pPr>
            <a:r>
              <a:rPr lang="en-GB" sz="1200" dirty="0" smtClean="0">
                <a:solidFill>
                  <a:srgbClr val="000000"/>
                </a:solidFill>
                <a:latin typeface="Times New Roman"/>
                <a:ea typeface="Times New Roman"/>
                <a:cs typeface="Times New Roman"/>
                <a:sym typeface="Times New Roman"/>
              </a:rPr>
              <a:t>While </a:t>
            </a:r>
            <a:r>
              <a:rPr lang="en-GB" sz="1200" dirty="0">
                <a:solidFill>
                  <a:srgbClr val="000000"/>
                </a:solidFill>
                <a:latin typeface="Times New Roman"/>
                <a:ea typeface="Times New Roman"/>
                <a:cs typeface="Times New Roman"/>
                <a:sym typeface="Times New Roman"/>
              </a:rPr>
              <a:t>quality of care, rather than price, is the main concern in hospital, the service provider’s technical competence, as well as the immediate results from many treatments, is very difficult for a patient to evaluate. </a:t>
            </a:r>
            <a:endParaRPr sz="1200" dirty="0">
              <a:solidFill>
                <a:srgbClr val="000000"/>
              </a:solidFill>
              <a:latin typeface="Times New Roman"/>
              <a:ea typeface="Times New Roman"/>
              <a:cs typeface="Times New Roman"/>
              <a:sym typeface="Times New Roman"/>
            </a:endParaRPr>
          </a:p>
          <a:p>
            <a:pPr marL="171450" lvl="0" indent="-171450" algn="just" rtl="0">
              <a:spcBef>
                <a:spcPts val="1200"/>
              </a:spcBef>
              <a:spcAft>
                <a:spcPts val="1200"/>
              </a:spcAft>
              <a:buFont typeface="Wingdings" panose="05000000000000000000" pitchFamily="2" charset="2"/>
              <a:buChar char="Ø"/>
            </a:pPr>
            <a:endParaRPr sz="12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01"/>
        <p:cNvGrpSpPr/>
        <p:nvPr/>
      </p:nvGrpSpPr>
      <p:grpSpPr>
        <a:xfrm>
          <a:off x="0" y="0"/>
          <a:ext cx="0" cy="0"/>
          <a:chOff x="0" y="0"/>
          <a:chExt cx="0" cy="0"/>
        </a:xfrm>
      </p:grpSpPr>
      <p:sp>
        <p:nvSpPr>
          <p:cNvPr id="302" name="Google Shape;302;p1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OBJECTIVE OF THE STUDY</a:t>
            </a:r>
            <a:endParaRPr/>
          </a:p>
        </p:txBody>
      </p:sp>
      <p:sp>
        <p:nvSpPr>
          <p:cNvPr id="303" name="Google Shape;303;p17"/>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r>
              <a:rPr lang="en-GB" sz="1600" dirty="0">
                <a:solidFill>
                  <a:srgbClr val="000000"/>
                </a:solidFill>
                <a:latin typeface="Times New Roman"/>
                <a:ea typeface="Times New Roman"/>
                <a:cs typeface="Times New Roman"/>
                <a:sym typeface="Times New Roman"/>
              </a:rPr>
              <a:t>PRIMARY OBJECTIVE</a:t>
            </a:r>
            <a:endParaRPr sz="1600" dirty="0">
              <a:solidFill>
                <a:srgbClr val="000000"/>
              </a:solidFill>
              <a:latin typeface="Times New Roman"/>
              <a:ea typeface="Times New Roman"/>
              <a:cs typeface="Times New Roman"/>
              <a:sym typeface="Times New Roman"/>
            </a:endParaRPr>
          </a:p>
          <a:p>
            <a:pPr marL="285750" lvl="0" indent="-285750" algn="l" rtl="0">
              <a:spcBef>
                <a:spcPts val="1200"/>
              </a:spcBef>
              <a:spcAft>
                <a:spcPts val="0"/>
              </a:spcAft>
              <a:buFont typeface="Wingdings" panose="05000000000000000000" pitchFamily="2" charset="2"/>
              <a:buChar char="Ø"/>
            </a:pPr>
            <a:r>
              <a:rPr lang="en-GB" sz="1600" dirty="0">
                <a:solidFill>
                  <a:srgbClr val="000000"/>
                </a:solidFill>
                <a:latin typeface="Times New Roman"/>
                <a:ea typeface="Times New Roman"/>
                <a:cs typeface="Times New Roman"/>
                <a:sym typeface="Times New Roman"/>
              </a:rPr>
              <a:t>The objective of the study is to understand that how patient knowledge and patient relationship management help to improve the service quality in the hospital</a:t>
            </a:r>
            <a:endParaRPr sz="1600" dirty="0">
              <a:solidFill>
                <a:srgbClr val="000000"/>
              </a:solidFill>
              <a:latin typeface="Times New Roman"/>
              <a:ea typeface="Times New Roman"/>
              <a:cs typeface="Times New Roman"/>
              <a:sym typeface="Times New Roman"/>
            </a:endParaRPr>
          </a:p>
          <a:p>
            <a:pPr marL="0" lvl="0" indent="0" algn="l" rtl="0">
              <a:spcBef>
                <a:spcPts val="1200"/>
              </a:spcBef>
              <a:spcAft>
                <a:spcPts val="0"/>
              </a:spcAft>
              <a:buNone/>
            </a:pPr>
            <a:r>
              <a:rPr lang="en-GB" sz="1600" dirty="0">
                <a:solidFill>
                  <a:srgbClr val="000000"/>
                </a:solidFill>
                <a:latin typeface="Times New Roman"/>
                <a:ea typeface="Times New Roman"/>
                <a:cs typeface="Times New Roman"/>
                <a:sym typeface="Times New Roman"/>
              </a:rPr>
              <a:t>SECONDARY OBJECTIVE</a:t>
            </a:r>
            <a:endParaRPr sz="1600" dirty="0">
              <a:solidFill>
                <a:srgbClr val="000000"/>
              </a:solidFill>
              <a:latin typeface="Times New Roman"/>
              <a:ea typeface="Times New Roman"/>
              <a:cs typeface="Times New Roman"/>
              <a:sym typeface="Times New Roman"/>
            </a:endParaRPr>
          </a:p>
          <a:p>
            <a:pPr marL="285750" lvl="0" indent="-285750" algn="l" rtl="0">
              <a:spcBef>
                <a:spcPts val="1200"/>
              </a:spcBef>
              <a:spcAft>
                <a:spcPts val="0"/>
              </a:spcAft>
              <a:buFont typeface="Wingdings" panose="05000000000000000000" pitchFamily="2" charset="2"/>
              <a:buChar char="Ø"/>
            </a:pPr>
            <a:r>
              <a:rPr lang="en-GB" sz="1400" dirty="0">
                <a:solidFill>
                  <a:srgbClr val="000000"/>
                </a:solidFill>
                <a:latin typeface="Times New Roman"/>
                <a:ea typeface="Times New Roman"/>
                <a:cs typeface="Times New Roman"/>
                <a:sym typeface="Times New Roman"/>
              </a:rPr>
              <a:t> To determine services provided by the hospitals and patient’s satisfaction towards the services</a:t>
            </a:r>
            <a:endParaRPr sz="1800" dirty="0">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8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07"/>
        <p:cNvGrpSpPr/>
        <p:nvPr/>
      </p:nvGrpSpPr>
      <p:grpSpPr>
        <a:xfrm>
          <a:off x="0" y="0"/>
          <a:ext cx="0" cy="0"/>
          <a:chOff x="0" y="0"/>
          <a:chExt cx="0" cy="0"/>
        </a:xfrm>
      </p:grpSpPr>
      <p:sp>
        <p:nvSpPr>
          <p:cNvPr id="308" name="Google Shape;308;p18"/>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METHODOLOGY</a:t>
            </a:r>
            <a:endParaRPr/>
          </a:p>
        </p:txBody>
      </p:sp>
      <p:sp>
        <p:nvSpPr>
          <p:cNvPr id="309" name="Google Shape;309;p18"/>
          <p:cNvSpPr txBox="1">
            <a:spLocks noGrp="1"/>
          </p:cNvSpPr>
          <p:nvPr>
            <p:ph type="body" idx="1"/>
          </p:nvPr>
        </p:nvSpPr>
        <p:spPr>
          <a:xfrm>
            <a:off x="1303800" y="1387366"/>
            <a:ext cx="7030500" cy="3396584"/>
          </a:xfrm>
          <a:prstGeom prst="rect">
            <a:avLst/>
          </a:prstGeom>
        </p:spPr>
        <p:txBody>
          <a:bodyPr spcFirstLastPara="1" wrap="square" lIns="91425" tIns="91425" rIns="91425" bIns="91425" anchor="t" anchorCtr="0">
            <a:noAutofit/>
          </a:bodyPr>
          <a:lstStyle/>
          <a:p>
            <a:pPr marL="171450" lvl="0" indent="-171450" algn="just" rtl="0">
              <a:lnSpc>
                <a:spcPct val="150000"/>
              </a:lnSpc>
              <a:spcBef>
                <a:spcPts val="0"/>
              </a:spcBef>
              <a:spcAft>
                <a:spcPts val="0"/>
              </a:spcAft>
              <a:buFont typeface="Wingdings" panose="05000000000000000000" pitchFamily="2" charset="2"/>
              <a:buChar char="Ø"/>
            </a:pPr>
            <a:r>
              <a:rPr lang="en-GB" sz="1200" dirty="0">
                <a:solidFill>
                  <a:srgbClr val="000000"/>
                </a:solidFill>
                <a:latin typeface="Times New Roman"/>
                <a:ea typeface="Times New Roman"/>
                <a:cs typeface="Times New Roman"/>
                <a:sym typeface="Times New Roman"/>
              </a:rPr>
              <a:t>The research methodology of my project is Descriptive Research. </a:t>
            </a:r>
            <a:endParaRPr lang="en-GB" sz="1200" dirty="0" smtClean="0">
              <a:solidFill>
                <a:srgbClr val="000000"/>
              </a:solidFill>
              <a:latin typeface="Times New Roman"/>
              <a:ea typeface="Times New Roman"/>
              <a:cs typeface="Times New Roman"/>
              <a:sym typeface="Times New Roman"/>
            </a:endParaRPr>
          </a:p>
          <a:p>
            <a:pPr marL="171450" lvl="0" indent="-171450" algn="just" rtl="0">
              <a:lnSpc>
                <a:spcPct val="150000"/>
              </a:lnSpc>
              <a:spcBef>
                <a:spcPts val="0"/>
              </a:spcBef>
              <a:spcAft>
                <a:spcPts val="0"/>
              </a:spcAft>
              <a:buFont typeface="Wingdings" panose="05000000000000000000" pitchFamily="2" charset="2"/>
              <a:buChar char="Ø"/>
            </a:pPr>
            <a:r>
              <a:rPr lang="en-GB" sz="1200" dirty="0" smtClean="0">
                <a:solidFill>
                  <a:srgbClr val="000000"/>
                </a:solidFill>
                <a:latin typeface="Times New Roman"/>
                <a:ea typeface="Times New Roman"/>
                <a:cs typeface="Times New Roman"/>
                <a:sym typeface="Times New Roman"/>
              </a:rPr>
              <a:t>And </a:t>
            </a:r>
            <a:r>
              <a:rPr lang="en-GB" sz="1200" dirty="0">
                <a:solidFill>
                  <a:srgbClr val="000000"/>
                </a:solidFill>
                <a:latin typeface="Times New Roman"/>
                <a:ea typeface="Times New Roman"/>
                <a:cs typeface="Times New Roman"/>
                <a:sym typeface="Times New Roman"/>
              </a:rPr>
              <a:t>to answers the questions through the google questionnaire with analysis in excel</a:t>
            </a:r>
            <a:endParaRPr sz="1200"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r>
              <a:rPr lang="en-GB" sz="1100" b="1" u="sng" dirty="0">
                <a:solidFill>
                  <a:srgbClr val="000000"/>
                </a:solidFill>
                <a:latin typeface="Arial"/>
                <a:ea typeface="Arial"/>
                <a:cs typeface="Arial"/>
                <a:sym typeface="Arial"/>
              </a:rPr>
              <a:t>Data collection method</a:t>
            </a:r>
            <a:r>
              <a:rPr lang="en-GB" sz="1100" u="sng" dirty="0">
                <a:solidFill>
                  <a:srgbClr val="000000"/>
                </a:solidFill>
                <a:latin typeface="Arial"/>
                <a:ea typeface="Arial"/>
                <a:cs typeface="Arial"/>
                <a:sym typeface="Arial"/>
              </a:rPr>
              <a:t>:</a:t>
            </a:r>
            <a:r>
              <a:rPr lang="en-GB" sz="1100" b="1" u="sng" dirty="0">
                <a:solidFill>
                  <a:srgbClr val="000000"/>
                </a:solidFill>
                <a:latin typeface="Arial"/>
                <a:ea typeface="Arial"/>
                <a:cs typeface="Arial"/>
                <a:sym typeface="Arial"/>
              </a:rPr>
              <a:t>- </a:t>
            </a:r>
            <a:endParaRPr sz="1100" b="1" u="sng" dirty="0">
              <a:solidFill>
                <a:srgbClr val="000000"/>
              </a:solidFill>
              <a:latin typeface="Arial"/>
              <a:ea typeface="Arial"/>
              <a:cs typeface="Arial"/>
              <a:sym typeface="Arial"/>
            </a:endParaRPr>
          </a:p>
          <a:p>
            <a:pPr marL="171450" lvl="0" indent="-171450" algn="just" rtl="0">
              <a:lnSpc>
                <a:spcPct val="200000"/>
              </a:lnSpc>
              <a:spcBef>
                <a:spcPts val="1200"/>
              </a:spcBef>
              <a:spcAft>
                <a:spcPts val="0"/>
              </a:spcAft>
              <a:buFont typeface="Wingdings" panose="05000000000000000000" pitchFamily="2" charset="2"/>
              <a:buChar char="Ø"/>
            </a:pPr>
            <a:r>
              <a:rPr lang="en-GB" sz="1000" b="1" dirty="0">
                <a:solidFill>
                  <a:srgbClr val="000000"/>
                </a:solidFill>
                <a:latin typeface="Times New Roman"/>
                <a:ea typeface="Times New Roman"/>
                <a:cs typeface="Times New Roman"/>
                <a:sym typeface="Times New Roman"/>
              </a:rPr>
              <a:t>PRIMARY METHOD:-</a:t>
            </a:r>
            <a:r>
              <a:rPr lang="en-GB" sz="1100" b="1" dirty="0">
                <a:solidFill>
                  <a:srgbClr val="000000"/>
                </a:solidFill>
                <a:latin typeface="Times New Roman"/>
                <a:ea typeface="Times New Roman"/>
                <a:cs typeface="Times New Roman"/>
                <a:sym typeface="Times New Roman"/>
              </a:rPr>
              <a:t>Data collected through primary source in the research methodology. i.e. through the questionnaire from patient in Max </a:t>
            </a:r>
            <a:r>
              <a:rPr lang="en-GB" sz="1100" b="1" dirty="0" smtClean="0">
                <a:solidFill>
                  <a:srgbClr val="000000"/>
                </a:solidFill>
                <a:latin typeface="Times New Roman"/>
                <a:ea typeface="Times New Roman"/>
                <a:cs typeface="Times New Roman"/>
                <a:sym typeface="Times New Roman"/>
              </a:rPr>
              <a:t>hospital</a:t>
            </a:r>
          </a:p>
          <a:p>
            <a:pPr marL="171450" lvl="0" indent="-171450" algn="just">
              <a:lnSpc>
                <a:spcPct val="200000"/>
              </a:lnSpc>
              <a:spcBef>
                <a:spcPts val="1200"/>
              </a:spcBef>
              <a:buFont typeface="Wingdings" panose="05000000000000000000" pitchFamily="2" charset="2"/>
              <a:buChar char="Ø"/>
            </a:pPr>
            <a:r>
              <a:rPr lang="en-US" sz="1100" b="1" dirty="0">
                <a:solidFill>
                  <a:srgbClr val="000000"/>
                </a:solidFill>
                <a:latin typeface="Times New Roman"/>
                <a:ea typeface="Times New Roman"/>
                <a:cs typeface="Times New Roman"/>
                <a:sym typeface="Times New Roman"/>
              </a:rPr>
              <a:t>SECONDARY SOURCES-</a:t>
            </a:r>
          </a:p>
          <a:p>
            <a:pPr marL="171450" lvl="0" indent="-171450" algn="just">
              <a:lnSpc>
                <a:spcPct val="200000"/>
              </a:lnSpc>
              <a:spcBef>
                <a:spcPts val="1200"/>
              </a:spcBef>
              <a:buFont typeface="Wingdings" panose="05000000000000000000" pitchFamily="2" charset="2"/>
              <a:buChar char="Ø"/>
            </a:pPr>
            <a:r>
              <a:rPr lang="en-US" sz="1100" b="1" dirty="0">
                <a:solidFill>
                  <a:srgbClr val="000000"/>
                </a:solidFill>
                <a:latin typeface="Times New Roman"/>
                <a:ea typeface="Times New Roman"/>
                <a:cs typeface="Times New Roman"/>
                <a:sym typeface="Times New Roman"/>
              </a:rPr>
              <a:t>i.e. From Journals of different hospitals. Hospital management books etc.</a:t>
            </a:r>
          </a:p>
          <a:p>
            <a:pPr marL="171450" lvl="0" indent="-171450" algn="just">
              <a:lnSpc>
                <a:spcPct val="200000"/>
              </a:lnSpc>
              <a:spcBef>
                <a:spcPts val="1200"/>
              </a:spcBef>
              <a:buFont typeface="Wingdings" panose="05000000000000000000" pitchFamily="2" charset="2"/>
              <a:buChar char="Ø"/>
            </a:pPr>
            <a:r>
              <a:rPr lang="en-US" sz="1100" b="1" dirty="0">
                <a:solidFill>
                  <a:srgbClr val="000000"/>
                </a:solidFill>
                <a:latin typeface="Times New Roman"/>
                <a:ea typeface="Times New Roman"/>
                <a:cs typeface="Times New Roman"/>
                <a:sym typeface="Times New Roman"/>
              </a:rPr>
              <a:t>Healthcare Magazines, Newspapers, and healthcare website from internet, etc.</a:t>
            </a:r>
          </a:p>
          <a:p>
            <a:pPr marL="171450" lvl="0" indent="-171450" algn="just" rtl="0">
              <a:lnSpc>
                <a:spcPct val="200000"/>
              </a:lnSpc>
              <a:spcBef>
                <a:spcPts val="1200"/>
              </a:spcBef>
              <a:spcAft>
                <a:spcPts val="0"/>
              </a:spcAft>
              <a:buFont typeface="Wingdings" panose="05000000000000000000" pitchFamily="2" charset="2"/>
              <a:buChar char="Ø"/>
            </a:pPr>
            <a:endParaRPr sz="1100" b="1"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000" b="1"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dirty="0">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19"/>
        <p:cNvGrpSpPr/>
        <p:nvPr/>
      </p:nvGrpSpPr>
      <p:grpSpPr>
        <a:xfrm>
          <a:off x="0" y="0"/>
          <a:ext cx="0" cy="0"/>
          <a:chOff x="0" y="0"/>
          <a:chExt cx="0" cy="0"/>
        </a:xfrm>
      </p:grpSpPr>
      <p:sp>
        <p:nvSpPr>
          <p:cNvPr id="320" name="Google Shape;320;p20"/>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dirty="0"/>
              <a:t>METHODOLOGY</a:t>
            </a:r>
            <a:endParaRPr dirty="0"/>
          </a:p>
        </p:txBody>
      </p:sp>
      <p:sp>
        <p:nvSpPr>
          <p:cNvPr id="321" name="Google Shape;321;p20"/>
          <p:cNvSpPr txBox="1">
            <a:spLocks noGrp="1"/>
          </p:cNvSpPr>
          <p:nvPr>
            <p:ph type="body" idx="1"/>
          </p:nvPr>
        </p:nvSpPr>
        <p:spPr>
          <a:xfrm>
            <a:off x="1303800" y="1969028"/>
            <a:ext cx="7030500" cy="2960323"/>
          </a:xfrm>
          <a:prstGeom prst="rect">
            <a:avLst/>
          </a:prstGeom>
        </p:spPr>
        <p:txBody>
          <a:bodyPr spcFirstLastPara="1" wrap="square" lIns="91425" tIns="91425" rIns="91425" bIns="91425" anchor="t" anchorCtr="0">
            <a:noAutofit/>
          </a:bodyPr>
          <a:lstStyle/>
          <a:p>
            <a:pPr marL="171450" lvl="0" indent="-171450" algn="just" rtl="0">
              <a:lnSpc>
                <a:spcPct val="200000"/>
              </a:lnSpc>
              <a:spcBef>
                <a:spcPts val="1200"/>
              </a:spcBef>
              <a:spcAft>
                <a:spcPts val="0"/>
              </a:spcAft>
              <a:buFont typeface="Wingdings" panose="05000000000000000000" pitchFamily="2" charset="2"/>
              <a:buChar char="Ø"/>
            </a:pPr>
            <a:r>
              <a:rPr lang="en-GB" sz="1100" b="1" dirty="0">
                <a:solidFill>
                  <a:srgbClr val="000000"/>
                </a:solidFill>
                <a:latin typeface="Arial"/>
                <a:ea typeface="Arial"/>
                <a:cs typeface="Arial"/>
                <a:sym typeface="Arial"/>
              </a:rPr>
              <a:t>SAMPLING</a:t>
            </a:r>
            <a:endParaRPr sz="1100" b="1" dirty="0">
              <a:solidFill>
                <a:srgbClr val="000000"/>
              </a:solidFill>
              <a:latin typeface="Arial"/>
              <a:ea typeface="Arial"/>
              <a:cs typeface="Arial"/>
              <a:sym typeface="Arial"/>
            </a:endParaRPr>
          </a:p>
          <a:p>
            <a:pPr marL="457200" lvl="0" indent="-298450" algn="just" rtl="0">
              <a:lnSpc>
                <a:spcPct val="200000"/>
              </a:lnSpc>
              <a:spcBef>
                <a:spcPts val="1200"/>
              </a:spcBef>
              <a:spcAft>
                <a:spcPts val="0"/>
              </a:spcAft>
              <a:buClr>
                <a:srgbClr val="000000"/>
              </a:buClr>
              <a:buSzPts val="1100"/>
              <a:buFont typeface="Arial"/>
              <a:buChar char="●"/>
            </a:pPr>
            <a:r>
              <a:rPr lang="en-GB" sz="1100" dirty="0" smtClean="0">
                <a:solidFill>
                  <a:srgbClr val="000000"/>
                </a:solidFill>
                <a:latin typeface="Arial"/>
                <a:ea typeface="Arial"/>
                <a:cs typeface="Arial"/>
                <a:sym typeface="Arial"/>
              </a:rPr>
              <a:t>Population </a:t>
            </a:r>
            <a:r>
              <a:rPr lang="en-GB" sz="1100" dirty="0">
                <a:solidFill>
                  <a:srgbClr val="000000"/>
                </a:solidFill>
                <a:latin typeface="Arial"/>
                <a:ea typeface="Arial"/>
                <a:cs typeface="Arial"/>
                <a:sym typeface="Arial"/>
              </a:rPr>
              <a:t>- </a:t>
            </a:r>
            <a:r>
              <a:rPr lang="en-GB" sz="1100" dirty="0" smtClean="0">
                <a:solidFill>
                  <a:srgbClr val="000000"/>
                </a:solidFill>
                <a:latin typeface="Arial"/>
                <a:ea typeface="Arial"/>
                <a:cs typeface="Arial"/>
                <a:sym typeface="Arial"/>
              </a:rPr>
              <a:t> Max Patient.</a:t>
            </a:r>
            <a:endParaRPr sz="1100" dirty="0">
              <a:solidFill>
                <a:srgbClr val="000000"/>
              </a:solidFill>
              <a:latin typeface="Arial"/>
              <a:ea typeface="Arial"/>
              <a:cs typeface="Arial"/>
              <a:sym typeface="Arial"/>
            </a:endParaRPr>
          </a:p>
          <a:p>
            <a:pPr marL="457200" lvl="0" indent="-298450" algn="just" rtl="0">
              <a:lnSpc>
                <a:spcPct val="200000"/>
              </a:lnSpc>
              <a:spcBef>
                <a:spcPts val="0"/>
              </a:spcBef>
              <a:spcAft>
                <a:spcPts val="0"/>
              </a:spcAft>
              <a:buClr>
                <a:srgbClr val="000000"/>
              </a:buClr>
              <a:buSzPts val="1100"/>
              <a:buFont typeface="Arial"/>
              <a:buChar char="●"/>
            </a:pPr>
            <a:r>
              <a:rPr lang="en-GB" sz="1100" dirty="0" smtClean="0">
                <a:solidFill>
                  <a:srgbClr val="000000"/>
                </a:solidFill>
                <a:latin typeface="Arial"/>
                <a:ea typeface="Arial"/>
                <a:cs typeface="Arial"/>
                <a:sym typeface="Arial"/>
              </a:rPr>
              <a:t>Sampling </a:t>
            </a:r>
            <a:r>
              <a:rPr lang="en-GB" sz="1100" dirty="0">
                <a:solidFill>
                  <a:srgbClr val="000000"/>
                </a:solidFill>
                <a:latin typeface="Arial"/>
                <a:ea typeface="Arial"/>
                <a:cs typeface="Arial"/>
                <a:sym typeface="Arial"/>
              </a:rPr>
              <a:t>Time  - 10:00 am to </a:t>
            </a:r>
            <a:r>
              <a:rPr lang="en-GB" sz="1100" dirty="0" smtClean="0">
                <a:solidFill>
                  <a:srgbClr val="000000"/>
                </a:solidFill>
                <a:latin typeface="Arial"/>
                <a:ea typeface="Arial"/>
                <a:cs typeface="Arial"/>
                <a:sym typeface="Arial"/>
              </a:rPr>
              <a:t>4:00 </a:t>
            </a:r>
            <a:r>
              <a:rPr lang="en-GB" sz="1100" dirty="0">
                <a:solidFill>
                  <a:srgbClr val="000000"/>
                </a:solidFill>
                <a:latin typeface="Arial"/>
                <a:ea typeface="Arial"/>
                <a:cs typeface="Arial"/>
                <a:sym typeface="Arial"/>
              </a:rPr>
              <a:t>pm</a:t>
            </a:r>
            <a:endParaRPr sz="1100" dirty="0">
              <a:solidFill>
                <a:srgbClr val="000000"/>
              </a:solidFill>
              <a:latin typeface="Arial"/>
              <a:ea typeface="Arial"/>
              <a:cs typeface="Arial"/>
              <a:sym typeface="Arial"/>
            </a:endParaRPr>
          </a:p>
          <a:p>
            <a:pPr marL="457200" lvl="0" indent="-298450" algn="just" rtl="0">
              <a:lnSpc>
                <a:spcPct val="200000"/>
              </a:lnSpc>
              <a:spcBef>
                <a:spcPts val="0"/>
              </a:spcBef>
              <a:spcAft>
                <a:spcPts val="0"/>
              </a:spcAft>
              <a:buClr>
                <a:srgbClr val="000000"/>
              </a:buClr>
              <a:buSzPts val="1100"/>
              <a:buFont typeface="Arial"/>
              <a:buChar char="●"/>
            </a:pPr>
            <a:r>
              <a:rPr lang="en-GB" sz="1100" dirty="0">
                <a:solidFill>
                  <a:srgbClr val="000000"/>
                </a:solidFill>
                <a:latin typeface="Arial"/>
                <a:ea typeface="Arial"/>
                <a:cs typeface="Arial"/>
                <a:sym typeface="Arial"/>
              </a:rPr>
              <a:t>Sampling Period </a:t>
            </a:r>
            <a:r>
              <a:rPr lang="en-GB" sz="1100" dirty="0" smtClean="0">
                <a:solidFill>
                  <a:srgbClr val="000000"/>
                </a:solidFill>
                <a:latin typeface="Arial"/>
                <a:ea typeface="Arial"/>
                <a:cs typeface="Arial"/>
                <a:sym typeface="Arial"/>
              </a:rPr>
              <a:t>– April</a:t>
            </a:r>
            <a:r>
              <a:rPr lang="en-GB" sz="1100" dirty="0">
                <a:solidFill>
                  <a:srgbClr val="000000"/>
                </a:solidFill>
                <a:latin typeface="Arial"/>
                <a:ea typeface="Arial"/>
                <a:cs typeface="Arial"/>
                <a:sym typeface="Arial"/>
              </a:rPr>
              <a:t> </a:t>
            </a:r>
            <a:r>
              <a:rPr lang="en-GB" sz="1100" dirty="0" smtClean="0">
                <a:solidFill>
                  <a:srgbClr val="000000"/>
                </a:solidFill>
                <a:latin typeface="Arial"/>
                <a:ea typeface="Arial"/>
                <a:cs typeface="Arial"/>
                <a:sym typeface="Arial"/>
              </a:rPr>
              <a:t>&amp; May </a:t>
            </a: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b="1"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b="1"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600"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dirty="0">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25"/>
        <p:cNvGrpSpPr/>
        <p:nvPr/>
      </p:nvGrpSpPr>
      <p:grpSpPr>
        <a:xfrm>
          <a:off x="0" y="0"/>
          <a:ext cx="0" cy="0"/>
          <a:chOff x="0" y="0"/>
          <a:chExt cx="0" cy="0"/>
        </a:xfrm>
      </p:grpSpPr>
      <p:sp>
        <p:nvSpPr>
          <p:cNvPr id="326" name="Google Shape;326;p21"/>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RESULT AND DISCUSSION</a:t>
            </a:r>
            <a:endParaRPr/>
          </a:p>
        </p:txBody>
      </p:sp>
      <p:sp>
        <p:nvSpPr>
          <p:cNvPr id="327" name="Google Shape;327;p21"/>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0" lvl="0" indent="0" algn="just" rtl="0">
              <a:lnSpc>
                <a:spcPct val="200000"/>
              </a:lnSpc>
              <a:spcBef>
                <a:spcPts val="1200"/>
              </a:spcBef>
              <a:spcAft>
                <a:spcPts val="0"/>
              </a:spcAft>
              <a:buNone/>
            </a:pPr>
            <a:r>
              <a:rPr lang="en-GB" sz="1100" dirty="0" smtClean="0">
                <a:solidFill>
                  <a:srgbClr val="000000"/>
                </a:solidFill>
                <a:latin typeface="Arial"/>
                <a:ea typeface="Arial"/>
                <a:cs typeface="Arial"/>
                <a:sym typeface="Arial"/>
              </a:rPr>
              <a:t>1. Does </a:t>
            </a:r>
            <a:r>
              <a:rPr lang="en-GB" sz="1100" dirty="0">
                <a:solidFill>
                  <a:srgbClr val="000000"/>
                </a:solidFill>
                <a:latin typeface="Arial"/>
                <a:ea typeface="Arial"/>
                <a:cs typeface="Arial"/>
                <a:sym typeface="Arial"/>
              </a:rPr>
              <a:t>patient knowledge affect the service </a:t>
            </a:r>
            <a:r>
              <a:rPr lang="en-GB" sz="1100" dirty="0" smtClean="0">
                <a:solidFill>
                  <a:srgbClr val="000000"/>
                </a:solidFill>
                <a:latin typeface="Arial"/>
                <a:ea typeface="Arial"/>
                <a:cs typeface="Arial"/>
                <a:sym typeface="Arial"/>
              </a:rPr>
              <a:t>quality</a:t>
            </a:r>
            <a:r>
              <a:rPr lang="en-IN" sz="1100" dirty="0" smtClean="0">
                <a:solidFill>
                  <a:srgbClr val="000000"/>
                </a:solidFill>
                <a:latin typeface="Arial"/>
                <a:ea typeface="Arial"/>
                <a:cs typeface="Arial"/>
                <a:sym typeface="Arial"/>
              </a:rPr>
              <a:t> </a:t>
            </a: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r>
              <a:rPr lang="en-GB" sz="1100" dirty="0">
                <a:solidFill>
                  <a:srgbClr val="000000"/>
                </a:solidFill>
                <a:latin typeface="Arial"/>
                <a:ea typeface="Arial"/>
                <a:cs typeface="Arial"/>
                <a:sym typeface="Arial"/>
              </a:rPr>
              <a:t>Discussion -  As per the result collected from the questionnaire it shows that 75% of the respondent agree with the statement that patient knowledge affect the service </a:t>
            </a:r>
            <a:r>
              <a:rPr lang="en-GB" sz="1100" dirty="0" smtClean="0">
                <a:solidFill>
                  <a:srgbClr val="000000"/>
                </a:solidFill>
                <a:latin typeface="Arial"/>
                <a:ea typeface="Arial"/>
                <a:cs typeface="Arial"/>
                <a:sym typeface="Arial"/>
              </a:rPr>
              <a:t>quality and 25 % disagree with the fact that patient knowledge affect the service quality.</a:t>
            </a: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b="1"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b="1"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600"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dirty="0">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31"/>
        <p:cNvGrpSpPr/>
        <p:nvPr/>
      </p:nvGrpSpPr>
      <p:grpSpPr>
        <a:xfrm>
          <a:off x="0" y="0"/>
          <a:ext cx="0" cy="0"/>
          <a:chOff x="0" y="0"/>
          <a:chExt cx="0" cy="0"/>
        </a:xfrm>
      </p:grpSpPr>
      <p:sp>
        <p:nvSpPr>
          <p:cNvPr id="332" name="Google Shape;332;p22"/>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RESULT AND DISCUSSION</a:t>
            </a:r>
            <a:endParaRPr/>
          </a:p>
        </p:txBody>
      </p:sp>
      <p:sp>
        <p:nvSpPr>
          <p:cNvPr id="333" name="Google Shape;333;p22"/>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0" lvl="0" indent="0" algn="just" rtl="0">
              <a:lnSpc>
                <a:spcPct val="200000"/>
              </a:lnSpc>
              <a:spcBef>
                <a:spcPts val="1200"/>
              </a:spcBef>
              <a:spcAft>
                <a:spcPts val="0"/>
              </a:spcAft>
              <a:buNone/>
            </a:pPr>
            <a:endParaRPr sz="1100" b="1">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b="1">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60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a:solidFill>
                <a:srgbClr val="000000"/>
              </a:solidFill>
              <a:latin typeface="Times New Roman"/>
              <a:ea typeface="Times New Roman"/>
              <a:cs typeface="Times New Roman"/>
              <a:sym typeface="Times New Roman"/>
            </a:endParaRPr>
          </a:p>
        </p:txBody>
      </p:sp>
      <p:pic>
        <p:nvPicPr>
          <p:cNvPr id="334" name="Google Shape;334;p22" title="Points scored"/>
          <p:cNvPicPr preferRelativeResize="0"/>
          <p:nvPr/>
        </p:nvPicPr>
        <p:blipFill>
          <a:blip r:embed="rId3">
            <a:alphaModFix/>
          </a:blip>
          <a:stretch>
            <a:fillRect/>
          </a:stretch>
        </p:blipFill>
        <p:spPr>
          <a:xfrm>
            <a:off x="307650" y="-12"/>
            <a:ext cx="8318349" cy="514351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38"/>
        <p:cNvGrpSpPr/>
        <p:nvPr/>
      </p:nvGrpSpPr>
      <p:grpSpPr>
        <a:xfrm>
          <a:off x="0" y="0"/>
          <a:ext cx="0" cy="0"/>
          <a:chOff x="0" y="0"/>
          <a:chExt cx="0" cy="0"/>
        </a:xfrm>
      </p:grpSpPr>
      <p:sp>
        <p:nvSpPr>
          <p:cNvPr id="339" name="Google Shape;339;p23"/>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RESULT AND DISCUSSION</a:t>
            </a:r>
            <a:endParaRPr/>
          </a:p>
        </p:txBody>
      </p:sp>
      <p:sp>
        <p:nvSpPr>
          <p:cNvPr id="340" name="Google Shape;340;p23"/>
          <p:cNvSpPr txBox="1">
            <a:spLocks noGrp="1"/>
          </p:cNvSpPr>
          <p:nvPr>
            <p:ph type="body" idx="1"/>
          </p:nvPr>
        </p:nvSpPr>
        <p:spPr>
          <a:xfrm>
            <a:off x="1303800" y="1990050"/>
            <a:ext cx="7030500" cy="2793900"/>
          </a:xfrm>
          <a:prstGeom prst="rect">
            <a:avLst/>
          </a:prstGeom>
        </p:spPr>
        <p:txBody>
          <a:bodyPr spcFirstLastPara="1" wrap="square" lIns="91425" tIns="91425" rIns="91425" bIns="91425" anchor="t" anchorCtr="0">
            <a:noAutofit/>
          </a:bodyPr>
          <a:lstStyle/>
          <a:p>
            <a:pPr marL="0" lvl="0" indent="0" algn="just" rtl="0">
              <a:lnSpc>
                <a:spcPct val="200000"/>
              </a:lnSpc>
              <a:spcBef>
                <a:spcPts val="1200"/>
              </a:spcBef>
              <a:spcAft>
                <a:spcPts val="0"/>
              </a:spcAft>
              <a:buNone/>
            </a:pPr>
            <a:r>
              <a:rPr lang="en-GB" sz="1100" dirty="0" smtClean="0">
                <a:solidFill>
                  <a:srgbClr val="000000"/>
                </a:solidFill>
                <a:latin typeface="Arial"/>
                <a:ea typeface="Arial"/>
                <a:cs typeface="Arial"/>
                <a:sym typeface="Arial"/>
              </a:rPr>
              <a:t>2. Does </a:t>
            </a:r>
            <a:r>
              <a:rPr lang="en-GB" sz="1100" dirty="0">
                <a:solidFill>
                  <a:srgbClr val="000000"/>
                </a:solidFill>
                <a:latin typeface="Arial"/>
                <a:ea typeface="Arial"/>
                <a:cs typeface="Arial"/>
                <a:sym typeface="Arial"/>
              </a:rPr>
              <a:t>patient satisfaction is an important factor for measuring the service quality </a:t>
            </a: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r>
              <a:rPr lang="en-GB" sz="1100" dirty="0">
                <a:solidFill>
                  <a:srgbClr val="000000"/>
                </a:solidFill>
                <a:latin typeface="Arial"/>
                <a:ea typeface="Arial"/>
                <a:cs typeface="Arial"/>
                <a:sym typeface="Arial"/>
              </a:rPr>
              <a:t>Discussion -  As per the result collected from the questionnaire it shows that the 75% of respondents agree with the statement that patient is the important factor for measuring the service quality in </a:t>
            </a:r>
            <a:r>
              <a:rPr lang="en-GB" sz="1100" dirty="0" smtClean="0">
                <a:solidFill>
                  <a:srgbClr val="000000"/>
                </a:solidFill>
                <a:latin typeface="Arial"/>
                <a:ea typeface="Arial"/>
                <a:cs typeface="Arial"/>
                <a:sym typeface="Arial"/>
              </a:rPr>
              <a:t>hospitals and 12.5 % disagree with the statement that patient satisfaction is an important factor for measuring the service quality and rest 12.5 % are not sure about the same</a:t>
            </a: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b="1"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100" b="1" dirty="0">
              <a:solidFill>
                <a:srgbClr val="000000"/>
              </a:solidFill>
              <a:latin typeface="Arial"/>
              <a:ea typeface="Arial"/>
              <a:cs typeface="Arial"/>
              <a:sym typeface="Arial"/>
            </a:endParaRPr>
          </a:p>
          <a:p>
            <a:pPr marL="0" lvl="0" indent="0" algn="just" rtl="0">
              <a:lnSpc>
                <a:spcPct val="200000"/>
              </a:lnSpc>
              <a:spcBef>
                <a:spcPts val="1200"/>
              </a:spcBef>
              <a:spcAft>
                <a:spcPts val="0"/>
              </a:spcAft>
              <a:buNone/>
            </a:pPr>
            <a:endParaRPr sz="1600" dirty="0">
              <a:solidFill>
                <a:srgbClr val="000000"/>
              </a:solidFill>
              <a:latin typeface="Times New Roman"/>
              <a:ea typeface="Times New Roman"/>
              <a:cs typeface="Times New Roman"/>
              <a:sym typeface="Times New Roman"/>
            </a:endParaRPr>
          </a:p>
          <a:p>
            <a:pPr marL="0" lvl="0" indent="0" algn="just" rtl="0">
              <a:lnSpc>
                <a:spcPct val="200000"/>
              </a:lnSpc>
              <a:spcBef>
                <a:spcPts val="1200"/>
              </a:spcBef>
              <a:spcAft>
                <a:spcPts val="0"/>
              </a:spcAft>
              <a:buNone/>
            </a:pPr>
            <a:endParaRPr sz="1200" b="1" dirty="0">
              <a:solidFill>
                <a:srgbClr val="000000"/>
              </a:solidFill>
              <a:latin typeface="Times New Roman"/>
              <a:ea typeface="Times New Roman"/>
              <a:cs typeface="Times New Roman"/>
              <a:sym typeface="Times New Roman"/>
            </a:endParaRPr>
          </a:p>
          <a:p>
            <a:pPr marL="0" lvl="0" indent="0" algn="just" rtl="0">
              <a:spcBef>
                <a:spcPts val="1200"/>
              </a:spcBef>
              <a:spcAft>
                <a:spcPts val="1200"/>
              </a:spcAft>
              <a:buNone/>
            </a:pPr>
            <a:endParaRPr sz="1600" dirty="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1296</Words>
  <Application>Microsoft Office PowerPoint</Application>
  <PresentationFormat>On-screen Show (16:9)</PresentationFormat>
  <Paragraphs>99</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Nunito</vt:lpstr>
      <vt:lpstr>Arial</vt:lpstr>
      <vt:lpstr>Wingdings</vt:lpstr>
      <vt:lpstr>Maven Pro</vt:lpstr>
      <vt:lpstr>Times New Roman</vt:lpstr>
      <vt:lpstr>Momentum</vt:lpstr>
      <vt:lpstr>A STUDY ON IMPACT OF PATIENT KNOWLEDGE AND PATIENT RELATIONSHIP MANAGEMENT ON SERVICE QUALITY</vt:lpstr>
      <vt:lpstr>INTRODUCTION</vt:lpstr>
      <vt:lpstr>INTRODUCTION</vt:lpstr>
      <vt:lpstr>OBJECTIVE OF THE STUDY</vt:lpstr>
      <vt:lpstr>METHODOLOGY</vt:lpstr>
      <vt:lpstr>METHODOLOGY</vt:lpstr>
      <vt:lpstr>RESULT AND DISCUSSION</vt:lpstr>
      <vt:lpstr>RESULT AND DISCUSSION</vt:lpstr>
      <vt:lpstr>RESULT AND DISCUSSION</vt:lpstr>
      <vt:lpstr>RESULT AND DISCUSSION</vt:lpstr>
      <vt:lpstr>RESULT AND DISCUSSION</vt:lpstr>
      <vt:lpstr>RESULT AND DISCUSSION</vt:lpstr>
      <vt:lpstr>RESULT AND DISCUSSION</vt:lpstr>
      <vt:lpstr>RESULT AND DISCUSSION</vt:lpstr>
      <vt:lpstr>CONCLUSION</vt:lpstr>
      <vt:lpstr>LIMITATIONS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ON IMPACT OF PATIENT KNOWLEDGE AND PATIENT RELATIONSHIP MANAGEMENT ON SERVICE QUALITY</dc:title>
  <dc:creator>Akash</dc:creator>
  <cp:lastModifiedBy>SAKSHI</cp:lastModifiedBy>
  <cp:revision>18</cp:revision>
  <dcterms:modified xsi:type="dcterms:W3CDTF">2021-06-11T19:48:42Z</dcterms:modified>
</cp:coreProperties>
</file>