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9" r:id="rId4"/>
    <p:sldId id="260" r:id="rId5"/>
    <p:sldId id="261" r:id="rId6"/>
    <p:sldId id="264" r:id="rId7"/>
    <p:sldId id="270" r:id="rId8"/>
    <p:sldId id="271" r:id="rId9"/>
    <p:sldId id="268" r:id="rId10"/>
    <p:sldId id="265" r:id="rId11"/>
    <p:sldId id="267" r:id="rId12"/>
    <p:sldId id="269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8CE0E8-81D2-4D5E-B93E-22CD4CF317F5}" type="datetimeFigureOut">
              <a:rPr lang="en-US" smtClean="0"/>
              <a:t>11-Jun-21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78E00-9C01-4A78-9FEF-7DF2703A6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1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578E00-9C01-4A78-9FEF-7DF2703A62F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709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578E00-9C01-4A78-9FEF-7DF2703A62F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26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0252-BED3-4785-A577-AAD0AA3ED5E1}" type="datetimeFigureOut">
              <a:rPr lang="en-US" smtClean="0"/>
              <a:t>11-Jun-21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9A48-5FDA-4B28-89B7-A71431F5F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722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0252-BED3-4785-A577-AAD0AA3ED5E1}" type="datetimeFigureOut">
              <a:rPr lang="en-US" smtClean="0"/>
              <a:t>11-Jun-21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9A48-5FDA-4B28-89B7-A71431F5F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924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0252-BED3-4785-A577-AAD0AA3ED5E1}" type="datetimeFigureOut">
              <a:rPr lang="en-US" smtClean="0"/>
              <a:t>11-Jun-21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9A48-5FDA-4B28-89B7-A71431F5F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116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0252-BED3-4785-A577-AAD0AA3ED5E1}" type="datetimeFigureOut">
              <a:rPr lang="en-US" smtClean="0"/>
              <a:t>11-Jun-21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9A48-5FDA-4B28-89B7-A71431F5F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980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0252-BED3-4785-A577-AAD0AA3ED5E1}" type="datetimeFigureOut">
              <a:rPr lang="en-US" smtClean="0"/>
              <a:t>11-Jun-21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9A48-5FDA-4B28-89B7-A71431F5F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082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0252-BED3-4785-A577-AAD0AA3ED5E1}" type="datetimeFigureOut">
              <a:rPr lang="en-US" smtClean="0"/>
              <a:t>11-Jun-21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9A48-5FDA-4B28-89B7-A71431F5F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823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0252-BED3-4785-A577-AAD0AA3ED5E1}" type="datetimeFigureOut">
              <a:rPr lang="en-US" smtClean="0"/>
              <a:t>11-Jun-21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9A48-5FDA-4B28-89B7-A71431F5F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965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0252-BED3-4785-A577-AAD0AA3ED5E1}" type="datetimeFigureOut">
              <a:rPr lang="en-US" smtClean="0"/>
              <a:t>11-Jun-21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9A48-5FDA-4B28-89B7-A71431F5F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228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0252-BED3-4785-A577-AAD0AA3ED5E1}" type="datetimeFigureOut">
              <a:rPr lang="en-US" smtClean="0"/>
              <a:t>11-Jun-21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9A48-5FDA-4B28-89B7-A71431F5F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31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0252-BED3-4785-A577-AAD0AA3ED5E1}" type="datetimeFigureOut">
              <a:rPr lang="en-US" smtClean="0"/>
              <a:t>11-Jun-21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9A48-5FDA-4B28-89B7-A71431F5F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435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70252-BED3-4785-A577-AAD0AA3ED5E1}" type="datetimeFigureOut">
              <a:rPr lang="en-US" smtClean="0"/>
              <a:t>11-Jun-21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9A48-5FDA-4B28-89B7-A71431F5F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243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70252-BED3-4785-A577-AAD0AA3ED5E1}" type="datetimeFigureOut">
              <a:rPr lang="en-US" smtClean="0"/>
              <a:t>11-Jun-21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89A48-5FDA-4B28-89B7-A71431F5F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180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8153400" cy="2438400"/>
          </a:xfrm>
        </p:spPr>
        <p:txBody>
          <a:bodyPr>
            <a:normAutofit/>
          </a:bodyPr>
          <a:lstStyle/>
          <a:p>
            <a:r>
              <a:rPr lang="en-US" dirty="0" smtClean="0"/>
              <a:t>To Find Out Mental Health Status And Psychological Well Being In India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74873" y="6144491"/>
            <a:ext cx="2362200" cy="68580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US" dirty="0" err="1" smtClean="0">
                <a:solidFill>
                  <a:schemeClr val="tx1"/>
                </a:solidFill>
              </a:rPr>
              <a:t>Dr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Dhruv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Upadhyay</a:t>
            </a:r>
            <a:endParaRPr lang="en-US" dirty="0" smtClean="0">
              <a:solidFill>
                <a:schemeClr val="tx1"/>
              </a:solidFill>
            </a:endParaRPr>
          </a:p>
          <a:p>
            <a:pPr algn="just"/>
            <a:r>
              <a:rPr lang="en-US" dirty="0" err="1" smtClean="0">
                <a:solidFill>
                  <a:schemeClr val="tx1"/>
                </a:solidFill>
              </a:rPr>
              <a:t>Pg</a:t>
            </a:r>
            <a:r>
              <a:rPr lang="en-US" dirty="0" smtClean="0">
                <a:solidFill>
                  <a:schemeClr val="tx1"/>
                </a:solidFill>
              </a:rPr>
              <a:t>/2019-21/025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183960"/>
            <a:ext cx="19207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Under guidance of</a:t>
            </a:r>
          </a:p>
          <a:p>
            <a:r>
              <a:rPr lang="en-US" dirty="0" err="1" smtClean="0"/>
              <a:t>Nishikanth</a:t>
            </a:r>
            <a:r>
              <a:rPr lang="en-US" dirty="0" smtClean="0"/>
              <a:t> Belle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98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 Covid-19 pandemic has alarming implications for individual and collective health and emotional and social functioning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Everyone </a:t>
            </a:r>
            <a:r>
              <a:rPr lang="en-US" dirty="0"/>
              <a:t>experiencing such loss needs a safe and supportive environment, guidance and help to express their feelings such as fear and </a:t>
            </a:r>
            <a:r>
              <a:rPr lang="en-US" dirty="0" smtClean="0"/>
              <a:t>sadness</a:t>
            </a:r>
          </a:p>
          <a:p>
            <a:r>
              <a:rPr lang="en-US" dirty="0"/>
              <a:t>Practical steps to manage our </a:t>
            </a:r>
            <a:r>
              <a:rPr lang="en-US" dirty="0" smtClean="0"/>
              <a:t>mental health</a:t>
            </a:r>
            <a:r>
              <a:rPr lang="en-US" dirty="0"/>
              <a:t> </a:t>
            </a:r>
            <a:r>
              <a:rPr lang="en-US" dirty="0" smtClean="0"/>
              <a:t> are </a:t>
            </a:r>
            <a:r>
              <a:rPr lang="en-US" dirty="0"/>
              <a:t> </a:t>
            </a:r>
            <a:r>
              <a:rPr lang="en-US" dirty="0" smtClean="0"/>
              <a:t>ensuring </a:t>
            </a:r>
            <a:r>
              <a:rPr lang="en-US" dirty="0"/>
              <a:t>daily exercise </a:t>
            </a:r>
            <a:r>
              <a:rPr lang="en-US" dirty="0" smtClean="0"/>
              <a:t>activities, </a:t>
            </a:r>
            <a:r>
              <a:rPr lang="en-US" dirty="0"/>
              <a:t>s</a:t>
            </a:r>
            <a:r>
              <a:rPr lang="en-US" dirty="0" smtClean="0"/>
              <a:t>etting </a:t>
            </a:r>
            <a:r>
              <a:rPr lang="en-US" dirty="0"/>
              <a:t>up regular phone calls or video conferences with family, friends, and colleagues can bridge the gaps brought on by social distancing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42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 fontScale="85000" lnSpcReduction="10000"/>
          </a:bodyPr>
          <a:lstStyle/>
          <a:p>
            <a:pPr algn="just"/>
            <a:r>
              <a:rPr lang="en-US" sz="1800" dirty="0"/>
              <a:t>Gupta, </a:t>
            </a:r>
            <a:r>
              <a:rPr lang="en-US" sz="1800" dirty="0" err="1"/>
              <a:t>Manoj</a:t>
            </a:r>
            <a:r>
              <a:rPr lang="en-US" sz="1800" dirty="0"/>
              <a:t> K., et al. “Assessment of Knowledge, Attitudes, </a:t>
            </a:r>
            <a:r>
              <a:rPr lang="en-US" sz="1800" dirty="0" smtClean="0"/>
              <a:t>and Practices </a:t>
            </a:r>
            <a:r>
              <a:rPr lang="en-US" sz="1800" dirty="0"/>
              <a:t>about Antibiotic Resistance among Medical Students </a:t>
            </a:r>
            <a:r>
              <a:rPr lang="en-US" sz="1800" dirty="0" smtClean="0"/>
              <a:t>in India</a:t>
            </a:r>
            <a:r>
              <a:rPr lang="en-US" sz="1800" dirty="0"/>
              <a:t>.” Journal of Family Medicine and Primary Care, vol. 8, no. </a:t>
            </a:r>
            <a:r>
              <a:rPr lang="en-US" sz="1800" dirty="0" smtClean="0"/>
              <a:t>9,Sept</a:t>
            </a:r>
            <a:r>
              <a:rPr lang="en-US" sz="1800" dirty="0"/>
              <a:t>. 2019, pp. 2864–69. </a:t>
            </a:r>
            <a:r>
              <a:rPr lang="en-US" sz="1800" dirty="0" smtClean="0"/>
              <a:t>PubMed, doi:10.4103/jfmpc.jfmpc_504_19</a:t>
            </a:r>
          </a:p>
          <a:p>
            <a:pPr algn="just"/>
            <a:r>
              <a:rPr lang="en-US" sz="1800" dirty="0"/>
              <a:t>“A Cross-Sectional Study on Knowledge, Attitude and Practices </a:t>
            </a:r>
            <a:r>
              <a:rPr lang="en-US" sz="1800" dirty="0" smtClean="0"/>
              <a:t>of Medical </a:t>
            </a:r>
            <a:r>
              <a:rPr lang="en-US" sz="1800" dirty="0"/>
              <a:t>Doctors towards Antibiotic Prescribing Patterns </a:t>
            </a:r>
            <a:r>
              <a:rPr lang="en-US" sz="1800" dirty="0" smtClean="0"/>
              <a:t>and Resistance </a:t>
            </a:r>
            <a:r>
              <a:rPr lang="en-US" sz="1800" dirty="0"/>
              <a:t>in Khyber </a:t>
            </a:r>
            <a:r>
              <a:rPr lang="en-US" sz="1800" dirty="0" err="1"/>
              <a:t>Pakhtun</a:t>
            </a:r>
            <a:r>
              <a:rPr lang="en-US" sz="1800" dirty="0"/>
              <a:t> </a:t>
            </a:r>
            <a:r>
              <a:rPr lang="en-US" sz="1800" dirty="0" err="1"/>
              <a:t>Khawah</a:t>
            </a:r>
            <a:r>
              <a:rPr lang="en-US" sz="1800" dirty="0"/>
              <a:t>, Pakistan.” Journal </a:t>
            </a:r>
            <a:r>
              <a:rPr lang="en-US" sz="1800" dirty="0" smtClean="0"/>
              <a:t>of Applied </a:t>
            </a:r>
            <a:r>
              <a:rPr lang="en-US" sz="1800" dirty="0"/>
              <a:t>Pharmaceutical Science, 2017. DOI.org (</a:t>
            </a:r>
            <a:r>
              <a:rPr lang="en-US" sz="1800" dirty="0" err="1"/>
              <a:t>Crossref</a:t>
            </a:r>
            <a:r>
              <a:rPr lang="en-US" sz="1800" dirty="0" smtClean="0"/>
              <a:t>),doi:10.7324/JAPS.2017.71205.</a:t>
            </a:r>
          </a:p>
          <a:p>
            <a:pPr algn="just"/>
            <a:r>
              <a:rPr lang="en-US" sz="1800" dirty="0" err="1"/>
              <a:t>Thriemer</a:t>
            </a:r>
            <a:r>
              <a:rPr lang="en-US" sz="1800" dirty="0"/>
              <a:t>, Kamala, et al. “Antibiotic Prescribing in DR Congo: </a:t>
            </a:r>
            <a:r>
              <a:rPr lang="en-US" sz="1800" dirty="0" smtClean="0"/>
              <a:t>A Knowledge</a:t>
            </a:r>
            <a:r>
              <a:rPr lang="en-US" sz="1800" dirty="0"/>
              <a:t>, Attitude and Practice Survey among Medical </a:t>
            </a:r>
            <a:r>
              <a:rPr lang="en-US" sz="1800" dirty="0" smtClean="0"/>
              <a:t>Doctors and </a:t>
            </a:r>
            <a:r>
              <a:rPr lang="en-US" sz="1800" dirty="0"/>
              <a:t>Students.” PLOS ONE, vol. 8, no. 2, Feb. 2013, </a:t>
            </a:r>
            <a:r>
              <a:rPr lang="en-US" sz="1800" dirty="0" smtClean="0"/>
              <a:t>p. e55495</a:t>
            </a:r>
            <a:r>
              <a:rPr lang="en-US" sz="1800" dirty="0"/>
              <a:t>. </a:t>
            </a:r>
            <a:r>
              <a:rPr lang="en-US" sz="1800" dirty="0" err="1"/>
              <a:t>PLoS</a:t>
            </a:r>
            <a:r>
              <a:rPr lang="en-US" sz="1800" dirty="0"/>
              <a:t> Journals, doi:10.1371/journal.pone.0055495</a:t>
            </a:r>
            <a:r>
              <a:rPr lang="en-US" sz="1800" dirty="0" smtClean="0"/>
              <a:t>.</a:t>
            </a:r>
          </a:p>
          <a:p>
            <a:pPr algn="just"/>
            <a:r>
              <a:rPr lang="en-US" sz="1800" dirty="0"/>
              <a:t>Lachish, Tamar, et al. “Emergence of New Delhi </a:t>
            </a:r>
            <a:r>
              <a:rPr lang="en-US" sz="1800" dirty="0" err="1"/>
              <a:t>Metallo</a:t>
            </a:r>
            <a:r>
              <a:rPr lang="en-US" sz="1800" dirty="0"/>
              <a:t>-</a:t>
            </a:r>
            <a:r>
              <a:rPr lang="el-GR" sz="1800" dirty="0" smtClean="0"/>
              <a:t>β-</a:t>
            </a:r>
            <a:r>
              <a:rPr lang="en-US" sz="1800" dirty="0" smtClean="0"/>
              <a:t>Lactamase </a:t>
            </a:r>
            <a:r>
              <a:rPr lang="en-US" sz="1800" dirty="0"/>
              <a:t>in Jerusalem, Israel.” International Journal </a:t>
            </a:r>
            <a:r>
              <a:rPr lang="en-US" sz="1800" dirty="0" smtClean="0"/>
              <a:t>of Antimicrobial </a:t>
            </a:r>
            <a:r>
              <a:rPr lang="en-US" sz="1800" dirty="0"/>
              <a:t>Agents, vol. 40, no. 6, Dec. 2012, </a:t>
            </a:r>
            <a:r>
              <a:rPr lang="en-US" sz="1800" dirty="0" smtClean="0"/>
              <a:t>pp. 566–67</a:t>
            </a:r>
            <a:r>
              <a:rPr lang="en-US" sz="1800" dirty="0"/>
              <a:t>. DOI.org (</a:t>
            </a:r>
            <a:r>
              <a:rPr lang="en-US" sz="1800" dirty="0" err="1"/>
              <a:t>Crossref</a:t>
            </a:r>
            <a:r>
              <a:rPr lang="en-US" sz="1800" dirty="0"/>
              <a:t>), doi:10.1016/j.ijantimicag.2012.07.011</a:t>
            </a:r>
            <a:r>
              <a:rPr lang="en-US" sz="1800" dirty="0" smtClean="0"/>
              <a:t>.</a:t>
            </a:r>
          </a:p>
          <a:p>
            <a:pPr algn="just"/>
            <a:r>
              <a:rPr lang="en-US" sz="1800" dirty="0" err="1"/>
              <a:t>Pulcini</a:t>
            </a:r>
            <a:r>
              <a:rPr lang="en-US" sz="1800" dirty="0"/>
              <a:t>, C., et al. “Junior Doctors’ Knowledge and Perceptions </a:t>
            </a:r>
            <a:r>
              <a:rPr lang="en-US" sz="1800" dirty="0" smtClean="0"/>
              <a:t>of Antibiotic </a:t>
            </a:r>
            <a:r>
              <a:rPr lang="en-US" sz="1800" dirty="0"/>
              <a:t>Resistance and Prescribing: A Survey in France </a:t>
            </a:r>
            <a:r>
              <a:rPr lang="en-US" sz="1800" dirty="0" smtClean="0"/>
              <a:t>and Scotland</a:t>
            </a:r>
            <a:r>
              <a:rPr lang="en-US" sz="1800" dirty="0"/>
              <a:t>.” Clinical Microbiology and Infection, vol. 17, no. 1, </a:t>
            </a:r>
            <a:r>
              <a:rPr lang="en-US" sz="1800" dirty="0" smtClean="0"/>
              <a:t>Jan. 2011</a:t>
            </a:r>
            <a:r>
              <a:rPr lang="en-US" sz="1800" dirty="0"/>
              <a:t>, pp. 80–87. DOI.org (</a:t>
            </a:r>
            <a:r>
              <a:rPr lang="en-US" sz="1800" dirty="0" err="1"/>
              <a:t>Crossref</a:t>
            </a:r>
            <a:r>
              <a:rPr lang="en-US" sz="1800" dirty="0"/>
              <a:t>), </a:t>
            </a:r>
            <a:r>
              <a:rPr lang="en-US" sz="1800" dirty="0" smtClean="0"/>
              <a:t>doi:10.1111/j.1469-0691.2010.03179.x.</a:t>
            </a:r>
          </a:p>
          <a:p>
            <a:pPr algn="just"/>
            <a:r>
              <a:rPr lang="en-US" sz="1800" dirty="0" err="1"/>
              <a:t>Trikha</a:t>
            </a:r>
            <a:r>
              <a:rPr lang="en-US" sz="1800" dirty="0"/>
              <a:t>, Sonia, et al. “Antibiotic Prescribing Patterns and Knowledge of Antibiotic </a:t>
            </a:r>
            <a:r>
              <a:rPr lang="en-US" sz="1800" dirty="0" smtClean="0"/>
              <a:t>Resistance amongst </a:t>
            </a:r>
            <a:r>
              <a:rPr lang="en-US" sz="1800" dirty="0"/>
              <a:t>the Doctors Working at Public Health Facilities of a State in Northern India: </a:t>
            </a:r>
            <a:r>
              <a:rPr lang="en-US" sz="1800" dirty="0" smtClean="0"/>
              <a:t>A Cross </a:t>
            </a:r>
            <a:r>
              <a:rPr lang="en-US" sz="1800" dirty="0"/>
              <a:t>Sectional Study.” Journal of Family Medicine and Primary Care, vol. 9, no. 8, </a:t>
            </a:r>
            <a:r>
              <a:rPr lang="en-US" sz="1800" dirty="0" smtClean="0"/>
              <a:t>Aug. 2020</a:t>
            </a:r>
            <a:r>
              <a:rPr lang="en-US" sz="1800" dirty="0"/>
              <a:t>, pp. 3937–43. PubMed, doi:10.4103/jfmpc.jfmpc_367_20.</a:t>
            </a:r>
          </a:p>
        </p:txBody>
      </p:sp>
    </p:spTree>
    <p:extLst>
      <p:ext uri="{BB962C8B-B14F-4D97-AF65-F5344CB8AC3E}">
        <p14:creationId xmlns:p14="http://schemas.microsoft.com/office/powerpoint/2010/main" val="206971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5548586"/>
              </p:ext>
            </p:extLst>
          </p:nvPr>
        </p:nvGraphicFramePr>
        <p:xfrm>
          <a:off x="380999" y="304800"/>
          <a:ext cx="8382000" cy="6172200"/>
        </p:xfrm>
        <a:graphic>
          <a:graphicData uri="http://schemas.openxmlformats.org/drawingml/2006/table">
            <a:tbl>
              <a:tblPr/>
              <a:tblGrid>
                <a:gridCol w="2503945"/>
                <a:gridCol w="1793606"/>
                <a:gridCol w="2273085"/>
                <a:gridCol w="1811364"/>
              </a:tblGrid>
              <a:tr h="2235601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800" b="1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 Outcomes (rate how your course addresses the POs by giving a score of 1,2,3-                          </a:t>
                      </a:r>
                      <a:br>
                        <a:rPr lang="en-US" sz="2800" b="1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2800" b="1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1: Slight (Low) 2: Moderate (Medium) 3: Substantial (High)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36599">
                <a:tc>
                  <a:txBody>
                    <a:bodyPr/>
                    <a:lstStyle/>
                    <a:p>
                      <a:pPr marL="228600" indent="-228600" algn="l" fontAlgn="ctr">
                        <a:buAutoNum type="arabicPeriod"/>
                      </a:pPr>
                      <a:r>
                        <a:rPr lang="en-US" sz="1600" b="1" dirty="0" smtClean="0">
                          <a:solidFill>
                            <a:srgbClr val="464646"/>
                          </a:solidFill>
                          <a:effectLst/>
                          <a:latin typeface="Calibri"/>
                        </a:rPr>
                        <a:t>Internalize </a:t>
                      </a:r>
                      <a:r>
                        <a:rPr lang="en-US" sz="1600" b="1" dirty="0">
                          <a:solidFill>
                            <a:srgbClr val="464646"/>
                          </a:solidFill>
                          <a:effectLst/>
                          <a:latin typeface="Calibri"/>
                        </a:rPr>
                        <a:t>the concepts of management such as healthcare delivery system, strategic planning, HR, marketing, finance and </a:t>
                      </a:r>
                      <a:r>
                        <a:rPr lang="en-US" sz="1600" b="1" dirty="0" smtClean="0">
                          <a:solidFill>
                            <a:srgbClr val="464646"/>
                          </a:solidFill>
                          <a:effectLst/>
                          <a:latin typeface="Calibri"/>
                        </a:rPr>
                        <a:t>operations</a:t>
                      </a:r>
                    </a:p>
                    <a:p>
                      <a:pPr marL="228600" indent="-228600" algn="l" fontAlgn="ctr">
                        <a:buAutoNum type="arabicPeriod"/>
                      </a:pPr>
                      <a:endParaRPr lang="en-US" sz="1600" b="1" dirty="0" smtClean="0">
                        <a:solidFill>
                          <a:srgbClr val="464646"/>
                        </a:solidFill>
                        <a:effectLst/>
                        <a:latin typeface="Calibri"/>
                      </a:endParaRPr>
                    </a:p>
                    <a:p>
                      <a:pPr marL="0" indent="0" algn="l" fontAlgn="ctr">
                        <a:buNone/>
                      </a:pPr>
                      <a:r>
                        <a:rPr lang="en-US" sz="1600" b="1" dirty="0" smtClean="0">
                          <a:solidFill>
                            <a:srgbClr val="464646"/>
                          </a:solidFill>
                          <a:effectLst/>
                          <a:latin typeface="Calibri"/>
                        </a:rPr>
                        <a:t>                   3</a:t>
                      </a:r>
                      <a:endParaRPr lang="en-US" sz="1600" b="1" dirty="0">
                        <a:solidFill>
                          <a:srgbClr val="464646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dirty="0">
                          <a:solidFill>
                            <a:srgbClr val="464646"/>
                          </a:solidFill>
                          <a:effectLst/>
                          <a:latin typeface="Calibri"/>
                        </a:rPr>
                        <a:t>2. Apply knowledge of research and management techniques and functions in an integrated manner in healthcare set </a:t>
                      </a:r>
                      <a:r>
                        <a:rPr lang="en-US" sz="1600" b="1" dirty="0" smtClean="0">
                          <a:solidFill>
                            <a:srgbClr val="464646"/>
                          </a:solidFill>
                          <a:effectLst/>
                          <a:latin typeface="Calibri"/>
                        </a:rPr>
                        <a:t>up</a:t>
                      </a:r>
                    </a:p>
                    <a:p>
                      <a:pPr algn="l" fontAlgn="ctr"/>
                      <a:r>
                        <a:rPr lang="en-US" sz="1600" b="1" dirty="0" smtClean="0">
                          <a:solidFill>
                            <a:srgbClr val="464646"/>
                          </a:solidFill>
                          <a:effectLst/>
                          <a:latin typeface="Calibri"/>
                        </a:rPr>
                        <a:t>           </a:t>
                      </a:r>
                    </a:p>
                    <a:p>
                      <a:pPr algn="l" fontAlgn="ctr"/>
                      <a:r>
                        <a:rPr lang="en-US" sz="1600" b="1" dirty="0" smtClean="0">
                          <a:solidFill>
                            <a:srgbClr val="464646"/>
                          </a:solidFill>
                          <a:effectLst/>
                          <a:latin typeface="Calibri"/>
                        </a:rPr>
                        <a:t>              3</a:t>
                      </a:r>
                      <a:endParaRPr lang="en-US" sz="1600" b="1" dirty="0">
                        <a:solidFill>
                          <a:srgbClr val="464646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dirty="0">
                          <a:solidFill>
                            <a:srgbClr val="464646"/>
                          </a:solidFill>
                          <a:effectLst/>
                          <a:latin typeface="Calibri"/>
                        </a:rPr>
                        <a:t>3. Use appropriate skills to support healthcare organizations to take informed decision in planning, building and managing healthcare </a:t>
                      </a:r>
                      <a:r>
                        <a:rPr lang="en-US" sz="1600" b="1" dirty="0" smtClean="0">
                          <a:solidFill>
                            <a:srgbClr val="464646"/>
                          </a:solidFill>
                          <a:effectLst/>
                          <a:latin typeface="Calibri"/>
                        </a:rPr>
                        <a:t>organizations</a:t>
                      </a:r>
                    </a:p>
                    <a:p>
                      <a:pPr algn="l" fontAlgn="ctr"/>
                      <a:r>
                        <a:rPr lang="en-US" sz="1600" b="1" dirty="0" smtClean="0">
                          <a:solidFill>
                            <a:srgbClr val="464646"/>
                          </a:solidFill>
                          <a:effectLst/>
                          <a:latin typeface="Calibri"/>
                        </a:rPr>
                        <a:t>             </a:t>
                      </a:r>
                    </a:p>
                    <a:p>
                      <a:pPr algn="l" fontAlgn="ctr"/>
                      <a:r>
                        <a:rPr lang="en-US" sz="1600" b="1" dirty="0" smtClean="0">
                          <a:solidFill>
                            <a:srgbClr val="464646"/>
                          </a:solidFill>
                          <a:effectLst/>
                          <a:latin typeface="Calibri"/>
                        </a:rPr>
                        <a:t>                        3</a:t>
                      </a:r>
                      <a:endParaRPr lang="en-US" sz="1600" b="1" dirty="0">
                        <a:solidFill>
                          <a:srgbClr val="464646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dirty="0">
                          <a:solidFill>
                            <a:srgbClr val="464646"/>
                          </a:solidFill>
                          <a:effectLst/>
                          <a:latin typeface="Calibri"/>
                        </a:rPr>
                        <a:t>4. Utilize learning acquired from trainings and practical exposures in real time situations</a:t>
                      </a:r>
                      <a:r>
                        <a:rPr lang="en-US" sz="1600" b="1" dirty="0" smtClean="0">
                          <a:solidFill>
                            <a:srgbClr val="464646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  <a:p>
                      <a:pPr algn="l" fontAlgn="ctr"/>
                      <a:endParaRPr lang="en-US" sz="1600" b="1" dirty="0" smtClean="0">
                        <a:solidFill>
                          <a:srgbClr val="464646"/>
                        </a:solidFill>
                        <a:effectLst/>
                        <a:latin typeface="Calibri"/>
                      </a:endParaRPr>
                    </a:p>
                    <a:p>
                      <a:pPr algn="l" fontAlgn="ctr"/>
                      <a:r>
                        <a:rPr lang="en-US" sz="1600" b="1" dirty="0" smtClean="0">
                          <a:solidFill>
                            <a:srgbClr val="464646"/>
                          </a:solidFill>
                          <a:effectLst/>
                          <a:latin typeface="Calibri"/>
                        </a:rPr>
                        <a:t>         </a:t>
                      </a:r>
                      <a:r>
                        <a:rPr lang="en-US" sz="1600" b="1" dirty="0" smtClean="0">
                          <a:solidFill>
                            <a:srgbClr val="464646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US" sz="1600" b="1" dirty="0">
                        <a:solidFill>
                          <a:srgbClr val="464646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600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3800" dirty="0" smtClean="0"/>
              <a:t>THANK YOU!</a:t>
            </a:r>
          </a:p>
          <a:p>
            <a:pPr marL="0" indent="0">
              <a:buNone/>
            </a:pPr>
            <a:endParaRPr lang="en-US" sz="13800" dirty="0"/>
          </a:p>
        </p:txBody>
      </p:sp>
    </p:spTree>
    <p:extLst>
      <p:ext uri="{BB962C8B-B14F-4D97-AF65-F5344CB8AC3E}">
        <p14:creationId xmlns:p14="http://schemas.microsoft.com/office/powerpoint/2010/main" val="376752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en-US" dirty="0"/>
              <a:t>Covid-19 or coronavirus disease is a communicable disease affecting worldwide which has turned into </a:t>
            </a:r>
            <a:r>
              <a:rPr lang="en-US" dirty="0" smtClean="0"/>
              <a:t>a pandemic </a:t>
            </a:r>
            <a:r>
              <a:rPr lang="en-US" dirty="0"/>
              <a:t>since March11, </a:t>
            </a:r>
            <a:r>
              <a:rPr lang="en-US" dirty="0" smtClean="0"/>
              <a:t>2020</a:t>
            </a:r>
          </a:p>
          <a:p>
            <a:r>
              <a:rPr lang="en-US" dirty="0"/>
              <a:t>To tackle the rapid rise of cases in India and to curb the community spread, national level “lockdown” was </a:t>
            </a:r>
            <a:r>
              <a:rPr lang="en-US" dirty="0" smtClean="0"/>
              <a:t>declared</a:t>
            </a:r>
          </a:p>
          <a:p>
            <a:r>
              <a:rPr lang="en-US" dirty="0" smtClean="0"/>
              <a:t>The pandemic has </a:t>
            </a:r>
            <a:r>
              <a:rPr lang="en-US" dirty="0"/>
              <a:t>been associated with significant mental health problems ranging from anxiety, fear, depressive symptoms, sense of loneliness, sleep disturbances, anger, etc</a:t>
            </a:r>
            <a:r>
              <a:rPr lang="en-US" dirty="0" smtClean="0"/>
              <a:t>. across the globe</a:t>
            </a:r>
          </a:p>
          <a:p>
            <a:r>
              <a:rPr lang="en-US" dirty="0"/>
              <a:t>Economical downfall, along with uncertainty about the availability of jobs </a:t>
            </a:r>
            <a:r>
              <a:rPr lang="en-US" dirty="0" smtClean="0"/>
              <a:t>and </a:t>
            </a:r>
            <a:r>
              <a:rPr lang="en-US" dirty="0"/>
              <a:t>employment  which has resulted in psychological conditions such as anxiety and stress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298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29000"/>
          </a:xfrm>
          <a:solidFill>
            <a:schemeClr val="bg2">
              <a:lumMod val="9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To find out mental </a:t>
            </a:r>
            <a:r>
              <a:rPr lang="en-US" sz="2800" dirty="0" smtClean="0"/>
              <a:t>health </a:t>
            </a:r>
            <a:r>
              <a:rPr lang="en-US" sz="2800" dirty="0"/>
              <a:t>status </a:t>
            </a:r>
            <a:r>
              <a:rPr lang="en-US" sz="2800" dirty="0" smtClean="0"/>
              <a:t>and </a:t>
            </a:r>
            <a:r>
              <a:rPr lang="en-US" sz="2800" dirty="0"/>
              <a:t>psychological well being </a:t>
            </a:r>
            <a:r>
              <a:rPr lang="en-US" sz="2800" dirty="0" smtClean="0"/>
              <a:t>in India</a:t>
            </a:r>
          </a:p>
          <a:p>
            <a:pPr marL="0" indent="0">
              <a:buNone/>
            </a:pPr>
            <a:r>
              <a:rPr lang="en-US" sz="2800" b="1" u="sng" dirty="0" smtClean="0">
                <a:solidFill>
                  <a:srgbClr val="FF0000"/>
                </a:solidFill>
              </a:rPr>
              <a:t>Specific objectives</a:t>
            </a:r>
            <a:r>
              <a:rPr lang="en-US" sz="2800" dirty="0" smtClean="0">
                <a:solidFill>
                  <a:srgbClr val="FF0000"/>
                </a:solidFill>
              </a:rPr>
              <a:t>:</a:t>
            </a:r>
            <a:endParaRPr lang="en-US" sz="2800" b="0" dirty="0" smtClean="0">
              <a:solidFill>
                <a:srgbClr val="FF0000"/>
              </a:solidFill>
              <a:effectLst/>
            </a:endParaRPr>
          </a:p>
          <a:p>
            <a:pPr fontAlgn="base"/>
            <a:r>
              <a:rPr lang="en-US" sz="2800" dirty="0"/>
              <a:t>To </a:t>
            </a:r>
            <a:r>
              <a:rPr lang="en-US" sz="2800" dirty="0" smtClean="0"/>
              <a:t>identify the issues faced by people in general.</a:t>
            </a:r>
            <a:endParaRPr lang="en-US" sz="2800" dirty="0"/>
          </a:p>
          <a:p>
            <a:pPr fontAlgn="base"/>
            <a:r>
              <a:rPr lang="en-US" sz="2800" dirty="0"/>
              <a:t>To </a:t>
            </a:r>
            <a:r>
              <a:rPr lang="en-US" sz="2800" dirty="0" smtClean="0"/>
              <a:t>identify issue based on demographics.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879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METHODOLOGY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3962400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000" u="sng" dirty="0">
                <a:solidFill>
                  <a:srgbClr val="FF0000"/>
                </a:solidFill>
              </a:rPr>
              <a:t>Study design </a:t>
            </a:r>
            <a:r>
              <a:rPr lang="en-US" sz="2000" u="sng" dirty="0" smtClean="0">
                <a:solidFill>
                  <a:srgbClr val="FF0000"/>
                </a:solidFill>
              </a:rPr>
              <a:t>:</a:t>
            </a:r>
            <a:endParaRPr lang="en-US" sz="2000" b="0" u="sng" dirty="0" smtClean="0">
              <a:solidFill>
                <a:srgbClr val="FF0000"/>
              </a:solidFill>
              <a:effectLst/>
            </a:endParaRPr>
          </a:p>
          <a:p>
            <a:pPr algn="just"/>
            <a:r>
              <a:rPr lang="en-US" sz="2000" dirty="0"/>
              <a:t>The </a:t>
            </a:r>
            <a:r>
              <a:rPr lang="en-US" sz="2000" dirty="0" smtClean="0"/>
              <a:t>study was cross sectional study done via Google survey.</a:t>
            </a:r>
            <a:r>
              <a:rPr lang="en-US" sz="2000" dirty="0"/>
              <a:t> </a:t>
            </a:r>
            <a:endParaRPr lang="en-US" sz="2000" b="0" dirty="0" smtClean="0">
              <a:effectLst/>
            </a:endParaRPr>
          </a:p>
          <a:p>
            <a:pPr marL="0" indent="0" algn="just">
              <a:buNone/>
            </a:pPr>
            <a:r>
              <a:rPr lang="en-US" sz="2000" u="sng" dirty="0">
                <a:solidFill>
                  <a:srgbClr val="FF0000"/>
                </a:solidFill>
              </a:rPr>
              <a:t>Study instrument </a:t>
            </a:r>
            <a:r>
              <a:rPr lang="en-US" sz="2000" dirty="0"/>
              <a:t>`</a:t>
            </a:r>
            <a:endParaRPr lang="en-US" sz="2000" b="0" dirty="0" smtClean="0">
              <a:effectLst/>
            </a:endParaRPr>
          </a:p>
          <a:p>
            <a:r>
              <a:rPr lang="en-US" sz="2000" b="1" i="1" dirty="0"/>
              <a:t>Study tool</a:t>
            </a:r>
            <a:endParaRPr lang="en-US" sz="2000" dirty="0"/>
          </a:p>
          <a:p>
            <a:r>
              <a:rPr lang="en-US" sz="2000" dirty="0"/>
              <a:t>The study tool has been divided into </a:t>
            </a:r>
            <a:r>
              <a:rPr lang="en-US" sz="2000" dirty="0"/>
              <a:t>2</a:t>
            </a:r>
            <a:r>
              <a:rPr lang="en-US" sz="2000" dirty="0" smtClean="0"/>
              <a:t>sections</a:t>
            </a:r>
            <a:endParaRPr lang="en-US" sz="2000" dirty="0"/>
          </a:p>
          <a:p>
            <a:r>
              <a:rPr lang="en-US" sz="2000" dirty="0"/>
              <a:t>Section A- Informed consent form.  </a:t>
            </a:r>
          </a:p>
          <a:p>
            <a:r>
              <a:rPr lang="en-US" sz="2000" dirty="0"/>
              <a:t>Section </a:t>
            </a:r>
            <a:r>
              <a:rPr lang="en-US" sz="2000" dirty="0" smtClean="0"/>
              <a:t>B-</a:t>
            </a:r>
            <a:r>
              <a:rPr lang="en-US" sz="2000" dirty="0"/>
              <a:t>  Mental health self administered instrument (PHQ 9) that has nine questions, each graded into four options. This is a validated and standardized tool used for assessing mental health in </a:t>
            </a:r>
            <a:r>
              <a:rPr lang="en-US" sz="2000" dirty="0" smtClean="0"/>
              <a:t>surveys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5073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534400" cy="4953000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u="sng" dirty="0" smtClean="0">
                <a:solidFill>
                  <a:srgbClr val="FF0000"/>
                </a:solidFill>
              </a:rPr>
              <a:t>Limitations</a:t>
            </a:r>
            <a:r>
              <a:rPr lang="en-US" sz="2400" u="sng" dirty="0">
                <a:solidFill>
                  <a:srgbClr val="FF0000"/>
                </a:solidFill>
              </a:rPr>
              <a:t>:</a:t>
            </a:r>
            <a:endParaRPr lang="en-US" sz="2400" b="0" u="sng" dirty="0" smtClean="0">
              <a:solidFill>
                <a:srgbClr val="FF0000"/>
              </a:solidFill>
              <a:effectLst/>
            </a:endParaRPr>
          </a:p>
          <a:p>
            <a:r>
              <a:rPr lang="en-US" sz="2400" dirty="0"/>
              <a:t>Due to lack of </a:t>
            </a:r>
            <a:r>
              <a:rPr lang="en-US" sz="2400" dirty="0" smtClean="0"/>
              <a:t>time </a:t>
            </a:r>
            <a:r>
              <a:rPr lang="en-US" sz="2400" dirty="0"/>
              <a:t>the sample has been limited to </a:t>
            </a:r>
            <a:r>
              <a:rPr lang="en-US" sz="2400" dirty="0" smtClean="0"/>
              <a:t>people responded until June 5’2021. </a:t>
            </a:r>
          </a:p>
          <a:p>
            <a:pPr marL="0" indent="0">
              <a:buNone/>
            </a:pPr>
            <a:r>
              <a:rPr lang="en-US" sz="2400" u="sng" dirty="0" smtClean="0">
                <a:solidFill>
                  <a:srgbClr val="FF0000"/>
                </a:solidFill>
              </a:rPr>
              <a:t>Ethical considerations:</a:t>
            </a:r>
          </a:p>
          <a:p>
            <a:pPr algn="just"/>
            <a:r>
              <a:rPr lang="en-US" sz="2400" dirty="0"/>
              <a:t>The aim of the study will be included in the Google form along with information consent form</a:t>
            </a:r>
          </a:p>
          <a:p>
            <a:pPr algn="just"/>
            <a:r>
              <a:rPr lang="en-US" sz="2400" dirty="0"/>
              <a:t>The anonymity of the participants will be maintained and no personal details will be collected.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4152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467" y="762000"/>
            <a:ext cx="8305800" cy="1447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0" y="0"/>
            <a:ext cx="27046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/>
              <a:t>RESULTS </a:t>
            </a:r>
            <a:endParaRPr lang="en-US" sz="5400" dirty="0"/>
          </a:p>
        </p:txBody>
      </p:sp>
      <p:pic>
        <p:nvPicPr>
          <p:cNvPr id="5" name="Picture 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66" t="29035" r="54392" b="10630"/>
          <a:stretch/>
        </p:blipFill>
        <p:spPr bwMode="auto">
          <a:xfrm>
            <a:off x="762000" y="1372737"/>
            <a:ext cx="2746612" cy="258966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763" t="29796" r="17091" b="44567"/>
          <a:stretch/>
        </p:blipFill>
        <p:spPr bwMode="auto">
          <a:xfrm>
            <a:off x="3562066" y="2214349"/>
            <a:ext cx="1390934" cy="90416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484886" y="1002268"/>
            <a:ext cx="3300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 you get interest in little things</a:t>
            </a:r>
            <a:endParaRPr lang="en-US" dirty="0"/>
          </a:p>
        </p:txBody>
      </p:sp>
      <p:pic>
        <p:nvPicPr>
          <p:cNvPr id="7" name="Picture 6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83" t="26091" r="52995" b="4870"/>
          <a:stretch/>
        </p:blipFill>
        <p:spPr bwMode="auto">
          <a:xfrm>
            <a:off x="5003043" y="1371600"/>
            <a:ext cx="3200400" cy="25146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4526167" y="1002268"/>
            <a:ext cx="4154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 you feel down, depressed or hopeless?</a:t>
            </a:r>
            <a:endParaRPr lang="en-US" dirty="0"/>
          </a:p>
        </p:txBody>
      </p:sp>
      <p:pic>
        <p:nvPicPr>
          <p:cNvPr id="9" name="Picture 8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45" t="28354" r="53096" b="9398"/>
          <a:stretch/>
        </p:blipFill>
        <p:spPr bwMode="auto">
          <a:xfrm>
            <a:off x="2738202" y="4038600"/>
            <a:ext cx="3048000" cy="23622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/>
          <p:cNvSpPr txBox="1"/>
          <p:nvPr/>
        </p:nvSpPr>
        <p:spPr>
          <a:xfrm>
            <a:off x="5835903" y="4876800"/>
            <a:ext cx="297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Do you face trouble falling asleep or staying asleep or sleeping too much?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44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21" t="25526" r="52857" b="6567"/>
          <a:stretch/>
        </p:blipFill>
        <p:spPr bwMode="auto">
          <a:xfrm>
            <a:off x="457200" y="914400"/>
            <a:ext cx="3200400" cy="27432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0" y="286266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Do you feel tired or feel like having less energy?</a:t>
            </a:r>
            <a:endParaRPr lang="en-US" dirty="0"/>
          </a:p>
        </p:txBody>
      </p:sp>
      <p:pic>
        <p:nvPicPr>
          <p:cNvPr id="8" name="Picture 7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763" t="29796" r="17091" b="44567"/>
          <a:stretch/>
        </p:blipFill>
        <p:spPr bwMode="auto">
          <a:xfrm>
            <a:off x="3733800" y="1833918"/>
            <a:ext cx="1390934" cy="904164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59" t="28354" r="52490" b="5436"/>
          <a:stretch/>
        </p:blipFill>
        <p:spPr bwMode="auto">
          <a:xfrm>
            <a:off x="5257800" y="914400"/>
            <a:ext cx="3200400" cy="27432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/>
          <p:cNvSpPr txBox="1"/>
          <p:nvPr/>
        </p:nvSpPr>
        <p:spPr>
          <a:xfrm>
            <a:off x="4785285" y="545068"/>
            <a:ext cx="4145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 you have a poor diet or do you overeat</a:t>
            </a:r>
            <a:endParaRPr lang="en-US" dirty="0"/>
          </a:p>
        </p:txBody>
      </p:sp>
      <p:pic>
        <p:nvPicPr>
          <p:cNvPr id="11" name="Picture 10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21" t="33595" r="53988" b="8658"/>
          <a:stretch/>
        </p:blipFill>
        <p:spPr bwMode="auto">
          <a:xfrm>
            <a:off x="2881383" y="3810000"/>
            <a:ext cx="2924033" cy="28194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5943600" y="4191000"/>
            <a:ext cx="30575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Have you ever felt bad about yourself, that you are failure or have felt that you ever let your family down?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110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97" t="34645" r="53810" b="7608"/>
          <a:stretch/>
        </p:blipFill>
        <p:spPr bwMode="auto">
          <a:xfrm>
            <a:off x="304800" y="990600"/>
            <a:ext cx="3352800" cy="2743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763" t="29796" r="17091" b="44567"/>
          <a:stretch/>
        </p:blipFill>
        <p:spPr bwMode="auto">
          <a:xfrm>
            <a:off x="3866866" y="1833918"/>
            <a:ext cx="1390934" cy="90416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59" t="34121" r="52490" b="6557"/>
          <a:stretch/>
        </p:blipFill>
        <p:spPr bwMode="auto">
          <a:xfrm>
            <a:off x="5410200" y="986051"/>
            <a:ext cx="3522260" cy="282394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18197" y="-5687"/>
            <a:ext cx="3962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Have you faced trouble in concentrating on things such as reading the newspaper or watching television?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76800" y="132812"/>
            <a:ext cx="426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Do you move or speak so slowly that other people could have noticed? Or vice versa</a:t>
            </a:r>
            <a:endParaRPr lang="en-US" dirty="0"/>
          </a:p>
        </p:txBody>
      </p:sp>
      <p:pic>
        <p:nvPicPr>
          <p:cNvPr id="9" name="Picture 8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28" t="27223" r="53403" b="6002"/>
          <a:stretch/>
        </p:blipFill>
        <p:spPr bwMode="auto">
          <a:xfrm>
            <a:off x="2819400" y="3961263"/>
            <a:ext cx="3123063" cy="28956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/>
          <p:cNvSpPr txBox="1"/>
          <p:nvPr/>
        </p:nvSpPr>
        <p:spPr>
          <a:xfrm>
            <a:off x="6096001" y="4343400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Have you ever got thoughts that you would be better off dead or of hurting yourself in some way?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516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  <a:solidFill>
            <a:schemeClr val="bg2">
              <a:lumMod val="9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dirty="0" smtClean="0"/>
              <a:t>63% of people felt depressed or hopeless yet  34 % of irregular sleep patterns, 45% of irregular eating habits are observed.</a:t>
            </a:r>
          </a:p>
          <a:p>
            <a:r>
              <a:rPr lang="en-US" dirty="0"/>
              <a:t>31% of people feel they are failure and 27% feels they are better off dead.</a:t>
            </a:r>
          </a:p>
          <a:p>
            <a:r>
              <a:rPr lang="en-US" dirty="0" smtClean="0"/>
              <a:t>There </a:t>
            </a:r>
            <a:r>
              <a:rPr lang="en-US" dirty="0"/>
              <a:t>is a need to develop mental health interventions which are time-limited, culturally sensitive, and can </a:t>
            </a:r>
            <a:r>
              <a:rPr lang="en-US" dirty="0" smtClean="0"/>
              <a:t>be undertaken by self.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56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1601</TotalTime>
  <Words>592</Words>
  <Application>Microsoft Office PowerPoint</Application>
  <PresentationFormat>On-screen Show (4:3)</PresentationFormat>
  <Paragraphs>70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To Find Out Mental Health Status And Psychological Well Being In India</vt:lpstr>
      <vt:lpstr>INTRODUCTION </vt:lpstr>
      <vt:lpstr>OBJECTIVE </vt:lpstr>
      <vt:lpstr>METHODOLOGY </vt:lpstr>
      <vt:lpstr>PowerPoint Presentation</vt:lpstr>
      <vt:lpstr>PowerPoint Presentation</vt:lpstr>
      <vt:lpstr>PowerPoint Presentation</vt:lpstr>
      <vt:lpstr>PowerPoint Presentation</vt:lpstr>
      <vt:lpstr>CONCLUSION </vt:lpstr>
      <vt:lpstr>Discussion </vt:lpstr>
      <vt:lpstr>REFERENCES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assess knowledge and attitude of medical doctors about antibiotic resistance</dc:title>
  <dc:creator>sony</dc:creator>
  <cp:lastModifiedBy>sony</cp:lastModifiedBy>
  <cp:revision>50</cp:revision>
  <dcterms:created xsi:type="dcterms:W3CDTF">2021-06-08T17:48:07Z</dcterms:created>
  <dcterms:modified xsi:type="dcterms:W3CDTF">2021-06-11T19:48:00Z</dcterms:modified>
</cp:coreProperties>
</file>