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100838" cy="43073638"/>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365">
          <p15:clr>
            <a:srgbClr val="A4A3A4"/>
          </p15:clr>
        </p15:guide>
        <p15:guide id="2" orient="horz" pos="20196">
          <p15:clr>
            <a:srgbClr val="A4A3A4"/>
          </p15:clr>
        </p15:guide>
        <p15:guide id="3" pos="6912">
          <p15:clr>
            <a:srgbClr val="A4A3A4"/>
          </p15:clr>
        </p15:guide>
        <p15:guide id="4" pos="20736">
          <p15:clr>
            <a:srgbClr val="A4A3A4"/>
          </p15:clr>
        </p15:guide>
        <p15:guide id="5"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9933FF"/>
    <a:srgbClr val="969696"/>
    <a:srgbClr val="A17A17"/>
    <a:srgbClr val="BC2D00"/>
    <a:srgbClr val="FF3399"/>
    <a:srgbClr val="3333CC"/>
    <a:srgbClr val="008000"/>
    <a:srgbClr val="CC66FF"/>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91" autoAdjust="0"/>
    <p:restoredTop sz="94660"/>
  </p:normalViewPr>
  <p:slideViewPr>
    <p:cSldViewPr snapToGrid="0">
      <p:cViewPr varScale="1">
        <p:scale>
          <a:sx n="16" d="100"/>
          <a:sy n="16" d="100"/>
        </p:scale>
        <p:origin x="1548" y="54"/>
      </p:cViewPr>
      <p:guideLst>
        <p:guide orient="horz" pos="10365"/>
        <p:guide orient="horz" pos="20196"/>
        <p:guide pos="6912"/>
        <p:guide pos="20736"/>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l">
              <a:defRPr sz="5600"/>
            </a:lvl1pPr>
          </a:lstStyle>
          <a:p>
            <a:endParaRPr lang="en-US"/>
          </a:p>
        </p:txBody>
      </p:sp>
      <p:sp>
        <p:nvSpPr>
          <p:cNvPr id="3075" name="Rectangle 3"/>
          <p:cNvSpPr>
            <a:spLocks noGrp="1" noChangeArrowheads="1"/>
          </p:cNvSpPr>
          <p:nvPr>
            <p:ph type="dt" idx="1"/>
          </p:nvPr>
        </p:nvSpPr>
        <p:spPr bwMode="auto">
          <a:xfrm>
            <a:off x="18182887" y="5"/>
            <a:ext cx="13910367" cy="2153682"/>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lvl1pPr algn="r">
              <a:defRPr sz="5600"/>
            </a:lvl1pPr>
          </a:lstStyle>
          <a:p>
            <a:endParaRPr lang="en-US"/>
          </a:p>
        </p:txBody>
      </p:sp>
      <p:sp>
        <p:nvSpPr>
          <p:cNvPr id="3076" name="Rectangle 4"/>
          <p:cNvSpPr>
            <a:spLocks noGrp="1" noRot="1" noChangeAspect="1" noChangeArrowheads="1" noTextEdit="1"/>
          </p:cNvSpPr>
          <p:nvPr>
            <p:ph type="sldImg" idx="2"/>
          </p:nvPr>
        </p:nvSpPr>
        <p:spPr bwMode="auto">
          <a:xfrm>
            <a:off x="5284788" y="3225800"/>
            <a:ext cx="21539200" cy="16154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10089" y="20463681"/>
            <a:ext cx="25680669" cy="19383137"/>
          </a:xfrm>
          <a:prstGeom prst="rect">
            <a:avLst/>
          </a:prstGeom>
          <a:noFill/>
          <a:ln w="9525">
            <a:noFill/>
            <a:miter lim="800000"/>
            <a:headEnd/>
            <a:tailEnd/>
          </a:ln>
          <a:effectLst/>
        </p:spPr>
        <p:txBody>
          <a:bodyPr vert="horz" wrap="square" lIns="430838" tIns="215417" rIns="430838" bIns="21541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l">
              <a:defRPr sz="5600"/>
            </a:lvl1pPr>
          </a:lstStyle>
          <a:p>
            <a:endParaRPr lang="en-US"/>
          </a:p>
        </p:txBody>
      </p:sp>
      <p:sp>
        <p:nvSpPr>
          <p:cNvPr id="3079" name="Rectangle 7"/>
          <p:cNvSpPr>
            <a:spLocks noGrp="1" noChangeArrowheads="1"/>
          </p:cNvSpPr>
          <p:nvPr>
            <p:ph type="sldNum" sz="quarter" idx="5"/>
          </p:nvPr>
        </p:nvSpPr>
        <p:spPr bwMode="auto">
          <a:xfrm>
            <a:off x="18182887" y="40912558"/>
            <a:ext cx="13910367" cy="2153682"/>
          </a:xfrm>
          <a:prstGeom prst="rect">
            <a:avLst/>
          </a:prstGeom>
          <a:noFill/>
          <a:ln w="9525">
            <a:noFill/>
            <a:miter lim="800000"/>
            <a:headEnd/>
            <a:tailEnd/>
          </a:ln>
          <a:effectLst/>
        </p:spPr>
        <p:txBody>
          <a:bodyPr vert="horz" wrap="square" lIns="430838" tIns="215417" rIns="430838" bIns="215417" numCol="1" anchor="b" anchorCtr="0" compatLnSpc="1">
            <a:prstTxWarp prst="textNoShape">
              <a:avLst/>
            </a:prstTxWarp>
          </a:bodyPr>
          <a:lstStyle>
            <a:lvl1pPr algn="r">
              <a:defRPr sz="5600"/>
            </a:lvl1pPr>
          </a:lstStyle>
          <a:p>
            <a:fld id="{1CF43D00-9215-4D61-8FB8-4C30B5785DCF}" type="slidenum">
              <a:rPr lang="en-US"/>
              <a:pPr/>
              <a:t>‹#›</a:t>
            </a:fld>
            <a:endParaRPr lang="en-US"/>
          </a:p>
        </p:txBody>
      </p:sp>
    </p:spTree>
    <p:extLst>
      <p:ext uri="{BB962C8B-B14F-4D97-AF65-F5344CB8AC3E}">
        <p14:creationId xmlns:p14="http://schemas.microsoft.com/office/powerpoint/2010/main" val="20474850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569DF1-7A70-4E5D-8A7C-6436346665B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665836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90000"/>
          </a:schemeClr>
        </a:solidFill>
        <a:effectLst/>
      </p:bgPr>
    </p:bg>
    <p:spTree>
      <p:nvGrpSpPr>
        <p:cNvPr id="1" name=""/>
        <p:cNvGrpSpPr/>
        <p:nvPr/>
      </p:nvGrpSpPr>
      <p:grpSpPr>
        <a:xfrm>
          <a:off x="0" y="0"/>
          <a:ext cx="0" cy="0"/>
          <a:chOff x="0" y="0"/>
          <a:chExt cx="0" cy="0"/>
        </a:xfrm>
      </p:grpSpPr>
      <p:pic>
        <p:nvPicPr>
          <p:cNvPr id="4" name="Picture 3">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11743" y="32383849"/>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p:cNvSpPr txBox="1"/>
          <p:nvPr userDrawn="1"/>
        </p:nvSpPr>
        <p:spPr>
          <a:xfrm>
            <a:off x="39953530" y="32299394"/>
            <a:ext cx="2383858" cy="338554"/>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600" dirty="0">
                <a:solidFill>
                  <a:schemeClr val="bg1"/>
                </a:solidFill>
              </a:rPr>
              <a:t>www.postersession.com</a:t>
            </a:r>
          </a:p>
        </p:txBody>
      </p:sp>
      <p:sp>
        <p:nvSpPr>
          <p:cNvPr id="6" name="TextBox 5">
            <a:extLst>
              <a:ext uri="{FF2B5EF4-FFF2-40B4-BE49-F238E27FC236}">
                <a16:creationId xmlns:a16="http://schemas.microsoft.com/office/drawing/2014/main" xmlns="" id="{D924A4C6-9EF7-4436-8E12-65C90892BC44}"/>
              </a:ext>
            </a:extLst>
          </p:cNvPr>
          <p:cNvSpPr txBox="1"/>
          <p:nvPr userDrawn="1"/>
        </p:nvSpPr>
        <p:spPr>
          <a:xfrm>
            <a:off x="-38100" y="32815917"/>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7030A0"/>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doi.org/10.18488/journal.26.2019.81.1.9" TargetMode="External"/><Relationship Id="rId7"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g"/><Relationship Id="rId5" Type="http://schemas.openxmlformats.org/officeDocument/2006/relationships/hyperlink" Target="https://www.euro.who.int/en/health-topics/health-emergencies/from-disaster-preparedness-and-response/publications/2011/hospital-emergency-response-checklist-2011" TargetMode="External"/><Relationship Id="rId4" Type="http://schemas.openxmlformats.org/officeDocument/2006/relationships/hyperlink" Target="https://doi.org/10.1017/S1049023X11002913" TargetMode="External"/><Relationship Id="rId9"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E7E7"/>
        </a:solidFill>
        <a:effectLst/>
      </p:bgPr>
    </p:bg>
    <p:spTree>
      <p:nvGrpSpPr>
        <p:cNvPr id="1" name=""/>
        <p:cNvGrpSpPr/>
        <p:nvPr/>
      </p:nvGrpSpPr>
      <p:grpSpPr>
        <a:xfrm>
          <a:off x="0" y="0"/>
          <a:ext cx="0" cy="0"/>
          <a:chOff x="0" y="0"/>
          <a:chExt cx="0" cy="0"/>
        </a:xfrm>
      </p:grpSpPr>
      <p:sp>
        <p:nvSpPr>
          <p:cNvPr id="2058" name="Text Box 10"/>
          <p:cNvSpPr txBox="1">
            <a:spLocks noChangeArrowheads="1"/>
          </p:cNvSpPr>
          <p:nvPr/>
        </p:nvSpPr>
        <p:spPr bwMode="auto">
          <a:xfrm>
            <a:off x="685167" y="13627661"/>
            <a:ext cx="9829800" cy="1403350"/>
          </a:xfrm>
          <a:prstGeom prst="rect">
            <a:avLst/>
          </a:prstGeom>
          <a:noFill/>
          <a:ln w="9525">
            <a:noFill/>
            <a:miter lim="800000"/>
            <a:headEnd/>
            <a:tailEnd/>
          </a:ln>
          <a:effectLst/>
        </p:spPr>
        <p:txBody>
          <a:bodyPr>
            <a:spAutoFit/>
          </a:bodyPr>
          <a:lstStyle/>
          <a:p>
            <a:pPr defTabSz="4389438">
              <a:spcBef>
                <a:spcPct val="50000"/>
              </a:spcBef>
            </a:pPr>
            <a:r>
              <a:rPr lang="en-US" b="1" dirty="0"/>
              <a:t> </a:t>
            </a:r>
          </a:p>
        </p:txBody>
      </p:sp>
      <p:sp>
        <p:nvSpPr>
          <p:cNvPr id="2059" name="Text Box 11"/>
          <p:cNvSpPr txBox="1">
            <a:spLocks noChangeArrowheads="1"/>
          </p:cNvSpPr>
          <p:nvPr/>
        </p:nvSpPr>
        <p:spPr bwMode="auto">
          <a:xfrm>
            <a:off x="33201337" y="7842770"/>
            <a:ext cx="10811329" cy="9233297"/>
          </a:xfrm>
          <a:prstGeom prst="rect">
            <a:avLst/>
          </a:prstGeom>
          <a:solidFill>
            <a:schemeClr val="bg1"/>
          </a:solidFill>
          <a:ln w="76200">
            <a:solidFill>
              <a:srgbClr val="3333CC"/>
            </a:solidFill>
            <a:miter lim="800000"/>
            <a:headEnd/>
            <a:tailEnd/>
          </a:ln>
          <a:effectLst/>
        </p:spPr>
        <p:txBody>
          <a:bodyPr wrap="square">
            <a:spAutoFit/>
          </a:bodyPr>
          <a:lstStyle/>
          <a:p>
            <a:pPr marL="1143000" indent="-1143000" algn="l" defTabSz="4389438">
              <a:spcBef>
                <a:spcPct val="50000"/>
              </a:spcBef>
              <a:buFont typeface="Arial" panose="020B0604020202020204" pitchFamily="34" charset="0"/>
              <a:buChar char="•"/>
            </a:pPr>
            <a:r>
              <a:rPr lang="en-US" sz="4400" dirty="0" smtClean="0"/>
              <a:t>There </a:t>
            </a:r>
            <a:r>
              <a:rPr lang="en-US" sz="4400" dirty="0"/>
              <a:t>is a necessity for the hospital preparedness plan to deal with the patient surge.</a:t>
            </a:r>
          </a:p>
          <a:p>
            <a:pPr marL="1143000" indent="-1143000" algn="l" defTabSz="4389438">
              <a:spcBef>
                <a:spcPct val="50000"/>
              </a:spcBef>
              <a:buFont typeface="Arial" panose="020B0604020202020204" pitchFamily="34" charset="0"/>
              <a:buChar char="•"/>
            </a:pPr>
            <a:r>
              <a:rPr lang="en-US" sz="4400" dirty="0"/>
              <a:t>Despite being a major issue there is no action plan or written guidelines per se.</a:t>
            </a:r>
          </a:p>
          <a:p>
            <a:pPr marL="1143000" indent="-1143000" algn="l" defTabSz="4389438">
              <a:spcBef>
                <a:spcPct val="50000"/>
              </a:spcBef>
              <a:buFont typeface="Arial" panose="020B0604020202020204" pitchFamily="34" charset="0"/>
              <a:buChar char="•"/>
            </a:pPr>
            <a:r>
              <a:rPr lang="en-US" sz="4400" dirty="0"/>
              <a:t>Government should form a preparedness plan and it should be implemented in   hospital guidelines.</a:t>
            </a:r>
          </a:p>
          <a:p>
            <a:pPr marL="1143000" indent="-1143000" algn="l" defTabSz="4389438">
              <a:spcBef>
                <a:spcPct val="50000"/>
              </a:spcBef>
              <a:buFont typeface="Arial" panose="020B0604020202020204" pitchFamily="34" charset="0"/>
              <a:buChar char="•"/>
            </a:pPr>
            <a:r>
              <a:rPr lang="en-US" sz="4400" dirty="0"/>
              <a:t>Government should also keep an eye on the faction which is majorly responsible for polluting air. </a:t>
            </a:r>
          </a:p>
        </p:txBody>
      </p:sp>
      <p:sp>
        <p:nvSpPr>
          <p:cNvPr id="2061" name="AutoShape 13"/>
          <p:cNvSpPr>
            <a:spLocks noChangeArrowheads="1"/>
          </p:cNvSpPr>
          <p:nvPr/>
        </p:nvSpPr>
        <p:spPr bwMode="auto">
          <a:xfrm>
            <a:off x="0" y="0"/>
            <a:ext cx="43891200" cy="5695721"/>
          </a:xfrm>
          <a:prstGeom prst="roundRect">
            <a:avLst>
              <a:gd name="adj" fmla="val 10870"/>
            </a:avLst>
          </a:prstGeom>
          <a:ln>
            <a:headEnd/>
            <a:tailEnd/>
          </a:ln>
        </p:spPr>
        <p:style>
          <a:lnRef idx="0">
            <a:schemeClr val="accent5"/>
          </a:lnRef>
          <a:fillRef idx="3">
            <a:schemeClr val="accent5"/>
          </a:fillRef>
          <a:effectRef idx="3">
            <a:schemeClr val="accent5"/>
          </a:effectRef>
          <a:fontRef idx="minor">
            <a:schemeClr val="lt1"/>
          </a:fontRef>
        </p:style>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1304925" y="844501"/>
            <a:ext cx="41100375" cy="3724096"/>
          </a:xfrm>
          <a:prstGeom prst="rect">
            <a:avLst/>
          </a:prstGeom>
          <a:noFill/>
          <a:ln w="9525">
            <a:noFill/>
            <a:miter lim="800000"/>
            <a:headEnd/>
            <a:tailEnd/>
          </a:ln>
          <a:effectLst/>
        </p:spPr>
        <p:txBody>
          <a:bodyPr wrap="square">
            <a:spAutoFit/>
          </a:bodyPr>
          <a:lstStyle/>
          <a:p>
            <a:pPr defTabSz="4389438"/>
            <a:r>
              <a:rPr lang="en-US" sz="9600" b="1" i="1" dirty="0"/>
              <a:t>Hospital preparedness plan for managing patient</a:t>
            </a:r>
          </a:p>
          <a:p>
            <a:pPr defTabSz="4389438"/>
            <a:r>
              <a:rPr lang="en-US" sz="9600" b="1" i="1" dirty="0"/>
              <a:t>load during air pollution crisis period</a:t>
            </a:r>
          </a:p>
          <a:p>
            <a:pPr defTabSz="4389438"/>
            <a:r>
              <a:rPr lang="en-US" sz="4400" b="1" i="1" dirty="0"/>
              <a:t>Dr. </a:t>
            </a:r>
            <a:r>
              <a:rPr lang="en-US" sz="4400" b="1" i="1" dirty="0" err="1"/>
              <a:t>Dhruv</a:t>
            </a:r>
            <a:r>
              <a:rPr lang="en-US" sz="4400" b="1" i="1" dirty="0"/>
              <a:t> Kumar </a:t>
            </a:r>
            <a:r>
              <a:rPr lang="en-US" sz="4400" b="1" i="1" dirty="0" err="1"/>
              <a:t>Upadhyay</a:t>
            </a:r>
            <a:r>
              <a:rPr lang="en-US" sz="4400" b="1" i="1" dirty="0"/>
              <a:t>, guidance by Dr. </a:t>
            </a:r>
            <a:r>
              <a:rPr lang="en-US" sz="4400" b="1" i="1" dirty="0" err="1"/>
              <a:t>Nishikant</a:t>
            </a:r>
            <a:r>
              <a:rPr lang="en-US" sz="4400" b="1" i="1" dirty="0"/>
              <a:t> </a:t>
            </a:r>
            <a:r>
              <a:rPr lang="en-US" sz="4400" b="1" i="1" dirty="0" err="1"/>
              <a:t>Bele</a:t>
            </a:r>
            <a:r>
              <a:rPr lang="en-US" sz="4400" b="1" i="1" dirty="0"/>
              <a:t>, </a:t>
            </a:r>
            <a:r>
              <a:rPr lang="en-US" sz="4400" b="1" i="1" dirty="0" err="1"/>
              <a:t>Dr</a:t>
            </a:r>
            <a:r>
              <a:rPr lang="en-US" sz="4400" b="1" i="1" dirty="0"/>
              <a:t> Nitin P Mahajan(NCDC)</a:t>
            </a:r>
          </a:p>
        </p:txBody>
      </p:sp>
      <p:sp>
        <p:nvSpPr>
          <p:cNvPr id="2075" name="Text Box 27"/>
          <p:cNvSpPr txBox="1">
            <a:spLocks noChangeArrowheads="1"/>
          </p:cNvSpPr>
          <p:nvPr/>
        </p:nvSpPr>
        <p:spPr bwMode="auto">
          <a:xfrm>
            <a:off x="33857128" y="17326269"/>
            <a:ext cx="9092167" cy="1446550"/>
          </a:xfrm>
          <a:prstGeom prst="rect">
            <a:avLst/>
          </a:prstGeom>
          <a:solidFill>
            <a:srgbClr val="9933FF"/>
          </a:solidFill>
          <a:ln w="9525">
            <a:noFill/>
            <a:miter lim="800000"/>
            <a:headEnd/>
            <a:tailEnd/>
          </a:ln>
          <a:effectLst/>
        </p:spPr>
        <p:txBody>
          <a:bodyPr wrap="square">
            <a:spAutoFit/>
          </a:bodyPr>
          <a:lstStyle/>
          <a:p>
            <a:pPr defTabSz="4389438">
              <a:spcBef>
                <a:spcPct val="50000"/>
              </a:spcBef>
            </a:pPr>
            <a:r>
              <a:rPr lang="en-US" dirty="0"/>
              <a:t>References </a:t>
            </a:r>
          </a:p>
        </p:txBody>
      </p:sp>
      <p:sp>
        <p:nvSpPr>
          <p:cNvPr id="2086" name="Text Box 38"/>
          <p:cNvSpPr txBox="1">
            <a:spLocks noChangeArrowheads="1"/>
          </p:cNvSpPr>
          <p:nvPr/>
        </p:nvSpPr>
        <p:spPr bwMode="auto">
          <a:xfrm>
            <a:off x="33245851" y="19172889"/>
            <a:ext cx="10314723" cy="13745511"/>
          </a:xfrm>
          <a:prstGeom prst="rect">
            <a:avLst/>
          </a:prstGeom>
          <a:solidFill>
            <a:schemeClr val="bg1"/>
          </a:solidFill>
          <a:ln w="57150" cmpd="thinThick">
            <a:solidFill>
              <a:srgbClr val="0070C0"/>
            </a:solidFill>
            <a:miter lim="800000"/>
            <a:headEnd/>
            <a:tailEnd/>
          </a:ln>
          <a:effectLst/>
        </p:spPr>
        <p:txBody>
          <a:bodyPr wrap="square" lIns="61170" tIns="30584" rIns="61170" bIns="30584">
            <a:spAutoFit/>
          </a:bodyPr>
          <a:lstStyle/>
          <a:p>
            <a:pPr marL="685800" indent="-685800" algn="l" defTabSz="612775" eaLnBrk="0" hangingPunct="0">
              <a:lnSpc>
                <a:spcPct val="95000"/>
              </a:lnSpc>
              <a:buFont typeface="Arial" panose="020B0604020202020204" pitchFamily="34" charset="0"/>
              <a:buChar char="•"/>
            </a:pPr>
            <a:r>
              <a:rPr lang="en-US" sz="3600" dirty="0" err="1">
                <a:latin typeface="Times New Roman" pitchFamily="18" charset="0"/>
                <a:cs typeface="Times New Roman" panose="02020603050405020304" pitchFamily="18" charset="0"/>
              </a:rPr>
              <a:t>Gurjar</a:t>
            </a:r>
            <a:r>
              <a:rPr lang="en-US" sz="3600" dirty="0">
                <a:latin typeface="Times New Roman" pitchFamily="18" charset="0"/>
                <a:cs typeface="Times New Roman" panose="02020603050405020304" pitchFamily="18" charset="0"/>
              </a:rPr>
              <a:t> B.R., Molina L.T, </a:t>
            </a:r>
            <a:r>
              <a:rPr lang="en-US" sz="3600" dirty="0" err="1">
                <a:latin typeface="Times New Roman" pitchFamily="18" charset="0"/>
                <a:cs typeface="Times New Roman" panose="02020603050405020304" pitchFamily="18" charset="0"/>
              </a:rPr>
              <a:t>Ojha</a:t>
            </a:r>
            <a:r>
              <a:rPr lang="en-US" sz="3600" dirty="0">
                <a:latin typeface="Times New Roman" pitchFamily="18" charset="0"/>
                <a:cs typeface="Times New Roman" panose="02020603050405020304" pitchFamily="18" charset="0"/>
              </a:rPr>
              <a:t> C.S.P (2010). Air pollution – Health and environmental </a:t>
            </a:r>
            <a:r>
              <a:rPr lang="en-US" sz="3600" i="1" dirty="0" err="1">
                <a:latin typeface="Times New Roman" pitchFamily="18" charset="0"/>
                <a:cs typeface="Times New Roman" panose="02020603050405020304" pitchFamily="18" charset="0"/>
              </a:rPr>
              <a:t>impacts.Clean</a:t>
            </a:r>
            <a:r>
              <a:rPr lang="en-US" sz="3600" i="1" dirty="0">
                <a:latin typeface="Times New Roman" pitchFamily="18" charset="0"/>
                <a:cs typeface="Times New Roman" panose="02020603050405020304" pitchFamily="18" charset="0"/>
              </a:rPr>
              <a:t> – Soil, Air, Water, 38(11),1087</a:t>
            </a:r>
            <a:endParaRPr lang="en-US" sz="3600" dirty="0">
              <a:latin typeface="Times New Roman" pitchFamily="18" charset="0"/>
              <a:cs typeface="Times New Roman" panose="02020603050405020304" pitchFamily="18" charset="0"/>
            </a:endParaRPr>
          </a:p>
          <a:p>
            <a:pPr marL="685800" indent="-685800" algn="just" defTabSz="612775" eaLnBrk="0" hangingPunct="0">
              <a:lnSpc>
                <a:spcPct val="95000"/>
              </a:lnSpc>
              <a:buFont typeface="Arial" panose="020B0604020202020204" pitchFamily="34" charset="0"/>
              <a:buChar char="•"/>
            </a:pPr>
            <a:r>
              <a:rPr lang="en-US" sz="3600" dirty="0">
                <a:latin typeface="Times New Roman" pitchFamily="18" charset="0"/>
                <a:cs typeface="Times New Roman" panose="02020603050405020304" pitchFamily="18" charset="0"/>
              </a:rPr>
              <a:t>Powell H, Lee D, Bowman A.(2011) Estimating constrained concentration–Response functions between air pollution and health. </a:t>
            </a:r>
            <a:r>
              <a:rPr lang="en-US" sz="3600" i="1" dirty="0">
                <a:latin typeface="Times New Roman" pitchFamily="18" charset="0"/>
                <a:cs typeface="Times New Roman" panose="02020603050405020304" pitchFamily="18" charset="0"/>
              </a:rPr>
              <a:t>Wiley Online Library. </a:t>
            </a:r>
            <a:r>
              <a:rPr lang="en-US" sz="3600" dirty="0">
                <a:latin typeface="Times New Roman" pitchFamily="18" charset="0"/>
                <a:cs typeface="Times New Roman" panose="02020603050405020304" pitchFamily="18" charset="0"/>
              </a:rPr>
              <a:t>DOI: 10.1002/env.1150</a:t>
            </a:r>
          </a:p>
          <a:p>
            <a:pPr marL="685800" indent="-685800" algn="just" defTabSz="612775" eaLnBrk="0" hangingPunct="0">
              <a:lnSpc>
                <a:spcPct val="95000"/>
              </a:lnSpc>
              <a:buFont typeface="Arial" panose="020B0604020202020204" pitchFamily="34" charset="0"/>
              <a:buChar char="•"/>
            </a:pPr>
            <a:r>
              <a:rPr lang="en-US" altLang="en-US" sz="3600" dirty="0" err="1">
                <a:solidFill>
                  <a:srgbClr val="222222"/>
                </a:solidFill>
                <a:latin typeface="Times New Roman" panose="02020603050405020304" pitchFamily="18" charset="0"/>
                <a:cs typeface="Times New Roman" panose="02020603050405020304" pitchFamily="18" charset="0"/>
              </a:rPr>
              <a:t>Nahayo</a:t>
            </a:r>
            <a:r>
              <a:rPr lang="en-US" altLang="en-US" sz="3600" dirty="0">
                <a:solidFill>
                  <a:srgbClr val="222222"/>
                </a:solidFill>
                <a:latin typeface="Times New Roman" panose="02020603050405020304" pitchFamily="18" charset="0"/>
                <a:cs typeface="Times New Roman" panose="02020603050405020304" pitchFamily="18" charset="0"/>
              </a:rPr>
              <a:t>, L., </a:t>
            </a:r>
            <a:r>
              <a:rPr lang="en-US" altLang="en-US" sz="3600" dirty="0" err="1">
                <a:solidFill>
                  <a:srgbClr val="222222"/>
                </a:solidFill>
                <a:latin typeface="Times New Roman" panose="02020603050405020304" pitchFamily="18" charset="0"/>
                <a:cs typeface="Times New Roman" panose="02020603050405020304" pitchFamily="18" charset="0"/>
              </a:rPr>
              <a:t>Nibagwire</a:t>
            </a:r>
            <a:r>
              <a:rPr lang="en-US" altLang="en-US" sz="3600" dirty="0">
                <a:solidFill>
                  <a:srgbClr val="222222"/>
                </a:solidFill>
                <a:latin typeface="Times New Roman" panose="02020603050405020304" pitchFamily="18" charset="0"/>
                <a:cs typeface="Times New Roman" panose="02020603050405020304" pitchFamily="18" charset="0"/>
              </a:rPr>
              <a:t>, D., </a:t>
            </a:r>
            <a:r>
              <a:rPr lang="en-US" altLang="en-US" sz="3600" dirty="0" err="1">
                <a:solidFill>
                  <a:srgbClr val="222222"/>
                </a:solidFill>
                <a:latin typeface="Times New Roman" panose="02020603050405020304" pitchFamily="18" charset="0"/>
                <a:cs typeface="Times New Roman" panose="02020603050405020304" pitchFamily="18" charset="0"/>
              </a:rPr>
              <a:t>Habiyaremye</a:t>
            </a:r>
            <a:r>
              <a:rPr lang="en-US" altLang="en-US" sz="3600" dirty="0">
                <a:solidFill>
                  <a:srgbClr val="222222"/>
                </a:solidFill>
                <a:latin typeface="Times New Roman" panose="02020603050405020304" pitchFamily="18" charset="0"/>
                <a:cs typeface="Times New Roman" panose="02020603050405020304" pitchFamily="18" charset="0"/>
              </a:rPr>
              <a:t>, G., </a:t>
            </a:r>
            <a:r>
              <a:rPr lang="en-US" altLang="en-US" sz="3600" dirty="0" err="1">
                <a:solidFill>
                  <a:srgbClr val="222222"/>
                </a:solidFill>
                <a:latin typeface="Times New Roman" panose="02020603050405020304" pitchFamily="18" charset="0"/>
                <a:cs typeface="Times New Roman" panose="02020603050405020304" pitchFamily="18" charset="0"/>
              </a:rPr>
              <a:t>Kalisa</a:t>
            </a:r>
            <a:r>
              <a:rPr lang="en-US" altLang="en-US" sz="3600" dirty="0">
                <a:solidFill>
                  <a:srgbClr val="222222"/>
                </a:solidFill>
                <a:latin typeface="Times New Roman" panose="02020603050405020304" pitchFamily="18" charset="0"/>
                <a:cs typeface="Times New Roman" panose="02020603050405020304" pitchFamily="18" charset="0"/>
              </a:rPr>
              <a:t>, E., </a:t>
            </a:r>
            <a:r>
              <a:rPr lang="en-US" altLang="en-US" sz="3600" dirty="0" err="1">
                <a:solidFill>
                  <a:srgbClr val="222222"/>
                </a:solidFill>
                <a:latin typeface="Times New Roman" panose="02020603050405020304" pitchFamily="18" charset="0"/>
                <a:cs typeface="Times New Roman" panose="02020603050405020304" pitchFamily="18" charset="0"/>
              </a:rPr>
              <a:t>Udahogora</a:t>
            </a:r>
            <a:r>
              <a:rPr lang="en-US" altLang="en-US" sz="3600" dirty="0">
                <a:solidFill>
                  <a:srgbClr val="222222"/>
                </a:solidFill>
                <a:latin typeface="Times New Roman" panose="02020603050405020304" pitchFamily="18" charset="0"/>
                <a:cs typeface="Times New Roman" panose="02020603050405020304" pitchFamily="18" charset="0"/>
              </a:rPr>
              <a:t>, M., &amp; </a:t>
            </a:r>
            <a:r>
              <a:rPr lang="en-US" altLang="en-US" sz="3600" dirty="0" err="1">
                <a:solidFill>
                  <a:srgbClr val="222222"/>
                </a:solidFill>
                <a:latin typeface="Times New Roman" panose="02020603050405020304" pitchFamily="18" charset="0"/>
                <a:cs typeface="Times New Roman" panose="02020603050405020304" pitchFamily="18" charset="0"/>
              </a:rPr>
              <a:t>Maniragaba</a:t>
            </a:r>
            <a:r>
              <a:rPr lang="en-US" altLang="en-US" sz="3600" dirty="0">
                <a:solidFill>
                  <a:srgbClr val="222222"/>
                </a:solidFill>
                <a:latin typeface="Times New Roman" panose="02020603050405020304" pitchFamily="18" charset="0"/>
                <a:cs typeface="Times New Roman" panose="02020603050405020304" pitchFamily="18" charset="0"/>
              </a:rPr>
              <a:t>, A. (2019). Awareness on air pollution and risk preparedness among residents in </a:t>
            </a:r>
            <a:r>
              <a:rPr lang="en-US" altLang="en-US" sz="3600" dirty="0" err="1">
                <a:solidFill>
                  <a:srgbClr val="222222"/>
                </a:solidFill>
                <a:latin typeface="Times New Roman" panose="02020603050405020304" pitchFamily="18" charset="0"/>
                <a:cs typeface="Times New Roman" panose="02020603050405020304" pitchFamily="18" charset="0"/>
              </a:rPr>
              <a:t>kigali</a:t>
            </a:r>
            <a:r>
              <a:rPr lang="en-US" altLang="en-US" sz="3600" dirty="0">
                <a:solidFill>
                  <a:srgbClr val="222222"/>
                </a:solidFill>
                <a:latin typeface="Times New Roman" panose="02020603050405020304" pitchFamily="18" charset="0"/>
                <a:cs typeface="Times New Roman" panose="02020603050405020304" pitchFamily="18" charset="0"/>
              </a:rPr>
              <a:t> city of </a:t>
            </a:r>
            <a:r>
              <a:rPr lang="en-US" altLang="en-US" sz="3600" dirty="0" err="1">
                <a:solidFill>
                  <a:srgbClr val="222222"/>
                </a:solidFill>
                <a:latin typeface="Times New Roman" panose="02020603050405020304" pitchFamily="18" charset="0"/>
                <a:cs typeface="Times New Roman" panose="02020603050405020304" pitchFamily="18" charset="0"/>
              </a:rPr>
              <a:t>rwanda</a:t>
            </a:r>
            <a:r>
              <a:rPr lang="en-US" altLang="en-US" sz="3600" dirty="0">
                <a:solidFill>
                  <a:srgbClr val="222222"/>
                </a:solidFill>
                <a:latin typeface="Times New Roman" panose="02020603050405020304" pitchFamily="18" charset="0"/>
                <a:cs typeface="Times New Roman" panose="02020603050405020304" pitchFamily="18" charset="0"/>
              </a:rPr>
              <a:t>. </a:t>
            </a:r>
            <a:r>
              <a:rPr lang="en-US" altLang="en-US" sz="3600" i="1" dirty="0">
                <a:solidFill>
                  <a:srgbClr val="222222"/>
                </a:solidFill>
                <a:latin typeface="Times New Roman" panose="02020603050405020304" pitchFamily="18" charset="0"/>
                <a:cs typeface="Times New Roman" panose="02020603050405020304" pitchFamily="18" charset="0"/>
              </a:rPr>
              <a:t>International Journal of Sustainable Development &amp; World Policy</a:t>
            </a:r>
            <a:r>
              <a:rPr lang="en-US" altLang="en-US" sz="3600" dirty="0">
                <a:solidFill>
                  <a:srgbClr val="222222"/>
                </a:solidFill>
                <a:latin typeface="Times New Roman" panose="02020603050405020304" pitchFamily="18" charset="0"/>
                <a:cs typeface="Times New Roman" panose="02020603050405020304" pitchFamily="18" charset="0"/>
              </a:rPr>
              <a:t>, </a:t>
            </a:r>
            <a:r>
              <a:rPr lang="en-US" altLang="en-US" sz="3600" i="1" dirty="0">
                <a:solidFill>
                  <a:srgbClr val="222222"/>
                </a:solidFill>
                <a:latin typeface="Times New Roman" panose="02020603050405020304" pitchFamily="18" charset="0"/>
                <a:cs typeface="Times New Roman" panose="02020603050405020304" pitchFamily="18" charset="0"/>
              </a:rPr>
              <a:t>8</a:t>
            </a:r>
            <a:r>
              <a:rPr lang="en-US" altLang="en-US" sz="3600" dirty="0">
                <a:solidFill>
                  <a:srgbClr val="222222"/>
                </a:solidFill>
                <a:latin typeface="Times New Roman" panose="02020603050405020304" pitchFamily="18" charset="0"/>
                <a:cs typeface="Times New Roman" panose="02020603050405020304" pitchFamily="18" charset="0"/>
              </a:rPr>
              <a:t>(1), 1–9. </a:t>
            </a:r>
            <a:r>
              <a:rPr lang="en-US" altLang="en-US" sz="3600" dirty="0">
                <a:solidFill>
                  <a:srgbClr val="1155CC"/>
                </a:solidFill>
                <a:latin typeface="Times New Roman" panose="02020603050405020304" pitchFamily="18" charset="0"/>
                <a:cs typeface="Times New Roman" panose="02020603050405020304" pitchFamily="18" charset="0"/>
                <a:hlinkClick r:id="rId3"/>
              </a:rPr>
              <a:t>https://doi.org/10.18488/journal.26.2019.81.1.9</a:t>
            </a:r>
            <a:endParaRPr lang="en-US" altLang="en-US" sz="3600" dirty="0">
              <a:solidFill>
                <a:srgbClr val="1155CC"/>
              </a:solidFill>
              <a:latin typeface="Times New Roman" panose="02020603050405020304" pitchFamily="18" charset="0"/>
              <a:cs typeface="Times New Roman" panose="02020603050405020304" pitchFamily="18" charset="0"/>
            </a:endParaRPr>
          </a:p>
          <a:p>
            <a:pPr marL="685800" indent="-685800" algn="just" defTabSz="612775" eaLnBrk="0" hangingPunct="0">
              <a:lnSpc>
                <a:spcPct val="95000"/>
              </a:lnSpc>
              <a:buFont typeface="Arial" panose="020B0604020202020204" pitchFamily="34" charset="0"/>
              <a:buChar char="•"/>
            </a:pPr>
            <a:r>
              <a:rPr lang="en-US" altLang="en-US" sz="3600" dirty="0">
                <a:latin typeface="Times New Roman" panose="02020603050405020304" pitchFamily="18" charset="0"/>
                <a:cs typeface="Times New Roman" panose="02020603050405020304" pitchFamily="18" charset="0"/>
              </a:rPr>
              <a:t> </a:t>
            </a:r>
            <a:r>
              <a:rPr lang="en-US" altLang="en-US" sz="36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Wartatmo</a:t>
            </a:r>
            <a:r>
              <a:rPr lang="en-US" alt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H. (2011). (A307)Disaster task force’s management support at emergency response phase in the </a:t>
            </a:r>
            <a:r>
              <a:rPr lang="en-US" altLang="en-US" sz="36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merapi</a:t>
            </a:r>
            <a:r>
              <a:rPr lang="en-US" alt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eruption </a:t>
            </a:r>
            <a:r>
              <a:rPr lang="en-US" altLang="en-US" sz="36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november</a:t>
            </a:r>
            <a:r>
              <a:rPr lang="en-US" alt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2010. </a:t>
            </a:r>
            <a:r>
              <a:rPr lang="en-US" altLang="en-US" sz="3600" i="1" dirty="0">
                <a:latin typeface="Times New Roman" panose="02020603050405020304" pitchFamily="18" charset="0"/>
                <a:cs typeface="Times New Roman" panose="02020603050405020304" pitchFamily="18" charset="0"/>
              </a:rPr>
              <a:t>Prehospital and Disaster </a:t>
            </a:r>
            <a:r>
              <a:rPr lang="en-US" altLang="en-US" sz="3600" i="1" dirty="0" err="1">
                <a:latin typeface="Times New Roman" panose="02020603050405020304" pitchFamily="18" charset="0"/>
                <a:cs typeface="Times New Roman" panose="02020603050405020304" pitchFamily="18" charset="0"/>
              </a:rPr>
              <a:t>Mdicine</a:t>
            </a:r>
            <a:r>
              <a:rPr lang="en-US" altLang="en-US" sz="3600" dirty="0">
                <a:latin typeface="Times New Roman" panose="02020603050405020304" pitchFamily="18" charset="0"/>
                <a:cs typeface="Times New Roman" panose="02020603050405020304" pitchFamily="18" charset="0"/>
              </a:rPr>
              <a:t>, </a:t>
            </a:r>
            <a:r>
              <a:rPr lang="en-US" altLang="en-US" sz="3600" i="1" dirty="0">
                <a:latin typeface="Times New Roman" panose="02020603050405020304" pitchFamily="18" charset="0"/>
                <a:cs typeface="Times New Roman" panose="02020603050405020304" pitchFamily="18" charset="0"/>
              </a:rPr>
              <a:t>26</a:t>
            </a:r>
            <a:r>
              <a:rPr lang="en-US" altLang="en-US" sz="3600" dirty="0">
                <a:latin typeface="Times New Roman" panose="02020603050405020304" pitchFamily="18" charset="0"/>
                <a:cs typeface="Times New Roman" panose="02020603050405020304" pitchFamily="18" charset="0"/>
              </a:rPr>
              <a:t>(S1), s86–s86. </a:t>
            </a:r>
            <a:r>
              <a:rPr lang="en-US" altLang="en-US" sz="3600" u="sng" dirty="0">
                <a:solidFill>
                  <a:srgbClr val="1155CC"/>
                </a:solidFill>
                <a:latin typeface="Times New Roman" panose="02020603050405020304" pitchFamily="18" charset="0"/>
                <a:ea typeface="Calibri" panose="020F0502020204030204" pitchFamily="34" charset="0"/>
                <a:cs typeface="Times New Roman" panose="02020603050405020304" pitchFamily="18" charset="0"/>
                <a:hlinkClick r:id="rId4"/>
              </a:rPr>
              <a:t>https://doi.org/10.1017/S1049023X11002913</a:t>
            </a:r>
            <a:r>
              <a:rPr lang="en-US" altLang="en-US" sz="3600" dirty="0">
                <a:latin typeface="Times New Roman" panose="02020603050405020304" pitchFamily="18" charset="0"/>
                <a:cs typeface="Times New Roman" panose="02020603050405020304" pitchFamily="18" charset="0"/>
              </a:rPr>
              <a:t> </a:t>
            </a:r>
          </a:p>
          <a:p>
            <a:pPr marL="685800" indent="-685800" algn="just" defTabSz="612775" eaLnBrk="0" hangingPunct="0">
              <a:lnSpc>
                <a:spcPct val="95000"/>
              </a:lnSpc>
              <a:buFont typeface="Arial" panose="020B0604020202020204" pitchFamily="34" charset="0"/>
              <a:buChar char="•"/>
            </a:pPr>
            <a:r>
              <a:rPr lang="en-US" altLang="en-US" sz="3600" i="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Hospital emergency response checklist (2011)</a:t>
            </a:r>
            <a:r>
              <a:rPr lang="en-US" alt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3600" dirty="0" err="1">
                <a:solidFill>
                  <a:srgbClr val="222222"/>
                </a:solidFill>
                <a:latin typeface="Times New Roman" panose="02020603050405020304" pitchFamily="18" charset="0"/>
                <a:ea typeface="Calibri" panose="020F0502020204030204" pitchFamily="34" charset="0"/>
                <a:cs typeface="Times New Roman" panose="02020603050405020304" pitchFamily="18" charset="0"/>
              </a:rPr>
              <a:t>n.d.</a:t>
            </a:r>
            <a:r>
              <a:rPr lang="en-US" altLang="en-US" sz="36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Retrieved June 30, 2020, from </a:t>
            </a:r>
            <a:r>
              <a:rPr lang="en-US" altLang="en-US" sz="3600" dirty="0">
                <a:solidFill>
                  <a:srgbClr val="1155CC"/>
                </a:solidFill>
                <a:latin typeface="Times New Roman" panose="02020603050405020304" pitchFamily="18" charset="0"/>
                <a:ea typeface="Calibri" panose="020F0502020204030204" pitchFamily="34" charset="0"/>
                <a:cs typeface="Times New Roman" panose="02020603050405020304" pitchFamily="18" charset="0"/>
                <a:hlinkClick r:id="rId5"/>
              </a:rPr>
              <a:t>https://www.euro.who.int/en/health-topics/health-emergencies/from-disaster-preparedness-and-response/publications/2011/hospital-emergency-response-checklist-2011</a:t>
            </a:r>
            <a:endParaRPr lang="en-US" altLang="en-US" sz="3600" dirty="0">
              <a:latin typeface="Times New Roman" panose="02020603050405020304" pitchFamily="18" charset="0"/>
              <a:cs typeface="Times New Roman" panose="02020603050405020304" pitchFamily="18" charset="0"/>
            </a:endParaRPr>
          </a:p>
        </p:txBody>
      </p:sp>
      <p:sp>
        <p:nvSpPr>
          <p:cNvPr id="2088" name="Text Box 40"/>
          <p:cNvSpPr txBox="1">
            <a:spLocks noChangeArrowheads="1"/>
          </p:cNvSpPr>
          <p:nvPr/>
        </p:nvSpPr>
        <p:spPr bwMode="auto">
          <a:xfrm>
            <a:off x="33558163" y="9798050"/>
            <a:ext cx="9690100" cy="1172839"/>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endParaRPr lang="en-US" sz="2800" b="1" dirty="0">
              <a:latin typeface="Times New Roman" pitchFamily="18" charset="0"/>
            </a:endParaRPr>
          </a:p>
          <a:p>
            <a:pPr algn="l" defTabSz="612775" eaLnBrk="0" hangingPunct="0">
              <a:lnSpc>
                <a:spcPct val="95000"/>
              </a:lnSpc>
            </a:pP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2090" name="Text Box 42"/>
          <p:cNvSpPr txBox="1">
            <a:spLocks noChangeArrowheads="1"/>
          </p:cNvSpPr>
          <p:nvPr/>
        </p:nvSpPr>
        <p:spPr bwMode="auto">
          <a:xfrm>
            <a:off x="127102" y="8401128"/>
            <a:ext cx="9829800" cy="12957393"/>
          </a:xfrm>
          <a:prstGeom prst="rect">
            <a:avLst/>
          </a:prstGeom>
          <a:solidFill>
            <a:schemeClr val="bg1"/>
          </a:solidFill>
          <a:ln w="76200">
            <a:solidFill>
              <a:srgbClr val="3333CC"/>
            </a:solidFill>
            <a:prstDash val="solid"/>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algn="just" defTabSz="4389438">
              <a:spcBef>
                <a:spcPct val="50000"/>
              </a:spcBef>
            </a:pPr>
            <a:r>
              <a:rPr lang="en-US" sz="4400" dirty="0" smtClean="0"/>
              <a:t>During </a:t>
            </a:r>
            <a:r>
              <a:rPr lang="en-US" sz="4400" dirty="0"/>
              <a:t>times of crisis/emergencies hospitals play an integral role within the health care delivery system by providing necessary health care to their community. In recent years, severe smog that blanketed many Indian cities mainly NCR in the months of March and April and in autumn season, living in smog has become “normal” to most people living in NCR. This has not only caused serious harm to public health, but also resulted in massive economic losses in many other ways. Developing of a preparedness plan for managing the patient load during air pollution has become crucial to India’s long-term economic and social sustainable development. </a:t>
            </a:r>
          </a:p>
        </p:txBody>
      </p:sp>
      <p:sp>
        <p:nvSpPr>
          <p:cNvPr id="29" name="Text Box 42"/>
          <p:cNvSpPr txBox="1">
            <a:spLocks noChangeArrowheads="1"/>
          </p:cNvSpPr>
          <p:nvPr/>
        </p:nvSpPr>
        <p:spPr bwMode="auto">
          <a:xfrm>
            <a:off x="36630" y="23986724"/>
            <a:ext cx="9829800" cy="7879080"/>
          </a:xfrm>
          <a:prstGeom prst="rect">
            <a:avLst/>
          </a:prstGeom>
          <a:solidFill>
            <a:schemeClr val="bg1"/>
          </a:solidFill>
          <a:ln w="76200">
            <a:solidFill>
              <a:srgbClr val="3333CC"/>
            </a:solidFill>
            <a:miter lim="800000"/>
            <a:headEnd/>
            <a:tailEnd/>
          </a:ln>
          <a:effectLst/>
        </p:spPr>
        <p:txBody>
          <a:bodyPr>
            <a:spAutoFit/>
          </a:bodyPr>
          <a:lstStyle/>
          <a:p>
            <a:pPr marL="571500" indent="-571500" algn="just" defTabSz="4389438">
              <a:spcBef>
                <a:spcPct val="50000"/>
              </a:spcBef>
              <a:buFont typeface="Arial" panose="020B0604020202020204" pitchFamily="34" charset="0"/>
              <a:buChar char="•"/>
            </a:pPr>
            <a:r>
              <a:rPr lang="en-US" sz="4400" dirty="0" smtClean="0"/>
              <a:t>To </a:t>
            </a:r>
            <a:r>
              <a:rPr lang="en-US" sz="4400" dirty="0"/>
              <a:t>control a large number of patients and manage the resulting problems in an organized manner.</a:t>
            </a:r>
          </a:p>
          <a:p>
            <a:pPr marL="571500" indent="-571500" algn="just" defTabSz="4389438">
              <a:spcBef>
                <a:spcPct val="50000"/>
              </a:spcBef>
              <a:buFont typeface="Arial" panose="020B0604020202020204" pitchFamily="34" charset="0"/>
              <a:buChar char="•"/>
            </a:pPr>
            <a:r>
              <a:rPr lang="en-US" sz="4400" dirty="0" smtClean="0"/>
              <a:t>To </a:t>
            </a:r>
            <a:r>
              <a:rPr lang="en-US" sz="4400" dirty="0" smtClean="0"/>
              <a:t>Reduce </a:t>
            </a:r>
            <a:r>
              <a:rPr lang="en-US" sz="4400" dirty="0"/>
              <a:t>the Panic among people.</a:t>
            </a:r>
          </a:p>
          <a:p>
            <a:pPr marL="571500" indent="-571500" algn="just" defTabSz="4389438">
              <a:spcBef>
                <a:spcPct val="50000"/>
              </a:spcBef>
              <a:buFont typeface="Arial" panose="020B0604020202020204" pitchFamily="34" charset="0"/>
              <a:buChar char="•"/>
            </a:pPr>
            <a:r>
              <a:rPr lang="en-US" sz="4400" dirty="0" smtClean="0"/>
              <a:t> </a:t>
            </a:r>
            <a:r>
              <a:rPr lang="en-US" sz="4400" dirty="0" smtClean="0"/>
              <a:t>To  </a:t>
            </a:r>
            <a:r>
              <a:rPr lang="en-US" sz="4400" dirty="0" smtClean="0"/>
              <a:t>Build </a:t>
            </a:r>
            <a:r>
              <a:rPr lang="en-US" sz="4400" dirty="0"/>
              <a:t>Public Awareness and Community Outreach.</a:t>
            </a:r>
          </a:p>
          <a:p>
            <a:pPr marL="571500" indent="-571500" algn="just" defTabSz="4389438">
              <a:spcBef>
                <a:spcPct val="50000"/>
              </a:spcBef>
              <a:buFont typeface="Arial" panose="020B0604020202020204" pitchFamily="34" charset="0"/>
              <a:buChar char="•"/>
            </a:pPr>
            <a:r>
              <a:rPr lang="en-US" sz="4400" dirty="0" smtClean="0"/>
              <a:t>To Initiate </a:t>
            </a:r>
            <a:r>
              <a:rPr lang="en-US" sz="4400" dirty="0"/>
              <a:t>an Early Warning System and Inter-Agency Coordination to alert residents of predicted extreme AQI levels</a:t>
            </a:r>
            <a:r>
              <a:rPr lang="en-US" sz="4400" b="1" dirty="0"/>
              <a:t>.</a:t>
            </a:r>
          </a:p>
        </p:txBody>
      </p:sp>
      <p:sp>
        <p:nvSpPr>
          <p:cNvPr id="3" name="TextBox 2"/>
          <p:cNvSpPr txBox="1"/>
          <p:nvPr/>
        </p:nvSpPr>
        <p:spPr>
          <a:xfrm>
            <a:off x="2216942" y="8012524"/>
            <a:ext cx="8891589" cy="830997"/>
          </a:xfrm>
          <a:prstGeom prst="rect">
            <a:avLst/>
          </a:prstGeom>
          <a:noFill/>
        </p:spPr>
        <p:txBody>
          <a:bodyPr wrap="square" rtlCol="0">
            <a:spAutoFit/>
          </a:bodyPr>
          <a:lstStyle/>
          <a:p>
            <a:pPr algn="just"/>
            <a:endParaRPr lang="en-US" sz="4800" dirty="0"/>
          </a:p>
        </p:txBody>
      </p:sp>
      <p:sp>
        <p:nvSpPr>
          <p:cNvPr id="32" name="Text Box 42"/>
          <p:cNvSpPr txBox="1">
            <a:spLocks noChangeArrowheads="1"/>
          </p:cNvSpPr>
          <p:nvPr/>
        </p:nvSpPr>
        <p:spPr bwMode="auto">
          <a:xfrm>
            <a:off x="23497168" y="6018495"/>
            <a:ext cx="9829800" cy="1415772"/>
          </a:xfrm>
          <a:prstGeom prst="rect">
            <a:avLst/>
          </a:prstGeom>
          <a:solidFill>
            <a:srgbClr val="FF3399"/>
          </a:solidFill>
          <a:ln w="9525">
            <a:noFill/>
            <a:miter lim="800000"/>
            <a:headEnd/>
            <a:tailEnd/>
          </a:ln>
          <a:effectLst/>
        </p:spPr>
        <p:txBody>
          <a:bodyPr>
            <a:spAutoFit/>
          </a:bodyPr>
          <a:lstStyle/>
          <a:p>
            <a:pPr defTabSz="4389438">
              <a:spcBef>
                <a:spcPct val="50000"/>
              </a:spcBef>
            </a:pPr>
            <a:r>
              <a:rPr lang="en-US" b="1" dirty="0"/>
              <a:t>Planning </a:t>
            </a:r>
          </a:p>
        </p:txBody>
      </p:sp>
      <p:sp>
        <p:nvSpPr>
          <p:cNvPr id="6" name="TextBox 5"/>
          <p:cNvSpPr txBox="1"/>
          <p:nvPr/>
        </p:nvSpPr>
        <p:spPr>
          <a:xfrm>
            <a:off x="23532646" y="7664708"/>
            <a:ext cx="9547225" cy="9571851"/>
          </a:xfrm>
          <a:prstGeom prst="rect">
            <a:avLst/>
          </a:prstGeom>
          <a:solidFill>
            <a:schemeClr val="bg1"/>
          </a:solidFill>
          <a:ln w="76200">
            <a:solidFill>
              <a:srgbClr val="3333CC"/>
            </a:solidFill>
          </a:ln>
        </p:spPr>
        <p:txBody>
          <a:bodyPr wrap="square" rtlCol="0">
            <a:spAutoFit/>
          </a:bodyPr>
          <a:lstStyle/>
          <a:p>
            <a:pPr marL="571500" indent="-571500" algn="just">
              <a:buFont typeface="Wingdings" panose="05000000000000000000" pitchFamily="2" charset="2"/>
              <a:buChar char="Ø"/>
            </a:pPr>
            <a:r>
              <a:rPr lang="en-US" sz="4400" dirty="0"/>
              <a:t>Pre disaster phase</a:t>
            </a:r>
          </a:p>
          <a:p>
            <a:pPr marL="1143000" lvl="1" indent="-685800" algn="just">
              <a:buFont typeface="Courier New" panose="02070309020205020404" pitchFamily="49" charset="0"/>
              <a:buChar char="o"/>
            </a:pPr>
            <a:r>
              <a:rPr lang="en-US" sz="4400" dirty="0"/>
              <a:t>Planning</a:t>
            </a:r>
          </a:p>
          <a:p>
            <a:pPr marL="1143000" lvl="1" indent="-685800" algn="just">
              <a:buFont typeface="Courier New" panose="02070309020205020404" pitchFamily="49" charset="0"/>
              <a:buChar char="o"/>
            </a:pPr>
            <a:r>
              <a:rPr lang="en-US" sz="4400" dirty="0"/>
              <a:t>SOPs</a:t>
            </a:r>
          </a:p>
          <a:p>
            <a:pPr marL="1143000" lvl="1" indent="-685800" algn="just">
              <a:buFont typeface="Courier New" panose="02070309020205020404" pitchFamily="49" charset="0"/>
              <a:buChar char="o"/>
            </a:pPr>
            <a:r>
              <a:rPr lang="en-US" sz="4400" dirty="0"/>
              <a:t>Zoning and color coding</a:t>
            </a:r>
          </a:p>
          <a:p>
            <a:pPr marL="1143000" lvl="1" indent="-685800" algn="just">
              <a:buFont typeface="Courier New" panose="02070309020205020404" pitchFamily="49" charset="0"/>
              <a:buChar char="o"/>
            </a:pPr>
            <a:r>
              <a:rPr lang="en-US" sz="4400" dirty="0"/>
              <a:t>Training of staff</a:t>
            </a:r>
          </a:p>
          <a:p>
            <a:pPr marL="1143000" lvl="1" indent="-685800" algn="just">
              <a:buFont typeface="Courier New" panose="02070309020205020404" pitchFamily="49" charset="0"/>
              <a:buChar char="o"/>
            </a:pPr>
            <a:r>
              <a:rPr lang="en-US" sz="4400" dirty="0"/>
              <a:t>Identification of high risk zones and population</a:t>
            </a:r>
          </a:p>
          <a:p>
            <a:pPr marL="1143000" lvl="1" indent="-685800" algn="just">
              <a:buFont typeface="Courier New" panose="02070309020205020404" pitchFamily="49" charset="0"/>
              <a:buChar char="o"/>
            </a:pPr>
            <a:r>
              <a:rPr lang="en-US" sz="4400" dirty="0"/>
              <a:t>Updated inventory</a:t>
            </a:r>
          </a:p>
          <a:p>
            <a:pPr marL="571500" indent="-571500" algn="just">
              <a:buFont typeface="Wingdings" panose="05000000000000000000" pitchFamily="2" charset="2"/>
              <a:buChar char="Ø"/>
            </a:pPr>
            <a:r>
              <a:rPr lang="en-US" sz="4400" dirty="0"/>
              <a:t>Disaster phase</a:t>
            </a:r>
          </a:p>
          <a:p>
            <a:pPr marL="1143000" lvl="1" indent="-685800" algn="just">
              <a:buFont typeface="Courier New" panose="02070309020205020404" pitchFamily="49" charset="0"/>
              <a:buChar char="o"/>
            </a:pPr>
            <a:r>
              <a:rPr lang="en-US" sz="4400" dirty="0"/>
              <a:t>Phase of activation</a:t>
            </a:r>
          </a:p>
          <a:p>
            <a:pPr marL="1143000" lvl="1" indent="-685800" algn="just">
              <a:buFont typeface="Courier New" panose="02070309020205020404" pitchFamily="49" charset="0"/>
              <a:buChar char="o"/>
            </a:pPr>
            <a:r>
              <a:rPr lang="en-US" sz="4400" dirty="0"/>
              <a:t>Monitoring and operation</a:t>
            </a:r>
          </a:p>
          <a:p>
            <a:pPr marL="1143000" lvl="1" indent="-685800" algn="just">
              <a:buFont typeface="Courier New" panose="02070309020205020404" pitchFamily="49" charset="0"/>
              <a:buChar char="o"/>
            </a:pPr>
            <a:r>
              <a:rPr lang="en-US" sz="4400" dirty="0"/>
              <a:t>Phase of deactivation</a:t>
            </a:r>
          </a:p>
          <a:p>
            <a:pPr marL="571500" indent="-571500" algn="just">
              <a:buFont typeface="Wingdings" panose="05000000000000000000" pitchFamily="2" charset="2"/>
              <a:buChar char="Ø"/>
            </a:pPr>
            <a:r>
              <a:rPr lang="en-US" sz="4400" dirty="0"/>
              <a:t>Post disaster phase</a:t>
            </a:r>
          </a:p>
          <a:p>
            <a:pPr marL="1143000" lvl="1" indent="-685800" algn="just">
              <a:buFont typeface="Courier New" panose="02070309020205020404" pitchFamily="49" charset="0"/>
              <a:buChar char="o"/>
            </a:pPr>
            <a:r>
              <a:rPr lang="en-US" sz="4400" dirty="0"/>
              <a:t>Reassess and update</a:t>
            </a:r>
          </a:p>
        </p:txBody>
      </p:sp>
      <p:sp>
        <p:nvSpPr>
          <p:cNvPr id="11" name="TextBox 10">
            <a:extLst>
              <a:ext uri="{FF2B5EF4-FFF2-40B4-BE49-F238E27FC236}">
                <a16:creationId xmlns:a16="http://schemas.microsoft.com/office/drawing/2014/main" xmlns="" id="{CB39568F-C193-4B88-AD4A-D140F85FDBD8}"/>
              </a:ext>
            </a:extLst>
          </p:cNvPr>
          <p:cNvSpPr txBox="1"/>
          <p:nvPr/>
        </p:nvSpPr>
        <p:spPr>
          <a:xfrm>
            <a:off x="10001676" y="23367821"/>
            <a:ext cx="11540695" cy="6186309"/>
          </a:xfrm>
          <a:prstGeom prst="rect">
            <a:avLst/>
          </a:prstGeom>
          <a:solidFill>
            <a:schemeClr val="bg1"/>
          </a:solidFill>
          <a:ln w="76200">
            <a:solidFill>
              <a:srgbClr val="3333CC"/>
            </a:solidFill>
          </a:ln>
        </p:spPr>
        <p:txBody>
          <a:bodyPr wrap="square" rtlCol="0">
            <a:spAutoFit/>
          </a:bodyPr>
          <a:lstStyle/>
          <a:p>
            <a:pPr marL="571500" indent="-571500" algn="l">
              <a:buFont typeface="Arial" panose="020B0604020202020204" pitchFamily="34" charset="0"/>
              <a:buChar char="•"/>
            </a:pPr>
            <a:r>
              <a:rPr lang="en-US" sz="4400" dirty="0"/>
              <a:t>A search was made on google, scholar, </a:t>
            </a:r>
            <a:r>
              <a:rPr lang="en-US" sz="4400" dirty="0" err="1"/>
              <a:t>pubmed</a:t>
            </a:r>
            <a:r>
              <a:rPr lang="en-US" sz="4400" dirty="0"/>
              <a:t> using keywords :EMERGENCY PREPAREDNESS PLAN and AIR POLLUTION in India.</a:t>
            </a:r>
          </a:p>
          <a:p>
            <a:pPr marL="571500" indent="-571500" algn="l">
              <a:buFont typeface="Arial" panose="020B0604020202020204" pitchFamily="34" charset="0"/>
              <a:buChar char="•"/>
            </a:pPr>
            <a:r>
              <a:rPr lang="en-US" sz="4400" dirty="0"/>
              <a:t>23 articles were found  on air pollution and 7 reports were found Emergency preparedness plan but there were no article or no report on the above topic </a:t>
            </a:r>
          </a:p>
          <a:p>
            <a:pPr marL="571500" indent="-571500" algn="l">
              <a:buFont typeface="Arial" panose="020B0604020202020204" pitchFamily="34" charset="0"/>
              <a:buChar char="•"/>
            </a:pPr>
            <a:r>
              <a:rPr lang="en-US" sz="4400" dirty="0"/>
              <a:t>7 papers and 3 reports were considered </a:t>
            </a:r>
          </a:p>
        </p:txBody>
      </p:sp>
      <p:sp>
        <p:nvSpPr>
          <p:cNvPr id="25" name="Text Box 42"/>
          <p:cNvSpPr txBox="1">
            <a:spLocks noChangeArrowheads="1"/>
          </p:cNvSpPr>
          <p:nvPr/>
        </p:nvSpPr>
        <p:spPr bwMode="auto">
          <a:xfrm>
            <a:off x="10514967" y="21782705"/>
            <a:ext cx="9829800" cy="1415772"/>
          </a:xfrm>
          <a:prstGeom prst="rect">
            <a:avLst/>
          </a:prstGeom>
          <a:solidFill>
            <a:srgbClr val="92D050"/>
          </a:solidFill>
          <a:ln w="9525">
            <a:noFill/>
            <a:miter lim="800000"/>
            <a:headEnd/>
            <a:tailEnd/>
          </a:ln>
          <a:effectLst/>
        </p:spPr>
        <p:txBody>
          <a:bodyPr>
            <a:spAutoFit/>
          </a:bodyPr>
          <a:lstStyle/>
          <a:p>
            <a:pPr defTabSz="4389438">
              <a:spcBef>
                <a:spcPct val="50000"/>
              </a:spcBef>
            </a:pPr>
            <a:r>
              <a:rPr lang="en-US" b="1" dirty="0"/>
              <a:t>Methodology </a:t>
            </a:r>
          </a:p>
        </p:txBody>
      </p:sp>
      <p:sp>
        <p:nvSpPr>
          <p:cNvPr id="4" name="TextBox 3"/>
          <p:cNvSpPr txBox="1"/>
          <p:nvPr/>
        </p:nvSpPr>
        <p:spPr>
          <a:xfrm>
            <a:off x="16408553" y="29971287"/>
            <a:ext cx="5792876" cy="2800767"/>
          </a:xfrm>
          <a:prstGeom prst="rect">
            <a:avLst/>
          </a:prstGeom>
          <a:solidFill>
            <a:schemeClr val="bg1">
              <a:lumMod val="75000"/>
            </a:schemeClr>
          </a:solidFill>
          <a:ln>
            <a:solidFill>
              <a:srgbClr val="3333CC"/>
            </a:solidFill>
          </a:ln>
        </p:spPr>
        <p:txBody>
          <a:bodyPr wrap="square" rtlCol="0">
            <a:spAutoFit/>
          </a:bodyPr>
          <a:lstStyle/>
          <a:p>
            <a:r>
              <a:rPr lang="en-US" sz="4400" dirty="0">
                <a:solidFill>
                  <a:srgbClr val="FF0000"/>
                </a:solidFill>
              </a:rPr>
              <a:t>Exclusion criteria</a:t>
            </a:r>
          </a:p>
          <a:p>
            <a:pPr marL="457200" indent="-457200" algn="l">
              <a:buFont typeface="Arial" panose="020B0604020202020204" pitchFamily="34" charset="0"/>
              <a:buChar char="•"/>
            </a:pPr>
            <a:r>
              <a:rPr lang="en-US" sz="4400" dirty="0"/>
              <a:t>unrelated articles </a:t>
            </a:r>
          </a:p>
          <a:p>
            <a:pPr marL="457200" indent="-457200" algn="l">
              <a:buFont typeface="Arial" panose="020B0604020202020204" pitchFamily="34" charset="0"/>
              <a:buChar char="•"/>
            </a:pPr>
            <a:r>
              <a:rPr lang="en-US" sz="4400" dirty="0"/>
              <a:t>citation articles</a:t>
            </a:r>
          </a:p>
          <a:p>
            <a:endParaRPr lang="en-US" sz="4400" dirty="0"/>
          </a:p>
        </p:txBody>
      </p:sp>
      <p:sp>
        <p:nvSpPr>
          <p:cNvPr id="5" name="TextBox 4"/>
          <p:cNvSpPr txBox="1"/>
          <p:nvPr/>
        </p:nvSpPr>
        <p:spPr>
          <a:xfrm>
            <a:off x="9864009" y="29956504"/>
            <a:ext cx="6483584" cy="2800767"/>
          </a:xfrm>
          <a:prstGeom prst="rect">
            <a:avLst/>
          </a:prstGeom>
          <a:solidFill>
            <a:schemeClr val="bg1">
              <a:lumMod val="75000"/>
            </a:schemeClr>
          </a:solidFill>
          <a:ln>
            <a:solidFill>
              <a:srgbClr val="3333CC"/>
            </a:solidFill>
          </a:ln>
        </p:spPr>
        <p:txBody>
          <a:bodyPr wrap="square" rtlCol="0">
            <a:spAutoFit/>
          </a:bodyPr>
          <a:lstStyle/>
          <a:p>
            <a:r>
              <a:rPr lang="en-US" sz="4400" dirty="0">
                <a:solidFill>
                  <a:srgbClr val="FF0000"/>
                </a:solidFill>
              </a:rPr>
              <a:t>Inclusion criteria</a:t>
            </a:r>
          </a:p>
          <a:p>
            <a:pPr marL="571500" indent="-571500" algn="just">
              <a:buFont typeface="Arial" panose="020B0604020202020204" pitchFamily="34" charset="0"/>
              <a:buChar char="•"/>
            </a:pPr>
            <a:r>
              <a:rPr lang="en-US" sz="4400" dirty="0"/>
              <a:t>maximum relevance to keywords</a:t>
            </a:r>
          </a:p>
          <a:p>
            <a:pPr marL="571500" indent="-571500" algn="just">
              <a:buFont typeface="Arial" panose="020B0604020202020204" pitchFamily="34" charset="0"/>
              <a:buChar char="•"/>
            </a:pPr>
            <a:r>
              <a:rPr lang="en-US" sz="4400" dirty="0"/>
              <a:t>Full text articles</a:t>
            </a:r>
          </a:p>
        </p:txBody>
      </p:sp>
      <p:sp>
        <p:nvSpPr>
          <p:cNvPr id="8" name="5-Point Star 7"/>
          <p:cNvSpPr/>
          <p:nvPr/>
        </p:nvSpPr>
        <p:spPr bwMode="auto">
          <a:xfrm>
            <a:off x="23702891" y="17207563"/>
            <a:ext cx="8345356" cy="6873914"/>
          </a:xfrm>
          <a:prstGeom prst="star5">
            <a:avLst>
              <a:gd name="adj" fmla="val 25334"/>
              <a:gd name="hf" fmla="val 105146"/>
              <a:gd name="vf" fmla="val 110557"/>
            </a:avLst>
          </a:prstGeom>
          <a:solidFill>
            <a:srgbClr val="A17A17"/>
          </a:solidFill>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chemeClr val="tx1"/>
              </a:solidFill>
              <a:effectLst/>
              <a:latin typeface="Arial" charset="0"/>
            </a:endParaRPr>
          </a:p>
        </p:txBody>
      </p:sp>
      <p:sp>
        <p:nvSpPr>
          <p:cNvPr id="9" name="TextBox 8"/>
          <p:cNvSpPr txBox="1"/>
          <p:nvPr/>
        </p:nvSpPr>
        <p:spPr>
          <a:xfrm>
            <a:off x="25795868" y="19995075"/>
            <a:ext cx="5232400" cy="2123658"/>
          </a:xfrm>
          <a:prstGeom prst="rect">
            <a:avLst/>
          </a:prstGeom>
          <a:noFill/>
        </p:spPr>
        <p:txBody>
          <a:bodyPr wrap="square" rtlCol="0">
            <a:spAutoFit/>
          </a:bodyPr>
          <a:lstStyle/>
          <a:p>
            <a:pPr algn="just"/>
            <a:r>
              <a:rPr lang="en-US" sz="4400" b="1" u="sng" dirty="0"/>
              <a:t>Checklist for hospital administration</a:t>
            </a:r>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001676" y="5681226"/>
            <a:ext cx="13483082" cy="8161517"/>
          </a:xfrm>
          <a:prstGeom prst="rect">
            <a:avLst/>
          </a:prstGeom>
        </p:spPr>
      </p:pic>
      <p:pic>
        <p:nvPicPr>
          <p:cNvPr id="17" name="Picture 1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9228711" y="825811"/>
            <a:ext cx="3795712" cy="4763246"/>
          </a:xfrm>
          <a:prstGeom prst="rect">
            <a:avLst/>
          </a:prstGeom>
        </p:spPr>
      </p:pic>
      <p:pic>
        <p:nvPicPr>
          <p:cNvPr id="19" name="Picture 1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04925" y="1227204"/>
            <a:ext cx="5144002" cy="4161483"/>
          </a:xfrm>
          <a:prstGeom prst="rect">
            <a:avLst/>
          </a:prstGeom>
        </p:spPr>
      </p:pic>
      <p:pic>
        <p:nvPicPr>
          <p:cNvPr id="24" name="Picture 2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326228" y="13915434"/>
            <a:ext cx="12728126" cy="7765159"/>
          </a:xfrm>
          <a:prstGeom prst="rect">
            <a:avLst/>
          </a:prstGeom>
        </p:spPr>
      </p:pic>
      <p:sp>
        <p:nvSpPr>
          <p:cNvPr id="27" name="TextBox 26"/>
          <p:cNvSpPr txBox="1"/>
          <p:nvPr/>
        </p:nvSpPr>
        <p:spPr>
          <a:xfrm>
            <a:off x="22203576" y="25893854"/>
            <a:ext cx="11178495" cy="6863417"/>
          </a:xfrm>
          <a:prstGeom prst="rect">
            <a:avLst/>
          </a:prstGeom>
          <a:solidFill>
            <a:schemeClr val="bg1"/>
          </a:solidFill>
          <a:ln>
            <a:solidFill>
              <a:srgbClr val="0070C0"/>
            </a:solidFill>
          </a:ln>
        </p:spPr>
        <p:txBody>
          <a:bodyPr wrap="square" rtlCol="0">
            <a:spAutoFit/>
          </a:bodyPr>
          <a:lstStyle/>
          <a:p>
            <a:pPr marL="571500" indent="-571500" algn="l">
              <a:buFont typeface="Arial" panose="020B0604020202020204" pitchFamily="34" charset="0"/>
              <a:buChar char="•"/>
            </a:pPr>
            <a:r>
              <a:rPr lang="en-US" sz="4400" dirty="0" smtClean="0"/>
              <a:t>Inefficient </a:t>
            </a:r>
            <a:r>
              <a:rPr lang="en-US" sz="4400" dirty="0"/>
              <a:t>Physical Infrastructure</a:t>
            </a:r>
          </a:p>
          <a:p>
            <a:pPr marL="571500" indent="-571500" algn="l">
              <a:buFont typeface="Arial" panose="020B0604020202020204" pitchFamily="34" charset="0"/>
              <a:buChar char="•"/>
            </a:pPr>
            <a:r>
              <a:rPr lang="en-US" sz="4400" dirty="0"/>
              <a:t>Inadequate Human Resources</a:t>
            </a:r>
          </a:p>
          <a:p>
            <a:pPr marL="571500" indent="-571500" algn="l">
              <a:buFont typeface="Arial" panose="020B0604020202020204" pitchFamily="34" charset="0"/>
              <a:buChar char="•"/>
            </a:pPr>
            <a:r>
              <a:rPr lang="en-US" sz="4400" dirty="0"/>
              <a:t>No preparedness to tackle situation like patient load.</a:t>
            </a:r>
          </a:p>
          <a:p>
            <a:pPr marL="571500" indent="-571500" algn="l">
              <a:buFont typeface="Arial" panose="020B0604020202020204" pitchFamily="34" charset="0"/>
              <a:buChar char="•"/>
            </a:pPr>
            <a:r>
              <a:rPr lang="en-US" sz="4400" dirty="0"/>
              <a:t>Indifferent attitude</a:t>
            </a:r>
          </a:p>
          <a:p>
            <a:pPr marL="571500" indent="-571500" algn="l">
              <a:buFont typeface="Arial" panose="020B0604020202020204" pitchFamily="34" charset="0"/>
              <a:buChar char="•"/>
            </a:pPr>
            <a:r>
              <a:rPr lang="en-US" sz="4400" dirty="0"/>
              <a:t>No plans or guidelines to deal with situations like epidemic or patient surge because of conditions like severe air pollution.</a:t>
            </a:r>
          </a:p>
          <a:p>
            <a:pPr marL="571500" indent="-571500" algn="l">
              <a:buFont typeface="Arial" panose="020B0604020202020204" pitchFamily="34" charset="0"/>
              <a:buChar char="•"/>
            </a:pPr>
            <a:r>
              <a:rPr lang="en-US" sz="4400" dirty="0"/>
              <a:t>Lack of community participation</a:t>
            </a:r>
            <a:r>
              <a:rPr lang="en-US" sz="4400" dirty="0" smtClean="0"/>
              <a:t>.</a:t>
            </a:r>
            <a:endParaRPr lang="en-US" dirty="0"/>
          </a:p>
        </p:txBody>
      </p:sp>
      <p:sp>
        <p:nvSpPr>
          <p:cNvPr id="2" name="TextBox 1"/>
          <p:cNvSpPr txBox="1"/>
          <p:nvPr/>
        </p:nvSpPr>
        <p:spPr>
          <a:xfrm>
            <a:off x="184267" y="6426736"/>
            <a:ext cx="9534526" cy="1415772"/>
          </a:xfrm>
          <a:prstGeom prst="rect">
            <a:avLst/>
          </a:prstGeom>
          <a:solidFill>
            <a:schemeClr val="accent1">
              <a:lumMod val="75000"/>
            </a:schemeClr>
          </a:solidFill>
        </p:spPr>
        <p:txBody>
          <a:bodyPr wrap="square" rtlCol="0">
            <a:spAutoFit/>
          </a:bodyPr>
          <a:lstStyle/>
          <a:p>
            <a:r>
              <a:rPr lang="en-US" dirty="0" smtClean="0"/>
              <a:t>Introduction</a:t>
            </a:r>
            <a:endParaRPr lang="en-US" dirty="0"/>
          </a:p>
        </p:txBody>
      </p:sp>
      <p:sp>
        <p:nvSpPr>
          <p:cNvPr id="7" name="TextBox 6"/>
          <p:cNvSpPr txBox="1"/>
          <p:nvPr/>
        </p:nvSpPr>
        <p:spPr>
          <a:xfrm>
            <a:off x="507653" y="21961270"/>
            <a:ext cx="8632196" cy="1422704"/>
          </a:xfrm>
          <a:prstGeom prst="rect">
            <a:avLst/>
          </a:prstGeom>
          <a:solidFill>
            <a:srgbClr val="FFC000"/>
          </a:solidFill>
        </p:spPr>
        <p:txBody>
          <a:bodyPr wrap="square" rtlCol="0">
            <a:spAutoFit/>
          </a:bodyPr>
          <a:lstStyle/>
          <a:p>
            <a:r>
              <a:rPr lang="en-US" b="1" dirty="0" smtClean="0"/>
              <a:t>Objective</a:t>
            </a:r>
            <a:endParaRPr lang="en-US" b="1" dirty="0"/>
          </a:p>
        </p:txBody>
      </p:sp>
      <p:sp>
        <p:nvSpPr>
          <p:cNvPr id="12" name="TextBox 11"/>
          <p:cNvSpPr txBox="1"/>
          <p:nvPr/>
        </p:nvSpPr>
        <p:spPr>
          <a:xfrm>
            <a:off x="23227634" y="24242606"/>
            <a:ext cx="8949646" cy="1415772"/>
          </a:xfrm>
          <a:prstGeom prst="rect">
            <a:avLst/>
          </a:prstGeom>
          <a:solidFill>
            <a:srgbClr val="BC2D00"/>
          </a:solidFill>
        </p:spPr>
        <p:txBody>
          <a:bodyPr wrap="square" rtlCol="0">
            <a:spAutoFit/>
          </a:bodyPr>
          <a:lstStyle/>
          <a:p>
            <a:r>
              <a:rPr lang="en-US" dirty="0" smtClean="0"/>
              <a:t>Results</a:t>
            </a:r>
            <a:endParaRPr lang="en-US" dirty="0"/>
          </a:p>
        </p:txBody>
      </p:sp>
      <p:sp>
        <p:nvSpPr>
          <p:cNvPr id="13" name="TextBox 12"/>
          <p:cNvSpPr txBox="1"/>
          <p:nvPr/>
        </p:nvSpPr>
        <p:spPr>
          <a:xfrm>
            <a:off x="33918301" y="6108277"/>
            <a:ext cx="9729059" cy="1415772"/>
          </a:xfrm>
          <a:prstGeom prst="rect">
            <a:avLst/>
          </a:prstGeom>
          <a:solidFill>
            <a:srgbClr val="969696"/>
          </a:solidFill>
        </p:spPr>
        <p:txBody>
          <a:bodyPr wrap="square" rtlCol="0">
            <a:spAutoFit/>
          </a:bodyPr>
          <a:lstStyle/>
          <a:p>
            <a:r>
              <a:rPr lang="en-US" dirty="0" smtClean="0"/>
              <a:t>Conclusions</a:t>
            </a:r>
            <a:endParaRPr lang="en-US" dirty="0"/>
          </a:p>
        </p:txBody>
      </p:sp>
    </p:spTree>
  </p:cSld>
  <p:clrMapOvr>
    <a:masterClrMapping/>
  </p:clrMapOvr>
</p:sld>
</file>

<file path=ppt/theme/theme1.xml><?xml version="1.0" encoding="utf-8"?>
<a:theme xmlns:a="http://schemas.openxmlformats.org/drawingml/2006/main" name="Default Design">
  <a:themeElements>
    <a:clrScheme name="Custom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844</TotalTime>
  <Words>521</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Courier New</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Tri-Fold Template</dc:title>
  <dc:creator>Ethan Shulda;www.postersession.com</dc:creator>
  <cp:keywords>www.postersession.com</cp:keywords>
  <dc:description>©MegaPrint Inc. 2009-2015</dc:description>
  <cp:lastModifiedBy>aman singhal</cp:lastModifiedBy>
  <cp:revision>82</cp:revision>
  <cp:lastPrinted>2015-03-31T18:23:14Z</cp:lastPrinted>
  <dcterms:created xsi:type="dcterms:W3CDTF">2008-12-04T00:20:37Z</dcterms:created>
  <dcterms:modified xsi:type="dcterms:W3CDTF">2020-07-25T07:23:31Z</dcterms:modified>
  <cp:category>Research Poster</cp:category>
</cp:coreProperties>
</file>