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0" r:id="rId6"/>
    <p:sldId id="262" r:id="rId7"/>
    <p:sldId id="264" r:id="rId8"/>
    <p:sldId id="265" r:id="rId9"/>
    <p:sldId id="266" r:id="rId10"/>
    <p:sldId id="267"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8EFA5-F49F-4BDC-8792-CE5554E9250D}" type="datetimeFigureOut">
              <a:rPr lang="en-US" smtClean="0"/>
              <a:t>6/11/2021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09299F-4ADB-44D8-99F5-27F7730668D7}"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109299F-4ADB-44D8-99F5-27F7730668D7}" type="slidenum">
              <a:rPr lang="en-IN" smtClean="0"/>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7E9ADFA-6713-4A31-B094-C072828973CE}" type="datetimeFigureOut">
              <a:rPr lang="en-US" smtClean="0"/>
              <a:t>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E9ADFA-6713-4A31-B094-C072828973CE}" type="datetimeFigureOut">
              <a:rPr lang="en-US" smtClean="0"/>
              <a:t>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E9ADFA-6713-4A31-B094-C072828973CE}" type="datetimeFigureOut">
              <a:rPr lang="en-US" smtClean="0"/>
              <a:t>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E9ADFA-6713-4A31-B094-C072828973CE}" type="datetimeFigureOut">
              <a:rPr lang="en-US" smtClean="0"/>
              <a:t>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E9ADFA-6713-4A31-B094-C072828973CE}" type="datetimeFigureOut">
              <a:rPr lang="en-US" smtClean="0"/>
              <a:t>6/11/2021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7E9ADFA-6713-4A31-B094-C072828973CE}" type="datetimeFigureOut">
              <a:rPr lang="en-US" smtClean="0"/>
              <a:t>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7E9ADFA-6713-4A31-B094-C072828973CE}" type="datetimeFigureOut">
              <a:rPr lang="en-US" smtClean="0"/>
              <a:t>6/11/2021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7E9ADFA-6713-4A31-B094-C072828973CE}" type="datetimeFigureOut">
              <a:rPr lang="en-US" smtClean="0"/>
              <a:t>6/11/2021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9ADFA-6713-4A31-B094-C072828973CE}" type="datetimeFigureOut">
              <a:rPr lang="en-US" smtClean="0"/>
              <a:t>6/11/2021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9ADFA-6713-4A31-B094-C072828973CE}" type="datetimeFigureOut">
              <a:rPr lang="en-US" smtClean="0"/>
              <a:t>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9ADFA-6713-4A31-B094-C072828973CE}" type="datetimeFigureOut">
              <a:rPr lang="en-US" smtClean="0"/>
              <a:t>6/11/2021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2DDE17-6D76-4824-BEAB-065C581263C4}"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9ADFA-6713-4A31-B094-C072828973CE}" type="datetimeFigureOut">
              <a:rPr lang="en-US" smtClean="0"/>
              <a:t>6/11/2021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DDE17-6D76-4824-BEAB-065C581263C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785926"/>
            <a:ext cx="7772400" cy="1470025"/>
          </a:xfrm>
        </p:spPr>
        <p:txBody>
          <a:bodyPr>
            <a:normAutofit fontScale="90000"/>
          </a:bodyPr>
          <a:lstStyle/>
          <a:p>
            <a:r>
              <a:rPr lang="en-IN" b="1" u="sng" dirty="0" smtClean="0"/>
              <a:t>Dissertation Report</a:t>
            </a:r>
            <a:r>
              <a:rPr lang="en-IN" dirty="0" smtClean="0"/>
              <a:t/>
            </a:r>
            <a:br>
              <a:rPr lang="en-IN" dirty="0" smtClean="0"/>
            </a:br>
            <a:r>
              <a:rPr lang="en-IN" b="1" dirty="0" smtClean="0"/>
              <a:t>Topic: The Effect of </a:t>
            </a:r>
            <a:r>
              <a:rPr lang="en-IN" b="1" dirty="0" err="1" smtClean="0"/>
              <a:t>Covid</a:t>
            </a:r>
            <a:r>
              <a:rPr lang="en-IN" b="1" dirty="0" smtClean="0"/>
              <a:t> 19 Pandemic on Adult Population’s preference for E-Consultation</a:t>
            </a:r>
            <a:r>
              <a:rPr lang="en-IN" dirty="0" smtClean="0"/>
              <a:t/>
            </a:r>
            <a:br>
              <a:rPr lang="en-IN" dirty="0" smtClean="0"/>
            </a:br>
            <a:endParaRPr lang="en-IN" dirty="0"/>
          </a:p>
        </p:txBody>
      </p:sp>
      <p:sp>
        <p:nvSpPr>
          <p:cNvPr id="3" name="Subtitle 2"/>
          <p:cNvSpPr>
            <a:spLocks noGrp="1"/>
          </p:cNvSpPr>
          <p:nvPr>
            <p:ph type="subTitle" idx="1"/>
          </p:nvPr>
        </p:nvSpPr>
        <p:spPr/>
        <p:txBody>
          <a:bodyPr>
            <a:normAutofit fontScale="85000" lnSpcReduction="20000"/>
          </a:bodyPr>
          <a:lstStyle/>
          <a:p>
            <a:r>
              <a:rPr lang="en-IN" dirty="0" smtClean="0">
                <a:solidFill>
                  <a:schemeClr val="tx1"/>
                </a:solidFill>
              </a:rPr>
              <a:t>Submitted by- </a:t>
            </a:r>
            <a:r>
              <a:rPr lang="en-IN" b="1" dirty="0" err="1" smtClean="0">
                <a:solidFill>
                  <a:schemeClr val="tx1"/>
                </a:solidFill>
              </a:rPr>
              <a:t>Tripti</a:t>
            </a:r>
            <a:r>
              <a:rPr lang="en-IN" b="1" dirty="0" smtClean="0">
                <a:solidFill>
                  <a:schemeClr val="tx1"/>
                </a:solidFill>
              </a:rPr>
              <a:t> Tyagi</a:t>
            </a:r>
          </a:p>
          <a:p>
            <a:r>
              <a:rPr lang="en-IN" dirty="0" smtClean="0">
                <a:solidFill>
                  <a:schemeClr val="tx1"/>
                </a:solidFill>
              </a:rPr>
              <a:t>Roll no: </a:t>
            </a:r>
            <a:r>
              <a:rPr lang="en-IN" b="1" dirty="0" smtClean="0">
                <a:solidFill>
                  <a:schemeClr val="tx1"/>
                </a:solidFill>
              </a:rPr>
              <a:t>PG/19/096</a:t>
            </a:r>
          </a:p>
          <a:p>
            <a:r>
              <a:rPr lang="en-IN" dirty="0" smtClean="0">
                <a:solidFill>
                  <a:schemeClr val="tx1"/>
                </a:solidFill>
              </a:rPr>
              <a:t>Stream: </a:t>
            </a:r>
            <a:r>
              <a:rPr lang="en-IN" b="1" dirty="0" smtClean="0">
                <a:solidFill>
                  <a:schemeClr val="tx1"/>
                </a:solidFill>
              </a:rPr>
              <a:t>Hospital Management</a:t>
            </a:r>
          </a:p>
          <a:p>
            <a:r>
              <a:rPr lang="en-IN" dirty="0" smtClean="0">
                <a:solidFill>
                  <a:schemeClr val="tx1"/>
                </a:solidFill>
              </a:rPr>
              <a:t>Under the guidance of: </a:t>
            </a:r>
            <a:r>
              <a:rPr lang="en-IN" b="1" dirty="0" err="1" smtClean="0">
                <a:solidFill>
                  <a:schemeClr val="tx1"/>
                </a:solidFill>
              </a:rPr>
              <a:t>Ms.Divya</a:t>
            </a:r>
            <a:r>
              <a:rPr lang="en-IN" b="1" dirty="0" smtClean="0">
                <a:solidFill>
                  <a:schemeClr val="tx1"/>
                </a:solidFill>
              </a:rPr>
              <a:t> </a:t>
            </a:r>
            <a:r>
              <a:rPr lang="en-IN" b="1" dirty="0" err="1" smtClean="0">
                <a:solidFill>
                  <a:schemeClr val="tx1"/>
                </a:solidFill>
              </a:rPr>
              <a:t>Aggarwal</a:t>
            </a:r>
            <a:endParaRPr lang="en-IN" b="1" dirty="0" smtClean="0">
              <a:solidFill>
                <a:schemeClr val="tx1"/>
              </a:solidFill>
            </a:endParaRP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501122" cy="3970318"/>
          </a:xfrm>
          <a:prstGeom prst="rect">
            <a:avLst/>
          </a:prstGeom>
          <a:noFill/>
        </p:spPr>
        <p:txBody>
          <a:bodyPr wrap="square" rtlCol="0">
            <a:spAutoFit/>
          </a:bodyPr>
          <a:lstStyle/>
          <a:p>
            <a:pPr algn="ctr"/>
            <a:r>
              <a:rPr lang="en-IN" sz="3600" b="1" dirty="0" smtClean="0">
                <a:latin typeface="+mj-lt"/>
              </a:rPr>
              <a:t>DISCUSSION</a:t>
            </a:r>
          </a:p>
          <a:p>
            <a:pPr algn="ctr"/>
            <a:endParaRPr lang="en-IN" sz="3600" b="1" dirty="0" smtClean="0">
              <a:latin typeface="+mj-lt"/>
            </a:endParaRPr>
          </a:p>
          <a:p>
            <a:pPr>
              <a:buFont typeface="Arial" pitchFamily="34" charset="0"/>
              <a:buChar char="•"/>
            </a:pPr>
            <a:r>
              <a:rPr lang="en-IN" dirty="0" smtClean="0"/>
              <a:t>This work examined the peoples’ use and preference of </a:t>
            </a:r>
            <a:r>
              <a:rPr lang="en-IN" dirty="0" err="1" smtClean="0"/>
              <a:t>telehealth</a:t>
            </a:r>
            <a:r>
              <a:rPr lang="en-IN" dirty="0" smtClean="0"/>
              <a:t> before and during the COVID-19 pandemic. The findings showed that the COVID-19 pandemic affected the way people use and prefer </a:t>
            </a:r>
            <a:r>
              <a:rPr lang="en-IN" dirty="0" err="1" smtClean="0"/>
              <a:t>telehealth</a:t>
            </a:r>
            <a:r>
              <a:rPr lang="en-IN" dirty="0" smtClean="0"/>
              <a:t>. </a:t>
            </a:r>
          </a:p>
          <a:p>
            <a:pPr>
              <a:buFont typeface="Arial" pitchFamily="34" charset="0"/>
              <a:buChar char="•"/>
            </a:pPr>
            <a:endParaRPr lang="en-IN" dirty="0" smtClean="0"/>
          </a:p>
          <a:p>
            <a:pPr>
              <a:buFont typeface="Arial" pitchFamily="34" charset="0"/>
              <a:buChar char="•"/>
            </a:pPr>
            <a:r>
              <a:rPr lang="en-IN" dirty="0" smtClean="0"/>
              <a:t>However, in terms of completeness, it was understood that it is impossible to gather all of the needed information during remote consultations, as physicians can not conduct a thorough clinical examination remotely.</a:t>
            </a:r>
          </a:p>
          <a:p>
            <a:pPr>
              <a:buFont typeface="Arial" pitchFamily="34" charset="0"/>
              <a:buChar char="•"/>
            </a:pPr>
            <a:endParaRPr lang="en-IN" dirty="0" smtClean="0"/>
          </a:p>
          <a:p>
            <a:pPr>
              <a:buFont typeface="Arial" pitchFamily="34" charset="0"/>
              <a:buChar char="•"/>
            </a:pPr>
            <a:r>
              <a:rPr lang="en-IN" dirty="0" smtClean="0"/>
              <a:t>The experience of providing healthcare during the COVID-19 pandemic seems to have contributed to greater openness and willingness to adopt </a:t>
            </a:r>
            <a:r>
              <a:rPr lang="en-IN" dirty="0" err="1" smtClean="0"/>
              <a:t>telehealth</a:t>
            </a:r>
            <a:r>
              <a:rPr lang="en-IN" dirty="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t>PROGRAM OUTCOMES</a:t>
            </a:r>
            <a:endParaRPr lang="en-IN" sz="3600" b="1" dirty="0"/>
          </a:p>
        </p:txBody>
      </p:sp>
      <p:graphicFrame>
        <p:nvGraphicFramePr>
          <p:cNvPr id="11" name="Content Placeholder 10"/>
          <p:cNvGraphicFramePr>
            <a:graphicFrameLocks noGrp="1"/>
          </p:cNvGraphicFramePr>
          <p:nvPr>
            <p:ph sz="quarter" idx="1"/>
          </p:nvPr>
        </p:nvGraphicFramePr>
        <p:xfrm>
          <a:off x="714348" y="1643050"/>
          <a:ext cx="7467600" cy="4119880"/>
        </p:xfrm>
        <a:graphic>
          <a:graphicData uri="http://schemas.openxmlformats.org/drawingml/2006/table">
            <a:tbl>
              <a:tblPr firstRow="1" bandRow="1">
                <a:tableStyleId>{5C22544A-7EE6-4342-B048-85BDC9FD1C3A}</a:tableStyleId>
              </a:tblPr>
              <a:tblGrid>
                <a:gridCol w="3733800"/>
                <a:gridCol w="3733800"/>
              </a:tblGrid>
              <a:tr h="370840">
                <a:tc>
                  <a:txBody>
                    <a:bodyPr/>
                    <a:lstStyle/>
                    <a:p>
                      <a:endParaRPr lang="en-IN" dirty="0"/>
                    </a:p>
                  </a:txBody>
                  <a:tcPr marL="82973" marR="82973">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IN" dirty="0"/>
                    </a:p>
                  </a:txBody>
                  <a:tcPr marL="82973" marR="82973">
                    <a:lnL w="12700" cmpd="sng">
                      <a:noFill/>
                    </a:lnL>
                  </a:tcPr>
                </a:tc>
              </a:tr>
              <a:tr h="370840">
                <a:tc>
                  <a:txBody>
                    <a:bodyPr/>
                    <a:lstStyle/>
                    <a:p>
                      <a:pPr marL="342900" indent="-342900">
                        <a:buAutoNum type="arabicPeriod"/>
                      </a:pPr>
                      <a:r>
                        <a:rPr lang="en-IN" dirty="0" smtClean="0"/>
                        <a:t>Internalize the concepts of management such as healthcare delivery system, strategic planning, HR, marketing, finance and operations.</a:t>
                      </a:r>
                    </a:p>
                    <a:p>
                      <a:pPr marL="342900" indent="-342900">
                        <a:buNone/>
                      </a:pPr>
                      <a:endParaRPr lang="en-IN" dirty="0" smtClean="0"/>
                    </a:p>
                    <a:p>
                      <a:pPr marL="342900" indent="-342900">
                        <a:buNone/>
                      </a:pPr>
                      <a:r>
                        <a:rPr lang="en-IN" dirty="0" smtClean="0"/>
                        <a:t>Rating- </a:t>
                      </a:r>
                      <a:r>
                        <a:rPr lang="en-IN" dirty="0" smtClean="0"/>
                        <a:t>3</a:t>
                      </a:r>
                      <a:endParaRPr lang="en-IN" dirty="0"/>
                    </a:p>
                  </a:txBody>
                  <a:tcPr marL="82973" marR="82973">
                    <a:lnT w="38100" cmpd="sng">
                      <a:noFill/>
                    </a:lnT>
                  </a:tcPr>
                </a:tc>
                <a:tc>
                  <a:txBody>
                    <a:bodyPr/>
                    <a:lstStyle/>
                    <a:p>
                      <a:r>
                        <a:rPr lang="en-IN" dirty="0" smtClean="0"/>
                        <a:t>2. Apply knowledge of research and management techniques and functions in an integrated manner in healthcare set up.</a:t>
                      </a:r>
                    </a:p>
                    <a:p>
                      <a:endParaRPr lang="en-IN" dirty="0" smtClean="0"/>
                    </a:p>
                    <a:p>
                      <a:endParaRPr lang="en-IN" dirty="0" smtClean="0"/>
                    </a:p>
                    <a:p>
                      <a:r>
                        <a:rPr lang="en-IN" dirty="0" smtClean="0"/>
                        <a:t>Rating- 3</a:t>
                      </a:r>
                      <a:endParaRPr lang="en-IN" dirty="0"/>
                    </a:p>
                  </a:txBody>
                  <a:tcPr marL="82973" marR="82973"/>
                </a:tc>
              </a:tr>
              <a:tr h="370840">
                <a:tc>
                  <a:txBody>
                    <a:bodyPr/>
                    <a:lstStyle/>
                    <a:p>
                      <a:r>
                        <a:rPr lang="en-IN" dirty="0" smtClean="0"/>
                        <a:t>3. Use appropriate skills to support healthcare organizations to take informed decision in planning, building and managing healthcare organizations.</a:t>
                      </a:r>
                    </a:p>
                    <a:p>
                      <a:r>
                        <a:rPr lang="en-IN" dirty="0" smtClean="0"/>
                        <a:t>Rating- 2</a:t>
                      </a:r>
                      <a:endParaRPr lang="en-IN" dirty="0"/>
                    </a:p>
                  </a:txBody>
                  <a:tcPr marL="82973" marR="82973"/>
                </a:tc>
                <a:tc>
                  <a:txBody>
                    <a:bodyPr/>
                    <a:lstStyle/>
                    <a:p>
                      <a:r>
                        <a:rPr lang="en-IN" dirty="0" smtClean="0"/>
                        <a:t>4. Utilize learning acquired from trainings and practical exposures in real time situations.</a:t>
                      </a:r>
                    </a:p>
                    <a:p>
                      <a:endParaRPr lang="en-IN" dirty="0" smtClean="0"/>
                    </a:p>
                    <a:p>
                      <a:endParaRPr lang="en-IN" dirty="0" smtClean="0"/>
                    </a:p>
                    <a:p>
                      <a:r>
                        <a:rPr lang="en-IN" dirty="0" smtClean="0"/>
                        <a:t>Rating- 3</a:t>
                      </a:r>
                      <a:endParaRPr lang="en-IN" dirty="0"/>
                    </a:p>
                  </a:txBody>
                  <a:tcPr marL="82973" marR="82973"/>
                </a:tc>
              </a:tr>
            </a:tbl>
          </a:graphicData>
        </a:graphic>
      </p:graphicFrame>
      <p:sp>
        <p:nvSpPr>
          <p:cNvPr id="12" name="TextBox 11"/>
          <p:cNvSpPr txBox="1"/>
          <p:nvPr/>
        </p:nvSpPr>
        <p:spPr>
          <a:xfrm>
            <a:off x="1214382" y="1643050"/>
            <a:ext cx="7929618" cy="338554"/>
          </a:xfrm>
          <a:prstGeom prst="rect">
            <a:avLst/>
          </a:prstGeom>
          <a:noFill/>
        </p:spPr>
        <p:txBody>
          <a:bodyPr wrap="square" rtlCol="0">
            <a:spAutoFit/>
          </a:bodyPr>
          <a:lstStyle/>
          <a:p>
            <a:r>
              <a:rPr lang="en-IN" sz="1600" dirty="0" smtClean="0">
                <a:solidFill>
                  <a:schemeClr val="bg1"/>
                </a:solidFill>
              </a:rPr>
              <a:t>Program Outcomes [1.Slight(low) 2.Moderate (medium) 3.Substantial(high)]</a:t>
            </a:r>
            <a:endParaRPr lang="en-IN" sz="16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501122" cy="5632311"/>
          </a:xfrm>
          <a:prstGeom prst="rect">
            <a:avLst/>
          </a:prstGeom>
          <a:noFill/>
        </p:spPr>
        <p:txBody>
          <a:bodyPr wrap="square" rtlCol="0">
            <a:spAutoFit/>
          </a:bodyPr>
          <a:lstStyle/>
          <a:p>
            <a:pPr algn="ctr"/>
            <a:r>
              <a:rPr lang="en-IN" sz="3600" b="1" dirty="0" smtClean="0">
                <a:latin typeface="+mj-lt"/>
              </a:rPr>
              <a:t>BACKGROUND</a:t>
            </a:r>
          </a:p>
          <a:p>
            <a:pPr algn="ctr"/>
            <a:endParaRPr lang="en-IN" dirty="0" smtClean="0"/>
          </a:p>
          <a:p>
            <a:pPr>
              <a:buFont typeface="Arial" pitchFamily="34" charset="0"/>
              <a:buChar char="•"/>
            </a:pPr>
            <a:r>
              <a:rPr lang="en-IN" dirty="0" smtClean="0"/>
              <a:t>Communication is an essential component of health care. As acknowledged by Institute of Medicine (2001), patient-provider communication is a key clinical skill.  The digitalization process is underway within health care systems. It features a new shift from the traditional medical model of face-to-face interaction in a short time period toward health and wellness support in place 365 days a year, 24/7. </a:t>
            </a:r>
          </a:p>
          <a:p>
            <a:pPr>
              <a:buFont typeface="Arial" pitchFamily="34" charset="0"/>
              <a:buChar char="•"/>
            </a:pPr>
            <a:endParaRPr lang="en-IN" dirty="0" smtClean="0"/>
          </a:p>
          <a:p>
            <a:pPr>
              <a:buFont typeface="Arial" pitchFamily="34" charset="0"/>
              <a:buChar char="•"/>
            </a:pPr>
            <a:r>
              <a:rPr lang="en-IN" dirty="0" smtClean="0"/>
              <a:t>Video Consultation has come to the fore during pandemic. Video is suitable if you want to have look at a patient in care home, are working in a remote practice or the patient is bed bound.</a:t>
            </a:r>
          </a:p>
          <a:p>
            <a:pPr>
              <a:buFont typeface="Arial" pitchFamily="34" charset="0"/>
              <a:buChar char="•"/>
            </a:pPr>
            <a:endParaRPr lang="en-IN" dirty="0" smtClean="0"/>
          </a:p>
          <a:p>
            <a:pPr>
              <a:buFont typeface="Arial" pitchFamily="34" charset="0"/>
              <a:buChar char="•"/>
            </a:pPr>
            <a:r>
              <a:rPr lang="en-IN" dirty="0" smtClean="0"/>
              <a:t>However, he points out that this digital tool also has its limitations, such as a video consultation takes the same amount of time as a face-to-face one, and this approach doesn’t provide information about the patient upfront.</a:t>
            </a:r>
          </a:p>
          <a:p>
            <a:pPr>
              <a:buFont typeface="Arial" pitchFamily="34" charset="0"/>
              <a:buChar char="•"/>
            </a:pPr>
            <a:endParaRPr lang="en-IN" dirty="0" smtClean="0"/>
          </a:p>
          <a:p>
            <a:pPr>
              <a:buFont typeface="Arial" pitchFamily="34" charset="0"/>
              <a:buChar char="•"/>
            </a:pPr>
            <a:r>
              <a:rPr lang="en-IN" dirty="0" smtClean="0"/>
              <a:t>While a technological revolution may be taking place during the pandemic, patients need to be aware that such approaches to consultations exist. Those that are aware, welcome this new way of working.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7448193"/>
          </a:xfrm>
          <a:prstGeom prst="rect">
            <a:avLst/>
          </a:prstGeom>
          <a:noFill/>
        </p:spPr>
        <p:txBody>
          <a:bodyPr wrap="square" rtlCol="0">
            <a:spAutoFit/>
          </a:bodyPr>
          <a:lstStyle/>
          <a:p>
            <a:pPr algn="ctr"/>
            <a:r>
              <a:rPr lang="en-IN" sz="3600" b="1" dirty="0" smtClean="0">
                <a:latin typeface="+mj-lt"/>
              </a:rPr>
              <a:t>RATIONALE</a:t>
            </a:r>
          </a:p>
          <a:p>
            <a:pPr algn="ctr"/>
            <a:endParaRPr lang="en-IN" sz="3600" b="1" dirty="0" smtClean="0">
              <a:latin typeface="+mj-lt"/>
            </a:endParaRPr>
          </a:p>
          <a:p>
            <a:pPr>
              <a:buFont typeface="Arial" pitchFamily="34" charset="0"/>
              <a:buChar char="•"/>
            </a:pPr>
            <a:r>
              <a:rPr lang="en-IN" dirty="0" smtClean="0"/>
              <a:t>The pandemic has been a “game changer” for the way clinicians conduct their consultations. Prior to the outbreak, 90% of consultations were physical, and in the space of two months since lockdown, 90% are now done remotely.</a:t>
            </a:r>
          </a:p>
          <a:p>
            <a:endParaRPr lang="en-IN" dirty="0" smtClean="0"/>
          </a:p>
          <a:p>
            <a:pPr>
              <a:buFont typeface="Arial" pitchFamily="34" charset="0"/>
              <a:buChar char="•"/>
            </a:pPr>
            <a:r>
              <a:rPr lang="en-IN" dirty="0" smtClean="0"/>
              <a:t>Also, the </a:t>
            </a:r>
            <a:r>
              <a:rPr lang="en-IN" dirty="0" err="1" smtClean="0"/>
              <a:t>covid</a:t>
            </a:r>
            <a:r>
              <a:rPr lang="en-IN" dirty="0" smtClean="0"/>
              <a:t> affected people economically the most therefore </a:t>
            </a:r>
            <a:r>
              <a:rPr lang="en-IN" dirty="0"/>
              <a:t>remote consultations can be cost-effective compared to routine care, particularly for routine treatment for people with chronic conditions and those living in remote areas, while being safe, effective and achieving equivalent patient outcomes and improved patient satisfaction.</a:t>
            </a:r>
            <a:endParaRPr lang="en-IN" dirty="0" smtClean="0"/>
          </a:p>
          <a:p>
            <a:r>
              <a:rPr lang="en-IN" dirty="0" smtClean="0"/>
              <a:t> </a:t>
            </a:r>
          </a:p>
          <a:p>
            <a:pPr>
              <a:buFont typeface="Arial" pitchFamily="34" charset="0"/>
              <a:buChar char="•"/>
            </a:pPr>
            <a:r>
              <a:rPr lang="en-IN" dirty="0" smtClean="0"/>
              <a:t>Remote </a:t>
            </a:r>
            <a:r>
              <a:rPr lang="en-IN" dirty="0"/>
              <a:t>consultations often used telephone links rather than video or other platforms that would enable the simultaneous sharing of test results, diagnostic images or other </a:t>
            </a:r>
            <a:r>
              <a:rPr lang="en-IN" dirty="0" smtClean="0"/>
              <a:t>files.</a:t>
            </a:r>
            <a:r>
              <a:rPr lang="en-IN" dirty="0"/>
              <a:t> The COVID-19 pandemic has been a stimulus to make progress in the implementation of </a:t>
            </a:r>
            <a:r>
              <a:rPr lang="en-IN" dirty="0" err="1"/>
              <a:t>telehealth</a:t>
            </a:r>
            <a:r>
              <a:rPr lang="en-IN" dirty="0"/>
              <a:t> and to overcome </a:t>
            </a:r>
            <a:r>
              <a:rPr lang="en-IN" dirty="0" smtClean="0"/>
              <a:t>the </a:t>
            </a:r>
            <a:r>
              <a:rPr lang="en-IN" dirty="0"/>
              <a:t>longstanding challenges.</a:t>
            </a:r>
            <a:endParaRPr lang="en-IN" dirty="0" smtClean="0"/>
          </a:p>
          <a:p>
            <a:endParaRPr lang="en-IN" dirty="0" smtClean="0"/>
          </a:p>
          <a:p>
            <a:pPr>
              <a:buFont typeface="Arial" pitchFamily="34" charset="0"/>
              <a:buChar char="•"/>
            </a:pPr>
            <a:r>
              <a:rPr lang="en-IN" dirty="0" smtClean="0"/>
              <a:t>Since during the pandemic, nation was under lockdown people were consulting doctors digitally but it is hard to say if they were satisfied or not So this study aims to analyse if there is any shift in people’s preference of consultation after the </a:t>
            </a:r>
            <a:r>
              <a:rPr lang="en-IN" dirty="0" err="1" smtClean="0"/>
              <a:t>covid</a:t>
            </a:r>
            <a:r>
              <a:rPr lang="en-IN" dirty="0" smtClean="0"/>
              <a:t> 19.</a:t>
            </a:r>
          </a:p>
          <a:p>
            <a:endParaRPr lang="en-IN" dirty="0" smtClean="0"/>
          </a:p>
          <a:p>
            <a:endParaRPr lang="en-IN" dirty="0" smtClean="0"/>
          </a:p>
          <a:p>
            <a:endParaRPr lang="en-IN" sz="3200" dirty="0" smtClean="0"/>
          </a:p>
          <a:p>
            <a:endParaRPr lang="en-IN" sz="3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501122" cy="5909310"/>
          </a:xfrm>
          <a:prstGeom prst="rect">
            <a:avLst/>
          </a:prstGeom>
          <a:noFill/>
        </p:spPr>
        <p:txBody>
          <a:bodyPr wrap="square" rtlCol="0">
            <a:spAutoFit/>
          </a:bodyPr>
          <a:lstStyle/>
          <a:p>
            <a:pPr algn="ctr"/>
            <a:r>
              <a:rPr lang="en-IN" sz="3600" b="1" dirty="0" smtClean="0">
                <a:latin typeface="+mj-lt"/>
              </a:rPr>
              <a:t>OBJECTIVE &amp; METHODOLOGY</a:t>
            </a:r>
          </a:p>
          <a:p>
            <a:r>
              <a:rPr lang="en-IN" b="1" dirty="0" smtClean="0"/>
              <a:t>Objective</a:t>
            </a:r>
          </a:p>
          <a:p>
            <a:r>
              <a:rPr lang="en-IN" dirty="0" smtClean="0"/>
              <a:t> To understand how adult population’s preference of consultation has changed after </a:t>
            </a:r>
            <a:r>
              <a:rPr lang="en-IN" dirty="0" err="1" smtClean="0"/>
              <a:t>Covid</a:t>
            </a:r>
            <a:r>
              <a:rPr lang="en-IN" dirty="0" smtClean="0"/>
              <a:t> 19.</a:t>
            </a:r>
          </a:p>
          <a:p>
            <a:endParaRPr lang="en-IN" dirty="0" smtClean="0"/>
          </a:p>
          <a:p>
            <a:r>
              <a:rPr lang="en-IN" b="1" dirty="0" smtClean="0"/>
              <a:t>Methodology</a:t>
            </a:r>
            <a:endParaRPr lang="en-IN" dirty="0" smtClean="0"/>
          </a:p>
          <a:p>
            <a:r>
              <a:rPr lang="en-IN" b="1" dirty="0" smtClean="0"/>
              <a:t>Design:</a:t>
            </a:r>
            <a:r>
              <a:rPr lang="en-IN" dirty="0" smtClean="0"/>
              <a:t> This was a descriptive study. A questionnaire was made to determine people’s</a:t>
            </a:r>
            <a:r>
              <a:rPr lang="en-IN" dirty="0" smtClean="0"/>
              <a:t> demographic characteristics, knowledge about </a:t>
            </a:r>
            <a:r>
              <a:rPr lang="en-IN" dirty="0" err="1" smtClean="0"/>
              <a:t>telehealth</a:t>
            </a:r>
            <a:r>
              <a:rPr lang="en-IN" dirty="0" smtClean="0"/>
              <a:t> and respondent’s experience in </a:t>
            </a:r>
            <a:r>
              <a:rPr lang="en-IN" dirty="0" err="1" smtClean="0"/>
              <a:t>teleconsultation</a:t>
            </a:r>
            <a:r>
              <a:rPr lang="en-IN" dirty="0" smtClean="0"/>
              <a:t>, and point of view on shift of physical consultation to </a:t>
            </a:r>
            <a:r>
              <a:rPr lang="en-IN" dirty="0" err="1" smtClean="0"/>
              <a:t>tele</a:t>
            </a:r>
            <a:r>
              <a:rPr lang="en-IN" dirty="0" smtClean="0"/>
              <a:t> consultation.</a:t>
            </a:r>
          </a:p>
          <a:p>
            <a:endParaRPr lang="en-IN" dirty="0"/>
          </a:p>
          <a:p>
            <a:r>
              <a:rPr lang="en-IN" b="1" dirty="0" smtClean="0"/>
              <a:t>Participants:</a:t>
            </a:r>
            <a:r>
              <a:rPr lang="en-IN" dirty="0" smtClean="0"/>
              <a:t> The questionnaire was disseminated through online platform to adult population.</a:t>
            </a:r>
          </a:p>
          <a:p>
            <a:endParaRPr lang="en-IN" dirty="0" smtClean="0"/>
          </a:p>
          <a:p>
            <a:r>
              <a:rPr lang="en-IN" b="1" dirty="0" smtClean="0"/>
              <a:t>Duration of the study: </a:t>
            </a:r>
            <a:r>
              <a:rPr lang="en-IN" dirty="0" smtClean="0"/>
              <a:t>From March 2021 to May 2021. </a:t>
            </a:r>
          </a:p>
          <a:p>
            <a:endParaRPr lang="en-IN" dirty="0" smtClean="0"/>
          </a:p>
          <a:p>
            <a:r>
              <a:rPr lang="en-IN" b="1" dirty="0" smtClean="0"/>
              <a:t>Sample:</a:t>
            </a:r>
            <a:r>
              <a:rPr lang="en-IN" dirty="0" smtClean="0"/>
              <a:t> The questionnaire was circulated to population of 120 adult out of which only 100 agreed and fulfilled the inclusion criteria.</a:t>
            </a:r>
          </a:p>
          <a:p>
            <a:endParaRPr lang="en-IN" dirty="0" smtClean="0"/>
          </a:p>
          <a:p>
            <a:r>
              <a:rPr lang="en-IN" b="1" dirty="0" smtClean="0"/>
              <a:t>Data collection method: </a:t>
            </a:r>
            <a:r>
              <a:rPr lang="en-IN" dirty="0" smtClean="0"/>
              <a:t>Indirect interrogation of the respondents using pre-designed questionnaire was used to acquire knowledge data.</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715436" cy="6463308"/>
          </a:xfrm>
          <a:prstGeom prst="rect">
            <a:avLst/>
          </a:prstGeom>
          <a:noFill/>
        </p:spPr>
        <p:txBody>
          <a:bodyPr wrap="square" rtlCol="0">
            <a:spAutoFit/>
          </a:bodyPr>
          <a:lstStyle/>
          <a:p>
            <a:pPr algn="ctr"/>
            <a:r>
              <a:rPr lang="en-IN" sz="3600" b="1" dirty="0" smtClean="0">
                <a:latin typeface="+mj-lt"/>
              </a:rPr>
              <a:t>LITERATURE REVIEW</a:t>
            </a:r>
          </a:p>
          <a:p>
            <a:pPr algn="ctr"/>
            <a:r>
              <a:rPr lang="en-IN" dirty="0" smtClean="0"/>
              <a:t> </a:t>
            </a:r>
          </a:p>
          <a:p>
            <a:pPr>
              <a:buFont typeface="Arial" pitchFamily="34" charset="0"/>
              <a:buChar char="•"/>
            </a:pPr>
            <a:r>
              <a:rPr lang="en-IN" dirty="0" smtClean="0"/>
              <a:t>The sudden need to use </a:t>
            </a:r>
            <a:r>
              <a:rPr lang="en-IN" dirty="0" err="1" smtClean="0"/>
              <a:t>telehealth</a:t>
            </a:r>
            <a:r>
              <a:rPr lang="en-IN" dirty="0" smtClean="0"/>
              <a:t> during the COVID-19 pandemic forced physicians to temporarily conduct their usual offline activities by using online tools. This offers an opportunity to understand the peoples’ </a:t>
            </a:r>
            <a:r>
              <a:rPr lang="en-IN" dirty="0" err="1" smtClean="0"/>
              <a:t>telehealth</a:t>
            </a:r>
            <a:r>
              <a:rPr lang="en-IN" dirty="0" smtClean="0"/>
              <a:t> needs by looking at how they adapted their offline activities. Moreover, people gained new experiences in </a:t>
            </a:r>
            <a:r>
              <a:rPr lang="en-IN" dirty="0" err="1" smtClean="0"/>
              <a:t>telehealth</a:t>
            </a:r>
            <a:r>
              <a:rPr lang="en-IN" dirty="0" smtClean="0"/>
              <a:t> which may have affected their preference of it.- by Samar </a:t>
            </a:r>
            <a:r>
              <a:rPr lang="en-IN" dirty="0" err="1" smtClean="0"/>
              <a:t>Helou</a:t>
            </a:r>
            <a:r>
              <a:rPr lang="en-IN" dirty="0" smtClean="0"/>
              <a:t> &amp; </a:t>
            </a:r>
            <a:r>
              <a:rPr lang="en-IN" dirty="0" err="1" smtClean="0"/>
              <a:t>Elie</a:t>
            </a:r>
            <a:r>
              <a:rPr lang="en-IN" dirty="0" smtClean="0"/>
              <a:t> El </a:t>
            </a:r>
            <a:r>
              <a:rPr lang="en-IN" dirty="0" err="1" smtClean="0"/>
              <a:t>Helou</a:t>
            </a:r>
            <a:r>
              <a:rPr lang="en-IN" dirty="0" smtClean="0"/>
              <a:t>.</a:t>
            </a:r>
          </a:p>
          <a:p>
            <a:pPr>
              <a:buFont typeface="Arial" pitchFamily="34" charset="0"/>
              <a:buChar char="•"/>
            </a:pPr>
            <a:endParaRPr lang="en-IN" dirty="0" smtClean="0"/>
          </a:p>
          <a:p>
            <a:pPr>
              <a:buFont typeface="Arial" pitchFamily="34" charset="0"/>
              <a:buChar char="•"/>
            </a:pPr>
            <a:r>
              <a:rPr lang="en-IN" dirty="0" err="1"/>
              <a:t>T</a:t>
            </a:r>
            <a:r>
              <a:rPr lang="en-IN" dirty="0" err="1" smtClean="0"/>
              <a:t>elehealth</a:t>
            </a:r>
            <a:r>
              <a:rPr lang="en-IN" dirty="0" smtClean="0"/>
              <a:t> services can provide benefits to all the residents of in terms of increasing access to healthcare services, raising public health awareness, and providing healthcare training.</a:t>
            </a:r>
          </a:p>
          <a:p>
            <a:pPr>
              <a:buFont typeface="Arial" pitchFamily="34" charset="0"/>
              <a:buChar char="•"/>
            </a:pPr>
            <a:endParaRPr lang="en-IN" dirty="0" smtClean="0"/>
          </a:p>
          <a:p>
            <a:pPr>
              <a:buFont typeface="Arial" pitchFamily="34" charset="0"/>
              <a:buChar char="•"/>
            </a:pPr>
            <a:r>
              <a:rPr lang="en-IN" dirty="0" smtClean="0"/>
              <a:t>Based on the studies it was observed that that there was a slight difference between the patients choosing physical as well as </a:t>
            </a:r>
            <a:r>
              <a:rPr lang="en-IN" dirty="0" err="1" smtClean="0"/>
              <a:t>tele</a:t>
            </a:r>
            <a:r>
              <a:rPr lang="en-IN" dirty="0" smtClean="0"/>
              <a:t> consultation during pandemic. Some studies showed that there was no specific difference between both the platforms on the basis of satisfaction, perceived information exchange, interpersonal relationship building, and perceived shared decision making among the doctors and also among the patients with respect to satisfaction , perceived information exchange, interpersonal relationship building. –by </a:t>
            </a:r>
            <a:r>
              <a:rPr lang="en-IN" dirty="0" err="1" smtClean="0"/>
              <a:t>Shaohai</a:t>
            </a:r>
            <a:r>
              <a:rPr lang="en-IN" dirty="0" smtClean="0"/>
              <a:t> Jiang.</a:t>
            </a:r>
          </a:p>
          <a:p>
            <a:endParaRPr lang="en-IN" dirty="0" smtClean="0"/>
          </a:p>
          <a:p>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500166" y="1142984"/>
          <a:ext cx="6096000" cy="259588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IN" dirty="0" smtClean="0"/>
                        <a:t>Age</a:t>
                      </a:r>
                      <a:endParaRPr lang="en-IN" dirty="0"/>
                    </a:p>
                  </a:txBody>
                  <a:tcPr/>
                </a:tc>
                <a:tc>
                  <a:txBody>
                    <a:bodyPr/>
                    <a:lstStyle/>
                    <a:p>
                      <a:r>
                        <a:rPr lang="en-IN" dirty="0" smtClean="0"/>
                        <a:t>Frequency</a:t>
                      </a:r>
                      <a:endParaRPr lang="en-IN" dirty="0"/>
                    </a:p>
                  </a:txBody>
                  <a:tcPr/>
                </a:tc>
              </a:tr>
              <a:tr h="370840">
                <a:tc>
                  <a:txBody>
                    <a:bodyPr/>
                    <a:lstStyle/>
                    <a:p>
                      <a:r>
                        <a:rPr lang="en-IN" dirty="0" smtClean="0"/>
                        <a:t>19-25</a:t>
                      </a:r>
                      <a:endParaRPr lang="en-IN" dirty="0"/>
                    </a:p>
                  </a:txBody>
                  <a:tcPr/>
                </a:tc>
                <a:tc>
                  <a:txBody>
                    <a:bodyPr/>
                    <a:lstStyle/>
                    <a:p>
                      <a:r>
                        <a:rPr lang="en-IN" dirty="0" smtClean="0"/>
                        <a:t>33</a:t>
                      </a:r>
                      <a:endParaRPr lang="en-IN" dirty="0"/>
                    </a:p>
                  </a:txBody>
                  <a:tcPr/>
                </a:tc>
              </a:tr>
              <a:tr h="370840">
                <a:tc>
                  <a:txBody>
                    <a:bodyPr/>
                    <a:lstStyle/>
                    <a:p>
                      <a:r>
                        <a:rPr lang="en-IN" dirty="0" smtClean="0"/>
                        <a:t>26-30</a:t>
                      </a:r>
                      <a:endParaRPr lang="en-IN" dirty="0"/>
                    </a:p>
                  </a:txBody>
                  <a:tcPr/>
                </a:tc>
                <a:tc>
                  <a:txBody>
                    <a:bodyPr/>
                    <a:lstStyle/>
                    <a:p>
                      <a:r>
                        <a:rPr lang="en-IN" dirty="0" smtClean="0"/>
                        <a:t>27</a:t>
                      </a:r>
                      <a:endParaRPr lang="en-IN" dirty="0"/>
                    </a:p>
                  </a:txBody>
                  <a:tcPr/>
                </a:tc>
              </a:tr>
              <a:tr h="370840">
                <a:tc>
                  <a:txBody>
                    <a:bodyPr/>
                    <a:lstStyle/>
                    <a:p>
                      <a:r>
                        <a:rPr lang="en-IN" dirty="0" smtClean="0"/>
                        <a:t>31-35</a:t>
                      </a:r>
                      <a:endParaRPr lang="en-IN" dirty="0"/>
                    </a:p>
                  </a:txBody>
                  <a:tcPr/>
                </a:tc>
                <a:tc>
                  <a:txBody>
                    <a:bodyPr/>
                    <a:lstStyle/>
                    <a:p>
                      <a:r>
                        <a:rPr lang="en-IN" dirty="0" smtClean="0"/>
                        <a:t>13</a:t>
                      </a:r>
                      <a:endParaRPr lang="en-IN" dirty="0"/>
                    </a:p>
                  </a:txBody>
                  <a:tcPr/>
                </a:tc>
              </a:tr>
              <a:tr h="370840">
                <a:tc>
                  <a:txBody>
                    <a:bodyPr/>
                    <a:lstStyle/>
                    <a:p>
                      <a:r>
                        <a:rPr lang="en-IN" dirty="0" smtClean="0"/>
                        <a:t>40-45</a:t>
                      </a:r>
                      <a:endParaRPr lang="en-IN" dirty="0"/>
                    </a:p>
                  </a:txBody>
                  <a:tcPr/>
                </a:tc>
                <a:tc>
                  <a:txBody>
                    <a:bodyPr/>
                    <a:lstStyle/>
                    <a:p>
                      <a:r>
                        <a:rPr lang="en-IN" dirty="0" smtClean="0"/>
                        <a:t>6</a:t>
                      </a:r>
                      <a:endParaRPr lang="en-IN" dirty="0"/>
                    </a:p>
                  </a:txBody>
                  <a:tcPr/>
                </a:tc>
              </a:tr>
              <a:tr h="370840">
                <a:tc>
                  <a:txBody>
                    <a:bodyPr/>
                    <a:lstStyle/>
                    <a:p>
                      <a:r>
                        <a:rPr lang="en-IN" dirty="0" smtClean="0"/>
                        <a:t>46-50</a:t>
                      </a:r>
                      <a:endParaRPr lang="en-IN" dirty="0"/>
                    </a:p>
                  </a:txBody>
                  <a:tcPr/>
                </a:tc>
                <a:tc>
                  <a:txBody>
                    <a:bodyPr/>
                    <a:lstStyle/>
                    <a:p>
                      <a:r>
                        <a:rPr lang="en-IN" dirty="0" smtClean="0"/>
                        <a:t>5</a:t>
                      </a:r>
                      <a:endParaRPr lang="en-IN" dirty="0"/>
                    </a:p>
                  </a:txBody>
                  <a:tcPr/>
                </a:tc>
              </a:tr>
              <a:tr h="370840">
                <a:tc>
                  <a:txBody>
                    <a:bodyPr/>
                    <a:lstStyle/>
                    <a:p>
                      <a:r>
                        <a:rPr lang="en-IN" dirty="0" smtClean="0"/>
                        <a:t>51-60</a:t>
                      </a:r>
                      <a:endParaRPr lang="en-IN" dirty="0"/>
                    </a:p>
                  </a:txBody>
                  <a:tcPr/>
                </a:tc>
                <a:tc>
                  <a:txBody>
                    <a:bodyPr/>
                    <a:lstStyle/>
                    <a:p>
                      <a:r>
                        <a:rPr lang="en-IN" dirty="0" smtClean="0"/>
                        <a:t>8</a:t>
                      </a:r>
                      <a:endParaRPr lang="en-IN" dirty="0"/>
                    </a:p>
                  </a:txBody>
                  <a:tcPr/>
                </a:tc>
              </a:tr>
            </a:tbl>
          </a:graphicData>
        </a:graphic>
      </p:graphicFrame>
      <p:sp>
        <p:nvSpPr>
          <p:cNvPr id="6" name="TextBox 5"/>
          <p:cNvSpPr txBox="1"/>
          <p:nvPr/>
        </p:nvSpPr>
        <p:spPr>
          <a:xfrm>
            <a:off x="500034" y="3929066"/>
            <a:ext cx="8001056" cy="646331"/>
          </a:xfrm>
          <a:prstGeom prst="rect">
            <a:avLst/>
          </a:prstGeom>
          <a:noFill/>
        </p:spPr>
        <p:txBody>
          <a:bodyPr wrap="square" rtlCol="0">
            <a:spAutoFit/>
          </a:bodyPr>
          <a:lstStyle/>
          <a:p>
            <a:pPr>
              <a:buFont typeface="Arial" pitchFamily="34" charset="0"/>
              <a:buChar char="•"/>
            </a:pPr>
            <a:r>
              <a:rPr lang="en-IN" dirty="0" smtClean="0"/>
              <a:t> 64% of the population admitted that they are aware of the term </a:t>
            </a:r>
            <a:r>
              <a:rPr lang="en-IN" dirty="0" err="1" smtClean="0"/>
              <a:t>teleconsultation</a:t>
            </a:r>
            <a:r>
              <a:rPr lang="en-IN" dirty="0" smtClean="0"/>
              <a:t> and 36% of the population were not aware about </a:t>
            </a:r>
            <a:r>
              <a:rPr lang="en-IN" dirty="0" err="1" smtClean="0"/>
              <a:t>teleconsultation</a:t>
            </a:r>
            <a:r>
              <a:rPr lang="en-IN" dirty="0" smtClean="0"/>
              <a:t>.</a:t>
            </a:r>
          </a:p>
        </p:txBody>
      </p:sp>
      <p:sp>
        <p:nvSpPr>
          <p:cNvPr id="1025" name="AutoShape 1" descr="Forms response chart. Question title: Are you aware of the term Telehealth?. Number of responses: 100 responses."/>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6" name="AutoShape 2" descr="Forms response chart. Question title: Are you aware of the term Telehealth?. Number of responses: 100 responses."/>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7" name="AutoShape 3" descr="Forms response chart. Question title: Are you aware of the term Telehealth?. Number of responses: 100 responses."/>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8" name="AutoShape 4" descr="Forms response chart. Question title: Are you aware of the term Telehealth?. Number of responses: 100 responses."/>
          <p:cNvSpPr>
            <a:spLocks noChangeAspect="1" noChangeArrowheads="1"/>
          </p:cNvSpPr>
          <p:nvPr/>
        </p:nvSpPr>
        <p:spPr bwMode="auto">
          <a:xfrm>
            <a:off x="0" y="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029" name="Picture 5"/>
          <p:cNvPicPr>
            <a:picLocks noChangeAspect="1" noChangeArrowheads="1"/>
          </p:cNvPicPr>
          <p:nvPr/>
        </p:nvPicPr>
        <p:blipFill>
          <a:blip r:embed="rId2"/>
          <a:srcRect/>
          <a:stretch>
            <a:fillRect/>
          </a:stretch>
        </p:blipFill>
        <p:spPr bwMode="auto">
          <a:xfrm>
            <a:off x="2571736" y="4786322"/>
            <a:ext cx="3943350" cy="1905000"/>
          </a:xfrm>
          <a:prstGeom prst="rect">
            <a:avLst/>
          </a:prstGeom>
          <a:noFill/>
          <a:ln w="9525">
            <a:noFill/>
            <a:miter lim="800000"/>
            <a:headEnd/>
            <a:tailEnd/>
          </a:ln>
          <a:effectLst/>
        </p:spPr>
      </p:pic>
      <p:sp>
        <p:nvSpPr>
          <p:cNvPr id="9" name="TextBox 8"/>
          <p:cNvSpPr txBox="1"/>
          <p:nvPr/>
        </p:nvSpPr>
        <p:spPr>
          <a:xfrm>
            <a:off x="2357422" y="285728"/>
            <a:ext cx="4429156" cy="646331"/>
          </a:xfrm>
          <a:prstGeom prst="rect">
            <a:avLst/>
          </a:prstGeom>
          <a:noFill/>
        </p:spPr>
        <p:txBody>
          <a:bodyPr wrap="square" rtlCol="0">
            <a:spAutoFit/>
          </a:bodyPr>
          <a:lstStyle/>
          <a:p>
            <a:pPr algn="ctr"/>
            <a:r>
              <a:rPr lang="en-IN" sz="3600" b="1" dirty="0" smtClean="0">
                <a:latin typeface="+mj-lt"/>
              </a:rPr>
              <a:t>RESULTS</a:t>
            </a:r>
            <a:endParaRPr lang="en-IN" sz="3600" b="1"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5720" y="285728"/>
            <a:ext cx="8501122" cy="646331"/>
          </a:xfrm>
          <a:prstGeom prst="rect">
            <a:avLst/>
          </a:prstGeom>
          <a:noFill/>
        </p:spPr>
        <p:txBody>
          <a:bodyPr wrap="square" rtlCol="0">
            <a:spAutoFit/>
          </a:bodyPr>
          <a:lstStyle/>
          <a:p>
            <a:pPr>
              <a:buFont typeface="Arial" pitchFamily="34" charset="0"/>
              <a:buChar char="•"/>
            </a:pPr>
            <a:r>
              <a:rPr lang="en-IN" dirty="0" smtClean="0"/>
              <a:t> 42% of the population have never consulted a doctor digitally and 58% of population have consulted a doctor digitally.</a:t>
            </a:r>
            <a:endParaRPr lang="en-IN" dirty="0"/>
          </a:p>
        </p:txBody>
      </p:sp>
      <p:pic>
        <p:nvPicPr>
          <p:cNvPr id="20482" name="Picture 2"/>
          <p:cNvPicPr>
            <a:picLocks noChangeAspect="1" noChangeArrowheads="1"/>
          </p:cNvPicPr>
          <p:nvPr/>
        </p:nvPicPr>
        <p:blipFill>
          <a:blip r:embed="rId2"/>
          <a:srcRect/>
          <a:stretch>
            <a:fillRect/>
          </a:stretch>
        </p:blipFill>
        <p:spPr bwMode="auto">
          <a:xfrm>
            <a:off x="2643173" y="1000108"/>
            <a:ext cx="4362719" cy="2214578"/>
          </a:xfrm>
          <a:prstGeom prst="rect">
            <a:avLst/>
          </a:prstGeom>
          <a:noFill/>
          <a:ln w="9525">
            <a:noFill/>
            <a:miter lim="800000"/>
            <a:headEnd/>
            <a:tailEnd/>
          </a:ln>
          <a:effectLst/>
        </p:spPr>
      </p:pic>
      <p:sp>
        <p:nvSpPr>
          <p:cNvPr id="9" name="TextBox 8"/>
          <p:cNvSpPr txBox="1"/>
          <p:nvPr/>
        </p:nvSpPr>
        <p:spPr>
          <a:xfrm>
            <a:off x="428596" y="3357562"/>
            <a:ext cx="8286808" cy="646331"/>
          </a:xfrm>
          <a:prstGeom prst="rect">
            <a:avLst/>
          </a:prstGeom>
          <a:noFill/>
        </p:spPr>
        <p:txBody>
          <a:bodyPr wrap="square" rtlCol="0">
            <a:spAutoFit/>
          </a:bodyPr>
          <a:lstStyle/>
          <a:p>
            <a:pPr>
              <a:buFont typeface="Arial" pitchFamily="34" charset="0"/>
              <a:buChar char="•"/>
            </a:pPr>
            <a:r>
              <a:rPr lang="en-IN" dirty="0" smtClean="0"/>
              <a:t> </a:t>
            </a:r>
            <a:r>
              <a:rPr lang="en-IN" dirty="0" smtClean="0"/>
              <a:t>65% of the population admitted that they have used online platform during the </a:t>
            </a:r>
            <a:r>
              <a:rPr lang="en-IN" dirty="0" err="1" smtClean="0"/>
              <a:t>covid</a:t>
            </a:r>
            <a:r>
              <a:rPr lang="en-IN" dirty="0" smtClean="0"/>
              <a:t> 19 era and 35% of the population admitted that haven’t.</a:t>
            </a:r>
            <a:r>
              <a:rPr lang="en-IN" dirty="0" smtClean="0"/>
              <a:t> </a:t>
            </a:r>
            <a:endParaRPr lang="en-IN" dirty="0"/>
          </a:p>
        </p:txBody>
      </p:sp>
      <p:pic>
        <p:nvPicPr>
          <p:cNvPr id="1026" name="Picture 2"/>
          <p:cNvPicPr>
            <a:picLocks noChangeAspect="1" noChangeArrowheads="1"/>
          </p:cNvPicPr>
          <p:nvPr/>
        </p:nvPicPr>
        <p:blipFill>
          <a:blip r:embed="rId3"/>
          <a:srcRect/>
          <a:stretch>
            <a:fillRect/>
          </a:stretch>
        </p:blipFill>
        <p:spPr bwMode="auto">
          <a:xfrm>
            <a:off x="2714611" y="4286256"/>
            <a:ext cx="4307711" cy="21431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85728"/>
            <a:ext cx="8572560" cy="3139321"/>
          </a:xfrm>
          <a:prstGeom prst="rect">
            <a:avLst/>
          </a:prstGeom>
          <a:noFill/>
        </p:spPr>
        <p:txBody>
          <a:bodyPr wrap="square" rtlCol="0">
            <a:spAutoFit/>
          </a:bodyPr>
          <a:lstStyle/>
          <a:p>
            <a:pPr>
              <a:buFont typeface="Arial" pitchFamily="34" charset="0"/>
              <a:buChar char="•"/>
            </a:pPr>
            <a:r>
              <a:rPr lang="en-IN" dirty="0" smtClean="0"/>
              <a:t>Although the use of </a:t>
            </a:r>
            <a:r>
              <a:rPr lang="en-IN" dirty="0" err="1" smtClean="0"/>
              <a:t>telehealth</a:t>
            </a:r>
            <a:r>
              <a:rPr lang="en-IN" dirty="0" smtClean="0"/>
              <a:t> was limited, this study showed that, after the COVID-19 pandemic, a large proportion are more interested in using an online platform for consultation in future too. </a:t>
            </a:r>
          </a:p>
          <a:p>
            <a:pPr>
              <a:buFont typeface="Arial" pitchFamily="34" charset="0"/>
              <a:buChar char="•"/>
            </a:pPr>
            <a:endParaRPr lang="en-IN" dirty="0" smtClean="0"/>
          </a:p>
          <a:p>
            <a:pPr>
              <a:buFont typeface="Arial" pitchFamily="34" charset="0"/>
              <a:buChar char="•"/>
            </a:pPr>
            <a:r>
              <a:rPr lang="en-IN" dirty="0" smtClean="0"/>
              <a:t>98% of the population admitted that they will continue to use online platform for health services in future.</a:t>
            </a:r>
          </a:p>
          <a:p>
            <a:r>
              <a:rPr lang="en-IN" dirty="0" smtClean="0"/>
              <a:t> </a:t>
            </a:r>
          </a:p>
          <a:p>
            <a:pPr>
              <a:buFont typeface="Arial" pitchFamily="34" charset="0"/>
              <a:buChar char="•"/>
            </a:pPr>
            <a:r>
              <a:rPr lang="en-IN" dirty="0" smtClean="0"/>
              <a:t>This study shows that people are satisfied with both physical consultation as well as with digital too unless and until they are getting good quality of healthcare services. However, there is some amount of shift in people’s preference to </a:t>
            </a:r>
            <a:r>
              <a:rPr lang="en-IN" dirty="0" err="1" smtClean="0"/>
              <a:t>teleconsultation</a:t>
            </a:r>
            <a:r>
              <a:rPr lang="en-IN" dirty="0" smtClean="0"/>
              <a:t> as they think that it is safe and also effective.</a:t>
            </a:r>
            <a:endParaRPr lang="en-IN" dirty="0"/>
          </a:p>
        </p:txBody>
      </p:sp>
      <p:pic>
        <p:nvPicPr>
          <p:cNvPr id="2050" name="Picture 2"/>
          <p:cNvPicPr>
            <a:picLocks noChangeAspect="1" noChangeArrowheads="1"/>
          </p:cNvPicPr>
          <p:nvPr/>
        </p:nvPicPr>
        <p:blipFill>
          <a:blip r:embed="rId2"/>
          <a:srcRect/>
          <a:stretch>
            <a:fillRect/>
          </a:stretch>
        </p:blipFill>
        <p:spPr bwMode="auto">
          <a:xfrm>
            <a:off x="857224" y="3448050"/>
            <a:ext cx="7334250" cy="3409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85728"/>
            <a:ext cx="8643998" cy="3416320"/>
          </a:xfrm>
          <a:prstGeom prst="rect">
            <a:avLst/>
          </a:prstGeom>
          <a:noFill/>
        </p:spPr>
        <p:txBody>
          <a:bodyPr wrap="square" rtlCol="0">
            <a:spAutoFit/>
          </a:bodyPr>
          <a:lstStyle/>
          <a:p>
            <a:pPr algn="ctr"/>
            <a:r>
              <a:rPr lang="en-IN" sz="3600" b="1" dirty="0" smtClean="0">
                <a:latin typeface="+mj-lt"/>
              </a:rPr>
              <a:t>CONCLUSION</a:t>
            </a:r>
          </a:p>
          <a:p>
            <a:pPr algn="ctr"/>
            <a:endParaRPr lang="en-IN" sz="3600" b="1" dirty="0" smtClean="0">
              <a:latin typeface="+mj-lt"/>
            </a:endParaRPr>
          </a:p>
          <a:p>
            <a:r>
              <a:rPr lang="en-IN" dirty="0" smtClean="0"/>
              <a:t>Even though the shift in the peoples’ activities and preference indicate greater openness and willingness to adopt </a:t>
            </a:r>
            <a:r>
              <a:rPr lang="en-IN" dirty="0" err="1" smtClean="0"/>
              <a:t>telehealth</a:t>
            </a:r>
            <a:r>
              <a:rPr lang="en-IN" dirty="0" smtClean="0"/>
              <a:t> services, a significant amount of </a:t>
            </a:r>
            <a:r>
              <a:rPr lang="en-IN" dirty="0" err="1" smtClean="0"/>
              <a:t>skepticism</a:t>
            </a:r>
            <a:r>
              <a:rPr lang="en-IN" dirty="0" smtClean="0"/>
              <a:t> and uncertainty regarding telemedicine remains. The majority of population disagree, or remains undecided, as to whether remote consultations are as time efficient and effective as physical consultations.</a:t>
            </a:r>
          </a:p>
          <a:p>
            <a:r>
              <a:rPr lang="en-IN" dirty="0" smtClean="0"/>
              <a:t>In other </a:t>
            </a:r>
            <a:r>
              <a:rPr lang="en-IN" dirty="0"/>
              <a:t>r</a:t>
            </a:r>
            <a:r>
              <a:rPr lang="en-IN" dirty="0" smtClean="0"/>
              <a:t>espects, there is a need to create awareness and launch more platforms in order to increase the use of </a:t>
            </a:r>
            <a:r>
              <a:rPr lang="en-IN" dirty="0" err="1" smtClean="0"/>
              <a:t>telehealth</a:t>
            </a:r>
            <a:r>
              <a:rPr lang="en-IN" dirty="0" smtClean="0"/>
              <a:t>. </a:t>
            </a:r>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1004</Words>
  <Application>Microsoft Office PowerPoint</Application>
  <PresentationFormat>On-screen Show (4:3)</PresentationFormat>
  <Paragraphs>98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Dissertation Report Topic: The Effect of Covid 19 Pandemic on Adult Population’s preference for E-Consultation </vt:lpstr>
      <vt:lpstr>Slide 2</vt:lpstr>
      <vt:lpstr>Slide 3</vt:lpstr>
      <vt:lpstr>Slide 4</vt:lpstr>
      <vt:lpstr>Slide 5</vt:lpstr>
      <vt:lpstr>Slide 6</vt:lpstr>
      <vt:lpstr>Slide 7</vt:lpstr>
      <vt:lpstr>Slide 8</vt:lpstr>
      <vt:lpstr>Slide 9</vt:lpstr>
      <vt:lpstr>Slide 10</vt:lpstr>
      <vt:lpstr>PROGRAM OUTCOMES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Jai Veer Tyagi</dc:creator>
  <cp:lastModifiedBy>Jai Veer Tyagi</cp:lastModifiedBy>
  <cp:revision>32</cp:revision>
  <dcterms:created xsi:type="dcterms:W3CDTF">2021-06-11T08:10:41Z</dcterms:created>
  <dcterms:modified xsi:type="dcterms:W3CDTF">2021-06-12T04:22:43Z</dcterms:modified>
</cp:coreProperties>
</file>