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9" r:id="rId1"/>
  </p:sldMasterIdLst>
  <p:sldIdLst>
    <p:sldId id="256" r:id="rId2"/>
    <p:sldId id="268" r:id="rId3"/>
    <p:sldId id="269" r:id="rId4"/>
    <p:sldId id="271" r:id="rId5"/>
    <p:sldId id="272" r:id="rId6"/>
    <p:sldId id="273" r:id="rId7"/>
    <p:sldId id="274" r:id="rId8"/>
    <p:sldId id="275" r:id="rId9"/>
    <p:sldId id="277" r:id="rId10"/>
    <p:sldId id="265" r:id="rId11"/>
    <p:sldId id="278"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161" autoAdjust="0"/>
  </p:normalViewPr>
  <p:slideViewPr>
    <p:cSldViewPr>
      <p:cViewPr>
        <p:scale>
          <a:sx n="70" d="100"/>
          <a:sy n="70" d="100"/>
        </p:scale>
        <p:origin x="-138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D82A03-D986-4BE5-8A0B-6C604CEED0B2}" type="datetimeFigureOut">
              <a:rPr lang="en-US" smtClean="0"/>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048D9-A260-43EE-B3B0-CBAB8EB5B5B2}" type="slidenum">
              <a:rPr lang="en-US" smtClean="0"/>
              <a:t>‹#›</a:t>
            </a:fld>
            <a:endParaRPr lang="en-US"/>
          </a:p>
        </p:txBody>
      </p:sp>
    </p:spTree>
    <p:extLst>
      <p:ext uri="{BB962C8B-B14F-4D97-AF65-F5344CB8AC3E}">
        <p14:creationId xmlns:p14="http://schemas.microsoft.com/office/powerpoint/2010/main" val="7014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D82A03-D986-4BE5-8A0B-6C604CEED0B2}" type="datetimeFigureOut">
              <a:rPr lang="en-US" smtClean="0"/>
              <a:t>6/11/2021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5048D9-A260-43EE-B3B0-CBAB8EB5B5B2}" type="slidenum">
              <a:rPr lang="en-US" smtClean="0"/>
              <a:t>‹#›</a:t>
            </a:fld>
            <a:endParaRPr lang="en-US"/>
          </a:p>
        </p:txBody>
      </p:sp>
    </p:spTree>
    <p:extLst>
      <p:ext uri="{BB962C8B-B14F-4D97-AF65-F5344CB8AC3E}">
        <p14:creationId xmlns:p14="http://schemas.microsoft.com/office/powerpoint/2010/main" val="966309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D82A03-D986-4BE5-8A0B-6C604CEED0B2}" type="datetimeFigureOut">
              <a:rPr lang="en-US" smtClean="0"/>
              <a:t>6/11/2021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5048D9-A260-43EE-B3B0-CBAB8EB5B5B2}" type="slidenum">
              <a:rPr lang="en-US" smtClean="0"/>
              <a:t>‹#›</a:t>
            </a:fld>
            <a:endParaRPr lang="en-US"/>
          </a:p>
        </p:txBody>
      </p:sp>
    </p:spTree>
    <p:extLst>
      <p:ext uri="{BB962C8B-B14F-4D97-AF65-F5344CB8AC3E}">
        <p14:creationId xmlns:p14="http://schemas.microsoft.com/office/powerpoint/2010/main" val="4001538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D82A03-D986-4BE5-8A0B-6C604CEED0B2}" type="datetimeFigureOut">
              <a:rPr lang="en-US" smtClean="0"/>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048D9-A260-43EE-B3B0-CBAB8EB5B5B2}" type="slidenum">
              <a:rPr lang="en-US" smtClean="0"/>
              <a:t>‹#›</a:t>
            </a:fld>
            <a:endParaRPr lang="en-US"/>
          </a:p>
        </p:txBody>
      </p:sp>
    </p:spTree>
    <p:extLst>
      <p:ext uri="{BB962C8B-B14F-4D97-AF65-F5344CB8AC3E}">
        <p14:creationId xmlns:p14="http://schemas.microsoft.com/office/powerpoint/2010/main" val="220754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D82A03-D986-4BE5-8A0B-6C604CEED0B2}" type="datetimeFigureOut">
              <a:rPr lang="en-US" smtClean="0"/>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048D9-A260-43EE-B3B0-CBAB8EB5B5B2}" type="slidenum">
              <a:rPr lang="en-US" smtClean="0"/>
              <a:t>‹#›</a:t>
            </a:fld>
            <a:endParaRPr lang="en-US"/>
          </a:p>
        </p:txBody>
      </p:sp>
    </p:spTree>
    <p:extLst>
      <p:ext uri="{BB962C8B-B14F-4D97-AF65-F5344CB8AC3E}">
        <p14:creationId xmlns:p14="http://schemas.microsoft.com/office/powerpoint/2010/main" val="2683552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69D82A03-D986-4BE5-8A0B-6C604CEED0B2}" type="datetimeFigureOut">
              <a:rPr lang="en-US" smtClean="0"/>
              <a:t>6/11/2021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C25048D9-A260-43EE-B3B0-CBAB8EB5B5B2}" type="slidenum">
              <a:rPr lang="en-US" smtClean="0"/>
              <a:t>‹#›</a:t>
            </a:fld>
            <a:endParaRPr lang="en-US"/>
          </a:p>
        </p:txBody>
      </p:sp>
    </p:spTree>
    <p:extLst>
      <p:ext uri="{BB962C8B-B14F-4D97-AF65-F5344CB8AC3E}">
        <p14:creationId xmlns:p14="http://schemas.microsoft.com/office/powerpoint/2010/main" val="1215420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69D82A03-D986-4BE5-8A0B-6C604CEED0B2}" type="datetimeFigureOut">
              <a:rPr lang="en-US" smtClean="0"/>
              <a:t>6/11/2021</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C25048D9-A260-43EE-B3B0-CBAB8EB5B5B2}" type="slidenum">
              <a:rPr lang="en-US" smtClean="0"/>
              <a:t>‹#›</a:t>
            </a:fld>
            <a:endParaRPr lang="en-US"/>
          </a:p>
        </p:txBody>
      </p:sp>
    </p:spTree>
    <p:extLst>
      <p:ext uri="{BB962C8B-B14F-4D97-AF65-F5344CB8AC3E}">
        <p14:creationId xmlns:p14="http://schemas.microsoft.com/office/powerpoint/2010/main" val="4015420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69D82A03-D986-4BE5-8A0B-6C604CEED0B2}" type="datetimeFigureOut">
              <a:rPr lang="en-US" smtClean="0"/>
              <a:t>6/11/2021</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C25048D9-A260-43EE-B3B0-CBAB8EB5B5B2}" type="slidenum">
              <a:rPr lang="en-US" smtClean="0"/>
              <a:t>‹#›</a:t>
            </a:fld>
            <a:endParaRPr lang="en-US"/>
          </a:p>
        </p:txBody>
      </p:sp>
    </p:spTree>
    <p:extLst>
      <p:ext uri="{BB962C8B-B14F-4D97-AF65-F5344CB8AC3E}">
        <p14:creationId xmlns:p14="http://schemas.microsoft.com/office/powerpoint/2010/main" val="3508780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9D82A03-D986-4BE5-8A0B-6C604CEED0B2}" type="datetimeFigureOut">
              <a:rPr lang="en-US" smtClean="0"/>
              <a:t>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5048D9-A260-43EE-B3B0-CBAB8EB5B5B2}" type="slidenum">
              <a:rPr lang="en-US" smtClean="0"/>
              <a:t>‹#›</a:t>
            </a:fld>
            <a:endParaRPr lang="en-US"/>
          </a:p>
        </p:txBody>
      </p:sp>
    </p:spTree>
    <p:extLst>
      <p:ext uri="{BB962C8B-B14F-4D97-AF65-F5344CB8AC3E}">
        <p14:creationId xmlns:p14="http://schemas.microsoft.com/office/powerpoint/2010/main" val="3628740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en-US"/>
              <a:t>Click to edit Master title style</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69D82A03-D986-4BE5-8A0B-6C604CEED0B2}" type="datetimeFigureOut">
              <a:rPr lang="en-US" smtClean="0"/>
              <a:t>6/11/2021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C25048D9-A260-43EE-B3B0-CBAB8EB5B5B2}" type="slidenum">
              <a:rPr lang="en-US" smtClean="0"/>
              <a:t>‹#›</a:t>
            </a:fld>
            <a:endParaRPr lang="en-US"/>
          </a:p>
        </p:txBody>
      </p:sp>
    </p:spTree>
    <p:extLst>
      <p:ext uri="{BB962C8B-B14F-4D97-AF65-F5344CB8AC3E}">
        <p14:creationId xmlns:p14="http://schemas.microsoft.com/office/powerpoint/2010/main" val="3245571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69D82A03-D986-4BE5-8A0B-6C604CEED0B2}" type="datetimeFigureOut">
              <a:rPr lang="en-US" smtClean="0"/>
              <a:t>6/11/2021</a:t>
            </a:fld>
            <a:endParaRPr lang="en-US"/>
          </a:p>
        </p:txBody>
      </p:sp>
      <p:sp>
        <p:nvSpPr>
          <p:cNvPr id="9" name="Footer Placeholder 8"/>
          <p:cNvSpPr>
            <a:spLocks noGrp="1"/>
          </p:cNvSpPr>
          <p:nvPr>
            <p:ph type="ftr" sz="quarter" idx="11"/>
          </p:nvPr>
        </p:nvSpPr>
        <p:spPr>
          <a:xfrm>
            <a:off x="2624326" y="6356351"/>
            <a:ext cx="4433638" cy="365125"/>
          </a:xfrm>
        </p:spPr>
        <p:txBody>
          <a:bodyPr/>
          <a:lstStyle/>
          <a:p>
            <a:endParaRPr lang="en-US"/>
          </a:p>
        </p:txBody>
      </p:sp>
      <p:sp>
        <p:nvSpPr>
          <p:cNvPr id="10" name="Slide Number Placeholder 9"/>
          <p:cNvSpPr>
            <a:spLocks noGrp="1"/>
          </p:cNvSpPr>
          <p:nvPr>
            <p:ph type="sldNum" sz="quarter" idx="12"/>
          </p:nvPr>
        </p:nvSpPr>
        <p:spPr/>
        <p:txBody>
          <a:bodyPr/>
          <a:lstStyle/>
          <a:p>
            <a:fld id="{C25048D9-A260-43EE-B3B0-CBAB8EB5B5B2}" type="slidenum">
              <a:rPr lang="en-US" smtClean="0"/>
              <a:t>‹#›</a:t>
            </a:fld>
            <a:endParaRPr lang="en-US"/>
          </a:p>
        </p:txBody>
      </p:sp>
    </p:spTree>
    <p:extLst>
      <p:ext uri="{BB962C8B-B14F-4D97-AF65-F5344CB8AC3E}">
        <p14:creationId xmlns:p14="http://schemas.microsoft.com/office/powerpoint/2010/main" val="2029315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alpha val="56000"/>
          </a:schemeClr>
        </a:solidFill>
        <a:effectLst/>
      </p:bgPr>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69D82A03-D986-4BE5-8A0B-6C604CEED0B2}" type="datetimeFigureOut">
              <a:rPr lang="en-US" smtClean="0"/>
              <a:t>6/11/2021</a:t>
            </a:fld>
            <a:endParaRPr lang="en-US"/>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C25048D9-A260-43EE-B3B0-CBAB8EB5B5B2}" type="slidenum">
              <a:rPr lang="en-US" smtClean="0"/>
              <a:t>‹#›</a:t>
            </a:fld>
            <a:endParaRPr lang="en-US"/>
          </a:p>
        </p:txBody>
      </p:sp>
    </p:spTree>
    <p:extLst>
      <p:ext uri="{BB962C8B-B14F-4D97-AF65-F5344CB8AC3E}">
        <p14:creationId xmlns:p14="http://schemas.microsoft.com/office/powerpoint/2010/main" val="3740684658"/>
      </p:ext>
    </p:extLst>
  </p:cSld>
  <p:clrMap bg1="lt1" tx1="dk1" bg2="lt2" tx2="dk2" accent1="accent1" accent2="accent2" accent3="accent3" accent4="accent4" accent5="accent5" accent6="accent6" hlink="hlink" folHlink="folHlink"/>
  <p:sldLayoutIdLst>
    <p:sldLayoutId id="2147483920" r:id="rId1"/>
    <p:sldLayoutId id="2147483921" r:id="rId2"/>
    <p:sldLayoutId id="2147483922" r:id="rId3"/>
    <p:sldLayoutId id="2147483923" r:id="rId4"/>
    <p:sldLayoutId id="2147483924" r:id="rId5"/>
    <p:sldLayoutId id="2147483925" r:id="rId6"/>
    <p:sldLayoutId id="2147483926" r:id="rId7"/>
    <p:sldLayoutId id="2147483927" r:id="rId8"/>
    <p:sldLayoutId id="2147483928" r:id="rId9"/>
    <p:sldLayoutId id="2147483929" r:id="rId10"/>
    <p:sldLayoutId id="2147483930" r:id="rId11"/>
  </p:sldLayoutIdLst>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8305800" cy="3581400"/>
          </a:xfrm>
        </p:spPr>
        <p:txBody>
          <a:bodyPr/>
          <a:lstStyle/>
          <a:p>
            <a:r>
              <a:rPr lang="en-US" sz="5400" dirty="0"/>
              <a:t>The Challenges faced by HR Professionals in training hospital staff during </a:t>
            </a:r>
            <a:r>
              <a:rPr lang="en-US" sz="5400" dirty="0" err="1" smtClean="0"/>
              <a:t>Covid</a:t>
            </a:r>
            <a:r>
              <a:rPr lang="en-US" sz="5400" dirty="0" smtClean="0"/>
              <a:t>- 19 pandemic</a:t>
            </a:r>
            <a:endParaRPr lang="en-US" sz="5400" dirty="0"/>
          </a:p>
        </p:txBody>
      </p:sp>
      <p:sp>
        <p:nvSpPr>
          <p:cNvPr id="3" name="Subtitle 2"/>
          <p:cNvSpPr>
            <a:spLocks noGrp="1"/>
          </p:cNvSpPr>
          <p:nvPr>
            <p:ph type="subTitle" idx="1"/>
          </p:nvPr>
        </p:nvSpPr>
        <p:spPr>
          <a:xfrm>
            <a:off x="825011" y="4670246"/>
            <a:ext cx="5486400" cy="1959154"/>
          </a:xfrm>
        </p:spPr>
        <p:txBody>
          <a:bodyPr>
            <a:noAutofit/>
          </a:bodyPr>
          <a:lstStyle/>
          <a:p>
            <a:pPr algn="r"/>
            <a:r>
              <a:rPr lang="en-US" sz="1800" dirty="0">
                <a:solidFill>
                  <a:schemeClr val="tx1"/>
                </a:solidFill>
              </a:rPr>
              <a:t>Presented by:</a:t>
            </a:r>
          </a:p>
          <a:p>
            <a:pPr algn="r"/>
            <a:r>
              <a:rPr lang="en-US" sz="1800" dirty="0" smtClean="0">
                <a:solidFill>
                  <a:schemeClr val="tx1"/>
                </a:solidFill>
              </a:rPr>
              <a:t>Dr. </a:t>
            </a:r>
            <a:r>
              <a:rPr lang="en-US" sz="1800" dirty="0" err="1">
                <a:solidFill>
                  <a:schemeClr val="tx1"/>
                </a:solidFill>
              </a:rPr>
              <a:t>Saloni</a:t>
            </a:r>
            <a:r>
              <a:rPr lang="en-US" sz="1800" dirty="0">
                <a:solidFill>
                  <a:schemeClr val="tx1"/>
                </a:solidFill>
              </a:rPr>
              <a:t> </a:t>
            </a:r>
            <a:r>
              <a:rPr lang="en-US" sz="1800" dirty="0" err="1">
                <a:solidFill>
                  <a:schemeClr val="tx1"/>
                </a:solidFill>
              </a:rPr>
              <a:t>Bansal</a:t>
            </a:r>
            <a:endParaRPr lang="en-US" sz="1800" dirty="0">
              <a:solidFill>
                <a:schemeClr val="tx1"/>
              </a:solidFill>
            </a:endParaRPr>
          </a:p>
          <a:p>
            <a:pPr algn="r"/>
            <a:r>
              <a:rPr lang="en-US" sz="1800" dirty="0" err="1" smtClean="0">
                <a:solidFill>
                  <a:schemeClr val="tx1"/>
                </a:solidFill>
              </a:rPr>
              <a:t>Pg</a:t>
            </a:r>
            <a:r>
              <a:rPr lang="en-US" sz="1800" dirty="0" smtClean="0">
                <a:solidFill>
                  <a:schemeClr val="tx1"/>
                </a:solidFill>
              </a:rPr>
              <a:t>/19/074</a:t>
            </a:r>
          </a:p>
          <a:p>
            <a:pPr algn="r"/>
            <a:r>
              <a:rPr lang="en-US" sz="1800" dirty="0" smtClean="0">
                <a:solidFill>
                  <a:schemeClr val="tx1"/>
                </a:solidFill>
              </a:rPr>
              <a:t>Guide: Ms. Nikita </a:t>
            </a:r>
            <a:r>
              <a:rPr lang="en-US" sz="1800" dirty="0" err="1" smtClean="0">
                <a:solidFill>
                  <a:schemeClr val="tx1"/>
                </a:solidFill>
              </a:rPr>
              <a:t>Sabherwal</a:t>
            </a:r>
            <a:endParaRPr lang="en-US" sz="1800" dirty="0" smtClean="0">
              <a:solidFill>
                <a:schemeClr val="tx1"/>
              </a:solidFill>
            </a:endParaRPr>
          </a:p>
          <a:p>
            <a:pPr algn="r"/>
            <a:endParaRPr lang="en-US" sz="18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4114800" cy="685800"/>
          </a:xfrm>
        </p:spPr>
        <p:txBody>
          <a:bodyPr>
            <a:normAutofit/>
          </a:bodyPr>
          <a:lstStyle/>
          <a:p>
            <a:r>
              <a:rPr lang="en-US" dirty="0">
                <a:solidFill>
                  <a:schemeClr val="tx1"/>
                </a:solidFill>
              </a:rPr>
              <a:t>PROGRAM OUTCOMES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75188795"/>
              </p:ext>
            </p:extLst>
          </p:nvPr>
        </p:nvGraphicFramePr>
        <p:xfrm>
          <a:off x="228600" y="1066800"/>
          <a:ext cx="8229600" cy="5356935"/>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20000"/>
                    </a:ext>
                  </a:extLst>
                </a:gridCol>
                <a:gridCol w="20574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2057400">
                  <a:extLst>
                    <a:ext uri="{9D8B030D-6E8A-4147-A177-3AD203B41FA5}">
                      <a16:colId xmlns="" xmlns:a16="http://schemas.microsoft.com/office/drawing/2014/main" val="20003"/>
                    </a:ext>
                  </a:extLst>
                </a:gridCol>
              </a:tblGrid>
              <a:tr h="2019544">
                <a:tc>
                  <a:txBody>
                    <a:bodyPr/>
                    <a:lstStyle/>
                    <a:p>
                      <a:r>
                        <a:rPr lang="en-US" sz="2000" dirty="0"/>
                        <a:t>1.</a:t>
                      </a:r>
                      <a:r>
                        <a:rPr lang="en-US" sz="2000" baseline="0" dirty="0"/>
                        <a:t> Internalize the concepts of management  such as healthcare delivery system, strategic planning, HR, marketing, finance and operations</a:t>
                      </a:r>
                      <a:endParaRPr lang="en-US" sz="2000" dirty="0"/>
                    </a:p>
                  </a:txBody>
                  <a:tcPr marL="86627" marR="86627"/>
                </a:tc>
                <a:tc>
                  <a:txBody>
                    <a:bodyPr/>
                    <a:lstStyle/>
                    <a:p>
                      <a:r>
                        <a:rPr lang="en-US" sz="2000" dirty="0"/>
                        <a:t>2.</a:t>
                      </a:r>
                      <a:r>
                        <a:rPr lang="en-US" sz="2000" baseline="0" dirty="0"/>
                        <a:t> Apply knowledge of research and management techniques and functions in an integrated manner in healthcare setup</a:t>
                      </a:r>
                      <a:endParaRPr lang="en-US" sz="2000" dirty="0"/>
                    </a:p>
                  </a:txBody>
                  <a:tcPr marL="86627" marR="86627"/>
                </a:tc>
                <a:tc>
                  <a:txBody>
                    <a:bodyPr/>
                    <a:lstStyle/>
                    <a:p>
                      <a:r>
                        <a:rPr lang="en-US" sz="2000" dirty="0"/>
                        <a:t>3.</a:t>
                      </a:r>
                      <a:r>
                        <a:rPr lang="en-US" sz="2000" baseline="0" dirty="0"/>
                        <a:t> Use appropriate skills to support healthcare organizations to take informed decision in planning, building and managing healthcare organizations.</a:t>
                      </a:r>
                      <a:endParaRPr lang="en-US" sz="2000" dirty="0"/>
                    </a:p>
                  </a:txBody>
                  <a:tcPr marL="86627" marR="86627"/>
                </a:tc>
                <a:tc>
                  <a:txBody>
                    <a:bodyPr/>
                    <a:lstStyle/>
                    <a:p>
                      <a:r>
                        <a:rPr lang="en-US" sz="2000" dirty="0"/>
                        <a:t>4. Utilize</a:t>
                      </a:r>
                      <a:r>
                        <a:rPr lang="en-US" sz="2000" baseline="0" dirty="0"/>
                        <a:t> learning acquired from trainings and practical exposures in real time situations.</a:t>
                      </a:r>
                      <a:endParaRPr lang="en-US" sz="2000" dirty="0"/>
                    </a:p>
                  </a:txBody>
                  <a:tcPr marL="86627" marR="86627"/>
                </a:tc>
                <a:extLst>
                  <a:ext uri="{0D108BD9-81ED-4DB2-BD59-A6C34878D82A}">
                    <a16:rowId xmlns="" xmlns:a16="http://schemas.microsoft.com/office/drawing/2014/main" val="10000"/>
                  </a:ext>
                </a:extLst>
              </a:tr>
              <a:tr h="1607895">
                <a:tc>
                  <a:txBody>
                    <a:bodyPr/>
                    <a:lstStyle/>
                    <a:p>
                      <a:r>
                        <a:rPr lang="en-US" dirty="0"/>
                        <a:t>Scoring: 3</a:t>
                      </a:r>
                    </a:p>
                  </a:txBody>
                  <a:tcPr marL="86627" marR="86627"/>
                </a:tc>
                <a:tc>
                  <a:txBody>
                    <a:bodyPr/>
                    <a:lstStyle/>
                    <a:p>
                      <a:r>
                        <a:rPr lang="en-US" dirty="0"/>
                        <a:t>3</a:t>
                      </a:r>
                    </a:p>
                  </a:txBody>
                  <a:tcPr marL="86627" marR="86627"/>
                </a:tc>
                <a:tc>
                  <a:txBody>
                    <a:bodyPr/>
                    <a:lstStyle/>
                    <a:p>
                      <a:r>
                        <a:rPr lang="en-US" dirty="0"/>
                        <a:t>3</a:t>
                      </a:r>
                    </a:p>
                  </a:txBody>
                  <a:tcPr marL="86627" marR="86627"/>
                </a:tc>
                <a:tc>
                  <a:txBody>
                    <a:bodyPr/>
                    <a:lstStyle/>
                    <a:p>
                      <a:r>
                        <a:rPr lang="en-US" dirty="0"/>
                        <a:t>3</a:t>
                      </a:r>
                    </a:p>
                  </a:txBody>
                  <a:tcPr marL="86627" marR="86627"/>
                </a:tc>
                <a:extLst>
                  <a:ext uri="{0D108BD9-81ED-4DB2-BD59-A6C34878D82A}">
                    <a16:rowId xmlns=""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52401"/>
            <a:ext cx="3352800" cy="761999"/>
          </a:xfrm>
          <a:solidFill>
            <a:schemeClr val="accent5">
              <a:lumMod val="40000"/>
              <a:lumOff val="60000"/>
            </a:schemeClr>
          </a:solidFill>
          <a:ln>
            <a:solidFill>
              <a:schemeClr val="tx1"/>
            </a:solidFill>
          </a:ln>
        </p:spPr>
        <p:txBody>
          <a:bodyPr>
            <a:noAutofit/>
          </a:bodyPr>
          <a:lstStyle/>
          <a:p>
            <a:pPr algn="ctr"/>
            <a:r>
              <a:rPr lang="en-US" sz="4000" dirty="0" smtClean="0">
                <a:solidFill>
                  <a:schemeClr val="tx1"/>
                </a:solidFill>
              </a:rPr>
              <a:t>REFERENCES</a:t>
            </a:r>
            <a:endParaRPr lang="en-IN" sz="4000" dirty="0">
              <a:solidFill>
                <a:schemeClr val="tx1"/>
              </a:solidFill>
            </a:endParaRPr>
          </a:p>
        </p:txBody>
      </p:sp>
      <p:sp>
        <p:nvSpPr>
          <p:cNvPr id="3" name="Content Placeholder 2"/>
          <p:cNvSpPr>
            <a:spLocks noGrp="1"/>
          </p:cNvSpPr>
          <p:nvPr>
            <p:ph idx="1"/>
          </p:nvPr>
        </p:nvSpPr>
        <p:spPr>
          <a:xfrm>
            <a:off x="533400" y="1066800"/>
            <a:ext cx="8229600" cy="5562600"/>
          </a:xfrm>
          <a:solidFill>
            <a:schemeClr val="accent5">
              <a:lumMod val="40000"/>
              <a:lumOff val="60000"/>
            </a:schemeClr>
          </a:solidFill>
        </p:spPr>
        <p:txBody>
          <a:bodyPr>
            <a:normAutofit/>
          </a:bodyPr>
          <a:lstStyle/>
          <a:p>
            <a:r>
              <a:rPr lang="en-US" sz="2000" dirty="0" err="1"/>
              <a:t>Pokhrel</a:t>
            </a:r>
            <a:r>
              <a:rPr lang="en-US" sz="2000" dirty="0"/>
              <a:t> S, </a:t>
            </a:r>
            <a:r>
              <a:rPr lang="en-US" sz="2000" dirty="0" err="1"/>
              <a:t>Chhetri</a:t>
            </a:r>
            <a:r>
              <a:rPr lang="en-US" sz="2000" dirty="0"/>
              <a:t> R. A Literature Review on Impact of COVID-19 Pandemic </a:t>
            </a:r>
            <a:r>
              <a:rPr lang="en-US" sz="2000" dirty="0" err="1" smtClean="0"/>
              <a:t>onTeaching</a:t>
            </a:r>
            <a:r>
              <a:rPr lang="en-US" sz="2000" dirty="0" smtClean="0"/>
              <a:t> </a:t>
            </a:r>
            <a:r>
              <a:rPr lang="en-US" sz="2000" dirty="0"/>
              <a:t>and Learning. Higher Education for the Future. 2021;8(1):</a:t>
            </a:r>
            <a:r>
              <a:rPr lang="en-US" sz="2000" dirty="0" smtClean="0"/>
              <a:t>133-141. doi:10.1177/2347631120983481</a:t>
            </a:r>
            <a:endParaRPr lang="en-US" sz="2000" dirty="0"/>
          </a:p>
          <a:p>
            <a:r>
              <a:rPr lang="en-US" sz="2000" dirty="0" smtClean="0"/>
              <a:t> </a:t>
            </a:r>
            <a:r>
              <a:rPr lang="en-US" sz="2000" dirty="0" err="1"/>
              <a:t>Almaiah</a:t>
            </a:r>
            <a:r>
              <a:rPr lang="en-US" sz="2000" dirty="0"/>
              <a:t>, M. A., Al-</a:t>
            </a:r>
            <a:r>
              <a:rPr lang="en-US" sz="2000" dirty="0" err="1"/>
              <a:t>Khasawneh</a:t>
            </a:r>
            <a:r>
              <a:rPr lang="en-US" sz="2000" dirty="0"/>
              <a:t>, A., &amp;amp; </a:t>
            </a:r>
            <a:r>
              <a:rPr lang="en-US" sz="2000" dirty="0" err="1"/>
              <a:t>Althunibat</a:t>
            </a:r>
            <a:r>
              <a:rPr lang="en-US" sz="2000" dirty="0"/>
              <a:t>, A. (2020). Exploring the </a:t>
            </a:r>
            <a:r>
              <a:rPr lang="en-US" sz="2000" dirty="0" smtClean="0"/>
              <a:t>critical challenges </a:t>
            </a:r>
            <a:r>
              <a:rPr lang="en-US" sz="2000" dirty="0"/>
              <a:t>and factors influencing the E-learning system usage during </a:t>
            </a:r>
            <a:r>
              <a:rPr lang="en-US" sz="2000" dirty="0" smtClean="0"/>
              <a:t>COVID-19 pandemic</a:t>
            </a:r>
            <a:r>
              <a:rPr lang="en-US" sz="2000" dirty="0"/>
              <a:t>. Education and information technologies, 1–20. Advance </a:t>
            </a:r>
            <a:r>
              <a:rPr lang="en-US" sz="2000" dirty="0" smtClean="0"/>
              <a:t>online publication</a:t>
            </a:r>
            <a:r>
              <a:rPr lang="en-US" sz="2000" dirty="0"/>
              <a:t>. https://doi.org/10.1007/s10639-020-10219-y</a:t>
            </a:r>
          </a:p>
          <a:p>
            <a:r>
              <a:rPr lang="en-US" sz="2000" dirty="0" err="1" smtClean="0"/>
              <a:t>Janakiraman</a:t>
            </a:r>
            <a:r>
              <a:rPr lang="en-US" sz="2000" dirty="0"/>
              <a:t>, </a:t>
            </a:r>
            <a:r>
              <a:rPr lang="en-US" sz="2000" dirty="0" err="1"/>
              <a:t>Sivakumaran</a:t>
            </a:r>
            <a:r>
              <a:rPr lang="en-US" sz="2000" dirty="0"/>
              <a:t>. (2013). HR Challenges in Hospitals. Express </a:t>
            </a:r>
            <a:r>
              <a:rPr lang="en-US" sz="2000" dirty="0" smtClean="0"/>
              <a:t>Healthcare. 7</a:t>
            </a:r>
            <a:r>
              <a:rPr lang="en-US" sz="2000" dirty="0"/>
              <a:t>. 72.</a:t>
            </a:r>
          </a:p>
          <a:p>
            <a:r>
              <a:rPr lang="en-US" sz="2000" dirty="0" smtClean="0"/>
              <a:t> </a:t>
            </a:r>
            <a:r>
              <a:rPr lang="en-US" sz="2000" dirty="0" err="1"/>
              <a:t>Garg</a:t>
            </a:r>
            <a:r>
              <a:rPr lang="en-US" sz="2000" dirty="0"/>
              <a:t>, Preeti. (2018). ROLE OF HUMAN RESOURCE MANAGEMENT </a:t>
            </a:r>
            <a:r>
              <a:rPr lang="en-US" sz="2000" dirty="0" smtClean="0"/>
              <a:t>IN PRIVATE </a:t>
            </a:r>
            <a:r>
              <a:rPr lang="en-US" sz="2000" dirty="0"/>
              <a:t>HOSPITAL&amp;#39;S : A STUDY OF MEERUT REGION Original </a:t>
            </a:r>
            <a:r>
              <a:rPr lang="en-US" sz="2000" dirty="0" smtClean="0"/>
              <a:t>Research Paper </a:t>
            </a:r>
            <a:r>
              <a:rPr lang="en-US" sz="2000" dirty="0"/>
              <a:t>Management.</a:t>
            </a:r>
          </a:p>
          <a:p>
            <a:r>
              <a:rPr lang="en-US" sz="2000" dirty="0" smtClean="0"/>
              <a:t> </a:t>
            </a:r>
            <a:r>
              <a:rPr lang="en-US" sz="2000" dirty="0" err="1"/>
              <a:t>Abdulahi</a:t>
            </a:r>
            <a:r>
              <a:rPr lang="en-US" sz="2000" dirty="0"/>
              <a:t>, </a:t>
            </a:r>
            <a:r>
              <a:rPr lang="en-US" sz="2000" dirty="0" err="1"/>
              <a:t>Burhan</a:t>
            </a:r>
            <a:r>
              <a:rPr lang="en-US" sz="2000" dirty="0"/>
              <a:t> &amp;amp; </a:t>
            </a:r>
            <a:r>
              <a:rPr lang="en-US" sz="2000" dirty="0" err="1"/>
              <a:t>Aykan</a:t>
            </a:r>
            <a:r>
              <a:rPr lang="en-US" sz="2000" dirty="0"/>
              <a:t>, </a:t>
            </a:r>
            <a:r>
              <a:rPr lang="en-US" sz="2000" dirty="0" err="1"/>
              <a:t>Ebru</a:t>
            </a:r>
            <a:r>
              <a:rPr lang="en-US" sz="2000" dirty="0"/>
              <a:t>. (2016). Effects of Human Resources Training </a:t>
            </a:r>
            <a:r>
              <a:rPr lang="en-US" sz="2000" dirty="0" smtClean="0"/>
              <a:t>on Employee </a:t>
            </a:r>
            <a:r>
              <a:rPr lang="en-US" sz="2000" dirty="0"/>
              <a:t>Perceived Performance: Comparison of Somalia-</a:t>
            </a:r>
            <a:r>
              <a:rPr lang="en-US" sz="2000" dirty="0" err="1"/>
              <a:t>Turkiye</a:t>
            </a:r>
            <a:endParaRPr lang="en-US" sz="2000" dirty="0"/>
          </a:p>
          <a:p>
            <a:pPr marL="0" indent="0">
              <a:buNone/>
            </a:pPr>
            <a:endParaRPr lang="en-US" sz="2000" dirty="0"/>
          </a:p>
        </p:txBody>
      </p:sp>
    </p:spTree>
    <p:extLst>
      <p:ext uri="{BB962C8B-B14F-4D97-AF65-F5344CB8AC3E}">
        <p14:creationId xmlns:p14="http://schemas.microsoft.com/office/powerpoint/2010/main" val="1160827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dirty="0">
                <a:solidFill>
                  <a:schemeClr val="tx1"/>
                </a:solidFill>
              </a:rPr>
              <a:t>BACKGROUND</a:t>
            </a:r>
            <a:endParaRPr lang="en-IN" dirty="0">
              <a:solidFill>
                <a:schemeClr val="tx1"/>
              </a:solidFill>
            </a:endParaRPr>
          </a:p>
        </p:txBody>
      </p:sp>
      <p:sp>
        <p:nvSpPr>
          <p:cNvPr id="5" name="Rectangle 4"/>
          <p:cNvSpPr/>
          <p:nvPr/>
        </p:nvSpPr>
        <p:spPr>
          <a:xfrm>
            <a:off x="762000" y="1447800"/>
            <a:ext cx="3429000" cy="1752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bg1"/>
              </a:solidFill>
            </a:endParaRPr>
          </a:p>
        </p:txBody>
      </p:sp>
      <p:sp>
        <p:nvSpPr>
          <p:cNvPr id="6" name="Rectangle 5"/>
          <p:cNvSpPr/>
          <p:nvPr/>
        </p:nvSpPr>
        <p:spPr>
          <a:xfrm>
            <a:off x="4572000" y="1447799"/>
            <a:ext cx="3962400" cy="1754327"/>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ectangle 6"/>
          <p:cNvSpPr/>
          <p:nvPr/>
        </p:nvSpPr>
        <p:spPr>
          <a:xfrm>
            <a:off x="762000" y="3810000"/>
            <a:ext cx="3429000" cy="2895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TextBox 7"/>
          <p:cNvSpPr txBox="1"/>
          <p:nvPr/>
        </p:nvSpPr>
        <p:spPr>
          <a:xfrm>
            <a:off x="762000" y="1447800"/>
            <a:ext cx="3429000" cy="2031325"/>
          </a:xfrm>
          <a:prstGeom prst="rect">
            <a:avLst/>
          </a:prstGeom>
          <a:solidFill>
            <a:schemeClr val="accent5">
              <a:lumMod val="40000"/>
              <a:lumOff val="60000"/>
            </a:schemeClr>
          </a:solidFill>
          <a:ln>
            <a:solidFill>
              <a:schemeClr val="tx1"/>
            </a:solidFill>
          </a:ln>
        </p:spPr>
        <p:txBody>
          <a:bodyPr wrap="square" rtlCol="0">
            <a:spAutoFit/>
          </a:bodyPr>
          <a:lstStyle/>
          <a:p>
            <a:r>
              <a:rPr lang="en-US" dirty="0"/>
              <a:t>Rajiv Gandhi Cancer Institute and Research Centre is a visionary project started functioning on 01/07/1996.Inaugrated by Sonia Gandhi and Dr. Shankar </a:t>
            </a:r>
            <a:r>
              <a:rPr lang="en-US" dirty="0" err="1"/>
              <a:t>Dayal</a:t>
            </a:r>
            <a:r>
              <a:rPr lang="en-US" dirty="0"/>
              <a:t> Sharma. Presently, it is a 498 bedded hospital. </a:t>
            </a:r>
            <a:endParaRPr lang="en-IN" dirty="0"/>
          </a:p>
        </p:txBody>
      </p:sp>
      <p:sp>
        <p:nvSpPr>
          <p:cNvPr id="11" name="Rectangle 10"/>
          <p:cNvSpPr/>
          <p:nvPr/>
        </p:nvSpPr>
        <p:spPr>
          <a:xfrm>
            <a:off x="4572000" y="3810000"/>
            <a:ext cx="3962400" cy="286232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TextBox 12"/>
          <p:cNvSpPr txBox="1"/>
          <p:nvPr/>
        </p:nvSpPr>
        <p:spPr>
          <a:xfrm>
            <a:off x="762000" y="3810000"/>
            <a:ext cx="3429000" cy="2862322"/>
          </a:xfrm>
          <a:prstGeom prst="rect">
            <a:avLst/>
          </a:prstGeom>
          <a:solidFill>
            <a:schemeClr val="accent5">
              <a:lumMod val="40000"/>
              <a:lumOff val="60000"/>
            </a:schemeClr>
          </a:solidFill>
          <a:ln>
            <a:solidFill>
              <a:schemeClr val="tx1"/>
            </a:solidFill>
          </a:ln>
        </p:spPr>
        <p:txBody>
          <a:bodyPr wrap="square" rtlCol="0">
            <a:spAutoFit/>
          </a:bodyPr>
          <a:lstStyle/>
          <a:p>
            <a:r>
              <a:rPr lang="en-US" dirty="0"/>
              <a:t>It is unique in Northern India with: Comprehensive cancer care set up, highly qualified and experienced oncology team, well developed organ specific specialties, Interrelated cancer research program and lab services, It has modern state of art diagnostic and therapeutic </a:t>
            </a:r>
            <a:r>
              <a:rPr lang="en-US" dirty="0" err="1"/>
              <a:t>equipments</a:t>
            </a:r>
            <a:r>
              <a:rPr lang="en-US" dirty="0"/>
              <a:t>.</a:t>
            </a:r>
            <a:endParaRPr lang="en-IN" dirty="0"/>
          </a:p>
        </p:txBody>
      </p:sp>
      <p:sp>
        <p:nvSpPr>
          <p:cNvPr id="14" name="TextBox 13"/>
          <p:cNvSpPr txBox="1"/>
          <p:nvPr/>
        </p:nvSpPr>
        <p:spPr>
          <a:xfrm>
            <a:off x="4572000" y="1447800"/>
            <a:ext cx="3962400" cy="1754326"/>
          </a:xfrm>
          <a:prstGeom prst="rect">
            <a:avLst/>
          </a:prstGeom>
          <a:solidFill>
            <a:schemeClr val="accent5">
              <a:lumMod val="40000"/>
              <a:lumOff val="60000"/>
            </a:schemeClr>
          </a:solidFill>
        </p:spPr>
        <p:txBody>
          <a:bodyPr wrap="square" rtlCol="0">
            <a:spAutoFit/>
          </a:bodyPr>
          <a:lstStyle/>
          <a:p>
            <a:r>
              <a:rPr lang="en-US" dirty="0"/>
              <a:t>Human resource department: It is ever-growing and transitional concept. It manages employees managerial activities in an institute. The benefits of HR department have steadily expanded appreciation in healthcare. </a:t>
            </a:r>
            <a:endParaRPr lang="en-IN" dirty="0"/>
          </a:p>
        </p:txBody>
      </p:sp>
      <p:sp>
        <p:nvSpPr>
          <p:cNvPr id="15" name="TextBox 14"/>
          <p:cNvSpPr txBox="1"/>
          <p:nvPr/>
        </p:nvSpPr>
        <p:spPr>
          <a:xfrm>
            <a:off x="4572000" y="3810000"/>
            <a:ext cx="3962400" cy="2862322"/>
          </a:xfrm>
          <a:prstGeom prst="rect">
            <a:avLst/>
          </a:prstGeom>
          <a:solidFill>
            <a:schemeClr val="accent5">
              <a:lumMod val="40000"/>
              <a:lumOff val="60000"/>
            </a:schemeClr>
          </a:solidFill>
          <a:ln>
            <a:solidFill>
              <a:schemeClr val="tx1"/>
            </a:solidFill>
          </a:ln>
        </p:spPr>
        <p:txBody>
          <a:bodyPr wrap="square" rtlCol="0">
            <a:spAutoFit/>
          </a:bodyPr>
          <a:lstStyle/>
          <a:p>
            <a:r>
              <a:rPr lang="en-US" dirty="0"/>
              <a:t>The Training process at RGCI &amp; RC relates to the performance in the present and future anticipated jobs. The employees at RGCIRC are provided with opportunity to advance personally and professionally. RGCIRC aims at training each member for minimum 80 hours each year. Training is a systematic activity performed to modify the skills, attitudes and </a:t>
            </a:r>
            <a:r>
              <a:rPr lang="en-US" dirty="0" smtClean="0"/>
              <a:t>behavior </a:t>
            </a:r>
            <a:r>
              <a:rPr lang="en-US" dirty="0"/>
              <a:t>of </a:t>
            </a:r>
            <a:r>
              <a:rPr lang="en-US" dirty="0" smtClean="0"/>
              <a:t>an employee</a:t>
            </a:r>
            <a:r>
              <a:rPr lang="en-US" dirty="0"/>
              <a:t>.</a:t>
            </a:r>
            <a:endParaRPr lang="en-IN" dirty="0"/>
          </a:p>
        </p:txBody>
      </p:sp>
    </p:spTree>
    <p:extLst>
      <p:ext uri="{BB962C8B-B14F-4D97-AF65-F5344CB8AC3E}">
        <p14:creationId xmlns:p14="http://schemas.microsoft.com/office/powerpoint/2010/main" val="2130081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609600"/>
            <a:ext cx="7924800" cy="1600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ectangle 4"/>
          <p:cNvSpPr/>
          <p:nvPr/>
        </p:nvSpPr>
        <p:spPr>
          <a:xfrm>
            <a:off x="457200" y="2514600"/>
            <a:ext cx="7924800" cy="38100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dirty="0"/>
              <a:t>O</a:t>
            </a:r>
            <a:endParaRPr lang="en-IN" sz="4400" dirty="0"/>
          </a:p>
        </p:txBody>
      </p:sp>
      <p:sp>
        <p:nvSpPr>
          <p:cNvPr id="6" name="TextBox 5"/>
          <p:cNvSpPr txBox="1"/>
          <p:nvPr/>
        </p:nvSpPr>
        <p:spPr>
          <a:xfrm>
            <a:off x="457200" y="609600"/>
            <a:ext cx="7924800" cy="1569660"/>
          </a:xfrm>
          <a:prstGeom prst="rect">
            <a:avLst/>
          </a:prstGeom>
          <a:solidFill>
            <a:schemeClr val="accent5">
              <a:lumMod val="40000"/>
              <a:lumOff val="60000"/>
            </a:schemeClr>
          </a:solidFill>
        </p:spPr>
        <p:txBody>
          <a:bodyPr wrap="square" rtlCol="0">
            <a:spAutoFit/>
          </a:bodyPr>
          <a:lstStyle/>
          <a:p>
            <a:r>
              <a:rPr lang="en-US" sz="2400" dirty="0"/>
              <a:t>AIM </a:t>
            </a:r>
          </a:p>
          <a:p>
            <a:r>
              <a:rPr lang="en-US" sz="2400" dirty="0"/>
              <a:t>The aim of this study is to find out the challenges which have been faced or are being faced by HR professionals in training hospital staff </a:t>
            </a:r>
            <a:r>
              <a:rPr lang="en-US" sz="2000" dirty="0"/>
              <a:t>.</a:t>
            </a:r>
            <a:endParaRPr lang="en-IN" sz="2000" dirty="0"/>
          </a:p>
        </p:txBody>
      </p:sp>
      <p:sp>
        <p:nvSpPr>
          <p:cNvPr id="8" name="TextBox 7"/>
          <p:cNvSpPr txBox="1"/>
          <p:nvPr/>
        </p:nvSpPr>
        <p:spPr>
          <a:xfrm>
            <a:off x="457200" y="2514600"/>
            <a:ext cx="7924800" cy="3046988"/>
          </a:xfrm>
          <a:prstGeom prst="rect">
            <a:avLst/>
          </a:prstGeom>
          <a:noFill/>
        </p:spPr>
        <p:txBody>
          <a:bodyPr wrap="square" rtlCol="0">
            <a:spAutoFit/>
          </a:bodyPr>
          <a:lstStyle/>
          <a:p>
            <a:r>
              <a:rPr lang="en-US" sz="2400" dirty="0"/>
              <a:t>OBJECTIVES</a:t>
            </a:r>
          </a:p>
          <a:p>
            <a:pPr marL="285750" indent="-285750">
              <a:buFont typeface="Arial" pitchFamily="34" charset="0"/>
              <a:buChar char="•"/>
            </a:pPr>
            <a:r>
              <a:rPr lang="en-US" sz="2400" dirty="0"/>
              <a:t>To </a:t>
            </a:r>
            <a:r>
              <a:rPr lang="en-US" sz="2400" dirty="0" err="1"/>
              <a:t>analyse</a:t>
            </a:r>
            <a:r>
              <a:rPr lang="en-US" sz="2400" dirty="0"/>
              <a:t> the difference between training before and after </a:t>
            </a:r>
            <a:r>
              <a:rPr lang="en-US" sz="2400" dirty="0" err="1"/>
              <a:t>covid</a:t>
            </a:r>
            <a:r>
              <a:rPr lang="en-US" sz="2400" dirty="0"/>
              <a:t> pandemic.</a:t>
            </a:r>
          </a:p>
          <a:p>
            <a:pPr marL="285750" indent="-285750">
              <a:buFont typeface="Arial" pitchFamily="34" charset="0"/>
              <a:buChar char="•"/>
            </a:pPr>
            <a:r>
              <a:rPr lang="en-US" sz="2400" dirty="0"/>
              <a:t>To identify the problems faced by HR professionals for training hospital staff.</a:t>
            </a:r>
          </a:p>
          <a:p>
            <a:pPr marL="285750" indent="-285750">
              <a:buFont typeface="Arial" pitchFamily="34" charset="0"/>
              <a:buChar char="•"/>
            </a:pPr>
            <a:r>
              <a:rPr lang="en-US" sz="2400" dirty="0"/>
              <a:t>To find out the pros and cons of online and offline training</a:t>
            </a:r>
          </a:p>
          <a:p>
            <a:pPr marL="285750" indent="-285750">
              <a:buFont typeface="Arial" pitchFamily="34" charset="0"/>
              <a:buChar char="•"/>
            </a:pPr>
            <a:r>
              <a:rPr lang="en-US" sz="2400" dirty="0"/>
              <a:t>To study the challenges faced by training professionals in evaluating the impact of the training being provided.</a:t>
            </a:r>
            <a:endParaRPr lang="en-IN" sz="2400" dirty="0"/>
          </a:p>
        </p:txBody>
      </p:sp>
    </p:spTree>
    <p:extLst>
      <p:ext uri="{BB962C8B-B14F-4D97-AF65-F5344CB8AC3E}">
        <p14:creationId xmlns:p14="http://schemas.microsoft.com/office/powerpoint/2010/main" val="2174819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24100" y="228600"/>
            <a:ext cx="4038600" cy="9144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Rectangle 4"/>
          <p:cNvSpPr/>
          <p:nvPr/>
        </p:nvSpPr>
        <p:spPr>
          <a:xfrm>
            <a:off x="533400" y="1295400"/>
            <a:ext cx="3581400" cy="26670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6" name="Rectangle 5"/>
          <p:cNvSpPr/>
          <p:nvPr/>
        </p:nvSpPr>
        <p:spPr>
          <a:xfrm>
            <a:off x="4438650" y="1295400"/>
            <a:ext cx="3562350" cy="26670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ectangle 6"/>
          <p:cNvSpPr/>
          <p:nvPr/>
        </p:nvSpPr>
        <p:spPr>
          <a:xfrm>
            <a:off x="533400" y="4114800"/>
            <a:ext cx="3505200" cy="22860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ectangle 7"/>
          <p:cNvSpPr/>
          <p:nvPr/>
        </p:nvSpPr>
        <p:spPr>
          <a:xfrm>
            <a:off x="4438650" y="4114800"/>
            <a:ext cx="3562350" cy="22860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TextBox 8"/>
          <p:cNvSpPr txBox="1"/>
          <p:nvPr/>
        </p:nvSpPr>
        <p:spPr>
          <a:xfrm>
            <a:off x="2514600" y="228599"/>
            <a:ext cx="3848100" cy="707886"/>
          </a:xfrm>
          <a:prstGeom prst="rect">
            <a:avLst/>
          </a:prstGeom>
          <a:noFill/>
        </p:spPr>
        <p:txBody>
          <a:bodyPr wrap="square" rtlCol="0">
            <a:spAutoFit/>
          </a:bodyPr>
          <a:lstStyle/>
          <a:p>
            <a:pPr algn="ctr"/>
            <a:r>
              <a:rPr lang="en-US" sz="4000" dirty="0">
                <a:latin typeface="+mj-lt"/>
              </a:rPr>
              <a:t>METHODOLOGY</a:t>
            </a:r>
            <a:endParaRPr lang="en-IN" sz="4000" dirty="0">
              <a:latin typeface="+mj-lt"/>
            </a:endParaRPr>
          </a:p>
        </p:txBody>
      </p:sp>
      <p:sp>
        <p:nvSpPr>
          <p:cNvPr id="11" name="TextBox 10"/>
          <p:cNvSpPr txBox="1"/>
          <p:nvPr/>
        </p:nvSpPr>
        <p:spPr>
          <a:xfrm>
            <a:off x="533400" y="1447800"/>
            <a:ext cx="3581400" cy="2585323"/>
          </a:xfrm>
          <a:prstGeom prst="rect">
            <a:avLst/>
          </a:prstGeom>
          <a:noFill/>
        </p:spPr>
        <p:txBody>
          <a:bodyPr wrap="square" rtlCol="0">
            <a:spAutoFit/>
          </a:bodyPr>
          <a:lstStyle/>
          <a:p>
            <a:r>
              <a:rPr lang="en-US" dirty="0"/>
              <a:t>SEARCH STRATEGY: Similar articles on training before and after </a:t>
            </a:r>
            <a:r>
              <a:rPr lang="en-US" dirty="0" err="1"/>
              <a:t>covid</a:t>
            </a:r>
            <a:r>
              <a:rPr lang="en-US" dirty="0"/>
              <a:t> times in hospital sector available on </a:t>
            </a:r>
            <a:r>
              <a:rPr lang="en-US" dirty="0" err="1"/>
              <a:t>pubmed</a:t>
            </a:r>
            <a:r>
              <a:rPr lang="en-US" dirty="0"/>
              <a:t>, </a:t>
            </a:r>
            <a:r>
              <a:rPr lang="en-US" dirty="0" err="1"/>
              <a:t>researchgate</a:t>
            </a:r>
            <a:r>
              <a:rPr lang="en-US" dirty="0"/>
              <a:t>, </a:t>
            </a:r>
            <a:r>
              <a:rPr lang="en-US" dirty="0" err="1"/>
              <a:t>googlescholar</a:t>
            </a:r>
            <a:r>
              <a:rPr lang="en-US" dirty="0"/>
              <a:t>, </a:t>
            </a:r>
            <a:r>
              <a:rPr lang="en-US" dirty="0" err="1"/>
              <a:t>ncbi,nichd</a:t>
            </a:r>
            <a:r>
              <a:rPr lang="en-US" dirty="0"/>
              <a:t>, </a:t>
            </a:r>
            <a:r>
              <a:rPr lang="en-US" dirty="0" err="1"/>
              <a:t>webmd</a:t>
            </a:r>
            <a:r>
              <a:rPr lang="en-US" dirty="0"/>
              <a:t> and their combinations which included human resource department and training have been reviewed. </a:t>
            </a:r>
            <a:endParaRPr lang="en-IN" dirty="0"/>
          </a:p>
        </p:txBody>
      </p:sp>
      <p:sp>
        <p:nvSpPr>
          <p:cNvPr id="12" name="TextBox 11"/>
          <p:cNvSpPr txBox="1"/>
          <p:nvPr/>
        </p:nvSpPr>
        <p:spPr>
          <a:xfrm>
            <a:off x="4724400" y="1295400"/>
            <a:ext cx="3276600" cy="1754326"/>
          </a:xfrm>
          <a:prstGeom prst="rect">
            <a:avLst/>
          </a:prstGeom>
          <a:noFill/>
        </p:spPr>
        <p:txBody>
          <a:bodyPr wrap="square" rtlCol="0">
            <a:spAutoFit/>
          </a:bodyPr>
          <a:lstStyle/>
          <a:p>
            <a:r>
              <a:rPr lang="en-US" dirty="0"/>
              <a:t>INCLUSION CRITERIA: Articles that were directly related to the study topic and researches that were done in the past 10 years and researches that were published during the pandemic. </a:t>
            </a:r>
            <a:endParaRPr lang="en-IN" dirty="0"/>
          </a:p>
        </p:txBody>
      </p:sp>
      <p:sp>
        <p:nvSpPr>
          <p:cNvPr id="13" name="TextBox 12"/>
          <p:cNvSpPr txBox="1"/>
          <p:nvPr/>
        </p:nvSpPr>
        <p:spPr>
          <a:xfrm>
            <a:off x="533400" y="4114800"/>
            <a:ext cx="3505200" cy="1477328"/>
          </a:xfrm>
          <a:prstGeom prst="rect">
            <a:avLst/>
          </a:prstGeom>
          <a:noFill/>
        </p:spPr>
        <p:txBody>
          <a:bodyPr wrap="square" rtlCol="0">
            <a:spAutoFit/>
          </a:bodyPr>
          <a:lstStyle/>
          <a:p>
            <a:r>
              <a:rPr lang="en-US" dirty="0"/>
              <a:t>EXCLUSION CRITERIA: Non-relevant articles that were not directly related to the study topic and researches that did not contain enough information.</a:t>
            </a:r>
            <a:endParaRPr lang="en-IN" dirty="0"/>
          </a:p>
        </p:txBody>
      </p:sp>
      <p:sp>
        <p:nvSpPr>
          <p:cNvPr id="14" name="TextBox 13"/>
          <p:cNvSpPr txBox="1"/>
          <p:nvPr/>
        </p:nvSpPr>
        <p:spPr>
          <a:xfrm>
            <a:off x="4724400" y="4114800"/>
            <a:ext cx="3276600" cy="1754326"/>
          </a:xfrm>
          <a:prstGeom prst="rect">
            <a:avLst/>
          </a:prstGeom>
          <a:noFill/>
        </p:spPr>
        <p:txBody>
          <a:bodyPr wrap="square" rtlCol="0">
            <a:spAutoFit/>
          </a:bodyPr>
          <a:lstStyle/>
          <a:p>
            <a:r>
              <a:rPr lang="en-US" dirty="0"/>
              <a:t>DATA EXTRACTION: It was done on the basis of the information </a:t>
            </a:r>
            <a:r>
              <a:rPr lang="en-US" dirty="0" err="1"/>
              <a:t>analysed</a:t>
            </a:r>
            <a:r>
              <a:rPr lang="en-US" dirty="0"/>
              <a:t> in the articles such as name of original author, the year of publication and the process of facts compilation.</a:t>
            </a:r>
            <a:endParaRPr lang="en-IN" dirty="0"/>
          </a:p>
        </p:txBody>
      </p:sp>
    </p:spTree>
    <p:extLst>
      <p:ext uri="{BB962C8B-B14F-4D97-AF65-F5344CB8AC3E}">
        <p14:creationId xmlns:p14="http://schemas.microsoft.com/office/powerpoint/2010/main" val="468848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71800" y="304800"/>
            <a:ext cx="3200400" cy="9144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ectangle 4"/>
          <p:cNvSpPr/>
          <p:nvPr/>
        </p:nvSpPr>
        <p:spPr>
          <a:xfrm>
            <a:off x="609600" y="1524000"/>
            <a:ext cx="7772400" cy="17526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5"/>
          <p:cNvSpPr/>
          <p:nvPr/>
        </p:nvSpPr>
        <p:spPr>
          <a:xfrm>
            <a:off x="609600" y="3505200"/>
            <a:ext cx="7772400" cy="30480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TextBox 6"/>
          <p:cNvSpPr txBox="1"/>
          <p:nvPr/>
        </p:nvSpPr>
        <p:spPr>
          <a:xfrm>
            <a:off x="2971800" y="304800"/>
            <a:ext cx="3200400" cy="769441"/>
          </a:xfrm>
          <a:prstGeom prst="rect">
            <a:avLst/>
          </a:prstGeom>
          <a:noFill/>
        </p:spPr>
        <p:txBody>
          <a:bodyPr wrap="square" rtlCol="0">
            <a:spAutoFit/>
          </a:bodyPr>
          <a:lstStyle/>
          <a:p>
            <a:pPr algn="ctr"/>
            <a:r>
              <a:rPr lang="en-US" sz="4400" dirty="0">
                <a:latin typeface="+mj-lt"/>
              </a:rPr>
              <a:t>RESULTS</a:t>
            </a:r>
            <a:endParaRPr lang="en-IN" sz="4400" dirty="0">
              <a:latin typeface="+mj-lt"/>
            </a:endParaRPr>
          </a:p>
        </p:txBody>
      </p:sp>
      <p:sp>
        <p:nvSpPr>
          <p:cNvPr id="10" name="TextBox 9"/>
          <p:cNvSpPr txBox="1"/>
          <p:nvPr/>
        </p:nvSpPr>
        <p:spPr>
          <a:xfrm>
            <a:off x="609600" y="1524000"/>
            <a:ext cx="7772400" cy="1631216"/>
          </a:xfrm>
          <a:prstGeom prst="rect">
            <a:avLst/>
          </a:prstGeom>
          <a:noFill/>
        </p:spPr>
        <p:txBody>
          <a:bodyPr wrap="square" rtlCol="0">
            <a:spAutoFit/>
          </a:bodyPr>
          <a:lstStyle/>
          <a:p>
            <a:r>
              <a:rPr lang="en-US" sz="2000" dirty="0"/>
              <a:t>TRAINING BEFORE PANDEMIC: Offline trainings were done face to face, they were way more interactive, there was minimum need for technology. Resources and audience have to present at one place, course content was flexible .</a:t>
            </a:r>
          </a:p>
          <a:p>
            <a:r>
              <a:rPr lang="en-US" sz="2000" dirty="0"/>
              <a:t>It was easier to measure the behavior change and learners engagement</a:t>
            </a:r>
            <a:r>
              <a:rPr lang="en-US" dirty="0"/>
              <a:t>. </a:t>
            </a:r>
            <a:endParaRPr lang="en-IN" dirty="0"/>
          </a:p>
        </p:txBody>
      </p:sp>
      <p:sp>
        <p:nvSpPr>
          <p:cNvPr id="12" name="TextBox 11"/>
          <p:cNvSpPr txBox="1"/>
          <p:nvPr/>
        </p:nvSpPr>
        <p:spPr>
          <a:xfrm>
            <a:off x="609600" y="4038600"/>
            <a:ext cx="7772400" cy="2554545"/>
          </a:xfrm>
          <a:prstGeom prst="rect">
            <a:avLst/>
          </a:prstGeom>
          <a:noFill/>
        </p:spPr>
        <p:txBody>
          <a:bodyPr wrap="square" rtlCol="0">
            <a:spAutoFit/>
          </a:bodyPr>
          <a:lstStyle/>
          <a:p>
            <a:r>
              <a:rPr lang="en-US" sz="2000" dirty="0"/>
              <a:t>TRAINING DURING PANDEMIC: Online training needs least infrastructure. Online surveys and activities can map the level of participation.</a:t>
            </a:r>
          </a:p>
          <a:p>
            <a:r>
              <a:rPr lang="en-US" sz="2000" dirty="0" smtClean="0"/>
              <a:t>EVALUATIN OF THE TRAINING : </a:t>
            </a:r>
            <a:r>
              <a:rPr lang="en-US" sz="2000" dirty="0"/>
              <a:t>Due to these online classes, HR professionals are facing lot of challenges in evaluating learners engagement and their feedback evaluation as employees don’t attend these trainings sincerely. They attend it just for the sake of attendance these days</a:t>
            </a:r>
            <a:r>
              <a:rPr lang="en-US" sz="1400" dirty="0"/>
              <a:t>.</a:t>
            </a:r>
          </a:p>
        </p:txBody>
      </p:sp>
    </p:spTree>
    <p:extLst>
      <p:ext uri="{BB962C8B-B14F-4D97-AF65-F5344CB8AC3E}">
        <p14:creationId xmlns:p14="http://schemas.microsoft.com/office/powerpoint/2010/main" val="415919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04800"/>
            <a:ext cx="3657600" cy="62484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ectangle 4"/>
          <p:cNvSpPr/>
          <p:nvPr/>
        </p:nvSpPr>
        <p:spPr>
          <a:xfrm>
            <a:off x="4495800" y="304800"/>
            <a:ext cx="4114800" cy="6248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extBox 5"/>
          <p:cNvSpPr txBox="1"/>
          <p:nvPr/>
        </p:nvSpPr>
        <p:spPr>
          <a:xfrm>
            <a:off x="381000" y="304800"/>
            <a:ext cx="3657600" cy="5601533"/>
          </a:xfrm>
          <a:prstGeom prst="rect">
            <a:avLst/>
          </a:prstGeom>
          <a:noFill/>
        </p:spPr>
        <p:txBody>
          <a:bodyPr wrap="square" rtlCol="0">
            <a:spAutoFit/>
          </a:bodyPr>
          <a:lstStyle/>
          <a:p>
            <a:r>
              <a:rPr lang="en-US" sz="2000" dirty="0"/>
              <a:t>BENEFITS OF ONLINE TRAINING</a:t>
            </a:r>
          </a:p>
          <a:p>
            <a:pPr marL="285750" indent="-285750">
              <a:buFont typeface="Arial" pitchFamily="34" charset="0"/>
              <a:buChar char="•"/>
            </a:pPr>
            <a:r>
              <a:rPr lang="en-US" sz="2000" dirty="0"/>
              <a:t>Cost reduction: Each employee can simply access the online training program and participate in training.</a:t>
            </a:r>
          </a:p>
          <a:p>
            <a:pPr marL="285750" indent="-285750">
              <a:buFont typeface="Arial" pitchFamily="34" charset="0"/>
              <a:buChar char="•"/>
            </a:pPr>
            <a:r>
              <a:rPr lang="en-US" sz="2000" dirty="0"/>
              <a:t>Decreased training time: Training seat time has drastically changed by condensing learning materials.</a:t>
            </a:r>
          </a:p>
          <a:p>
            <a:pPr marL="285750" indent="-285750">
              <a:buFont typeface="Arial" pitchFamily="34" charset="0"/>
              <a:buChar char="•"/>
            </a:pPr>
            <a:r>
              <a:rPr lang="en-US" sz="2000" dirty="0"/>
              <a:t>East to update and expand: Healthcare organizations can update their training materials quickly and cost effectively.</a:t>
            </a:r>
          </a:p>
          <a:p>
            <a:pPr marL="285750" indent="-285750">
              <a:buFont typeface="Arial" pitchFamily="34" charset="0"/>
              <a:buChar char="•"/>
            </a:pPr>
            <a:r>
              <a:rPr lang="en-US" sz="2000" dirty="0"/>
              <a:t>Rapid employee orientation: Employees can easily assess online training materials on their job via internet.</a:t>
            </a:r>
          </a:p>
          <a:p>
            <a:pPr marL="285750" indent="-285750">
              <a:buFont typeface="Arial" pitchFamily="34" charset="0"/>
              <a:buChar char="•"/>
            </a:pPr>
            <a:endParaRPr lang="en-US" dirty="0"/>
          </a:p>
        </p:txBody>
      </p:sp>
      <p:sp>
        <p:nvSpPr>
          <p:cNvPr id="7" name="TextBox 6"/>
          <p:cNvSpPr txBox="1"/>
          <p:nvPr/>
        </p:nvSpPr>
        <p:spPr>
          <a:xfrm>
            <a:off x="4495800" y="304800"/>
            <a:ext cx="4114800" cy="1015663"/>
          </a:xfrm>
          <a:prstGeom prst="rect">
            <a:avLst/>
          </a:prstGeom>
          <a:solidFill>
            <a:schemeClr val="accent5">
              <a:lumMod val="40000"/>
              <a:lumOff val="60000"/>
            </a:schemeClr>
          </a:solidFill>
        </p:spPr>
        <p:txBody>
          <a:bodyPr wrap="square" rtlCol="0">
            <a:spAutoFit/>
          </a:bodyPr>
          <a:lstStyle/>
          <a:p>
            <a:r>
              <a:rPr lang="en-US" sz="2000" dirty="0"/>
              <a:t>PROBLEMS FACED BY HR PROFESSIONALS IN TRAINING HOSPITAL STAFF</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1320464"/>
            <a:ext cx="4114800" cy="523273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4232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7400" y="304800"/>
            <a:ext cx="5181600" cy="10668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ectangle 4"/>
          <p:cNvSpPr/>
          <p:nvPr/>
        </p:nvSpPr>
        <p:spPr>
          <a:xfrm>
            <a:off x="762000" y="1676400"/>
            <a:ext cx="3886200" cy="18288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5"/>
          <p:cNvSpPr/>
          <p:nvPr/>
        </p:nvSpPr>
        <p:spPr>
          <a:xfrm>
            <a:off x="5105400" y="1676400"/>
            <a:ext cx="3429000" cy="18288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ectangle 6"/>
          <p:cNvSpPr/>
          <p:nvPr/>
        </p:nvSpPr>
        <p:spPr>
          <a:xfrm>
            <a:off x="762000" y="4191000"/>
            <a:ext cx="3886200" cy="19050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ectangle 7"/>
          <p:cNvSpPr/>
          <p:nvPr/>
        </p:nvSpPr>
        <p:spPr>
          <a:xfrm>
            <a:off x="5105400" y="4191000"/>
            <a:ext cx="3429000" cy="19050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TextBox 8"/>
          <p:cNvSpPr txBox="1"/>
          <p:nvPr/>
        </p:nvSpPr>
        <p:spPr>
          <a:xfrm>
            <a:off x="2057400" y="304800"/>
            <a:ext cx="5181600" cy="707886"/>
          </a:xfrm>
          <a:prstGeom prst="rect">
            <a:avLst/>
          </a:prstGeom>
          <a:noFill/>
        </p:spPr>
        <p:txBody>
          <a:bodyPr wrap="square" rtlCol="0">
            <a:spAutoFit/>
          </a:bodyPr>
          <a:lstStyle/>
          <a:p>
            <a:pPr algn="ctr"/>
            <a:r>
              <a:rPr lang="en-US" sz="4000" dirty="0">
                <a:latin typeface="+mj-lt"/>
              </a:rPr>
              <a:t>RECOMMENDATIONS</a:t>
            </a:r>
            <a:endParaRPr lang="en-IN" sz="4000" dirty="0">
              <a:latin typeface="+mj-lt"/>
            </a:endParaRPr>
          </a:p>
        </p:txBody>
      </p:sp>
      <p:sp>
        <p:nvSpPr>
          <p:cNvPr id="10" name="TextBox 9"/>
          <p:cNvSpPr txBox="1"/>
          <p:nvPr/>
        </p:nvSpPr>
        <p:spPr>
          <a:xfrm>
            <a:off x="762000" y="1676400"/>
            <a:ext cx="3886200" cy="1631216"/>
          </a:xfrm>
          <a:prstGeom prst="rect">
            <a:avLst/>
          </a:prstGeom>
          <a:noFill/>
        </p:spPr>
        <p:txBody>
          <a:bodyPr wrap="square" rtlCol="0">
            <a:spAutoFit/>
          </a:bodyPr>
          <a:lstStyle/>
          <a:p>
            <a:r>
              <a:rPr lang="en-US" sz="2000" dirty="0"/>
              <a:t>Make it visual: Multimedia presentations and attention grabbing images and graphics should be present in online training courses</a:t>
            </a:r>
            <a:endParaRPr lang="en-IN" sz="2000" dirty="0"/>
          </a:p>
        </p:txBody>
      </p:sp>
      <p:sp>
        <p:nvSpPr>
          <p:cNvPr id="11" name="TextBox 10"/>
          <p:cNvSpPr txBox="1"/>
          <p:nvPr/>
        </p:nvSpPr>
        <p:spPr>
          <a:xfrm>
            <a:off x="5105400" y="1676400"/>
            <a:ext cx="3429000" cy="1323439"/>
          </a:xfrm>
          <a:prstGeom prst="rect">
            <a:avLst/>
          </a:prstGeom>
          <a:noFill/>
        </p:spPr>
        <p:txBody>
          <a:bodyPr wrap="square" rtlCol="0">
            <a:spAutoFit/>
          </a:bodyPr>
          <a:lstStyle/>
          <a:p>
            <a:r>
              <a:rPr lang="en-US" sz="2000" dirty="0"/>
              <a:t>Know our learners: Conducting surveys, focus groups, interviews and online assessments</a:t>
            </a:r>
            <a:endParaRPr lang="en-IN" sz="2000" dirty="0"/>
          </a:p>
        </p:txBody>
      </p:sp>
      <p:sp>
        <p:nvSpPr>
          <p:cNvPr id="12" name="TextBox 11"/>
          <p:cNvSpPr txBox="1"/>
          <p:nvPr/>
        </p:nvSpPr>
        <p:spPr>
          <a:xfrm>
            <a:off x="762000" y="4191000"/>
            <a:ext cx="3886200" cy="1292662"/>
          </a:xfrm>
          <a:prstGeom prst="rect">
            <a:avLst/>
          </a:prstGeom>
          <a:noFill/>
        </p:spPr>
        <p:txBody>
          <a:bodyPr wrap="square" rtlCol="0">
            <a:spAutoFit/>
          </a:bodyPr>
          <a:lstStyle/>
          <a:p>
            <a:r>
              <a:rPr lang="en-US" sz="2000" dirty="0"/>
              <a:t>Improve skill and task mastery with online scenarios: Online scenarios and simulations are teaching tools. </a:t>
            </a:r>
          </a:p>
          <a:p>
            <a:endParaRPr lang="en-IN" dirty="0"/>
          </a:p>
        </p:txBody>
      </p:sp>
      <p:sp>
        <p:nvSpPr>
          <p:cNvPr id="13" name="TextBox 12"/>
          <p:cNvSpPr txBox="1"/>
          <p:nvPr/>
        </p:nvSpPr>
        <p:spPr>
          <a:xfrm>
            <a:off x="5105400" y="4191000"/>
            <a:ext cx="3429000" cy="2215991"/>
          </a:xfrm>
          <a:prstGeom prst="rect">
            <a:avLst/>
          </a:prstGeom>
          <a:noFill/>
        </p:spPr>
        <p:txBody>
          <a:bodyPr wrap="square" rtlCol="0">
            <a:spAutoFit/>
          </a:bodyPr>
          <a:lstStyle/>
          <a:p>
            <a:r>
              <a:rPr lang="en-US" sz="2000" dirty="0"/>
              <a:t>Create an easy to localize training courses: Localize training courses from starting so that we can avoid costly updates and modifications later on.</a:t>
            </a:r>
          </a:p>
          <a:p>
            <a:endParaRPr lang="en-IN" dirty="0"/>
          </a:p>
        </p:txBody>
      </p:sp>
    </p:spTree>
    <p:extLst>
      <p:ext uri="{BB962C8B-B14F-4D97-AF65-F5344CB8AC3E}">
        <p14:creationId xmlns:p14="http://schemas.microsoft.com/office/powerpoint/2010/main" val="2983493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28800" y="685800"/>
            <a:ext cx="4648200" cy="9906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ectangle 4"/>
          <p:cNvSpPr/>
          <p:nvPr/>
        </p:nvSpPr>
        <p:spPr>
          <a:xfrm>
            <a:off x="990600" y="2057400"/>
            <a:ext cx="3581400" cy="30480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5"/>
          <p:cNvSpPr/>
          <p:nvPr/>
        </p:nvSpPr>
        <p:spPr>
          <a:xfrm>
            <a:off x="4953000" y="2057400"/>
            <a:ext cx="3810000" cy="30480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TextBox 6"/>
          <p:cNvSpPr txBox="1"/>
          <p:nvPr/>
        </p:nvSpPr>
        <p:spPr>
          <a:xfrm>
            <a:off x="1828800" y="685800"/>
            <a:ext cx="4648200" cy="707886"/>
          </a:xfrm>
          <a:prstGeom prst="rect">
            <a:avLst/>
          </a:prstGeom>
          <a:noFill/>
        </p:spPr>
        <p:txBody>
          <a:bodyPr wrap="square" rtlCol="0">
            <a:spAutoFit/>
          </a:bodyPr>
          <a:lstStyle/>
          <a:p>
            <a:pPr algn="ctr"/>
            <a:r>
              <a:rPr lang="en-US" sz="4000" dirty="0">
                <a:latin typeface="+mj-lt"/>
              </a:rPr>
              <a:t>LIMITATIONS</a:t>
            </a:r>
            <a:endParaRPr lang="en-IN" sz="4000" dirty="0">
              <a:latin typeface="+mj-lt"/>
            </a:endParaRPr>
          </a:p>
        </p:txBody>
      </p:sp>
      <p:sp>
        <p:nvSpPr>
          <p:cNvPr id="8" name="TextBox 7"/>
          <p:cNvSpPr txBox="1"/>
          <p:nvPr/>
        </p:nvSpPr>
        <p:spPr>
          <a:xfrm>
            <a:off x="990600" y="2514600"/>
            <a:ext cx="3581400" cy="1938992"/>
          </a:xfrm>
          <a:prstGeom prst="rect">
            <a:avLst/>
          </a:prstGeom>
          <a:noFill/>
        </p:spPr>
        <p:txBody>
          <a:bodyPr wrap="square" rtlCol="0">
            <a:spAutoFit/>
          </a:bodyPr>
          <a:lstStyle/>
          <a:p>
            <a:r>
              <a:rPr lang="en-US" sz="2000" dirty="0"/>
              <a:t>Lack of previous studies in the research area as literature review is an important part of any research because it helps to identify the scope of works that have been done in this area</a:t>
            </a:r>
            <a:endParaRPr lang="en-IN" sz="2000" dirty="0"/>
          </a:p>
        </p:txBody>
      </p:sp>
      <p:sp>
        <p:nvSpPr>
          <p:cNvPr id="9" name="TextBox 8"/>
          <p:cNvSpPr txBox="1"/>
          <p:nvPr/>
        </p:nvSpPr>
        <p:spPr>
          <a:xfrm>
            <a:off x="4953000" y="2819400"/>
            <a:ext cx="3810000" cy="1631216"/>
          </a:xfrm>
          <a:prstGeom prst="rect">
            <a:avLst/>
          </a:prstGeom>
          <a:noFill/>
        </p:spPr>
        <p:txBody>
          <a:bodyPr wrap="square" rtlCol="0">
            <a:spAutoFit/>
          </a:bodyPr>
          <a:lstStyle/>
          <a:p>
            <a:r>
              <a:rPr lang="en-US" sz="2000" dirty="0"/>
              <a:t>It was difficult to find research papers published during this pandemic as training in these difficult times was not on the priority</a:t>
            </a:r>
            <a:endParaRPr lang="en-IN" sz="2000" dirty="0"/>
          </a:p>
        </p:txBody>
      </p:sp>
    </p:spTree>
    <p:extLst>
      <p:ext uri="{BB962C8B-B14F-4D97-AF65-F5344CB8AC3E}">
        <p14:creationId xmlns:p14="http://schemas.microsoft.com/office/powerpoint/2010/main" val="1671952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38400" y="457200"/>
            <a:ext cx="3962400" cy="7620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ectangle 4"/>
          <p:cNvSpPr/>
          <p:nvPr/>
        </p:nvSpPr>
        <p:spPr>
          <a:xfrm>
            <a:off x="381000" y="1600200"/>
            <a:ext cx="2514600" cy="48006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5"/>
          <p:cNvSpPr/>
          <p:nvPr/>
        </p:nvSpPr>
        <p:spPr>
          <a:xfrm>
            <a:off x="3162300" y="1600200"/>
            <a:ext cx="2514600" cy="48006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ectangle 6"/>
          <p:cNvSpPr/>
          <p:nvPr/>
        </p:nvSpPr>
        <p:spPr>
          <a:xfrm>
            <a:off x="6019800" y="1600200"/>
            <a:ext cx="2514600" cy="480060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TextBox 7"/>
          <p:cNvSpPr txBox="1"/>
          <p:nvPr/>
        </p:nvSpPr>
        <p:spPr>
          <a:xfrm>
            <a:off x="2438400" y="457200"/>
            <a:ext cx="3962400" cy="707886"/>
          </a:xfrm>
          <a:prstGeom prst="rect">
            <a:avLst/>
          </a:prstGeom>
          <a:noFill/>
        </p:spPr>
        <p:txBody>
          <a:bodyPr wrap="square" rtlCol="0">
            <a:spAutoFit/>
          </a:bodyPr>
          <a:lstStyle/>
          <a:p>
            <a:pPr algn="ctr"/>
            <a:r>
              <a:rPr lang="en-US" sz="4000" dirty="0">
                <a:latin typeface="+mj-lt"/>
              </a:rPr>
              <a:t>CONCLUSION</a:t>
            </a:r>
            <a:endParaRPr lang="en-IN" sz="4000" dirty="0">
              <a:latin typeface="+mj-lt"/>
            </a:endParaRPr>
          </a:p>
        </p:txBody>
      </p:sp>
      <p:sp>
        <p:nvSpPr>
          <p:cNvPr id="9" name="TextBox 8"/>
          <p:cNvSpPr txBox="1"/>
          <p:nvPr/>
        </p:nvSpPr>
        <p:spPr>
          <a:xfrm>
            <a:off x="381000" y="1905000"/>
            <a:ext cx="2514600" cy="3693319"/>
          </a:xfrm>
          <a:prstGeom prst="rect">
            <a:avLst/>
          </a:prstGeom>
          <a:solidFill>
            <a:schemeClr val="accent5">
              <a:lumMod val="40000"/>
              <a:lumOff val="60000"/>
            </a:schemeClr>
          </a:solidFill>
        </p:spPr>
        <p:txBody>
          <a:bodyPr wrap="square" rtlCol="0">
            <a:spAutoFit/>
          </a:bodyPr>
          <a:lstStyle/>
          <a:p>
            <a:r>
              <a:rPr lang="en-IN" dirty="0"/>
              <a:t>Internet bandwidth is relatively low with lesser access points and data packages are costly in comparison to the income of the people in many developing countries, thus making accessibility and affordability inadequate. Policy level intervention is required to improve this situation.</a:t>
            </a:r>
          </a:p>
        </p:txBody>
      </p:sp>
      <p:sp>
        <p:nvSpPr>
          <p:cNvPr id="11" name="TextBox 10"/>
          <p:cNvSpPr txBox="1"/>
          <p:nvPr/>
        </p:nvSpPr>
        <p:spPr>
          <a:xfrm>
            <a:off x="3162300" y="1600200"/>
            <a:ext cx="2514600" cy="4247317"/>
          </a:xfrm>
          <a:prstGeom prst="rect">
            <a:avLst/>
          </a:prstGeom>
          <a:noFill/>
        </p:spPr>
        <p:txBody>
          <a:bodyPr wrap="square" rtlCol="0">
            <a:spAutoFit/>
          </a:bodyPr>
          <a:lstStyle/>
          <a:p>
            <a:r>
              <a:rPr lang="en-IN" dirty="0"/>
              <a:t>The affordability and accessibility for all the learners of varied economic background is identified as a challenge, for which the training tools developer could focus on customization. The lesson from the covid-19 pandemic is that trainers and learners should be oriented on use of different online training tools.</a:t>
            </a:r>
          </a:p>
        </p:txBody>
      </p:sp>
      <p:sp>
        <p:nvSpPr>
          <p:cNvPr id="12" name="TextBox 11"/>
          <p:cNvSpPr txBox="1"/>
          <p:nvPr/>
        </p:nvSpPr>
        <p:spPr>
          <a:xfrm>
            <a:off x="6019800" y="1600200"/>
            <a:ext cx="2514600" cy="4247317"/>
          </a:xfrm>
          <a:prstGeom prst="rect">
            <a:avLst/>
          </a:prstGeom>
          <a:noFill/>
        </p:spPr>
        <p:txBody>
          <a:bodyPr wrap="square" rtlCol="0">
            <a:spAutoFit/>
          </a:bodyPr>
          <a:lstStyle/>
          <a:p>
            <a:r>
              <a:rPr lang="en-IN" dirty="0"/>
              <a:t>The use of online learning has skyrocketed due to majority of workforce is now working digitally. Hospitals should not lose focus on the in-person or conference development opportunities. Human engagement and interaction are still key components of how people learn. </a:t>
            </a:r>
          </a:p>
          <a:p>
            <a:endParaRPr lang="en-IN" sz="2000" dirty="0"/>
          </a:p>
        </p:txBody>
      </p:sp>
    </p:spTree>
    <p:extLst>
      <p:ext uri="{BB962C8B-B14F-4D97-AF65-F5344CB8AC3E}">
        <p14:creationId xmlns:p14="http://schemas.microsoft.com/office/powerpoint/2010/main" val="425807466"/>
      </p:ext>
    </p:extLst>
  </p:cSld>
  <p:clrMapOvr>
    <a:masterClrMapping/>
  </p:clrMapOvr>
</p:sld>
</file>

<file path=ppt/theme/theme1.xml><?xml version="1.0" encoding="utf-8"?>
<a:theme xmlns:a="http://schemas.openxmlformats.org/drawingml/2006/main" name="Fra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 xmlns:thm15="http://schemas.microsoft.com/office/thememl/2012/main"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emplate>TM03457475[[fn=Frame]]</Template>
  <TotalTime>585</TotalTime>
  <Words>1043</Words>
  <Application>Microsoft Office PowerPoint</Application>
  <PresentationFormat>On-screen Show (4:3)</PresentationFormat>
  <Paragraphs>61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Frame</vt:lpstr>
      <vt:lpstr>The Challenges faced by HR Professionals in training hospital staff during Covid- 19 pandemic</vt:lpstr>
      <vt:lpstr>BACKGROUND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PROGRAM OUTCOMES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BANSAL JI</dc:creator>
  <cp:lastModifiedBy>rgci</cp:lastModifiedBy>
  <cp:revision>28</cp:revision>
  <dcterms:created xsi:type="dcterms:W3CDTF">2021-06-09T15:59:31Z</dcterms:created>
  <dcterms:modified xsi:type="dcterms:W3CDTF">2021-06-11T07:48:11Z</dcterms:modified>
</cp:coreProperties>
</file>