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64" r:id="rId3"/>
    <p:sldId id="257" r:id="rId4"/>
    <p:sldId id="258" r:id="rId5"/>
    <p:sldId id="259" r:id="rId6"/>
    <p:sldId id="260" r:id="rId7"/>
    <p:sldId id="261" r:id="rId8"/>
    <p:sldId id="262" r:id="rId9"/>
    <p:sldId id="263"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09-Jun-21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09-Jun-21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09-Jun-21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09-Jun-21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09-Jun-21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09-Jun-21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09-Jun-21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09-Jun-21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09-Jun-21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09-Jun-21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09-Jun-21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09-Jun-21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doi.org/10.21203/rs.3.rs-324238/v1" TargetMode="External"/><Relationship Id="rId3" Type="http://schemas.openxmlformats.org/officeDocument/2006/relationships/hyperlink" Target="https://doi.org/10.1101/2021.04.17.21255665" TargetMode="External"/><Relationship Id="rId7" Type="http://schemas.openxmlformats.org/officeDocument/2006/relationships/hyperlink" Target="https://doi.org/10.1016/S1473-3099(21)00081-5" TargetMode="External"/><Relationship Id="rId2" Type="http://schemas.openxmlformats.org/officeDocument/2006/relationships/hyperlink" Target="https://doi.org/10.5455/AAM.75790" TargetMode="External"/><Relationship Id="rId1" Type="http://schemas.openxmlformats.org/officeDocument/2006/relationships/slideLayout" Target="../slideLayouts/slideLayout2.xml"/><Relationship Id="rId6" Type="http://schemas.openxmlformats.org/officeDocument/2006/relationships/hyperlink" Target="https://doi.org/10.20944/preprints202104.0552.v1" TargetMode="External"/><Relationship Id="rId5" Type="http://schemas.openxmlformats.org/officeDocument/2006/relationships/hyperlink" Target="https://doi.org/10.2147/RMHP.S284313" TargetMode="External"/><Relationship Id="rId4" Type="http://schemas.openxmlformats.org/officeDocument/2006/relationships/hyperlink" Target="https://doi.org/10.4269/ajtmh.20-0812" TargetMode="External"/><Relationship Id="rId9" Type="http://schemas.openxmlformats.org/officeDocument/2006/relationships/hyperlink" Target="https://doi.org/10.1016/j.dsx.2021.05.009"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FC4F9545-9062-43D3-AC00-A305A1BD243B}"/>
              </a:ext>
            </a:extLst>
          </p:cNvPr>
          <p:cNvSpPr txBox="1"/>
          <p:nvPr/>
        </p:nvSpPr>
        <p:spPr>
          <a:xfrm>
            <a:off x="861134" y="1713390"/>
            <a:ext cx="8211844" cy="3785652"/>
          </a:xfrm>
          <a:prstGeom prst="rect">
            <a:avLst/>
          </a:prstGeom>
          <a:noFill/>
        </p:spPr>
        <p:txBody>
          <a:bodyPr wrap="square" rtlCol="0">
            <a:spAutoFit/>
          </a:bodyPr>
          <a:lstStyle/>
          <a:p>
            <a:r>
              <a:rPr lang="en-US" sz="4000" b="1" dirty="0">
                <a:effectLst/>
                <a:latin typeface="Arial" panose="020B0604020202020204" pitchFamily="34" charset="0"/>
                <a:ea typeface="Calibri" panose="020F0502020204030204" pitchFamily="34" charset="0"/>
                <a:cs typeface="Times New Roman" panose="02020603050405020304" pitchFamily="18" charset="0"/>
              </a:rPr>
              <a:t>AWARENESS , TREATMENT &amp; COVID APPROPRIATE BEHAVIOR AMONG PEOPLE DURING SECOND WAVE OFCOVID-19.</a:t>
            </a:r>
            <a:endParaRPr lang="en-IN" sz="40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sz="4000" dirty="0"/>
          </a:p>
        </p:txBody>
      </p:sp>
      <p:sp>
        <p:nvSpPr>
          <p:cNvPr id="6" name="TextBox 5">
            <a:extLst>
              <a:ext uri="{FF2B5EF4-FFF2-40B4-BE49-F238E27FC236}">
                <a16:creationId xmlns:a16="http://schemas.microsoft.com/office/drawing/2014/main" xmlns="" id="{B7BE7F13-241A-4EC9-96C4-1CC9476668A5}"/>
              </a:ext>
            </a:extLst>
          </p:cNvPr>
          <p:cNvSpPr txBox="1"/>
          <p:nvPr/>
        </p:nvSpPr>
        <p:spPr>
          <a:xfrm>
            <a:off x="9448800" y="1567544"/>
            <a:ext cx="2672178" cy="3170099"/>
          </a:xfrm>
          <a:prstGeom prst="rect">
            <a:avLst/>
          </a:prstGeom>
          <a:noFill/>
        </p:spPr>
        <p:txBody>
          <a:bodyPr wrap="square" rtlCol="0">
            <a:spAutoFit/>
          </a:bodyPr>
          <a:lstStyle/>
          <a:p>
            <a:r>
              <a:rPr lang="en-US" sz="2000" b="1" dirty="0" smtClean="0">
                <a:latin typeface="Arial" panose="020B0604020202020204" pitchFamily="34" charset="0"/>
                <a:cs typeface="Arial" panose="020B0604020202020204" pitchFamily="34" charset="0"/>
              </a:rPr>
              <a:t>PRESENTED BY-</a:t>
            </a:r>
          </a:p>
          <a:p>
            <a:endParaRPr lang="en-US" sz="2000" b="1"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DR BINIT SURANA</a:t>
            </a:r>
          </a:p>
          <a:p>
            <a:r>
              <a:rPr lang="en-US" sz="2000" b="1" dirty="0" smtClean="0">
                <a:latin typeface="Arial" panose="020B0604020202020204" pitchFamily="34" charset="0"/>
                <a:cs typeface="Arial" panose="020B0604020202020204" pitchFamily="34" charset="0"/>
              </a:rPr>
              <a:t>PG/19/021</a:t>
            </a:r>
          </a:p>
          <a:p>
            <a:endParaRPr lang="en-US" sz="2000" b="1" dirty="0" smtClean="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UNDER GUIDANCE OF – DR ANANDHI RAMACHANDRAN</a:t>
            </a:r>
          </a:p>
          <a:p>
            <a:r>
              <a:rPr lang="en-US" sz="2000" b="1" dirty="0" smtClean="0">
                <a:latin typeface="Arial" panose="020B0604020202020204" pitchFamily="34" charset="0"/>
                <a:cs typeface="Arial" panose="020B0604020202020204" pitchFamily="34" charset="0"/>
              </a:rPr>
              <a:t> </a:t>
            </a:r>
            <a:endParaRPr lang="en-US" sz="2000" b="1"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HEALTH BATCH</a:t>
            </a:r>
            <a:endParaRPr lang="en-IN"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676095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5C9B32-AC29-4408-8E9F-D95FA3F11980}"/>
              </a:ext>
            </a:extLst>
          </p:cNvPr>
          <p:cNvSpPr>
            <a:spLocks noGrp="1"/>
          </p:cNvSpPr>
          <p:nvPr>
            <p:ph type="title"/>
          </p:nvPr>
        </p:nvSpPr>
        <p:spPr>
          <a:xfrm>
            <a:off x="252919" y="1110774"/>
            <a:ext cx="2947482" cy="4601183"/>
          </a:xfrm>
        </p:spPr>
        <p:txBody>
          <a:bodyPr vert="horz">
            <a:normAutofit/>
          </a:bodyPr>
          <a:lstStyle/>
          <a:p>
            <a:r>
              <a:rPr lang="en-IN" sz="4000" b="1" dirty="0">
                <a:solidFill>
                  <a:schemeClr val="tx1"/>
                </a:solidFill>
                <a:latin typeface="Arial" panose="020B0604020202020204" pitchFamily="34" charset="0"/>
                <a:cs typeface="Arial" panose="020B0604020202020204" pitchFamily="34" charset="0"/>
              </a:rPr>
              <a:t>RECOMMENDATIONS</a:t>
            </a:r>
          </a:p>
        </p:txBody>
      </p:sp>
      <p:sp>
        <p:nvSpPr>
          <p:cNvPr id="3" name="Content Placeholder 2">
            <a:extLst>
              <a:ext uri="{FF2B5EF4-FFF2-40B4-BE49-F238E27FC236}">
                <a16:creationId xmlns:a16="http://schemas.microsoft.com/office/drawing/2014/main" xmlns="" id="{60B582B0-B226-4BBA-98F9-6EC5D8C81079}"/>
              </a:ext>
            </a:extLst>
          </p:cNvPr>
          <p:cNvSpPr>
            <a:spLocks noGrp="1"/>
          </p:cNvSpPr>
          <p:nvPr>
            <p:ph idx="1"/>
          </p:nvPr>
        </p:nvSpPr>
        <p:spPr/>
        <p:txBody>
          <a:bodyPr>
            <a:normAutofit/>
          </a:bodyPr>
          <a:lstStyle/>
          <a:p>
            <a:pPr algn="just">
              <a:lnSpc>
                <a:spcPct val="107000"/>
              </a:lnSpc>
            </a:pPr>
            <a:r>
              <a:rPr lang="en-IN" dirty="0">
                <a:solidFill>
                  <a:schemeClr val="tx1"/>
                </a:solidFill>
                <a:effectLst/>
                <a:latin typeface="Arial" panose="020B0604020202020204" pitchFamily="34" charset="0"/>
                <a:ea typeface="Calibri" panose="020F0502020204030204" pitchFamily="34" charset="0"/>
                <a:cs typeface="Arial" panose="020B0604020202020204" pitchFamily="34" charset="0"/>
              </a:rPr>
              <a:t>The availability of information should not create a negative impact.</a:t>
            </a:r>
          </a:p>
          <a:p>
            <a:pPr algn="just">
              <a:lnSpc>
                <a:spcPct val="107000"/>
              </a:lnSpc>
            </a:pPr>
            <a:r>
              <a:rPr lang="en-IN" dirty="0">
                <a:solidFill>
                  <a:schemeClr val="tx1"/>
                </a:solidFill>
                <a:effectLst/>
                <a:latin typeface="Arial" panose="020B0604020202020204" pitchFamily="34" charset="0"/>
                <a:ea typeface="Calibri" panose="020F0502020204030204" pitchFamily="34" charset="0"/>
                <a:cs typeface="Arial" panose="020B0604020202020204" pitchFamily="34" charset="0"/>
              </a:rPr>
              <a:t>The use of technology for maintaining health </a:t>
            </a:r>
            <a:r>
              <a:rPr lang="en-IN"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&amp; well </a:t>
            </a:r>
            <a:r>
              <a:rPr lang="en-IN" dirty="0">
                <a:solidFill>
                  <a:schemeClr val="tx1"/>
                </a:solidFill>
                <a:effectLst/>
                <a:latin typeface="Arial" panose="020B0604020202020204" pitchFamily="34" charset="0"/>
                <a:ea typeface="Calibri" panose="020F0502020204030204" pitchFamily="34" charset="0"/>
                <a:cs typeface="Arial" panose="020B0604020202020204" pitchFamily="34" charset="0"/>
              </a:rPr>
              <a:t>being should be followed from now on.</a:t>
            </a:r>
          </a:p>
          <a:p>
            <a:pPr algn="just">
              <a:lnSpc>
                <a:spcPct val="107000"/>
              </a:lnSpc>
            </a:pPr>
            <a:r>
              <a:rPr lang="en-IN" dirty="0">
                <a:solidFill>
                  <a:schemeClr val="tx1"/>
                </a:solidFill>
                <a:effectLst/>
                <a:latin typeface="Arial" panose="020B0604020202020204" pitchFamily="34" charset="0"/>
                <a:ea typeface="Calibri" panose="020F0502020204030204" pitchFamily="34" charset="0"/>
                <a:cs typeface="Arial" panose="020B0604020202020204" pitchFamily="34" charset="0"/>
              </a:rPr>
              <a:t>People should keep updated themselves for new additions in the </a:t>
            </a:r>
            <a:r>
              <a:rPr lang="en-IN">
                <a:solidFill>
                  <a:schemeClr val="tx1"/>
                </a:solidFill>
                <a:effectLst/>
                <a:latin typeface="Arial" panose="020B0604020202020204" pitchFamily="34" charset="0"/>
                <a:ea typeface="Calibri" panose="020F0502020204030204" pitchFamily="34" charset="0"/>
                <a:cs typeface="Arial" panose="020B0604020202020204" pitchFamily="34" charset="0"/>
              </a:rPr>
              <a:t>technology</a:t>
            </a:r>
            <a:r>
              <a:rPr lang="en-IN" smtClean="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IN"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487900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216C31-385B-4940-92FD-80BCD72F4A2B}"/>
              </a:ext>
            </a:extLst>
          </p:cNvPr>
          <p:cNvSpPr>
            <a:spLocks noGrp="1"/>
          </p:cNvSpPr>
          <p:nvPr>
            <p:ph type="title"/>
          </p:nvPr>
        </p:nvSpPr>
        <p:spPr/>
        <p:txBody>
          <a:bodyPr>
            <a:normAutofit/>
          </a:bodyPr>
          <a:lstStyle/>
          <a:p>
            <a:r>
              <a:rPr lang="en-IN" sz="3200" b="1" dirty="0">
                <a:solidFill>
                  <a:schemeClr val="tx1"/>
                </a:solidFill>
                <a:latin typeface="Arial" panose="020B0604020202020204" pitchFamily="34" charset="0"/>
                <a:cs typeface="Arial" panose="020B0604020202020204" pitchFamily="34" charset="0"/>
              </a:rPr>
              <a:t>REFERENCES</a:t>
            </a:r>
          </a:p>
        </p:txBody>
      </p:sp>
      <p:sp>
        <p:nvSpPr>
          <p:cNvPr id="4" name="TextBox 3">
            <a:extLst>
              <a:ext uri="{FF2B5EF4-FFF2-40B4-BE49-F238E27FC236}">
                <a16:creationId xmlns:a16="http://schemas.microsoft.com/office/drawing/2014/main" xmlns="" id="{D63B6BB9-46A8-470F-9722-007509C7DADB}"/>
              </a:ext>
            </a:extLst>
          </p:cNvPr>
          <p:cNvSpPr txBox="1"/>
          <p:nvPr/>
        </p:nvSpPr>
        <p:spPr>
          <a:xfrm>
            <a:off x="3773011" y="982157"/>
            <a:ext cx="7750206" cy="4884542"/>
          </a:xfrm>
          <a:prstGeom prst="rect">
            <a:avLst/>
          </a:prstGeom>
          <a:noFill/>
        </p:spPr>
        <p:txBody>
          <a:bodyPr wrap="square" rtlCol="0">
            <a:spAutoFit/>
          </a:bodyPr>
          <a:lstStyle/>
          <a:p>
            <a:pPr marL="342900" lvl="0" indent="-342900" algn="just">
              <a:lnSpc>
                <a:spcPct val="200000"/>
              </a:lnSpc>
              <a:spcAft>
                <a:spcPts val="800"/>
              </a:spcAft>
              <a:buFont typeface="Wingdings" panose="05000000000000000000" pitchFamily="2" charset="2"/>
              <a:buChar char="q"/>
            </a:pPr>
            <a:r>
              <a:rPr lang="en-IN" sz="800" dirty="0">
                <a:effectLst/>
                <a:latin typeface="Arial" panose="020B0604020202020204" pitchFamily="34" charset="0"/>
                <a:ea typeface="Times New Roman" panose="02020603050405020304" pitchFamily="18" charset="0"/>
                <a:cs typeface="Arial" panose="020B0604020202020204" pitchFamily="34" charset="0"/>
              </a:rPr>
              <a:t>Rastogi, S., &amp; Singh, R. (2021). Recurring COVID-19 pandemic: Fixing the accountability for </a:t>
            </a:r>
            <a:r>
              <a:rPr lang="en-IN" sz="800" dirty="0" err="1">
                <a:effectLst/>
                <a:latin typeface="Arial" panose="020B0604020202020204" pitchFamily="34" charset="0"/>
                <a:ea typeface="Times New Roman" panose="02020603050405020304" pitchFamily="18" charset="0"/>
                <a:cs typeface="Arial" panose="020B0604020202020204" pitchFamily="34" charset="0"/>
              </a:rPr>
              <a:t>behavioral</a:t>
            </a:r>
            <a:r>
              <a:rPr lang="en-IN" sz="800" dirty="0">
                <a:effectLst/>
                <a:latin typeface="Arial" panose="020B0604020202020204" pitchFamily="34" charset="0"/>
                <a:ea typeface="Times New Roman" panose="02020603050405020304" pitchFamily="18" charset="0"/>
                <a:cs typeface="Arial" panose="020B0604020202020204" pitchFamily="34" charset="0"/>
              </a:rPr>
              <a:t> lapses. </a:t>
            </a:r>
            <a:r>
              <a:rPr lang="en-IN" sz="800" i="1" dirty="0">
                <a:effectLst/>
                <a:latin typeface="Arial" panose="020B0604020202020204" pitchFamily="34" charset="0"/>
                <a:ea typeface="Times New Roman" panose="02020603050405020304" pitchFamily="18" charset="0"/>
                <a:cs typeface="Arial" panose="020B0604020202020204" pitchFamily="34" charset="0"/>
              </a:rPr>
              <a:t>Annals of Ayurvedic Medicine</a:t>
            </a:r>
            <a:r>
              <a:rPr lang="en-IN" sz="800" dirty="0">
                <a:effectLst/>
                <a:latin typeface="Arial" panose="020B0604020202020204" pitchFamily="34" charset="0"/>
                <a:ea typeface="Times New Roman" panose="02020603050405020304" pitchFamily="18" charset="0"/>
                <a:cs typeface="Arial" panose="020B0604020202020204" pitchFamily="34" charset="0"/>
              </a:rPr>
              <a:t>, </a:t>
            </a:r>
            <a:r>
              <a:rPr lang="en-IN" sz="800" i="1" dirty="0">
                <a:effectLst/>
                <a:latin typeface="Arial" panose="020B0604020202020204" pitchFamily="34" charset="0"/>
                <a:ea typeface="Times New Roman" panose="02020603050405020304" pitchFamily="18" charset="0"/>
                <a:cs typeface="Arial" panose="020B0604020202020204" pitchFamily="34" charset="0"/>
              </a:rPr>
              <a:t>0</a:t>
            </a:r>
            <a:r>
              <a:rPr lang="en-IN" sz="800" dirty="0">
                <a:effectLst/>
                <a:latin typeface="Arial" panose="020B0604020202020204" pitchFamily="34" charset="0"/>
                <a:ea typeface="Times New Roman" panose="02020603050405020304" pitchFamily="18" charset="0"/>
                <a:cs typeface="Arial" panose="020B0604020202020204" pitchFamily="34" charset="0"/>
              </a:rPr>
              <a:t>, 1. </a:t>
            </a:r>
            <a:r>
              <a:rPr lang="en-IN" sz="8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2"/>
              </a:rPr>
              <a:t>https://doi.org/10.5455/AAM.75790</a:t>
            </a:r>
            <a:endParaRPr lang="en-IN" sz="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200000"/>
              </a:lnSpc>
              <a:spcAft>
                <a:spcPts val="800"/>
              </a:spcAft>
              <a:buFont typeface="Wingdings" panose="05000000000000000000" pitchFamily="2" charset="2"/>
              <a:buChar char="q"/>
            </a:pPr>
            <a:r>
              <a:rPr lang="en-IN" sz="800" dirty="0">
                <a:effectLst/>
                <a:latin typeface="Arial" panose="020B0604020202020204" pitchFamily="34" charset="0"/>
                <a:ea typeface="Times New Roman" panose="02020603050405020304" pitchFamily="18" charset="0"/>
                <a:cs typeface="Arial" panose="020B0604020202020204" pitchFamily="34" charset="0"/>
              </a:rPr>
              <a:t>2. Ranjan, R., Sharma, A., &amp; Verma, M. K. (2021). </a:t>
            </a:r>
            <a:r>
              <a:rPr lang="en-IN" sz="800" i="1" dirty="0">
                <a:effectLst/>
                <a:latin typeface="Arial" panose="020B0604020202020204" pitchFamily="34" charset="0"/>
                <a:ea typeface="Times New Roman" panose="02020603050405020304" pitchFamily="18" charset="0"/>
                <a:cs typeface="Arial" panose="020B0604020202020204" pitchFamily="34" charset="0"/>
              </a:rPr>
              <a:t>Characterization of the second wave of covid-19 in </a:t>
            </a:r>
            <a:r>
              <a:rPr lang="en-IN" sz="800" i="1" dirty="0" err="1">
                <a:effectLst/>
                <a:latin typeface="Arial" panose="020B0604020202020204" pitchFamily="34" charset="0"/>
                <a:ea typeface="Times New Roman" panose="02020603050405020304" pitchFamily="18" charset="0"/>
                <a:cs typeface="Arial" panose="020B0604020202020204" pitchFamily="34" charset="0"/>
              </a:rPr>
              <a:t>india</a:t>
            </a:r>
            <a:r>
              <a:rPr lang="en-IN" sz="800" dirty="0">
                <a:effectLst/>
                <a:latin typeface="Arial" panose="020B0604020202020204" pitchFamily="34" charset="0"/>
                <a:ea typeface="Times New Roman" panose="02020603050405020304" pitchFamily="18" charset="0"/>
                <a:cs typeface="Arial" panose="020B0604020202020204" pitchFamily="34" charset="0"/>
              </a:rPr>
              <a:t> [Preprint]. Epidemiology. </a:t>
            </a:r>
            <a:r>
              <a:rPr lang="en-IN" sz="8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3"/>
              </a:rPr>
              <a:t>https://doi.org/10.1101/2021.04.17.21255665</a:t>
            </a:r>
            <a:r>
              <a:rPr lang="en-IN" sz="800" dirty="0">
                <a:effectLst/>
                <a:latin typeface="Arial" panose="020B0604020202020204" pitchFamily="34" charset="0"/>
                <a:ea typeface="Times New Roman" panose="02020603050405020304" pitchFamily="18" charset="0"/>
                <a:cs typeface="Arial" panose="020B0604020202020204" pitchFamily="34" charset="0"/>
              </a:rPr>
              <a:t>.</a:t>
            </a:r>
            <a:endParaRPr lang="en-IN" sz="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200000"/>
              </a:lnSpc>
              <a:spcAft>
                <a:spcPts val="800"/>
              </a:spcAft>
              <a:buFont typeface="Wingdings" panose="05000000000000000000" pitchFamily="2" charset="2"/>
              <a:buChar char="q"/>
            </a:pPr>
            <a:r>
              <a:rPr lang="en-IN" sz="800" dirty="0">
                <a:effectLst/>
                <a:latin typeface="Arial" panose="020B0604020202020204" pitchFamily="34" charset="0"/>
                <a:ea typeface="Times New Roman" panose="02020603050405020304" pitchFamily="18" charset="0"/>
                <a:cs typeface="Arial" panose="020B0604020202020204" pitchFamily="34" charset="0"/>
              </a:rPr>
              <a:t>3. Islam, M. S., Sarkar, T., Khan, S. H., </a:t>
            </a:r>
            <a:r>
              <a:rPr lang="en-IN" sz="800" dirty="0" err="1">
                <a:effectLst/>
                <a:latin typeface="Arial" panose="020B0604020202020204" pitchFamily="34" charset="0"/>
                <a:ea typeface="Times New Roman" panose="02020603050405020304" pitchFamily="18" charset="0"/>
                <a:cs typeface="Arial" panose="020B0604020202020204" pitchFamily="34" charset="0"/>
              </a:rPr>
              <a:t>Mostofa</a:t>
            </a:r>
            <a:r>
              <a:rPr lang="en-IN" sz="800" dirty="0">
                <a:effectLst/>
                <a:latin typeface="Arial" panose="020B0604020202020204" pitchFamily="34" charset="0"/>
                <a:ea typeface="Times New Roman" panose="02020603050405020304" pitchFamily="18" charset="0"/>
                <a:cs typeface="Arial" panose="020B0604020202020204" pitchFamily="34" charset="0"/>
              </a:rPr>
              <a:t> Kamal, A.-H., Hasan, S. M. M., Kabir, A., </a:t>
            </a:r>
            <a:r>
              <a:rPr lang="en-IN" sz="800" dirty="0" err="1">
                <a:effectLst/>
                <a:latin typeface="Arial" panose="020B0604020202020204" pitchFamily="34" charset="0"/>
                <a:ea typeface="Times New Roman" panose="02020603050405020304" pitchFamily="18" charset="0"/>
                <a:cs typeface="Arial" panose="020B0604020202020204" pitchFamily="34" charset="0"/>
              </a:rPr>
              <a:t>Yeasmin</a:t>
            </a:r>
            <a:r>
              <a:rPr lang="en-IN" sz="800" dirty="0">
                <a:effectLst/>
                <a:latin typeface="Arial" panose="020B0604020202020204" pitchFamily="34" charset="0"/>
                <a:ea typeface="Times New Roman" panose="02020603050405020304" pitchFamily="18" charset="0"/>
                <a:cs typeface="Arial" panose="020B0604020202020204" pitchFamily="34" charset="0"/>
              </a:rPr>
              <a:t>, D., Islam, M. A., Amin Chowdhury, K. I., Anwar, K. S., </a:t>
            </a:r>
            <a:r>
              <a:rPr lang="en-IN" sz="800" dirty="0" err="1">
                <a:effectLst/>
                <a:latin typeface="Arial" panose="020B0604020202020204" pitchFamily="34" charset="0"/>
                <a:ea typeface="Times New Roman" panose="02020603050405020304" pitchFamily="18" charset="0"/>
                <a:cs typeface="Arial" panose="020B0604020202020204" pitchFamily="34" charset="0"/>
              </a:rPr>
              <a:t>Chughtai</a:t>
            </a:r>
            <a:r>
              <a:rPr lang="en-IN" sz="800" dirty="0">
                <a:effectLst/>
                <a:latin typeface="Arial" panose="020B0604020202020204" pitchFamily="34" charset="0"/>
                <a:ea typeface="Times New Roman" panose="02020603050405020304" pitchFamily="18" charset="0"/>
                <a:cs typeface="Arial" panose="020B0604020202020204" pitchFamily="34" charset="0"/>
              </a:rPr>
              <a:t>, A. A., &amp; Seale, H. (2020). Covid-19–related </a:t>
            </a:r>
            <a:r>
              <a:rPr lang="en-IN" sz="800" dirty="0" err="1">
                <a:effectLst/>
                <a:latin typeface="Arial" panose="020B0604020202020204" pitchFamily="34" charset="0"/>
                <a:ea typeface="Times New Roman" panose="02020603050405020304" pitchFamily="18" charset="0"/>
                <a:cs typeface="Arial" panose="020B0604020202020204" pitchFamily="34" charset="0"/>
              </a:rPr>
              <a:t>infodemic</a:t>
            </a:r>
            <a:r>
              <a:rPr lang="en-IN" sz="800" dirty="0">
                <a:effectLst/>
                <a:latin typeface="Arial" panose="020B0604020202020204" pitchFamily="34" charset="0"/>
                <a:ea typeface="Times New Roman" panose="02020603050405020304" pitchFamily="18" charset="0"/>
                <a:cs typeface="Arial" panose="020B0604020202020204" pitchFamily="34" charset="0"/>
              </a:rPr>
              <a:t> and its impact on public health: A global social media analysis. </a:t>
            </a:r>
            <a:r>
              <a:rPr lang="en-IN" sz="800" i="1" dirty="0">
                <a:effectLst/>
                <a:latin typeface="Arial" panose="020B0604020202020204" pitchFamily="34" charset="0"/>
                <a:ea typeface="Times New Roman" panose="02020603050405020304" pitchFamily="18" charset="0"/>
                <a:cs typeface="Arial" panose="020B0604020202020204" pitchFamily="34" charset="0"/>
              </a:rPr>
              <a:t>The American Journal of Tropical Medicine and Hygiene</a:t>
            </a:r>
            <a:r>
              <a:rPr lang="en-IN" sz="800" dirty="0">
                <a:effectLst/>
                <a:latin typeface="Arial" panose="020B0604020202020204" pitchFamily="34" charset="0"/>
                <a:ea typeface="Times New Roman" panose="02020603050405020304" pitchFamily="18" charset="0"/>
                <a:cs typeface="Arial" panose="020B0604020202020204" pitchFamily="34" charset="0"/>
              </a:rPr>
              <a:t>, </a:t>
            </a:r>
            <a:r>
              <a:rPr lang="en-IN" sz="800" i="1" dirty="0">
                <a:effectLst/>
                <a:latin typeface="Arial" panose="020B0604020202020204" pitchFamily="34" charset="0"/>
                <a:ea typeface="Times New Roman" panose="02020603050405020304" pitchFamily="18" charset="0"/>
                <a:cs typeface="Arial" panose="020B0604020202020204" pitchFamily="34" charset="0"/>
              </a:rPr>
              <a:t>103</a:t>
            </a:r>
            <a:r>
              <a:rPr lang="en-IN" sz="800" dirty="0">
                <a:effectLst/>
                <a:latin typeface="Arial" panose="020B0604020202020204" pitchFamily="34" charset="0"/>
                <a:ea typeface="Times New Roman" panose="02020603050405020304" pitchFamily="18" charset="0"/>
                <a:cs typeface="Arial" panose="020B0604020202020204" pitchFamily="34" charset="0"/>
              </a:rPr>
              <a:t>(4), 1621–1629. </a:t>
            </a:r>
            <a:r>
              <a:rPr lang="en-IN" sz="8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4"/>
              </a:rPr>
              <a:t>https://doi.org/10.4269/ajtmh.20-0812</a:t>
            </a:r>
            <a:endParaRPr lang="en-IN" sz="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200000"/>
              </a:lnSpc>
              <a:buFont typeface="Wingdings" panose="05000000000000000000" pitchFamily="2" charset="2"/>
              <a:buChar char="q"/>
            </a:pPr>
            <a:r>
              <a:rPr lang="en-IN" sz="800" dirty="0">
                <a:effectLst/>
                <a:latin typeface="Arial" panose="020B0604020202020204" pitchFamily="34" charset="0"/>
                <a:ea typeface="Times New Roman" panose="02020603050405020304" pitchFamily="18" charset="0"/>
                <a:cs typeface="Arial" panose="020B0604020202020204" pitchFamily="34" charset="0"/>
              </a:rPr>
              <a:t> Abbas, J., Wang, D., </a:t>
            </a:r>
            <a:r>
              <a:rPr lang="en-IN" sz="800" dirty="0" err="1">
                <a:effectLst/>
                <a:latin typeface="Arial" panose="020B0604020202020204" pitchFamily="34" charset="0"/>
                <a:ea typeface="Times New Roman" panose="02020603050405020304" pitchFamily="18" charset="0"/>
                <a:cs typeface="Arial" panose="020B0604020202020204" pitchFamily="34" charset="0"/>
              </a:rPr>
              <a:t>Su</a:t>
            </a:r>
            <a:r>
              <a:rPr lang="en-IN" sz="800" dirty="0">
                <a:effectLst/>
                <a:latin typeface="Arial" panose="020B0604020202020204" pitchFamily="34" charset="0"/>
                <a:ea typeface="Times New Roman" panose="02020603050405020304" pitchFamily="18" charset="0"/>
                <a:cs typeface="Arial" panose="020B0604020202020204" pitchFamily="34" charset="0"/>
              </a:rPr>
              <a:t>, Z., &amp;</a:t>
            </a:r>
            <a:r>
              <a:rPr lang="en-IN" sz="800" dirty="0" err="1">
                <a:effectLst/>
                <a:latin typeface="Arial" panose="020B0604020202020204" pitchFamily="34" charset="0"/>
                <a:ea typeface="Times New Roman" panose="02020603050405020304" pitchFamily="18" charset="0"/>
                <a:cs typeface="Arial" panose="020B0604020202020204" pitchFamily="34" charset="0"/>
              </a:rPr>
              <a:t>Ziapour</a:t>
            </a:r>
            <a:r>
              <a:rPr lang="en-IN" sz="800" dirty="0">
                <a:effectLst/>
                <a:latin typeface="Arial" panose="020B0604020202020204" pitchFamily="34" charset="0"/>
                <a:ea typeface="Times New Roman" panose="02020603050405020304" pitchFamily="18" charset="0"/>
                <a:cs typeface="Arial" panose="020B0604020202020204" pitchFamily="34" charset="0"/>
              </a:rPr>
              <a:t>, A. (2021). The role of social media in the advent of covid-19 pandemic: Crisis management, mental health challenges and implications. </a:t>
            </a:r>
            <a:r>
              <a:rPr lang="en-IN" sz="800" i="1" dirty="0">
                <a:effectLst/>
                <a:latin typeface="Arial" panose="020B0604020202020204" pitchFamily="34" charset="0"/>
                <a:ea typeface="Times New Roman" panose="02020603050405020304" pitchFamily="18" charset="0"/>
                <a:cs typeface="Arial" panose="020B0604020202020204" pitchFamily="34" charset="0"/>
              </a:rPr>
              <a:t>Risk Management and Healthcare Policy</a:t>
            </a:r>
            <a:r>
              <a:rPr lang="en-IN" sz="800" dirty="0">
                <a:effectLst/>
                <a:latin typeface="Arial" panose="020B0604020202020204" pitchFamily="34" charset="0"/>
                <a:ea typeface="Times New Roman" panose="02020603050405020304" pitchFamily="18" charset="0"/>
                <a:cs typeface="Arial" panose="020B0604020202020204" pitchFamily="34" charset="0"/>
              </a:rPr>
              <a:t>, </a:t>
            </a:r>
            <a:r>
              <a:rPr lang="en-IN" sz="800" i="1" dirty="0">
                <a:effectLst/>
                <a:latin typeface="Arial" panose="020B0604020202020204" pitchFamily="34" charset="0"/>
                <a:ea typeface="Times New Roman" panose="02020603050405020304" pitchFamily="18" charset="0"/>
                <a:cs typeface="Arial" panose="020B0604020202020204" pitchFamily="34" charset="0"/>
              </a:rPr>
              <a:t>Volume 14</a:t>
            </a:r>
            <a:r>
              <a:rPr lang="en-IN" sz="800" dirty="0">
                <a:effectLst/>
                <a:latin typeface="Arial" panose="020B0604020202020204" pitchFamily="34" charset="0"/>
                <a:ea typeface="Times New Roman" panose="02020603050405020304" pitchFamily="18" charset="0"/>
                <a:cs typeface="Arial" panose="020B0604020202020204" pitchFamily="34" charset="0"/>
              </a:rPr>
              <a:t>, 1917–1932. </a:t>
            </a:r>
            <a:r>
              <a:rPr lang="en-IN" sz="8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5"/>
              </a:rPr>
              <a:t>https://doi.org/10.2147/RMHP.S284313</a:t>
            </a:r>
            <a:endParaRPr lang="en-IN" sz="800" dirty="0">
              <a:effectLst/>
              <a:latin typeface="Arial" panose="020B0604020202020204" pitchFamily="34" charset="0"/>
              <a:ea typeface="Calibri" panose="020F0502020204030204" pitchFamily="34" charset="0"/>
              <a:cs typeface="Arial" panose="020B0604020202020204" pitchFamily="34" charset="0"/>
            </a:endParaRPr>
          </a:p>
          <a:p>
            <a:pPr marL="628650" indent="-171450" algn="just">
              <a:lnSpc>
                <a:spcPct val="107000"/>
              </a:lnSpc>
              <a:buFont typeface="Wingdings" panose="05000000000000000000" pitchFamily="2" charset="2"/>
              <a:buChar char="q"/>
            </a:pPr>
            <a:r>
              <a:rPr lang="en-IN" sz="800" dirty="0">
                <a:effectLst/>
                <a:latin typeface="Arial" panose="020B0604020202020204" pitchFamily="34" charset="0"/>
                <a:ea typeface="Times New Roman" panose="02020603050405020304" pitchFamily="18" charset="0"/>
                <a:cs typeface="Arial" panose="020B0604020202020204" pitchFamily="34" charset="0"/>
              </a:rPr>
              <a:t> </a:t>
            </a:r>
            <a:endParaRPr lang="en-IN" sz="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200000"/>
              </a:lnSpc>
              <a:buFont typeface="Wingdings" panose="05000000000000000000" pitchFamily="2" charset="2"/>
              <a:buChar char="q"/>
            </a:pPr>
            <a:r>
              <a:rPr lang="en-IN" sz="800" dirty="0">
                <a:effectLst/>
                <a:latin typeface="Arial" panose="020B0604020202020204" pitchFamily="34" charset="0"/>
                <a:ea typeface="Times New Roman" panose="02020603050405020304" pitchFamily="18" charset="0"/>
                <a:cs typeface="Arial" panose="020B0604020202020204" pitchFamily="34" charset="0"/>
              </a:rPr>
              <a:t> Talukdar, D., </a:t>
            </a:r>
            <a:r>
              <a:rPr lang="en-IN" sz="800" dirty="0" err="1">
                <a:effectLst/>
                <a:latin typeface="Arial" panose="020B0604020202020204" pitchFamily="34" charset="0"/>
                <a:ea typeface="Times New Roman" panose="02020603050405020304" pitchFamily="18" charset="0"/>
                <a:cs typeface="Arial" panose="020B0604020202020204" pitchFamily="34" charset="0"/>
              </a:rPr>
              <a:t>Stojkovski</a:t>
            </a:r>
            <a:r>
              <a:rPr lang="en-IN" sz="800" dirty="0">
                <a:effectLst/>
                <a:latin typeface="Arial" panose="020B0604020202020204" pitchFamily="34" charset="0"/>
                <a:ea typeface="Times New Roman" panose="02020603050405020304" pitchFamily="18" charset="0"/>
                <a:cs typeface="Arial" panose="020B0604020202020204" pitchFamily="34" charset="0"/>
              </a:rPr>
              <a:t>, K., &amp; Suarez, D. (2021). </a:t>
            </a:r>
            <a:r>
              <a:rPr lang="en-IN" sz="800" i="1" dirty="0">
                <a:effectLst/>
                <a:latin typeface="Arial" panose="020B0604020202020204" pitchFamily="34" charset="0"/>
                <a:ea typeface="Times New Roman" panose="02020603050405020304" pitchFamily="18" charset="0"/>
                <a:cs typeface="Arial" panose="020B0604020202020204" pitchFamily="34" charset="0"/>
              </a:rPr>
              <a:t>Role of information technology in covid19 vaccination drive: An analysis of the covid-19 global beliefs, </a:t>
            </a:r>
            <a:r>
              <a:rPr lang="en-IN" sz="800" i="1" dirty="0" err="1">
                <a:effectLst/>
                <a:latin typeface="Arial" panose="020B0604020202020204" pitchFamily="34" charset="0"/>
                <a:ea typeface="Times New Roman" panose="02020603050405020304" pitchFamily="18" charset="0"/>
                <a:cs typeface="Arial" panose="020B0604020202020204" pitchFamily="34" charset="0"/>
              </a:rPr>
              <a:t>behaviors</a:t>
            </a:r>
            <a:r>
              <a:rPr lang="en-IN" sz="800" i="1" dirty="0">
                <a:effectLst/>
                <a:latin typeface="Arial" panose="020B0604020202020204" pitchFamily="34" charset="0"/>
                <a:ea typeface="Times New Roman" panose="02020603050405020304" pitchFamily="18" charset="0"/>
                <a:cs typeface="Arial" panose="020B0604020202020204" pitchFamily="34" charset="0"/>
              </a:rPr>
              <a:t>, and norms survey</a:t>
            </a:r>
            <a:r>
              <a:rPr lang="en-IN" sz="800" dirty="0">
                <a:effectLst/>
                <a:latin typeface="Arial" panose="020B0604020202020204" pitchFamily="34" charset="0"/>
                <a:ea typeface="Times New Roman" panose="02020603050405020304" pitchFamily="18" charset="0"/>
                <a:cs typeface="Arial" panose="020B0604020202020204" pitchFamily="34" charset="0"/>
              </a:rPr>
              <a:t> [Preprint]. MEDICINE &amp; PHARMACOLOGY. </a:t>
            </a:r>
            <a:r>
              <a:rPr lang="en-IN" sz="8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6"/>
              </a:rPr>
              <a:t>https://doi.org/10.20944/preprints202104.0552.v1</a:t>
            </a:r>
            <a:endParaRPr lang="en-IN" sz="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200000"/>
              </a:lnSpc>
              <a:spcAft>
                <a:spcPts val="800"/>
              </a:spcAft>
              <a:buFont typeface="Wingdings" panose="05000000000000000000" pitchFamily="2" charset="2"/>
              <a:buChar char="q"/>
            </a:pPr>
            <a:r>
              <a:rPr lang="en-IN" sz="800" dirty="0" err="1">
                <a:effectLst/>
                <a:latin typeface="Arial" panose="020B0604020202020204" pitchFamily="34" charset="0"/>
                <a:ea typeface="Times New Roman" panose="02020603050405020304" pitchFamily="18" charset="0"/>
                <a:cs typeface="Arial" panose="020B0604020202020204" pitchFamily="34" charset="0"/>
              </a:rPr>
              <a:t>Bagcchi</a:t>
            </a:r>
            <a:r>
              <a:rPr lang="en-IN" sz="800" dirty="0">
                <a:effectLst/>
                <a:latin typeface="Arial" panose="020B0604020202020204" pitchFamily="34" charset="0"/>
                <a:ea typeface="Times New Roman" panose="02020603050405020304" pitchFamily="18" charset="0"/>
                <a:cs typeface="Arial" panose="020B0604020202020204" pitchFamily="34" charset="0"/>
              </a:rPr>
              <a:t>, S. (2021). The world’s largest COVID-19 vaccination campaign. </a:t>
            </a:r>
            <a:r>
              <a:rPr lang="en-IN" sz="800" i="1" dirty="0">
                <a:effectLst/>
                <a:latin typeface="Arial" panose="020B0604020202020204" pitchFamily="34" charset="0"/>
                <a:ea typeface="Times New Roman" panose="02020603050405020304" pitchFamily="18" charset="0"/>
                <a:cs typeface="Arial" panose="020B0604020202020204" pitchFamily="34" charset="0"/>
              </a:rPr>
              <a:t>The Lancet Infectious Diseases</a:t>
            </a:r>
            <a:r>
              <a:rPr lang="en-IN" sz="800" dirty="0">
                <a:effectLst/>
                <a:latin typeface="Arial" panose="020B0604020202020204" pitchFamily="34" charset="0"/>
                <a:ea typeface="Times New Roman" panose="02020603050405020304" pitchFamily="18" charset="0"/>
                <a:cs typeface="Arial" panose="020B0604020202020204" pitchFamily="34" charset="0"/>
              </a:rPr>
              <a:t>, </a:t>
            </a:r>
            <a:r>
              <a:rPr lang="en-IN" sz="800" i="1" dirty="0">
                <a:effectLst/>
                <a:latin typeface="Arial" panose="020B0604020202020204" pitchFamily="34" charset="0"/>
                <a:ea typeface="Times New Roman" panose="02020603050405020304" pitchFamily="18" charset="0"/>
                <a:cs typeface="Arial" panose="020B0604020202020204" pitchFamily="34" charset="0"/>
              </a:rPr>
              <a:t>21</a:t>
            </a:r>
            <a:r>
              <a:rPr lang="en-IN" sz="800" dirty="0">
                <a:effectLst/>
                <a:latin typeface="Arial" panose="020B0604020202020204" pitchFamily="34" charset="0"/>
                <a:ea typeface="Times New Roman" panose="02020603050405020304" pitchFamily="18" charset="0"/>
                <a:cs typeface="Arial" panose="020B0604020202020204" pitchFamily="34" charset="0"/>
              </a:rPr>
              <a:t>(3), 323. </a:t>
            </a:r>
            <a:r>
              <a:rPr lang="en-IN" sz="8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7"/>
              </a:rPr>
              <a:t>https://doi.org/10.1016/S1473-3099(21)00081-5</a:t>
            </a:r>
            <a:endParaRPr lang="en-IN" sz="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200000"/>
              </a:lnSpc>
              <a:spcAft>
                <a:spcPts val="800"/>
              </a:spcAft>
              <a:buFont typeface="Wingdings" panose="05000000000000000000" pitchFamily="2" charset="2"/>
              <a:buChar char="q"/>
            </a:pPr>
            <a:r>
              <a:rPr lang="en-IN" sz="800" dirty="0">
                <a:effectLst/>
                <a:latin typeface="Arial" panose="020B0604020202020204" pitchFamily="34" charset="0"/>
                <a:ea typeface="Times New Roman" panose="02020603050405020304" pitchFamily="18" charset="0"/>
                <a:cs typeface="Arial" panose="020B0604020202020204" pitchFamily="34" charset="0"/>
              </a:rPr>
              <a:t> Suresh, A., </a:t>
            </a:r>
            <a:r>
              <a:rPr lang="en-IN" sz="800" dirty="0" err="1">
                <a:effectLst/>
                <a:latin typeface="Arial" panose="020B0604020202020204" pitchFamily="34" charset="0"/>
                <a:ea typeface="Times New Roman" panose="02020603050405020304" pitchFamily="18" charset="0"/>
                <a:cs typeface="Arial" panose="020B0604020202020204" pitchFamily="34" charset="0"/>
              </a:rPr>
              <a:t>Konwarh</a:t>
            </a:r>
            <a:r>
              <a:rPr lang="en-IN" sz="800" dirty="0">
                <a:effectLst/>
                <a:latin typeface="Arial" panose="020B0604020202020204" pitchFamily="34" charset="0"/>
                <a:ea typeface="Times New Roman" panose="02020603050405020304" pitchFamily="18" charset="0"/>
                <a:cs typeface="Arial" panose="020B0604020202020204" pitchFamily="34" charset="0"/>
              </a:rPr>
              <a:t>, R., Singh, A. P., &amp; Tiwari, A. K. (2021). </a:t>
            </a:r>
            <a:r>
              <a:rPr lang="en-IN" sz="800" i="1" dirty="0">
                <a:effectLst/>
                <a:latin typeface="Arial" panose="020B0604020202020204" pitchFamily="34" charset="0"/>
                <a:ea typeface="Times New Roman" panose="02020603050405020304" pitchFamily="18" charset="0"/>
                <a:cs typeface="Arial" panose="020B0604020202020204" pitchFamily="34" charset="0"/>
              </a:rPr>
              <a:t>Public awareness and acceptance of COVID-19 vaccine: An online cross-sectional survey, conducted in the first phase of vaccination drive in India</a:t>
            </a:r>
            <a:r>
              <a:rPr lang="en-IN" sz="800" dirty="0">
                <a:effectLst/>
                <a:latin typeface="Arial" panose="020B0604020202020204" pitchFamily="34" charset="0"/>
                <a:ea typeface="Times New Roman" panose="02020603050405020304" pitchFamily="18" charset="0"/>
                <a:cs typeface="Arial" panose="020B0604020202020204" pitchFamily="34" charset="0"/>
              </a:rPr>
              <a:t> [Preprint]. In Review. </a:t>
            </a:r>
            <a:r>
              <a:rPr lang="en-IN" sz="8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8"/>
              </a:rPr>
              <a:t>https://doi.org/10.21203/rs.3.rs-324238/v1</a:t>
            </a:r>
            <a:endParaRPr lang="en-IN" sz="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200000"/>
              </a:lnSpc>
              <a:spcAft>
                <a:spcPts val="800"/>
              </a:spcAft>
              <a:buFont typeface="Wingdings" panose="05000000000000000000" pitchFamily="2" charset="2"/>
              <a:buChar char="q"/>
            </a:pPr>
            <a:r>
              <a:rPr lang="en-IN" sz="800" dirty="0">
                <a:effectLst/>
                <a:latin typeface="Arial" panose="020B0604020202020204" pitchFamily="34" charset="0"/>
                <a:ea typeface="Times New Roman" panose="02020603050405020304" pitchFamily="18" charset="0"/>
                <a:cs typeface="Arial" panose="020B0604020202020204" pitchFamily="34" charset="0"/>
              </a:rPr>
              <a:t> Jain, V. K., Iyengar, Karthikeyan. P., &amp; Vaishya, R. (2021). Differences between First wave and Second wave of COVID-19 in India. </a:t>
            </a:r>
            <a:r>
              <a:rPr lang="en-IN" sz="800" i="1" dirty="0">
                <a:effectLst/>
                <a:latin typeface="Arial" panose="020B0604020202020204" pitchFamily="34" charset="0"/>
                <a:ea typeface="Times New Roman" panose="02020603050405020304" pitchFamily="18" charset="0"/>
                <a:cs typeface="Arial" panose="020B0604020202020204" pitchFamily="34" charset="0"/>
              </a:rPr>
              <a:t>Diabetes &amp; Metabolic Syndrome: Clinical Research &amp; Reviews</a:t>
            </a:r>
            <a:r>
              <a:rPr lang="en-IN" sz="800" dirty="0">
                <a:effectLst/>
                <a:latin typeface="Arial" panose="020B0604020202020204" pitchFamily="34" charset="0"/>
                <a:ea typeface="Times New Roman" panose="02020603050405020304" pitchFamily="18" charset="0"/>
                <a:cs typeface="Arial" panose="020B0604020202020204" pitchFamily="34" charset="0"/>
              </a:rPr>
              <a:t>, S1871402121001478. </a:t>
            </a:r>
            <a:r>
              <a:rPr lang="en-IN" sz="8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9"/>
              </a:rPr>
              <a:t>https://doi.org/10.1016/j.dsx.2021.05.009</a:t>
            </a:r>
            <a:endParaRPr lang="en-IN" sz="8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280642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D34E22-B498-4A37-B230-D7FE5040EF10}"/>
              </a:ext>
            </a:extLst>
          </p:cNvPr>
          <p:cNvSpPr>
            <a:spLocks noGrp="1"/>
          </p:cNvSpPr>
          <p:nvPr>
            <p:ph type="title"/>
          </p:nvPr>
        </p:nvSpPr>
        <p:spPr/>
        <p:txBody>
          <a:bodyPr>
            <a:normAutofit/>
          </a:bodyPr>
          <a:lstStyle/>
          <a:p>
            <a:pPr algn="ctr"/>
            <a:r>
              <a:rPr lang="en-US" sz="4800" b="1" dirty="0">
                <a:solidFill>
                  <a:schemeClr val="tx1"/>
                </a:solidFill>
                <a:latin typeface="Arial" panose="020B0604020202020204" pitchFamily="34" charset="0"/>
                <a:cs typeface="Arial" panose="020B0604020202020204" pitchFamily="34" charset="0"/>
              </a:rPr>
              <a:t>ABOUT JHPIEGO</a:t>
            </a:r>
            <a:endParaRPr lang="en-IN" sz="4800" b="1" dirty="0">
              <a:solidFill>
                <a:schemeClr val="tx1"/>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6C4FE103-D136-40DF-A15F-914309FDF08D}"/>
              </a:ext>
            </a:extLst>
          </p:cNvPr>
          <p:cNvSpPr txBox="1"/>
          <p:nvPr/>
        </p:nvSpPr>
        <p:spPr>
          <a:xfrm>
            <a:off x="3710865" y="1694362"/>
            <a:ext cx="7856737" cy="5078313"/>
          </a:xfrm>
          <a:prstGeom prst="rect">
            <a:avLst/>
          </a:prstGeom>
          <a:noFill/>
        </p:spPr>
        <p:txBody>
          <a:bodyPr wrap="square" rtlCol="0">
            <a:spAutoFit/>
          </a:bodyPr>
          <a:lstStyle/>
          <a:p>
            <a:r>
              <a:rPr lang="en-US" b="0" i="0" dirty="0">
                <a:solidFill>
                  <a:srgbClr val="3E3E3D"/>
                </a:solidFill>
                <a:effectLst/>
                <a:latin typeface="Graphik"/>
              </a:rPr>
              <a:t>Since its founding in 1974, Jhpiego has been innovating to save the lives of women and families worldwide. From the first day, Jhpiego has been working on How can we make lifesaving services available and accessible to the people who need them—all over the world.</a:t>
            </a:r>
          </a:p>
          <a:p>
            <a:pPr marL="285750" indent="-285750">
              <a:buFont typeface="Arial" panose="020B0604020202020204" pitchFamily="34" charset="0"/>
              <a:buChar char="•"/>
            </a:pPr>
            <a:endParaRPr lang="en-US" dirty="0">
              <a:solidFill>
                <a:srgbClr val="3E3E3D"/>
              </a:solidFill>
              <a:latin typeface="Graphik"/>
            </a:endParaRPr>
          </a:p>
          <a:p>
            <a:pPr algn="l"/>
            <a:r>
              <a:rPr lang="en-US" b="1" i="0" dirty="0">
                <a:solidFill>
                  <a:srgbClr val="1EA1A8"/>
                </a:solidFill>
                <a:effectLst/>
                <a:latin typeface="Boing"/>
              </a:rPr>
              <a:t>Our Mission</a:t>
            </a:r>
          </a:p>
          <a:p>
            <a:pPr algn="l"/>
            <a:r>
              <a:rPr lang="en-US" b="0" i="0" dirty="0">
                <a:solidFill>
                  <a:srgbClr val="3E3E3D"/>
                </a:solidFill>
                <a:effectLst/>
                <a:latin typeface="Graphik"/>
              </a:rPr>
              <a:t>Jhpiego creates and delivers transformative health care solutions that save lives. In partnership with national governments, health experts and local communities, Jhpiego builds health providers’ skills and develops systems that save lives now and guarantee healthier futures for women and their families.</a:t>
            </a:r>
          </a:p>
          <a:p>
            <a:r>
              <a:rPr lang="en-US" dirty="0"/>
              <a:t/>
            </a:r>
            <a:br>
              <a:rPr lang="en-US" dirty="0"/>
            </a:br>
            <a:endParaRPr lang="en-US" dirty="0">
              <a:solidFill>
                <a:srgbClr val="3E3E3D"/>
              </a:solidFill>
              <a:latin typeface="Graphik"/>
            </a:endParaRPr>
          </a:p>
          <a:p>
            <a:pPr algn="l"/>
            <a:r>
              <a:rPr lang="en-US" b="1" i="0" dirty="0">
                <a:solidFill>
                  <a:srgbClr val="1EA1A8"/>
                </a:solidFill>
                <a:effectLst/>
                <a:latin typeface="Boing"/>
              </a:rPr>
              <a:t>Our Vision</a:t>
            </a:r>
          </a:p>
          <a:p>
            <a:pPr algn="l"/>
            <a:r>
              <a:rPr lang="en-US" b="0" i="0" dirty="0">
                <a:solidFill>
                  <a:srgbClr val="3E3E3D"/>
                </a:solidFill>
                <a:effectLst/>
                <a:latin typeface="Graphik"/>
              </a:rPr>
              <a:t>Self-reliant countries, healthy families and resilient communities. All women and families, regardless of where they live, having equitable access to high-quality, lifesaving health care delivered by competent and caring providers.</a:t>
            </a:r>
          </a:p>
          <a:p>
            <a:r>
              <a:rPr lang="en-US" dirty="0"/>
              <a:t/>
            </a:r>
            <a:br>
              <a:rPr lang="en-US" dirty="0"/>
            </a:br>
            <a:endParaRPr lang="en-IN" dirty="0"/>
          </a:p>
        </p:txBody>
      </p:sp>
      <p:pic>
        <p:nvPicPr>
          <p:cNvPr id="1028" name="Picture 4" descr="Jhpiego Internships | Jhpiego">
            <a:extLst>
              <a:ext uri="{FF2B5EF4-FFF2-40B4-BE49-F238E27FC236}">
                <a16:creationId xmlns:a16="http://schemas.microsoft.com/office/drawing/2014/main" xmlns="" id="{39B2EE40-5232-4C2C-9DE0-CB34050E28DE}"/>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793039" y="156346"/>
            <a:ext cx="2863342" cy="119305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90512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A72FB0DD-57D1-4BAA-8308-3B6480EF6265}"/>
              </a:ext>
            </a:extLst>
          </p:cNvPr>
          <p:cNvSpPr txBox="1"/>
          <p:nvPr/>
        </p:nvSpPr>
        <p:spPr>
          <a:xfrm>
            <a:off x="88777" y="2716566"/>
            <a:ext cx="3338004"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INTRODUCTION</a:t>
            </a:r>
            <a:endParaRPr lang="en-IN" sz="3200" b="1"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xmlns="" id="{23DAD368-1F5F-424B-A543-71F0F235FC19}"/>
              </a:ext>
            </a:extLst>
          </p:cNvPr>
          <p:cNvSpPr txBox="1"/>
          <p:nvPr/>
        </p:nvSpPr>
        <p:spPr>
          <a:xfrm>
            <a:off x="3604334" y="1074509"/>
            <a:ext cx="8016536" cy="4708981"/>
          </a:xfrm>
          <a:prstGeom prst="rect">
            <a:avLst/>
          </a:prstGeom>
          <a:noFill/>
        </p:spPr>
        <p:txBody>
          <a:bodyPr wrap="square" rtlCol="0">
            <a:spAutoFit/>
          </a:bodyPr>
          <a:lstStyle/>
          <a:p>
            <a:pPr marL="285750" indent="-285750">
              <a:buFont typeface="Arial" panose="020B0604020202020204" pitchFamily="34" charset="0"/>
              <a:buChar char="•"/>
            </a:pPr>
            <a:r>
              <a:rPr lang="en-IN" sz="2000" dirty="0">
                <a:effectLst/>
                <a:latin typeface="Arial" panose="020B0604020202020204" pitchFamily="34" charset="0"/>
                <a:ea typeface="Calibri" panose="020F0502020204030204" pitchFamily="34" charset="0"/>
              </a:rPr>
              <a:t>The recent wave “second wave” of covid was not less than a “tsunami” in India . There was a tremendous increase in the number of positive cases as well as number of deaths accompanying it</a:t>
            </a:r>
          </a:p>
          <a:p>
            <a:pPr marL="285750" indent="-285750">
              <a:buFont typeface="Arial" panose="020B0604020202020204" pitchFamily="34" charset="0"/>
              <a:buChar char="•"/>
            </a:pPr>
            <a:endParaRPr lang="en-IN" sz="2000" dirty="0">
              <a:latin typeface="Arial" panose="020B0604020202020204" pitchFamily="34" charset="0"/>
            </a:endParaRPr>
          </a:p>
          <a:p>
            <a:pPr marL="285750" indent="-285750">
              <a:buFont typeface="Arial" panose="020B0604020202020204" pitchFamily="34" charset="0"/>
              <a:buChar char="•"/>
            </a:pPr>
            <a:r>
              <a:rPr lang="en-IN" sz="2000" dirty="0">
                <a:effectLst/>
                <a:latin typeface="Arial" panose="020B0604020202020204" pitchFamily="34" charset="0"/>
                <a:ea typeface="Calibri" panose="020F0502020204030204" pitchFamily="34" charset="0"/>
              </a:rPr>
              <a:t>The mutant virus emerged with extensive transmission speed and incubation period was nearly negligible.</a:t>
            </a:r>
          </a:p>
          <a:p>
            <a:pPr marL="285750" indent="-285750">
              <a:buFont typeface="Arial" panose="020B0604020202020204" pitchFamily="34" charset="0"/>
              <a:buChar char="•"/>
            </a:pPr>
            <a:endParaRPr lang="en-IN" sz="2000" dirty="0">
              <a:latin typeface="Arial" panose="020B0604020202020204" pitchFamily="34" charset="0"/>
            </a:endParaRPr>
          </a:p>
          <a:p>
            <a:pPr marL="285750" indent="-285750">
              <a:buFont typeface="Arial" panose="020B0604020202020204" pitchFamily="34" charset="0"/>
              <a:buChar char="•"/>
            </a:pPr>
            <a:r>
              <a:rPr lang="en-IN" sz="2000" dirty="0">
                <a:effectLst/>
                <a:latin typeface="Arial" panose="020B0604020202020204" pitchFamily="34" charset="0"/>
                <a:ea typeface="Calibri" panose="020F0502020204030204" pitchFamily="34" charset="0"/>
              </a:rPr>
              <a:t>In this time of pandemic , the role and use of social media penetrated in the lives of people. The social media content called “covid resources” gained popularity but also added a fear factor on the situation of worsening the scenario.</a:t>
            </a:r>
          </a:p>
          <a:p>
            <a:pPr marL="285750" indent="-285750">
              <a:buFont typeface="Arial" panose="020B0604020202020204" pitchFamily="34" charset="0"/>
              <a:buChar char="•"/>
            </a:pPr>
            <a:endParaRPr lang="en-IN" sz="2000" dirty="0">
              <a:latin typeface="Arial" panose="020B0604020202020204" pitchFamily="34" charset="0"/>
            </a:endParaRPr>
          </a:p>
          <a:p>
            <a:pPr marL="285750" indent="-285750">
              <a:buFont typeface="Arial" panose="020B0604020202020204" pitchFamily="34" charset="0"/>
              <a:buChar char="•"/>
            </a:pPr>
            <a:r>
              <a:rPr lang="en-IN" sz="2000" dirty="0">
                <a:effectLst/>
                <a:latin typeface="Arial" panose="020B0604020202020204" pitchFamily="34" charset="0"/>
                <a:ea typeface="Calibri" panose="020F0502020204030204" pitchFamily="34" charset="0"/>
              </a:rPr>
              <a:t>The role of information technology also played a major role in context with vaccination drive for Covid-19 in India. </a:t>
            </a:r>
            <a:endParaRPr lang="en-IN" sz="2000" dirty="0"/>
          </a:p>
        </p:txBody>
      </p:sp>
    </p:spTree>
    <p:extLst>
      <p:ext uri="{BB962C8B-B14F-4D97-AF65-F5344CB8AC3E}">
        <p14:creationId xmlns:p14="http://schemas.microsoft.com/office/powerpoint/2010/main" xmlns="" val="4181933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1BC801-908A-459D-8B90-2339DA75B294}"/>
              </a:ext>
            </a:extLst>
          </p:cNvPr>
          <p:cNvSpPr>
            <a:spLocks noGrp="1"/>
          </p:cNvSpPr>
          <p:nvPr>
            <p:ph type="title"/>
          </p:nvPr>
        </p:nvSpPr>
        <p:spPr/>
        <p:txBody>
          <a:bodyPr>
            <a:normAutofit/>
          </a:bodyPr>
          <a:lstStyle/>
          <a:p>
            <a:r>
              <a:rPr lang="en-US" b="1" dirty="0">
                <a:solidFill>
                  <a:schemeClr val="tx1"/>
                </a:solidFill>
                <a:latin typeface="Arial" panose="020B0604020202020204" pitchFamily="34" charset="0"/>
                <a:cs typeface="Arial" panose="020B0604020202020204" pitchFamily="34" charset="0"/>
              </a:rPr>
              <a:t>KEY RESEARCH QUESTIONS</a:t>
            </a:r>
            <a:endParaRPr lang="en-IN" b="1" dirty="0">
              <a:solidFill>
                <a:schemeClr val="tx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3EFB265F-8A9D-4C77-BC2D-8ECF13426B0E}"/>
              </a:ext>
            </a:extLst>
          </p:cNvPr>
          <p:cNvSpPr>
            <a:spLocks noGrp="1"/>
          </p:cNvSpPr>
          <p:nvPr>
            <p:ph idx="1"/>
          </p:nvPr>
        </p:nvSpPr>
        <p:spPr/>
        <p:txBody>
          <a:bodyPr/>
          <a:lstStyle/>
          <a:p>
            <a:pPr marL="342900" lvl="0" indent="-342900" algn="just">
              <a:lnSpc>
                <a:spcPct val="107000"/>
              </a:lnSpc>
              <a:buFont typeface="Symbol" panose="05050102010706020507" pitchFamily="18" charset="2"/>
              <a:buChar char=""/>
            </a:pPr>
            <a:r>
              <a:rPr lang="en-IN" sz="2400" dirty="0">
                <a:solidFill>
                  <a:schemeClr val="tx1"/>
                </a:solidFill>
                <a:effectLst/>
                <a:latin typeface="Arial" panose="020B0604020202020204" pitchFamily="34" charset="0"/>
                <a:ea typeface="Calibri" panose="020F0502020204030204" pitchFamily="34" charset="0"/>
                <a:cs typeface="Arial" panose="020B0604020202020204" pitchFamily="34" charset="0"/>
              </a:rPr>
              <a:t>What is the level of awareness among people in relation to 2</a:t>
            </a:r>
            <a:r>
              <a:rPr lang="en-IN" sz="2400" baseline="30000" dirty="0">
                <a:solidFill>
                  <a:schemeClr val="tx1"/>
                </a:solidFill>
                <a:effectLst/>
                <a:latin typeface="Arial" panose="020B0604020202020204" pitchFamily="34" charset="0"/>
                <a:ea typeface="Calibri" panose="020F0502020204030204" pitchFamily="34" charset="0"/>
                <a:cs typeface="Arial" panose="020B0604020202020204" pitchFamily="34" charset="0"/>
              </a:rPr>
              <a:t>nd</a:t>
            </a:r>
            <a:r>
              <a:rPr lang="en-IN" sz="2400" dirty="0">
                <a:solidFill>
                  <a:schemeClr val="tx1"/>
                </a:solidFill>
                <a:effectLst/>
                <a:latin typeface="Arial" panose="020B0604020202020204" pitchFamily="34" charset="0"/>
                <a:ea typeface="Calibri" panose="020F0502020204030204" pitchFamily="34" charset="0"/>
                <a:cs typeface="Arial" panose="020B0604020202020204" pitchFamily="34" charset="0"/>
              </a:rPr>
              <a:t> wave of covid-19?</a:t>
            </a:r>
          </a:p>
          <a:p>
            <a:pPr marL="342900" lvl="0" indent="-342900" algn="just">
              <a:lnSpc>
                <a:spcPct val="107000"/>
              </a:lnSpc>
              <a:buFont typeface="Symbol" panose="05050102010706020507" pitchFamily="18" charset="2"/>
              <a:buChar char=""/>
            </a:pPr>
            <a:r>
              <a:rPr lang="en-IN" sz="2400" dirty="0">
                <a:solidFill>
                  <a:schemeClr val="tx1"/>
                </a:solidFill>
                <a:effectLst/>
                <a:latin typeface="Arial" panose="020B0604020202020204" pitchFamily="34" charset="0"/>
                <a:ea typeface="Calibri" panose="020F0502020204030204" pitchFamily="34" charset="0"/>
                <a:cs typeface="Arial" panose="020B0604020202020204" pitchFamily="34" charset="0"/>
              </a:rPr>
              <a:t>What is the medical seeking behaviour of people during 2</a:t>
            </a:r>
            <a:r>
              <a:rPr lang="en-IN" sz="2400" baseline="30000" dirty="0">
                <a:solidFill>
                  <a:schemeClr val="tx1"/>
                </a:solidFill>
                <a:effectLst/>
                <a:latin typeface="Arial" panose="020B0604020202020204" pitchFamily="34" charset="0"/>
                <a:ea typeface="Calibri" panose="020F0502020204030204" pitchFamily="34" charset="0"/>
                <a:cs typeface="Arial" panose="020B0604020202020204" pitchFamily="34" charset="0"/>
              </a:rPr>
              <a:t>nd</a:t>
            </a:r>
            <a:r>
              <a:rPr lang="en-IN" sz="2400" dirty="0">
                <a:solidFill>
                  <a:schemeClr val="tx1"/>
                </a:solidFill>
                <a:effectLst/>
                <a:latin typeface="Arial" panose="020B0604020202020204" pitchFamily="34" charset="0"/>
                <a:ea typeface="Calibri" panose="020F0502020204030204" pitchFamily="34" charset="0"/>
                <a:cs typeface="Arial" panose="020B0604020202020204" pitchFamily="34" charset="0"/>
              </a:rPr>
              <a:t> wave of covid-19 &amp; their reaction towards vaccination?</a:t>
            </a:r>
          </a:p>
          <a:p>
            <a:pPr marL="342900" lvl="0" indent="-342900" algn="just">
              <a:lnSpc>
                <a:spcPct val="107000"/>
              </a:lnSpc>
              <a:spcAft>
                <a:spcPts val="800"/>
              </a:spcAft>
              <a:buFont typeface="Symbol" panose="05050102010706020507" pitchFamily="18" charset="2"/>
              <a:buChar char=""/>
            </a:pPr>
            <a:r>
              <a:rPr lang="en-IN" sz="2400" dirty="0">
                <a:solidFill>
                  <a:schemeClr val="tx1"/>
                </a:solidFill>
                <a:effectLst/>
                <a:latin typeface="Arial" panose="020B0604020202020204" pitchFamily="34" charset="0"/>
                <a:ea typeface="Calibri" panose="020F0502020204030204" pitchFamily="34" charset="0"/>
                <a:cs typeface="Arial" panose="020B0604020202020204" pitchFamily="34" charset="0"/>
              </a:rPr>
              <a:t>How is the social media platform utilized for gathering resources for covid-19?</a:t>
            </a:r>
          </a:p>
          <a:p>
            <a:endParaRPr lang="en-IN" dirty="0"/>
          </a:p>
        </p:txBody>
      </p:sp>
    </p:spTree>
    <p:extLst>
      <p:ext uri="{BB962C8B-B14F-4D97-AF65-F5344CB8AC3E}">
        <p14:creationId xmlns:p14="http://schemas.microsoft.com/office/powerpoint/2010/main" xmlns="" val="2075606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63E0F3-C901-412F-9FF9-C9B3DADBC3D8}"/>
              </a:ext>
            </a:extLst>
          </p:cNvPr>
          <p:cNvSpPr>
            <a:spLocks noGrp="1"/>
          </p:cNvSpPr>
          <p:nvPr>
            <p:ph type="title"/>
          </p:nvPr>
        </p:nvSpPr>
        <p:spPr/>
        <p:txBody>
          <a:bodyPr>
            <a:normAutofit/>
          </a:bodyPr>
          <a:lstStyle/>
          <a:p>
            <a:r>
              <a:rPr lang="en-US" sz="3200" b="1" dirty="0">
                <a:solidFill>
                  <a:schemeClr val="tx1"/>
                </a:solidFill>
                <a:latin typeface="Arial" panose="020B0604020202020204" pitchFamily="34" charset="0"/>
                <a:cs typeface="Arial" panose="020B0604020202020204" pitchFamily="34" charset="0"/>
              </a:rPr>
              <a:t>OBJECTIVES</a:t>
            </a:r>
            <a:endParaRPr lang="en-IN" sz="3200" b="1" dirty="0">
              <a:solidFill>
                <a:schemeClr val="tx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xmlns="" id="{35F85BD9-AE61-45EB-A7E5-EC741CB68AC5}"/>
              </a:ext>
            </a:extLst>
          </p:cNvPr>
          <p:cNvSpPr>
            <a:spLocks noGrp="1"/>
          </p:cNvSpPr>
          <p:nvPr>
            <p:ph idx="1"/>
          </p:nvPr>
        </p:nvSpPr>
        <p:spPr>
          <a:xfrm>
            <a:off x="3780491" y="864108"/>
            <a:ext cx="7315200" cy="5120640"/>
          </a:xfrm>
        </p:spPr>
        <p:txBody>
          <a:bodyPr/>
          <a:lstStyle/>
          <a:p>
            <a:pPr marL="342900" lvl="0" indent="-342900" algn="just">
              <a:lnSpc>
                <a:spcPct val="107000"/>
              </a:lnSpc>
              <a:buFont typeface="Symbol" panose="05050102010706020507" pitchFamily="18" charset="2"/>
              <a:buChar char=""/>
            </a:pPr>
            <a:r>
              <a:rPr lang="en-US" sz="2400" dirty="0">
                <a:solidFill>
                  <a:schemeClr val="tx1"/>
                </a:solidFill>
                <a:effectLst/>
                <a:latin typeface="Arial" panose="020B0604020202020204" pitchFamily="34" charset="0"/>
                <a:ea typeface="Calibri" panose="020F0502020204030204" pitchFamily="34" charset="0"/>
                <a:cs typeface="Arial" panose="020B0604020202020204" pitchFamily="34" charset="0"/>
              </a:rPr>
              <a:t>To understand the awareness of public regarding second wave of covid-19.</a:t>
            </a:r>
            <a:endParaRPr lang="en-IN" sz="2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buFont typeface="Symbol" panose="05050102010706020507" pitchFamily="18" charset="2"/>
              <a:buChar char=""/>
            </a:pPr>
            <a:r>
              <a:rPr lang="en-US" sz="2400" dirty="0">
                <a:solidFill>
                  <a:schemeClr val="tx1"/>
                </a:solidFill>
                <a:effectLst/>
                <a:latin typeface="Arial" panose="020B0604020202020204" pitchFamily="34" charset="0"/>
                <a:ea typeface="Calibri" panose="020F0502020204030204" pitchFamily="34" charset="0"/>
                <a:cs typeface="Arial" panose="020B0604020202020204" pitchFamily="34" charset="0"/>
              </a:rPr>
              <a:t>To gain an understanding of the medical seeking behavior during second wave of covid.</a:t>
            </a:r>
            <a:endParaRPr lang="en-IN" sz="2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buFont typeface="Symbol" panose="05050102010706020507" pitchFamily="18" charset="2"/>
              <a:buChar char=""/>
            </a:pPr>
            <a:r>
              <a:rPr lang="en-US" sz="2400" dirty="0">
                <a:solidFill>
                  <a:schemeClr val="tx1"/>
                </a:solidFill>
                <a:effectLst/>
                <a:latin typeface="Arial" panose="020B0604020202020204" pitchFamily="34" charset="0"/>
                <a:ea typeface="Calibri" panose="020F0502020204030204" pitchFamily="34" charset="0"/>
                <a:cs typeface="Arial" panose="020B0604020202020204" pitchFamily="34" charset="0"/>
              </a:rPr>
              <a:t>To assess the perception of public towards vaccination.</a:t>
            </a:r>
            <a:endParaRPr lang="en-IN" sz="2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pPr>
            <a:r>
              <a:rPr lang="en-US" sz="2400" dirty="0">
                <a:solidFill>
                  <a:schemeClr val="tx1"/>
                </a:solidFill>
                <a:effectLst/>
                <a:latin typeface="Arial" panose="020B0604020202020204" pitchFamily="34" charset="0"/>
                <a:ea typeface="Calibri" panose="020F0502020204030204" pitchFamily="34" charset="0"/>
                <a:cs typeface="Arial" panose="020B0604020202020204" pitchFamily="34" charset="0"/>
              </a:rPr>
              <a:t>To explore the use of social media in obtaining information related to covid-19 in the second wave.</a:t>
            </a:r>
            <a:endParaRPr lang="en-IN" sz="2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endParaRPr lang="en-IN" dirty="0"/>
          </a:p>
        </p:txBody>
      </p:sp>
    </p:spTree>
    <p:extLst>
      <p:ext uri="{BB962C8B-B14F-4D97-AF65-F5344CB8AC3E}">
        <p14:creationId xmlns:p14="http://schemas.microsoft.com/office/powerpoint/2010/main" xmlns="" val="3979733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DE6E00-1A31-4289-BF06-06F3E0111014}"/>
              </a:ext>
            </a:extLst>
          </p:cNvPr>
          <p:cNvSpPr>
            <a:spLocks noGrp="1"/>
          </p:cNvSpPr>
          <p:nvPr>
            <p:ph type="title"/>
          </p:nvPr>
        </p:nvSpPr>
        <p:spPr/>
        <p:txBody>
          <a:bodyPr>
            <a:normAutofit/>
          </a:bodyPr>
          <a:lstStyle/>
          <a:p>
            <a:pPr algn="ctr"/>
            <a:r>
              <a:rPr lang="en-US" sz="40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METHODOLOGY</a:t>
            </a:r>
            <a:endParaRPr lang="en-IN" sz="40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3B999994-C1BA-48E5-9CAA-EBA8EB265102}"/>
              </a:ext>
            </a:extLst>
          </p:cNvPr>
          <p:cNvSpPr txBox="1"/>
          <p:nvPr/>
        </p:nvSpPr>
        <p:spPr>
          <a:xfrm>
            <a:off x="3719743" y="852256"/>
            <a:ext cx="7874493" cy="5262979"/>
          </a:xfrm>
          <a:prstGeom prst="rect">
            <a:avLst/>
          </a:prstGeom>
          <a:noFill/>
        </p:spPr>
        <p:txBody>
          <a:bodyPr wrap="square" rtlCol="0">
            <a:spAutoFit/>
          </a:bodyPr>
          <a:lstStyle/>
          <a:p>
            <a:pPr marL="285750" indent="-285750">
              <a:buFont typeface="Arial" panose="020B0604020202020204" pitchFamily="34" charset="0"/>
              <a:buChar char="•"/>
            </a:pPr>
            <a:r>
              <a:rPr lang="en-US" sz="1600" b="1" dirty="0">
                <a:latin typeface="Arial" panose="020B0604020202020204" pitchFamily="34" charset="0"/>
                <a:cs typeface="Arial" panose="020B0604020202020204" pitchFamily="34" charset="0"/>
              </a:rPr>
              <a:t>STUDY DESIGN </a:t>
            </a:r>
            <a:r>
              <a:rPr lang="en-US" sz="1600" dirty="0">
                <a:latin typeface="Arial" panose="020B0604020202020204" pitchFamily="34" charset="0"/>
                <a:cs typeface="Arial" panose="020B0604020202020204" pitchFamily="34" charset="0"/>
              </a:rPr>
              <a:t>– Descriptive study</a:t>
            </a:r>
          </a:p>
          <a:p>
            <a:pPr marL="285750" indent="-28575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600" b="1" dirty="0">
                <a:latin typeface="Arial" panose="020B0604020202020204" pitchFamily="34" charset="0"/>
                <a:cs typeface="Arial" panose="020B0604020202020204" pitchFamily="34" charset="0"/>
              </a:rPr>
              <a:t>STUDY POPULATION </a:t>
            </a:r>
            <a:r>
              <a:rPr lang="en-US" sz="1600" dirty="0">
                <a:latin typeface="Arial" panose="020B0604020202020204" pitchFamily="34" charset="0"/>
                <a:cs typeface="Arial" panose="020B0604020202020204" pitchFamily="34" charset="0"/>
              </a:rPr>
              <a:t>– </a:t>
            </a:r>
            <a:r>
              <a:rPr lang="en-IN" sz="1600" dirty="0">
                <a:effectLst/>
                <a:latin typeface="Arial" panose="020B0604020202020204" pitchFamily="34" charset="0"/>
                <a:ea typeface="Calibri" panose="020F0502020204030204" pitchFamily="34" charset="0"/>
                <a:cs typeface="Arial" panose="020B0604020202020204" pitchFamily="34" charset="0"/>
              </a:rPr>
              <a:t>people with educational background of post graduate , graduate and college students were selected.</a:t>
            </a:r>
          </a:p>
          <a:p>
            <a:pPr marL="285750" indent="-285750">
              <a:buFont typeface="Arial" panose="020B0604020202020204" pitchFamily="34" charset="0"/>
              <a:buChar char="•"/>
            </a:pPr>
            <a:endParaRPr lang="en-IN" sz="1600" dirty="0">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IN" sz="1600" b="1" dirty="0">
                <a:effectLst/>
                <a:latin typeface="Arial" panose="020B0604020202020204" pitchFamily="34" charset="0"/>
                <a:ea typeface="Calibri" panose="020F0502020204030204" pitchFamily="34" charset="0"/>
                <a:cs typeface="Arial" panose="020B0604020202020204" pitchFamily="34" charset="0"/>
              </a:rPr>
              <a:t>SAMPLING &amp; SAMPLE SIZE</a:t>
            </a:r>
            <a:r>
              <a:rPr lang="en-IN" sz="1600" dirty="0">
                <a:effectLst/>
                <a:latin typeface="Arial" panose="020B0604020202020204" pitchFamily="34" charset="0"/>
                <a:ea typeface="Calibri" panose="020F0502020204030204" pitchFamily="34" charset="0"/>
                <a:cs typeface="Arial" panose="020B0604020202020204" pitchFamily="34" charset="0"/>
              </a:rPr>
              <a:t> – Convenient sampling was done with a limitation of time </a:t>
            </a:r>
            <a:r>
              <a:rPr lang="en-IN" sz="1600" dirty="0" smtClean="0">
                <a:effectLst/>
                <a:latin typeface="Arial" panose="020B0604020202020204" pitchFamily="34" charset="0"/>
                <a:ea typeface="Calibri" panose="020F0502020204030204" pitchFamily="34" charset="0"/>
                <a:cs typeface="Arial" panose="020B0604020202020204" pitchFamily="34" charset="0"/>
              </a:rPr>
              <a:t>constraint </a:t>
            </a:r>
            <a:r>
              <a:rPr lang="en-IN" sz="1600" smtClean="0">
                <a:effectLst/>
                <a:latin typeface="Arial" panose="020B0604020202020204" pitchFamily="34" charset="0"/>
                <a:ea typeface="Calibri" panose="020F0502020204030204" pitchFamily="34" charset="0"/>
                <a:cs typeface="Arial" panose="020B0604020202020204" pitchFamily="34" charset="0"/>
              </a:rPr>
              <a:t>and resources, </a:t>
            </a:r>
            <a:r>
              <a:rPr lang="en-IN" sz="1600" dirty="0">
                <a:effectLst/>
                <a:latin typeface="Arial" panose="020B0604020202020204" pitchFamily="34" charset="0"/>
                <a:ea typeface="Calibri" panose="020F0502020204030204" pitchFamily="34" charset="0"/>
                <a:cs typeface="Arial" panose="020B0604020202020204" pitchFamily="34" charset="0"/>
              </a:rPr>
              <a:t>availability of people because of covid and their acceptance to participate.</a:t>
            </a:r>
          </a:p>
          <a:p>
            <a:endParaRPr lang="en-IN" sz="1600" dirty="0">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IN" sz="1600" dirty="0">
                <a:effectLst/>
                <a:latin typeface="Arial" panose="020B0604020202020204" pitchFamily="34" charset="0"/>
                <a:ea typeface="Calibri" panose="020F0502020204030204" pitchFamily="34" charset="0"/>
                <a:cs typeface="Arial" panose="020B0604020202020204" pitchFamily="34" charset="0"/>
              </a:rPr>
              <a:t> </a:t>
            </a:r>
            <a:r>
              <a:rPr lang="en-IN" sz="1600" b="1" dirty="0">
                <a:effectLst/>
                <a:latin typeface="Arial" panose="020B0604020202020204" pitchFamily="34" charset="0"/>
                <a:ea typeface="Calibri" panose="020F0502020204030204" pitchFamily="34" charset="0"/>
                <a:cs typeface="Arial" panose="020B0604020202020204" pitchFamily="34" charset="0"/>
              </a:rPr>
              <a:t>STUDY METHOD </a:t>
            </a:r>
            <a:r>
              <a:rPr lang="en-IN" sz="1600" dirty="0">
                <a:effectLst/>
                <a:latin typeface="Arial" panose="020B0604020202020204" pitchFamily="34" charset="0"/>
                <a:ea typeface="Calibri" panose="020F0502020204030204" pitchFamily="34" charset="0"/>
                <a:cs typeface="Arial" panose="020B0604020202020204" pitchFamily="34" charset="0"/>
              </a:rPr>
              <a:t>– Semi structured questionnaire based study was conducted using google form which was circulated through e-mails or </a:t>
            </a:r>
            <a:r>
              <a:rPr lang="en-IN" sz="1600" dirty="0" err="1">
                <a:latin typeface="Arial" panose="020B0604020202020204" pitchFamily="34" charset="0"/>
                <a:ea typeface="Calibri" panose="020F0502020204030204" pitchFamily="34" charset="0"/>
                <a:cs typeface="Arial" panose="020B0604020202020204" pitchFamily="34" charset="0"/>
              </a:rPr>
              <a:t>W</a:t>
            </a:r>
            <a:r>
              <a:rPr lang="en-IN" sz="1600" dirty="0" err="1">
                <a:effectLst/>
                <a:latin typeface="Arial" panose="020B0604020202020204" pitchFamily="34" charset="0"/>
                <a:ea typeface="Calibri" panose="020F0502020204030204" pitchFamily="34" charset="0"/>
                <a:cs typeface="Arial" panose="020B0604020202020204" pitchFamily="34" charset="0"/>
              </a:rPr>
              <a:t>hatsapp</a:t>
            </a:r>
            <a:r>
              <a:rPr lang="en-IN" sz="1600" dirty="0">
                <a:effectLst/>
                <a:latin typeface="Arial" panose="020B0604020202020204" pitchFamily="34" charset="0"/>
                <a:ea typeface="Calibri" panose="020F0502020204030204" pitchFamily="34" charset="0"/>
                <a:cs typeface="Arial" panose="020B0604020202020204" pitchFamily="34" charset="0"/>
              </a:rPr>
              <a:t> on their acceptance to participate. After considering some </a:t>
            </a:r>
            <a:r>
              <a:rPr lang="en-IN" sz="1600" dirty="0">
                <a:latin typeface="Arial" panose="020B0604020202020204" pitchFamily="34" charset="0"/>
                <a:ea typeface="Calibri" panose="020F0502020204030204" pitchFamily="34" charset="0"/>
                <a:cs typeface="Arial" panose="020B0604020202020204" pitchFamily="34" charset="0"/>
              </a:rPr>
              <a:t>d</a:t>
            </a:r>
            <a:r>
              <a:rPr lang="en-IN" sz="1600" dirty="0">
                <a:effectLst/>
                <a:latin typeface="Arial" panose="020B0604020202020204" pitchFamily="34" charset="0"/>
                <a:ea typeface="Calibri" panose="020F0502020204030204" pitchFamily="34" charset="0"/>
                <a:cs typeface="Arial" panose="020B0604020202020204" pitchFamily="34" charset="0"/>
              </a:rPr>
              <a:t>rop outs 43 responses were obtained.</a:t>
            </a:r>
          </a:p>
          <a:p>
            <a:pPr marL="285750" indent="-285750">
              <a:buFont typeface="Arial" panose="020B0604020202020204" pitchFamily="34" charset="0"/>
              <a:buChar char="•"/>
            </a:pPr>
            <a:endParaRPr lang="en-IN" sz="1600" dirty="0">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IN" sz="1600" b="1" dirty="0">
                <a:effectLst/>
                <a:latin typeface="Arial" panose="020B0604020202020204" pitchFamily="34" charset="0"/>
                <a:ea typeface="Calibri" panose="020F0502020204030204" pitchFamily="34" charset="0"/>
                <a:cs typeface="Arial" panose="020B0604020202020204" pitchFamily="34" charset="0"/>
              </a:rPr>
              <a:t>STUDY DURATION </a:t>
            </a:r>
            <a:r>
              <a:rPr lang="en-IN" sz="1600" dirty="0">
                <a:effectLst/>
                <a:latin typeface="Arial" panose="020B0604020202020204" pitchFamily="34" charset="0"/>
                <a:ea typeface="Calibri" panose="020F0502020204030204" pitchFamily="34" charset="0"/>
                <a:cs typeface="Arial" panose="020B0604020202020204" pitchFamily="34" charset="0"/>
              </a:rPr>
              <a:t>– study was conducted in the time frame of April-May 2021</a:t>
            </a:r>
          </a:p>
          <a:p>
            <a:pPr marL="285750" indent="-285750">
              <a:buFont typeface="Arial" panose="020B0604020202020204" pitchFamily="34" charset="0"/>
              <a:buChar char="•"/>
            </a:pPr>
            <a:endParaRPr lang="en-IN" sz="1600" dirty="0">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IN" sz="1600" b="1" dirty="0">
                <a:effectLst/>
                <a:latin typeface="Arial" panose="020B0604020202020204" pitchFamily="34" charset="0"/>
                <a:ea typeface="Calibri" panose="020F0502020204030204" pitchFamily="34" charset="0"/>
                <a:cs typeface="Arial" panose="020B0604020202020204" pitchFamily="34" charset="0"/>
              </a:rPr>
              <a:t>INCLUSION CRITERIA </a:t>
            </a:r>
            <a:r>
              <a:rPr lang="en-IN" sz="1600" dirty="0">
                <a:effectLst/>
                <a:latin typeface="Arial" panose="020B0604020202020204" pitchFamily="34" charset="0"/>
                <a:ea typeface="Calibri" panose="020F0502020204030204" pitchFamily="34" charset="0"/>
                <a:cs typeface="Arial" panose="020B0604020202020204" pitchFamily="34" charset="0"/>
              </a:rPr>
              <a:t>- </a:t>
            </a:r>
            <a:r>
              <a:rPr lang="en-US" sz="1600" dirty="0">
                <a:effectLst/>
                <a:latin typeface="Arial" panose="020B0604020202020204" pitchFamily="34" charset="0"/>
                <a:ea typeface="Calibri" panose="020F0502020204030204" pitchFamily="34" charset="0"/>
                <a:cs typeface="Arial" panose="020B0604020202020204" pitchFamily="34" charset="0"/>
              </a:rPr>
              <a:t>post graduates and graduates who are working and the students who are undergoing and have given final exams but yet to start working were included.</a:t>
            </a:r>
            <a:endParaRPr lang="en-IN" sz="1600" dirty="0">
              <a:effectLst/>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endParaRPr lang="en-IN" sz="1600" dirty="0">
              <a:effectLst/>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IN" sz="1600" b="1" dirty="0">
                <a:latin typeface="Arial" panose="020B0604020202020204" pitchFamily="34" charset="0"/>
                <a:ea typeface="Calibri" panose="020F0502020204030204" pitchFamily="34" charset="0"/>
                <a:cs typeface="Arial" panose="020B0604020202020204" pitchFamily="34" charset="0"/>
              </a:rPr>
              <a:t>EXCLUSION CRITERIA </a:t>
            </a:r>
            <a:r>
              <a:rPr lang="en-IN" sz="1600" dirty="0">
                <a:latin typeface="Arial" panose="020B0604020202020204" pitchFamily="34" charset="0"/>
                <a:ea typeface="Calibri" panose="020F0502020204030204" pitchFamily="34" charset="0"/>
                <a:cs typeface="Arial" panose="020B0604020202020204" pitchFamily="34" charset="0"/>
              </a:rPr>
              <a:t>- </a:t>
            </a:r>
            <a:r>
              <a:rPr lang="en-US" sz="1600" dirty="0">
                <a:effectLst/>
                <a:latin typeface="Arial" panose="020B0604020202020204" pitchFamily="34" charset="0"/>
                <a:ea typeface="Calibri" panose="020F0502020204030204" pitchFamily="34" charset="0"/>
                <a:cs typeface="Arial" panose="020B0604020202020204" pitchFamily="34" charset="0"/>
              </a:rPr>
              <a:t>respondents below 18 years of age were excluded.</a:t>
            </a:r>
            <a:endParaRPr lang="en-IN" sz="1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2995397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28E012-B703-416C-9BAE-5BE384A7F452}"/>
              </a:ext>
            </a:extLst>
          </p:cNvPr>
          <p:cNvSpPr>
            <a:spLocks noGrp="1"/>
          </p:cNvSpPr>
          <p:nvPr>
            <p:ph type="title"/>
          </p:nvPr>
        </p:nvSpPr>
        <p:spPr/>
        <p:txBody>
          <a:bodyPr>
            <a:normAutofit/>
          </a:bodyPr>
          <a:lstStyle/>
          <a:p>
            <a:r>
              <a:rPr lang="en-US" sz="4800" b="1" dirty="0">
                <a:solidFill>
                  <a:schemeClr val="tx1"/>
                </a:solidFill>
                <a:latin typeface="Arial" panose="020B0604020202020204" pitchFamily="34" charset="0"/>
                <a:cs typeface="Arial" panose="020B0604020202020204" pitchFamily="34" charset="0"/>
              </a:rPr>
              <a:t>RESULTS</a:t>
            </a:r>
            <a:endParaRPr lang="en-IN" sz="4800" b="1" dirty="0">
              <a:solidFill>
                <a:schemeClr val="tx1"/>
              </a:solidFill>
              <a:latin typeface="Arial" panose="020B0604020202020204" pitchFamily="34" charset="0"/>
              <a:cs typeface="Arial" panose="020B0604020202020204" pitchFamily="34" charset="0"/>
            </a:endParaRPr>
          </a:p>
        </p:txBody>
      </p:sp>
      <p:graphicFrame>
        <p:nvGraphicFramePr>
          <p:cNvPr id="5" name="Table 4">
            <a:extLst>
              <a:ext uri="{FF2B5EF4-FFF2-40B4-BE49-F238E27FC236}">
                <a16:creationId xmlns:a16="http://schemas.microsoft.com/office/drawing/2014/main" xmlns="" id="{F94B16B1-4B15-4B59-8AA6-D4EE4EE2CDFD}"/>
              </a:ext>
            </a:extLst>
          </p:cNvPr>
          <p:cNvGraphicFramePr>
            <a:graphicFrameLocks noGrp="1"/>
          </p:cNvGraphicFramePr>
          <p:nvPr>
            <p:extLst>
              <p:ext uri="{D42A27DB-BD31-4B8C-83A1-F6EECF244321}">
                <p14:modId xmlns:p14="http://schemas.microsoft.com/office/powerpoint/2010/main" xmlns="" val="2398308883"/>
              </p:ext>
            </p:extLst>
          </p:nvPr>
        </p:nvGraphicFramePr>
        <p:xfrm>
          <a:off x="4296793" y="83088"/>
          <a:ext cx="5892236" cy="791640"/>
        </p:xfrm>
        <a:graphic>
          <a:graphicData uri="http://schemas.openxmlformats.org/drawingml/2006/table">
            <a:tbl>
              <a:tblPr firstRow="1" firstCol="1" bandRow="1">
                <a:tableStyleId>{5C22544A-7EE6-4342-B048-85BDC9FD1C3A}</a:tableStyleId>
              </a:tblPr>
              <a:tblGrid>
                <a:gridCol w="2035095">
                  <a:extLst>
                    <a:ext uri="{9D8B030D-6E8A-4147-A177-3AD203B41FA5}">
                      <a16:colId xmlns:a16="http://schemas.microsoft.com/office/drawing/2014/main" xmlns="" val="2348772368"/>
                    </a:ext>
                  </a:extLst>
                </a:gridCol>
                <a:gridCol w="1204458">
                  <a:extLst>
                    <a:ext uri="{9D8B030D-6E8A-4147-A177-3AD203B41FA5}">
                      <a16:colId xmlns:a16="http://schemas.microsoft.com/office/drawing/2014/main" xmlns="" val="1624445932"/>
                    </a:ext>
                  </a:extLst>
                </a:gridCol>
                <a:gridCol w="1296606">
                  <a:extLst>
                    <a:ext uri="{9D8B030D-6E8A-4147-A177-3AD203B41FA5}">
                      <a16:colId xmlns:a16="http://schemas.microsoft.com/office/drawing/2014/main" xmlns="" val="1506736670"/>
                    </a:ext>
                  </a:extLst>
                </a:gridCol>
                <a:gridCol w="1356077">
                  <a:extLst>
                    <a:ext uri="{9D8B030D-6E8A-4147-A177-3AD203B41FA5}">
                      <a16:colId xmlns:a16="http://schemas.microsoft.com/office/drawing/2014/main" xmlns="" val="2929692196"/>
                    </a:ext>
                  </a:extLst>
                </a:gridCol>
              </a:tblGrid>
              <a:tr h="262583">
                <a:tc>
                  <a:txBody>
                    <a:bodyPr/>
                    <a:lstStyle/>
                    <a:p>
                      <a:pPr>
                        <a:lnSpc>
                          <a:spcPct val="107000"/>
                        </a:lnSpc>
                        <a:spcAft>
                          <a:spcPts val="800"/>
                        </a:spcAft>
                      </a:pPr>
                      <a:r>
                        <a:rPr lang="en-IN" sz="1100" dirty="0">
                          <a:effectLst/>
                        </a:rPr>
                        <a:t>SEVERITY</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a:effectLst/>
                        </a:rPr>
                        <a:t>First wave</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a:effectLst/>
                        </a:rPr>
                        <a:t>Second wave</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a:effectLst/>
                        </a:rPr>
                        <a:t>Both are equal</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16334799"/>
                  </a:ext>
                </a:extLst>
              </a:tr>
              <a:tr h="529057">
                <a:tc>
                  <a:txBody>
                    <a:bodyPr/>
                    <a:lstStyle/>
                    <a:p>
                      <a:pPr>
                        <a:lnSpc>
                          <a:spcPct val="107000"/>
                        </a:lnSpc>
                        <a:spcAft>
                          <a:spcPts val="800"/>
                        </a:spcAft>
                      </a:pPr>
                      <a:r>
                        <a:rPr lang="en-IN" sz="1100">
                          <a:effectLst/>
                        </a:rPr>
                        <a:t>Which wave was more severe?</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a:effectLst/>
                        </a:rPr>
                        <a:t>2.3%</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dirty="0">
                          <a:effectLst/>
                        </a:rPr>
                        <a:t>88.6%</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dirty="0">
                          <a:effectLst/>
                        </a:rPr>
                        <a:t>9.1%</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325266224"/>
                  </a:ext>
                </a:extLst>
              </a:tr>
            </a:tbl>
          </a:graphicData>
        </a:graphic>
      </p:graphicFrame>
      <p:sp>
        <p:nvSpPr>
          <p:cNvPr id="8" name="Text Box 47">
            <a:extLst>
              <a:ext uri="{FF2B5EF4-FFF2-40B4-BE49-F238E27FC236}">
                <a16:creationId xmlns:a16="http://schemas.microsoft.com/office/drawing/2014/main" xmlns="" id="{7F3A7365-B9A7-4F0C-9AAC-4B030C9A6EFE}"/>
              </a:ext>
            </a:extLst>
          </p:cNvPr>
          <p:cNvSpPr txBox="1">
            <a:spLocks noChangeArrowheads="1"/>
          </p:cNvSpPr>
          <p:nvPr/>
        </p:nvSpPr>
        <p:spPr bwMode="auto">
          <a:xfrm>
            <a:off x="4801353" y="2240200"/>
            <a:ext cx="4851293" cy="246931"/>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IN" altLang="en-US" sz="1100" b="1" i="0" u="none" strike="noStrike" cap="none" normalizeH="0" baseline="0" dirty="0">
                <a:ln>
                  <a:noFill/>
                </a:ln>
                <a:solidFill>
                  <a:schemeClr val="tx1"/>
                </a:solidFill>
                <a:effectLst/>
                <a:latin typeface="Calibri" panose="020F0502020204030204" pitchFamily="34" charset="0"/>
              </a:rPr>
              <a:t>RESOURCE HELPFULNESS , BEHAVIOUR &amp; REACTION TOWARDS VACCINES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10" name="Table 9">
            <a:extLst>
              <a:ext uri="{FF2B5EF4-FFF2-40B4-BE49-F238E27FC236}">
                <a16:creationId xmlns:a16="http://schemas.microsoft.com/office/drawing/2014/main" xmlns="" id="{ED44CCFA-D886-453C-9329-E6EE2781E20E}"/>
              </a:ext>
            </a:extLst>
          </p:cNvPr>
          <p:cNvGraphicFramePr>
            <a:graphicFrameLocks noGrp="1"/>
          </p:cNvGraphicFramePr>
          <p:nvPr>
            <p:extLst>
              <p:ext uri="{D42A27DB-BD31-4B8C-83A1-F6EECF244321}">
                <p14:modId xmlns:p14="http://schemas.microsoft.com/office/powerpoint/2010/main" xmlns="" val="4232997594"/>
              </p:ext>
            </p:extLst>
          </p:nvPr>
        </p:nvGraphicFramePr>
        <p:xfrm>
          <a:off x="3586574" y="4533727"/>
          <a:ext cx="7741329" cy="643434"/>
        </p:xfrm>
        <a:graphic>
          <a:graphicData uri="http://schemas.openxmlformats.org/drawingml/2006/table">
            <a:tbl>
              <a:tblPr firstRow="1" firstCol="1" bandRow="1">
                <a:tableStyleId>{5C22544A-7EE6-4342-B048-85BDC9FD1C3A}</a:tableStyleId>
              </a:tblPr>
              <a:tblGrid>
                <a:gridCol w="2892695">
                  <a:extLst>
                    <a:ext uri="{9D8B030D-6E8A-4147-A177-3AD203B41FA5}">
                      <a16:colId xmlns:a16="http://schemas.microsoft.com/office/drawing/2014/main" xmlns="" val="3758695828"/>
                    </a:ext>
                  </a:extLst>
                </a:gridCol>
                <a:gridCol w="1548953">
                  <a:extLst>
                    <a:ext uri="{9D8B030D-6E8A-4147-A177-3AD203B41FA5}">
                      <a16:colId xmlns:a16="http://schemas.microsoft.com/office/drawing/2014/main" xmlns="" val="361551391"/>
                    </a:ext>
                  </a:extLst>
                </a:gridCol>
                <a:gridCol w="1747294">
                  <a:extLst>
                    <a:ext uri="{9D8B030D-6E8A-4147-A177-3AD203B41FA5}">
                      <a16:colId xmlns:a16="http://schemas.microsoft.com/office/drawing/2014/main" xmlns="" val="3626916494"/>
                    </a:ext>
                  </a:extLst>
                </a:gridCol>
                <a:gridCol w="1552387">
                  <a:extLst>
                    <a:ext uri="{9D8B030D-6E8A-4147-A177-3AD203B41FA5}">
                      <a16:colId xmlns:a16="http://schemas.microsoft.com/office/drawing/2014/main" xmlns="" val="3800941200"/>
                    </a:ext>
                  </a:extLst>
                </a:gridCol>
              </a:tblGrid>
              <a:tr h="321717">
                <a:tc>
                  <a:txBody>
                    <a:bodyPr/>
                    <a:lstStyle/>
                    <a:p>
                      <a:pPr>
                        <a:lnSpc>
                          <a:spcPct val="107000"/>
                        </a:lnSpc>
                        <a:spcAft>
                          <a:spcPts val="800"/>
                        </a:spcAft>
                      </a:pPr>
                      <a:r>
                        <a:rPr lang="en-IN" sz="1100" dirty="0">
                          <a:effectLst/>
                        </a:rPr>
                        <a:t>Vaccination reaction</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dirty="0">
                          <a:effectLst/>
                        </a:rPr>
                        <a:t>Willing</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a:effectLst/>
                        </a:rPr>
                        <a:t>Hesitant</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a:effectLst/>
                        </a:rPr>
                        <a:t>None of above</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132552332"/>
                  </a:ext>
                </a:extLst>
              </a:tr>
              <a:tr h="321717">
                <a:tc>
                  <a:txBody>
                    <a:bodyPr/>
                    <a:lstStyle/>
                    <a:p>
                      <a:pPr>
                        <a:lnSpc>
                          <a:spcPct val="107000"/>
                        </a:lnSpc>
                        <a:spcAft>
                          <a:spcPts val="800"/>
                        </a:spcAft>
                      </a:pPr>
                      <a:r>
                        <a:rPr lang="en-IN" sz="1100">
                          <a:effectLst/>
                        </a:rPr>
                        <a:t>Reaction towards vaccination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a:effectLst/>
                        </a:rPr>
                        <a:t>72.7%</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a:effectLst/>
                        </a:rPr>
                        <a:t>13.6%</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dirty="0">
                          <a:effectLst/>
                        </a:rPr>
                        <a:t>13.6%</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900714686"/>
                  </a:ext>
                </a:extLst>
              </a:tr>
            </a:tbl>
          </a:graphicData>
        </a:graphic>
      </p:graphicFrame>
      <p:graphicFrame>
        <p:nvGraphicFramePr>
          <p:cNvPr id="11" name="Table 10">
            <a:extLst>
              <a:ext uri="{FF2B5EF4-FFF2-40B4-BE49-F238E27FC236}">
                <a16:creationId xmlns:a16="http://schemas.microsoft.com/office/drawing/2014/main" xmlns="" id="{19AF42B2-920B-49FA-BE5C-27493694CF86}"/>
              </a:ext>
            </a:extLst>
          </p:cNvPr>
          <p:cNvGraphicFramePr>
            <a:graphicFrameLocks noGrp="1"/>
          </p:cNvGraphicFramePr>
          <p:nvPr>
            <p:extLst>
              <p:ext uri="{D42A27DB-BD31-4B8C-83A1-F6EECF244321}">
                <p14:modId xmlns:p14="http://schemas.microsoft.com/office/powerpoint/2010/main" xmlns="" val="3927493816"/>
              </p:ext>
            </p:extLst>
          </p:nvPr>
        </p:nvGraphicFramePr>
        <p:xfrm>
          <a:off x="3612701" y="5292696"/>
          <a:ext cx="7741328" cy="643434"/>
        </p:xfrm>
        <a:graphic>
          <a:graphicData uri="http://schemas.openxmlformats.org/drawingml/2006/table">
            <a:tbl>
              <a:tblPr firstRow="1" firstCol="1" bandRow="1">
                <a:tableStyleId>{5C22544A-7EE6-4342-B048-85BDC9FD1C3A}</a:tableStyleId>
              </a:tblPr>
              <a:tblGrid>
                <a:gridCol w="2085590">
                  <a:extLst>
                    <a:ext uri="{9D8B030D-6E8A-4147-A177-3AD203B41FA5}">
                      <a16:colId xmlns:a16="http://schemas.microsoft.com/office/drawing/2014/main" xmlns="" val="2007991993"/>
                    </a:ext>
                  </a:extLst>
                </a:gridCol>
                <a:gridCol w="1931898">
                  <a:extLst>
                    <a:ext uri="{9D8B030D-6E8A-4147-A177-3AD203B41FA5}">
                      <a16:colId xmlns:a16="http://schemas.microsoft.com/office/drawing/2014/main" xmlns="" val="1802394253"/>
                    </a:ext>
                  </a:extLst>
                </a:gridCol>
                <a:gridCol w="1997153">
                  <a:extLst>
                    <a:ext uri="{9D8B030D-6E8A-4147-A177-3AD203B41FA5}">
                      <a16:colId xmlns:a16="http://schemas.microsoft.com/office/drawing/2014/main" xmlns="" val="2926672164"/>
                    </a:ext>
                  </a:extLst>
                </a:gridCol>
                <a:gridCol w="1726687">
                  <a:extLst>
                    <a:ext uri="{9D8B030D-6E8A-4147-A177-3AD203B41FA5}">
                      <a16:colId xmlns:a16="http://schemas.microsoft.com/office/drawing/2014/main" xmlns="" val="126063630"/>
                    </a:ext>
                  </a:extLst>
                </a:gridCol>
              </a:tblGrid>
              <a:tr h="321717">
                <a:tc>
                  <a:txBody>
                    <a:bodyPr/>
                    <a:lstStyle/>
                    <a:p>
                      <a:pPr>
                        <a:lnSpc>
                          <a:spcPct val="107000"/>
                        </a:lnSpc>
                        <a:spcAft>
                          <a:spcPts val="800"/>
                        </a:spcAft>
                      </a:pPr>
                      <a:r>
                        <a:rPr lang="en-IN" sz="1100" dirty="0">
                          <a:effectLst/>
                        </a:rPr>
                        <a:t>Vaccine effectiveness</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a:effectLst/>
                        </a:rPr>
                        <a:t>covaxin</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dirty="0" err="1">
                          <a:effectLst/>
                        </a:rPr>
                        <a:t>covishield</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dirty="0" smtClean="0">
                          <a:effectLst/>
                        </a:rPr>
                        <a:t>Sputnik</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09021586"/>
                  </a:ext>
                </a:extLst>
              </a:tr>
              <a:tr h="321717">
                <a:tc>
                  <a:txBody>
                    <a:bodyPr/>
                    <a:lstStyle/>
                    <a:p>
                      <a:pPr>
                        <a:lnSpc>
                          <a:spcPct val="107000"/>
                        </a:lnSpc>
                        <a:spcAft>
                          <a:spcPts val="800"/>
                        </a:spcAft>
                      </a:pPr>
                      <a:r>
                        <a:rPr lang="en-IN" sz="1100">
                          <a:effectLst/>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dirty="0">
                          <a:effectLst/>
                        </a:rPr>
                        <a:t>29.5%</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dirty="0">
                          <a:effectLst/>
                        </a:rPr>
                        <a:t>52.3%</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dirty="0">
                          <a:effectLst/>
                        </a:rPr>
                        <a:t>18.2%</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753824789"/>
                  </a:ext>
                </a:extLst>
              </a:tr>
            </a:tbl>
          </a:graphicData>
        </a:graphic>
      </p:graphicFrame>
      <p:graphicFrame>
        <p:nvGraphicFramePr>
          <p:cNvPr id="13" name="Table 12">
            <a:extLst>
              <a:ext uri="{FF2B5EF4-FFF2-40B4-BE49-F238E27FC236}">
                <a16:creationId xmlns:a16="http://schemas.microsoft.com/office/drawing/2014/main" xmlns="" id="{F2D78FB4-3511-4126-8DD6-CED69B52DAD0}"/>
              </a:ext>
            </a:extLst>
          </p:cNvPr>
          <p:cNvGraphicFramePr>
            <a:graphicFrameLocks noGrp="1"/>
          </p:cNvGraphicFramePr>
          <p:nvPr>
            <p:extLst>
              <p:ext uri="{D42A27DB-BD31-4B8C-83A1-F6EECF244321}">
                <p14:modId xmlns:p14="http://schemas.microsoft.com/office/powerpoint/2010/main" xmlns="" val="1058276859"/>
              </p:ext>
            </p:extLst>
          </p:nvPr>
        </p:nvGraphicFramePr>
        <p:xfrm>
          <a:off x="4296793" y="997537"/>
          <a:ext cx="5860415" cy="1076325"/>
        </p:xfrm>
        <a:graphic>
          <a:graphicData uri="http://schemas.openxmlformats.org/drawingml/2006/table">
            <a:tbl>
              <a:tblPr firstRow="1" firstCol="1" bandRow="1">
                <a:tableStyleId>{5C22544A-7EE6-4342-B048-85BDC9FD1C3A}</a:tableStyleId>
              </a:tblPr>
              <a:tblGrid>
                <a:gridCol w="2305595">
                  <a:extLst>
                    <a:ext uri="{9D8B030D-6E8A-4147-A177-3AD203B41FA5}">
                      <a16:colId xmlns:a16="http://schemas.microsoft.com/office/drawing/2014/main" xmlns="" val="3529533767"/>
                    </a:ext>
                  </a:extLst>
                </a:gridCol>
                <a:gridCol w="1226326">
                  <a:extLst>
                    <a:ext uri="{9D8B030D-6E8A-4147-A177-3AD203B41FA5}">
                      <a16:colId xmlns:a16="http://schemas.microsoft.com/office/drawing/2014/main" xmlns="" val="2550345154"/>
                    </a:ext>
                  </a:extLst>
                </a:gridCol>
                <a:gridCol w="1164247">
                  <a:extLst>
                    <a:ext uri="{9D8B030D-6E8A-4147-A177-3AD203B41FA5}">
                      <a16:colId xmlns:a16="http://schemas.microsoft.com/office/drawing/2014/main" xmlns="" val="2469794783"/>
                    </a:ext>
                  </a:extLst>
                </a:gridCol>
                <a:gridCol w="1164247">
                  <a:extLst>
                    <a:ext uri="{9D8B030D-6E8A-4147-A177-3AD203B41FA5}">
                      <a16:colId xmlns:a16="http://schemas.microsoft.com/office/drawing/2014/main" xmlns="" val="3398050463"/>
                    </a:ext>
                  </a:extLst>
                </a:gridCol>
              </a:tblGrid>
              <a:tr h="242570">
                <a:tc>
                  <a:txBody>
                    <a:bodyPr/>
                    <a:lstStyle/>
                    <a:p>
                      <a:pPr>
                        <a:lnSpc>
                          <a:spcPct val="107000"/>
                        </a:lnSpc>
                        <a:spcAft>
                          <a:spcPts val="800"/>
                        </a:spcAft>
                      </a:pPr>
                      <a:r>
                        <a:rPr lang="en-IN" sz="1100" dirty="0">
                          <a:effectLst/>
                        </a:rPr>
                        <a:t>Question pertaining to awareness of second wave of covid.</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dirty="0">
                          <a:effectLst/>
                        </a:rPr>
                        <a:t>YES</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dirty="0">
                          <a:effectLst/>
                        </a:rPr>
                        <a:t>NO</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dirty="0">
                          <a:effectLst/>
                          <a:latin typeface="Calibri" panose="020F0502020204030204" pitchFamily="34" charset="0"/>
                          <a:ea typeface="Calibri" panose="020F0502020204030204" pitchFamily="34" charset="0"/>
                          <a:cs typeface="Times New Roman" panose="02020603050405020304" pitchFamily="18" charset="0"/>
                        </a:rPr>
                        <a:t>Maybe</a:t>
                      </a:r>
                    </a:p>
                  </a:txBody>
                  <a:tcPr marL="68580" marR="68580" marT="0" marB="0"/>
                </a:tc>
                <a:extLst>
                  <a:ext uri="{0D108BD9-81ED-4DB2-BD59-A6C34878D82A}">
                    <a16:rowId xmlns:a16="http://schemas.microsoft.com/office/drawing/2014/main" xmlns="" val="262350237"/>
                  </a:ext>
                </a:extLst>
              </a:tr>
              <a:tr h="242570">
                <a:tc>
                  <a:txBody>
                    <a:bodyPr/>
                    <a:lstStyle/>
                    <a:p>
                      <a:pPr>
                        <a:lnSpc>
                          <a:spcPct val="107000"/>
                        </a:lnSpc>
                        <a:spcAft>
                          <a:spcPts val="800"/>
                        </a:spcAft>
                      </a:pPr>
                      <a:r>
                        <a:rPr lang="en-IN" sz="1100">
                          <a:effectLst/>
                        </a:rPr>
                        <a:t>Compared to 1</a:t>
                      </a:r>
                      <a:r>
                        <a:rPr lang="en-IN" sz="1100" baseline="30000">
                          <a:effectLst/>
                        </a:rPr>
                        <a:t>st</a:t>
                      </a:r>
                      <a:r>
                        <a:rPr lang="en-IN" sz="1100">
                          <a:effectLst/>
                        </a:rPr>
                        <a:t>wave , was your level of awareness increased?</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dirty="0">
                          <a:effectLst/>
                        </a:rPr>
                        <a:t>93.2%</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a:effectLst/>
                        </a:rPr>
                        <a:t>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dirty="0">
                          <a:effectLst/>
                          <a:latin typeface="Calibri" panose="020F0502020204030204" pitchFamily="34" charset="0"/>
                          <a:ea typeface="Calibri" panose="020F0502020204030204" pitchFamily="34" charset="0"/>
                          <a:cs typeface="Times New Roman" panose="02020603050405020304" pitchFamily="18" charset="0"/>
                        </a:rPr>
                        <a:t>1.8%</a:t>
                      </a:r>
                    </a:p>
                  </a:txBody>
                  <a:tcPr marL="68580" marR="68580" marT="0" marB="0"/>
                </a:tc>
                <a:extLst>
                  <a:ext uri="{0D108BD9-81ED-4DB2-BD59-A6C34878D82A}">
                    <a16:rowId xmlns:a16="http://schemas.microsoft.com/office/drawing/2014/main" xmlns="" val="653653250"/>
                  </a:ext>
                </a:extLst>
              </a:tr>
              <a:tr h="242570">
                <a:tc>
                  <a:txBody>
                    <a:bodyPr/>
                    <a:lstStyle/>
                    <a:p>
                      <a:pPr>
                        <a:lnSpc>
                          <a:spcPct val="107000"/>
                        </a:lnSpc>
                        <a:spcAft>
                          <a:spcPts val="800"/>
                        </a:spcAft>
                      </a:pPr>
                      <a:r>
                        <a:rPr lang="en-IN" sz="1100" dirty="0">
                          <a:effectLst/>
                        </a:rPr>
                        <a:t>Were you prepared for second wave of </a:t>
                      </a:r>
                      <a:r>
                        <a:rPr lang="en-IN" sz="1100" dirty="0" err="1">
                          <a:effectLst/>
                        </a:rPr>
                        <a:t>covid</a:t>
                      </a:r>
                      <a:r>
                        <a:rPr lang="en-IN" sz="1100" dirty="0">
                          <a:effectLst/>
                        </a:rPr>
                        <a:t> ?</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dirty="0">
                          <a:effectLst/>
                        </a:rPr>
                        <a:t>36.4%</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dirty="0">
                          <a:effectLst/>
                        </a:rPr>
                        <a:t>45.5%</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dirty="0">
                          <a:effectLst/>
                          <a:latin typeface="Calibri" panose="020F0502020204030204" pitchFamily="34" charset="0"/>
                          <a:ea typeface="Calibri" panose="020F0502020204030204" pitchFamily="34" charset="0"/>
                          <a:cs typeface="Times New Roman" panose="02020603050405020304" pitchFamily="18" charset="0"/>
                        </a:rPr>
                        <a:t>18.2%</a:t>
                      </a:r>
                    </a:p>
                  </a:txBody>
                  <a:tcPr marL="68580" marR="68580" marT="0" marB="0"/>
                </a:tc>
                <a:extLst>
                  <a:ext uri="{0D108BD9-81ED-4DB2-BD59-A6C34878D82A}">
                    <a16:rowId xmlns:a16="http://schemas.microsoft.com/office/drawing/2014/main" xmlns="" val="3372151923"/>
                  </a:ext>
                </a:extLst>
              </a:tr>
            </a:tbl>
          </a:graphicData>
        </a:graphic>
      </p:graphicFrame>
      <p:graphicFrame>
        <p:nvGraphicFramePr>
          <p:cNvPr id="14" name="Table 13">
            <a:extLst>
              <a:ext uri="{FF2B5EF4-FFF2-40B4-BE49-F238E27FC236}">
                <a16:creationId xmlns:a16="http://schemas.microsoft.com/office/drawing/2014/main" xmlns="" id="{A74AC2A4-8F03-4F40-BC1A-4231125BAEE7}"/>
              </a:ext>
            </a:extLst>
          </p:cNvPr>
          <p:cNvGraphicFramePr>
            <a:graphicFrameLocks noGrp="1"/>
          </p:cNvGraphicFramePr>
          <p:nvPr>
            <p:extLst>
              <p:ext uri="{D42A27DB-BD31-4B8C-83A1-F6EECF244321}">
                <p14:modId xmlns:p14="http://schemas.microsoft.com/office/powerpoint/2010/main" xmlns="" val="3413057202"/>
              </p:ext>
            </p:extLst>
          </p:nvPr>
        </p:nvGraphicFramePr>
        <p:xfrm>
          <a:off x="3586575" y="2542670"/>
          <a:ext cx="7741328" cy="1867778"/>
        </p:xfrm>
        <a:graphic>
          <a:graphicData uri="http://schemas.openxmlformats.org/drawingml/2006/table">
            <a:tbl>
              <a:tblPr firstRow="1" firstCol="1" bandRow="1">
                <a:tableStyleId>{5C22544A-7EE6-4342-B048-85BDC9FD1C3A}</a:tableStyleId>
              </a:tblPr>
              <a:tblGrid>
                <a:gridCol w="4422757">
                  <a:extLst>
                    <a:ext uri="{9D8B030D-6E8A-4147-A177-3AD203B41FA5}">
                      <a16:colId xmlns:a16="http://schemas.microsoft.com/office/drawing/2014/main" xmlns="" val="786612022"/>
                    </a:ext>
                  </a:extLst>
                </a:gridCol>
                <a:gridCol w="1098176">
                  <a:extLst>
                    <a:ext uri="{9D8B030D-6E8A-4147-A177-3AD203B41FA5}">
                      <a16:colId xmlns:a16="http://schemas.microsoft.com/office/drawing/2014/main" xmlns="" val="1628906341"/>
                    </a:ext>
                  </a:extLst>
                </a:gridCol>
                <a:gridCol w="1159139">
                  <a:extLst>
                    <a:ext uri="{9D8B030D-6E8A-4147-A177-3AD203B41FA5}">
                      <a16:colId xmlns:a16="http://schemas.microsoft.com/office/drawing/2014/main" xmlns="" val="2839977216"/>
                    </a:ext>
                  </a:extLst>
                </a:gridCol>
                <a:gridCol w="1061256">
                  <a:extLst>
                    <a:ext uri="{9D8B030D-6E8A-4147-A177-3AD203B41FA5}">
                      <a16:colId xmlns:a16="http://schemas.microsoft.com/office/drawing/2014/main" xmlns="" val="101907398"/>
                    </a:ext>
                  </a:extLst>
                </a:gridCol>
              </a:tblGrid>
              <a:tr h="185917">
                <a:tc>
                  <a:txBody>
                    <a:bodyPr/>
                    <a:lstStyle/>
                    <a:p>
                      <a:pPr>
                        <a:lnSpc>
                          <a:spcPct val="107000"/>
                        </a:lnSpc>
                        <a:spcAft>
                          <a:spcPts val="800"/>
                        </a:spcAft>
                      </a:pPr>
                      <a:r>
                        <a:rPr lang="en-IN" sz="1100" dirty="0">
                          <a:effectLst/>
                        </a:rPr>
                        <a:t>Were the online resources authentic ?</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dirty="0">
                          <a:effectLst/>
                        </a:rPr>
                        <a:t>56.8%</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a:effectLst/>
                        </a:rPr>
                        <a:t>38.6%</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a:effectLst/>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134938000"/>
                  </a:ext>
                </a:extLst>
              </a:tr>
              <a:tr h="380442">
                <a:tc>
                  <a:txBody>
                    <a:bodyPr/>
                    <a:lstStyle/>
                    <a:p>
                      <a:pPr>
                        <a:lnSpc>
                          <a:spcPct val="107000"/>
                        </a:lnSpc>
                        <a:spcAft>
                          <a:spcPts val="800"/>
                        </a:spcAft>
                      </a:pPr>
                      <a:r>
                        <a:rPr lang="en-IN" sz="1100">
                          <a:effectLst/>
                        </a:rPr>
                        <a:t>Did any precautions were added apart from previous being followed?</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dirty="0">
                          <a:effectLst/>
                        </a:rPr>
                        <a:t>70.5%</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a:effectLst/>
                        </a:rPr>
                        <a:t>18.2%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dirty="0">
                          <a:effectLst/>
                        </a:rPr>
                        <a:t> 11.3%</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022960601"/>
                  </a:ext>
                </a:extLst>
              </a:tr>
              <a:tr h="185917">
                <a:tc>
                  <a:txBody>
                    <a:bodyPr/>
                    <a:lstStyle/>
                    <a:p>
                      <a:pPr>
                        <a:lnSpc>
                          <a:spcPct val="107000"/>
                        </a:lnSpc>
                        <a:spcAft>
                          <a:spcPts val="800"/>
                        </a:spcAft>
                      </a:pPr>
                      <a:r>
                        <a:rPr lang="en-IN" sz="1100">
                          <a:effectLst/>
                        </a:rPr>
                        <a:t>Frequency to visit the doctor increased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dirty="0">
                          <a:effectLst/>
                        </a:rPr>
                        <a:t>29.5%</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a:effectLst/>
                        </a:rPr>
                        <a:t>70.5%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dirty="0">
                          <a:effectLst/>
                        </a:rPr>
                        <a:t> -</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682614510"/>
                  </a:ext>
                </a:extLst>
              </a:tr>
              <a:tr h="185917">
                <a:tc>
                  <a:txBody>
                    <a:bodyPr/>
                    <a:lstStyle/>
                    <a:p>
                      <a:pPr>
                        <a:lnSpc>
                          <a:spcPct val="107000"/>
                        </a:lnSpc>
                        <a:spcAft>
                          <a:spcPts val="800"/>
                        </a:spcAft>
                      </a:pPr>
                      <a:r>
                        <a:rPr lang="en-IN" sz="1100">
                          <a:effectLst/>
                        </a:rPr>
                        <a:t>Overmedication being done?</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dirty="0">
                          <a:effectLst/>
                        </a:rPr>
                        <a:t>5%</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a:effectLst/>
                        </a:rPr>
                        <a:t>90.9%</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dirty="0">
                          <a:effectLst/>
                        </a:rPr>
                        <a:t> </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390120283"/>
                  </a:ext>
                </a:extLst>
              </a:tr>
              <a:tr h="185917">
                <a:tc>
                  <a:txBody>
                    <a:bodyPr/>
                    <a:lstStyle/>
                    <a:p>
                      <a:pPr>
                        <a:lnSpc>
                          <a:spcPct val="107000"/>
                        </a:lnSpc>
                        <a:spcAft>
                          <a:spcPts val="800"/>
                        </a:spcAft>
                      </a:pPr>
                      <a:r>
                        <a:rPr lang="en-IN" sz="1100">
                          <a:effectLst/>
                        </a:rPr>
                        <a:t>Did the stocking of medicines was done?</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dirty="0">
                          <a:effectLst/>
                        </a:rPr>
                        <a:t>13.6%</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dirty="0">
                          <a:effectLst/>
                        </a:rPr>
                        <a:t>79.5%</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dirty="0">
                          <a:effectLst/>
                        </a:rPr>
                        <a:t> 6.9%</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188549179"/>
                  </a:ext>
                </a:extLst>
              </a:tr>
              <a:tr h="185917">
                <a:tc>
                  <a:txBody>
                    <a:bodyPr/>
                    <a:lstStyle/>
                    <a:p>
                      <a:pPr>
                        <a:lnSpc>
                          <a:spcPct val="107000"/>
                        </a:lnSpc>
                        <a:spcAft>
                          <a:spcPts val="800"/>
                        </a:spcAft>
                      </a:pPr>
                      <a:r>
                        <a:rPr lang="en-IN" sz="1100">
                          <a:effectLst/>
                        </a:rPr>
                        <a:t>Any other vaccines to be brought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a:effectLst/>
                        </a:rPr>
                        <a:t>52.3%</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a:effectLst/>
                        </a:rPr>
                        <a:t>22.7%</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a:effectLst/>
                        </a:rPr>
                        <a:t>25%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028162933"/>
                  </a:ext>
                </a:extLst>
              </a:tr>
              <a:tr h="185917">
                <a:tc>
                  <a:txBody>
                    <a:bodyPr/>
                    <a:lstStyle/>
                    <a:p>
                      <a:pPr>
                        <a:lnSpc>
                          <a:spcPct val="107000"/>
                        </a:lnSpc>
                        <a:spcAft>
                          <a:spcPts val="800"/>
                        </a:spcAft>
                      </a:pPr>
                      <a:r>
                        <a:rPr lang="en-IN" sz="1100" dirty="0">
                          <a:effectLst/>
                        </a:rPr>
                        <a:t>Was the dosage in the gap of vaccination valid?</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a:effectLst/>
                        </a:rPr>
                        <a:t>31.8%</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a:effectLst/>
                        </a:rPr>
                        <a:t>29.6%</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a:effectLst/>
                        </a:rPr>
                        <a:t>38.6%</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6800379"/>
                  </a:ext>
                </a:extLst>
              </a:tr>
              <a:tr h="185917">
                <a:tc>
                  <a:txBody>
                    <a:bodyPr/>
                    <a:lstStyle/>
                    <a:p>
                      <a:pPr>
                        <a:lnSpc>
                          <a:spcPct val="107000"/>
                        </a:lnSpc>
                        <a:spcAft>
                          <a:spcPts val="800"/>
                        </a:spcAft>
                      </a:pPr>
                      <a:r>
                        <a:rPr lang="en-IN" sz="1100">
                          <a:effectLst/>
                        </a:rPr>
                        <a:t>Paid vaccination programme?</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a:effectLst/>
                        </a:rPr>
                        <a:t>27.3%</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a:effectLst/>
                        </a:rPr>
                        <a:t>59.1%</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a:effectLst/>
                        </a:rPr>
                        <a:t>13.6%</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086867415"/>
                  </a:ext>
                </a:extLst>
              </a:tr>
              <a:tr h="185917">
                <a:tc>
                  <a:txBody>
                    <a:bodyPr/>
                    <a:lstStyle/>
                    <a:p>
                      <a:pPr>
                        <a:lnSpc>
                          <a:spcPct val="107000"/>
                        </a:lnSpc>
                        <a:spcAft>
                          <a:spcPts val="800"/>
                        </a:spcAft>
                      </a:pPr>
                      <a:r>
                        <a:rPr lang="en-IN" sz="1100" dirty="0">
                          <a:effectLst/>
                        </a:rPr>
                        <a:t>Complexity of vaccine registration system ?</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a:effectLst/>
                        </a:rPr>
                        <a:t>38.6%</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a:effectLst/>
                        </a:rPr>
                        <a:t>47.7%</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dirty="0">
                          <a:effectLst/>
                        </a:rPr>
                        <a:t>13.7%</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898933853"/>
                  </a:ext>
                </a:extLst>
              </a:tr>
            </a:tbl>
          </a:graphicData>
        </a:graphic>
      </p:graphicFrame>
      <p:graphicFrame>
        <p:nvGraphicFramePr>
          <p:cNvPr id="15" name="Table 14">
            <a:extLst>
              <a:ext uri="{FF2B5EF4-FFF2-40B4-BE49-F238E27FC236}">
                <a16:creationId xmlns:a16="http://schemas.microsoft.com/office/drawing/2014/main" xmlns="" id="{3E86D61A-72DA-48DD-80C7-D4E1ADC5A288}"/>
              </a:ext>
            </a:extLst>
          </p:cNvPr>
          <p:cNvGraphicFramePr>
            <a:graphicFrameLocks noGrp="1"/>
          </p:cNvGraphicFramePr>
          <p:nvPr>
            <p:extLst>
              <p:ext uri="{D42A27DB-BD31-4B8C-83A1-F6EECF244321}">
                <p14:modId xmlns:p14="http://schemas.microsoft.com/office/powerpoint/2010/main" xmlns="" val="3844384257"/>
              </p:ext>
            </p:extLst>
          </p:nvPr>
        </p:nvGraphicFramePr>
        <p:xfrm>
          <a:off x="3651892" y="6056704"/>
          <a:ext cx="7741326" cy="652461"/>
        </p:xfrm>
        <a:graphic>
          <a:graphicData uri="http://schemas.openxmlformats.org/drawingml/2006/table">
            <a:tbl>
              <a:tblPr firstRow="1" firstCol="1" bandRow="1">
                <a:tableStyleId>{5C22544A-7EE6-4342-B048-85BDC9FD1C3A}</a:tableStyleId>
              </a:tblPr>
              <a:tblGrid>
                <a:gridCol w="1432180">
                  <a:extLst>
                    <a:ext uri="{9D8B030D-6E8A-4147-A177-3AD203B41FA5}">
                      <a16:colId xmlns:a16="http://schemas.microsoft.com/office/drawing/2014/main" xmlns="" val="1022837615"/>
                    </a:ext>
                  </a:extLst>
                </a:gridCol>
                <a:gridCol w="1147118">
                  <a:extLst>
                    <a:ext uri="{9D8B030D-6E8A-4147-A177-3AD203B41FA5}">
                      <a16:colId xmlns:a16="http://schemas.microsoft.com/office/drawing/2014/main" xmlns="" val="2841068679"/>
                    </a:ext>
                  </a:extLst>
                </a:gridCol>
                <a:gridCol w="1290507">
                  <a:extLst>
                    <a:ext uri="{9D8B030D-6E8A-4147-A177-3AD203B41FA5}">
                      <a16:colId xmlns:a16="http://schemas.microsoft.com/office/drawing/2014/main" xmlns="" val="3009827269"/>
                    </a:ext>
                  </a:extLst>
                </a:gridCol>
                <a:gridCol w="1290507">
                  <a:extLst>
                    <a:ext uri="{9D8B030D-6E8A-4147-A177-3AD203B41FA5}">
                      <a16:colId xmlns:a16="http://schemas.microsoft.com/office/drawing/2014/main" xmlns="" val="172345017"/>
                    </a:ext>
                  </a:extLst>
                </a:gridCol>
                <a:gridCol w="1290507">
                  <a:extLst>
                    <a:ext uri="{9D8B030D-6E8A-4147-A177-3AD203B41FA5}">
                      <a16:colId xmlns:a16="http://schemas.microsoft.com/office/drawing/2014/main" xmlns="" val="1312940243"/>
                    </a:ext>
                  </a:extLst>
                </a:gridCol>
                <a:gridCol w="1290507">
                  <a:extLst>
                    <a:ext uri="{9D8B030D-6E8A-4147-A177-3AD203B41FA5}">
                      <a16:colId xmlns:a16="http://schemas.microsoft.com/office/drawing/2014/main" xmlns="" val="1873035076"/>
                    </a:ext>
                  </a:extLst>
                </a:gridCol>
              </a:tblGrid>
              <a:tr h="441243">
                <a:tc>
                  <a:txBody>
                    <a:bodyPr/>
                    <a:lstStyle/>
                    <a:p>
                      <a:pPr>
                        <a:lnSpc>
                          <a:spcPct val="107000"/>
                        </a:lnSpc>
                        <a:spcAft>
                          <a:spcPts val="800"/>
                        </a:spcAft>
                      </a:pPr>
                      <a:r>
                        <a:rPr lang="en-IN" sz="1100" dirty="0">
                          <a:effectLst/>
                        </a:rPr>
                        <a:t>Use of social media platform</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a:effectLst/>
                        </a:rPr>
                        <a:t>Facebook</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a:effectLst/>
                        </a:rPr>
                        <a:t>Twitter</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a:effectLst/>
                        </a:rPr>
                        <a:t>WhatsApp</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dirty="0" err="1">
                          <a:effectLst/>
                        </a:rPr>
                        <a:t>Govt.portal</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a:effectLst/>
                        </a:rPr>
                        <a:t>Online news</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457256741"/>
                  </a:ext>
                </a:extLst>
              </a:tr>
              <a:tr h="211218">
                <a:tc>
                  <a:txBody>
                    <a:bodyPr/>
                    <a:lstStyle/>
                    <a:p>
                      <a:pPr>
                        <a:lnSpc>
                          <a:spcPct val="107000"/>
                        </a:lnSpc>
                        <a:spcAft>
                          <a:spcPts val="800"/>
                        </a:spcAft>
                      </a:pPr>
                      <a:r>
                        <a:rPr lang="en-IN" sz="1100">
                          <a:effectLst/>
                        </a:rPr>
                        <a:t> </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1100" dirty="0">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tc>
                <a:tc>
                  <a:txBody>
                    <a:bodyPr/>
                    <a:lstStyle/>
                    <a:p>
                      <a:pPr>
                        <a:lnSpc>
                          <a:spcPct val="107000"/>
                        </a:lnSpc>
                        <a:spcAft>
                          <a:spcPts val="800"/>
                        </a:spcAft>
                      </a:pPr>
                      <a:r>
                        <a:rPr lang="en-IN" sz="1100" dirty="0">
                          <a:effectLst/>
                          <a:latin typeface="Calibri" panose="020F0502020204030204" pitchFamily="34" charset="0"/>
                          <a:ea typeface="Calibri" panose="020F0502020204030204" pitchFamily="34" charset="0"/>
                          <a:cs typeface="Times New Roman" panose="02020603050405020304" pitchFamily="18" charset="0"/>
                        </a:rPr>
                        <a:t>15</a:t>
                      </a:r>
                    </a:p>
                  </a:txBody>
                  <a:tcPr marL="68580" marR="68580" marT="0" marB="0"/>
                </a:tc>
                <a:tc>
                  <a:txBody>
                    <a:bodyPr/>
                    <a:lstStyle/>
                    <a:p>
                      <a:pPr>
                        <a:lnSpc>
                          <a:spcPct val="107000"/>
                        </a:lnSpc>
                        <a:spcAft>
                          <a:spcPts val="800"/>
                        </a:spcAft>
                      </a:pPr>
                      <a:r>
                        <a:rPr lang="en-IN" sz="1100" dirty="0">
                          <a:effectLst/>
                          <a:latin typeface="Calibri" panose="020F0502020204030204" pitchFamily="34" charset="0"/>
                          <a:ea typeface="Calibri" panose="020F0502020204030204" pitchFamily="34" charset="0"/>
                          <a:cs typeface="Times New Roman" panose="02020603050405020304" pitchFamily="18" charset="0"/>
                        </a:rPr>
                        <a:t>14</a:t>
                      </a:r>
                    </a:p>
                  </a:txBody>
                  <a:tcPr marL="68580" marR="68580" marT="0" marB="0"/>
                </a:tc>
                <a:tc>
                  <a:txBody>
                    <a:bodyPr/>
                    <a:lstStyle/>
                    <a:p>
                      <a:pPr>
                        <a:lnSpc>
                          <a:spcPct val="107000"/>
                        </a:lnSpc>
                        <a:spcAft>
                          <a:spcPts val="800"/>
                        </a:spcAft>
                      </a:pPr>
                      <a:r>
                        <a:rPr lang="en-IN" sz="1100" dirty="0">
                          <a:effectLst/>
                          <a:latin typeface="Calibri" panose="020F0502020204030204" pitchFamily="34" charset="0"/>
                          <a:ea typeface="Calibri" panose="020F0502020204030204" pitchFamily="34" charset="0"/>
                          <a:cs typeface="Times New Roman" panose="02020603050405020304" pitchFamily="18" charset="0"/>
                        </a:rPr>
                        <a:t>27</a:t>
                      </a:r>
                    </a:p>
                  </a:txBody>
                  <a:tcPr marL="68580" marR="68580" marT="0" marB="0"/>
                </a:tc>
                <a:tc>
                  <a:txBody>
                    <a:bodyPr/>
                    <a:lstStyle/>
                    <a:p>
                      <a:pPr>
                        <a:lnSpc>
                          <a:spcPct val="107000"/>
                        </a:lnSpc>
                        <a:spcAft>
                          <a:spcPts val="800"/>
                        </a:spcAft>
                      </a:pPr>
                      <a:r>
                        <a:rPr lang="en-IN" sz="1100" dirty="0">
                          <a:effectLst/>
                          <a:latin typeface="Calibri" panose="020F0502020204030204" pitchFamily="34" charset="0"/>
                          <a:ea typeface="Calibri" panose="020F0502020204030204" pitchFamily="34" charset="0"/>
                          <a:cs typeface="Times New Roman" panose="02020603050405020304" pitchFamily="18" charset="0"/>
                        </a:rPr>
                        <a:t>34</a:t>
                      </a:r>
                    </a:p>
                  </a:txBody>
                  <a:tcPr marL="68580" marR="68580" marT="0" marB="0"/>
                </a:tc>
                <a:extLst>
                  <a:ext uri="{0D108BD9-81ED-4DB2-BD59-A6C34878D82A}">
                    <a16:rowId xmlns:a16="http://schemas.microsoft.com/office/drawing/2014/main" xmlns="" val="609447709"/>
                  </a:ext>
                </a:extLst>
              </a:tr>
            </a:tbl>
          </a:graphicData>
        </a:graphic>
      </p:graphicFrame>
    </p:spTree>
    <p:extLst>
      <p:ext uri="{BB962C8B-B14F-4D97-AF65-F5344CB8AC3E}">
        <p14:creationId xmlns:p14="http://schemas.microsoft.com/office/powerpoint/2010/main" xmlns="" val="353293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D51064F8-5257-484A-938B-552D08A13221}"/>
              </a:ext>
            </a:extLst>
          </p:cNvPr>
          <p:cNvSpPr txBox="1"/>
          <p:nvPr/>
        </p:nvSpPr>
        <p:spPr>
          <a:xfrm>
            <a:off x="0" y="2855118"/>
            <a:ext cx="3382392" cy="707886"/>
          </a:xfrm>
          <a:prstGeom prst="rect">
            <a:avLst/>
          </a:prstGeom>
          <a:noFill/>
        </p:spPr>
        <p:txBody>
          <a:bodyPr wrap="square" rtlCol="0">
            <a:spAutoFit/>
          </a:bodyPr>
          <a:lstStyle/>
          <a:p>
            <a:r>
              <a:rPr lang="en-US" sz="4000" b="1" dirty="0">
                <a:latin typeface="Arial" panose="020B0604020202020204" pitchFamily="34" charset="0"/>
                <a:cs typeface="Arial" panose="020B0604020202020204" pitchFamily="34" charset="0"/>
              </a:rPr>
              <a:t>DISCUSSION</a:t>
            </a:r>
            <a:endParaRPr lang="en-IN" sz="4000" b="1"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xmlns="" id="{15F2ABEF-9631-4EC4-8CCD-3D5B94451F13}"/>
              </a:ext>
            </a:extLst>
          </p:cNvPr>
          <p:cNvSpPr txBox="1"/>
          <p:nvPr/>
        </p:nvSpPr>
        <p:spPr>
          <a:xfrm>
            <a:off x="3746377" y="381740"/>
            <a:ext cx="7954392" cy="369332"/>
          </a:xfrm>
          <a:prstGeom prst="rect">
            <a:avLst/>
          </a:prstGeom>
          <a:noFill/>
        </p:spPr>
        <p:txBody>
          <a:bodyPr wrap="square" rtlCol="0">
            <a:spAutoFit/>
          </a:bodyPr>
          <a:lstStyle/>
          <a:p>
            <a:pPr marL="285750" indent="-285750">
              <a:buFont typeface="Arial" panose="020B0604020202020204" pitchFamily="34" charset="0"/>
              <a:buChar char="•"/>
            </a:pPr>
            <a:endParaRPr lang="en-IN" dirty="0"/>
          </a:p>
        </p:txBody>
      </p:sp>
      <p:sp>
        <p:nvSpPr>
          <p:cNvPr id="7" name="TextBox 6">
            <a:extLst>
              <a:ext uri="{FF2B5EF4-FFF2-40B4-BE49-F238E27FC236}">
                <a16:creationId xmlns:a16="http://schemas.microsoft.com/office/drawing/2014/main" xmlns="" id="{FE1A52AC-437C-480A-B33B-6F1333CE34A4}"/>
              </a:ext>
            </a:extLst>
          </p:cNvPr>
          <p:cNvSpPr txBox="1"/>
          <p:nvPr/>
        </p:nvSpPr>
        <p:spPr>
          <a:xfrm>
            <a:off x="3684233" y="1180730"/>
            <a:ext cx="7954392" cy="5847755"/>
          </a:xfrm>
          <a:prstGeom prst="rect">
            <a:avLst/>
          </a:prstGeom>
          <a:noFill/>
        </p:spPr>
        <p:txBody>
          <a:bodyPr wrap="square" rtlCol="0">
            <a:spAutoFit/>
          </a:bodyPr>
          <a:lstStyle/>
          <a:p>
            <a:pPr marL="285750" indent="-285750">
              <a:buFont typeface="Arial" panose="020B0604020202020204" pitchFamily="34" charset="0"/>
              <a:buChar char="•"/>
            </a:pPr>
            <a:r>
              <a:rPr lang="en-IN" sz="1600" dirty="0">
                <a:effectLst/>
                <a:latin typeface="Arial" panose="020B0604020202020204" pitchFamily="34" charset="0"/>
                <a:ea typeface="Calibri" panose="020F0502020204030204" pitchFamily="34" charset="0"/>
              </a:rPr>
              <a:t>Focusing on to the mutation of the virus , less incubation period , shift in the age profile of the people getting affected and new addition in the symptoms of covid made the second wave more severe than the 1</a:t>
            </a:r>
            <a:r>
              <a:rPr lang="en-IN" sz="1600" baseline="30000" dirty="0">
                <a:effectLst/>
                <a:latin typeface="Arial" panose="020B0604020202020204" pitchFamily="34" charset="0"/>
                <a:ea typeface="Calibri" panose="020F0502020204030204" pitchFamily="34" charset="0"/>
              </a:rPr>
              <a:t>st</a:t>
            </a:r>
            <a:r>
              <a:rPr lang="en-IN" sz="1600" dirty="0">
                <a:effectLst/>
                <a:latin typeface="Arial" panose="020B0604020202020204" pitchFamily="34" charset="0"/>
                <a:ea typeface="Calibri" panose="020F0502020204030204" pitchFamily="34" charset="0"/>
              </a:rPr>
              <a:t> wave of covid and also to contrast some people were not prepared for the second wave of covid-19.</a:t>
            </a:r>
          </a:p>
          <a:p>
            <a:pPr marL="285750" indent="-285750">
              <a:buFont typeface="Arial" panose="020B0604020202020204" pitchFamily="34" charset="0"/>
              <a:buChar char="•"/>
            </a:pPr>
            <a:endParaRPr lang="en-IN" sz="1600" dirty="0">
              <a:latin typeface="Arial" panose="020B0604020202020204" pitchFamily="34" charset="0"/>
              <a:ea typeface="Calibri" panose="020F0502020204030204" pitchFamily="34" charset="0"/>
            </a:endParaRPr>
          </a:p>
          <a:p>
            <a:pPr marL="285750" indent="-285750">
              <a:buFont typeface="Arial" panose="020B0604020202020204" pitchFamily="34" charset="0"/>
              <a:buChar char="•"/>
            </a:pPr>
            <a:r>
              <a:rPr lang="en-IN" sz="1600" dirty="0">
                <a:latin typeface="Arial" panose="020B0604020202020204" pitchFamily="34" charset="0"/>
                <a:ea typeface="Calibri" panose="020F0502020204030204" pitchFamily="34" charset="0"/>
                <a:cs typeface="Times New Roman" panose="02020603050405020304" pitchFamily="18" charset="0"/>
              </a:rPr>
              <a:t>I</a:t>
            </a:r>
            <a:r>
              <a:rPr lang="en-IN" sz="1600" dirty="0">
                <a:effectLst/>
                <a:latin typeface="Arial" panose="020B0604020202020204" pitchFamily="34" charset="0"/>
                <a:ea typeface="Calibri" panose="020F0502020204030204" pitchFamily="34" charset="0"/>
                <a:cs typeface="Times New Roman" panose="02020603050405020304" pitchFamily="18" charset="0"/>
              </a:rPr>
              <a:t>ncreased awareness of testing , awareness on symptoms , treatment and many more , definitely added an extra point on the positive response obtained from people when they were questioned on the their level of awareness for second wave of covid-19 in the stud.</a:t>
            </a:r>
          </a:p>
          <a:p>
            <a:pPr marL="285750" indent="-285750">
              <a:buFont typeface="Arial" panose="020B0604020202020204" pitchFamily="34" charset="0"/>
              <a:buChar char="•"/>
            </a:pPr>
            <a:endParaRPr lang="en-IN" sz="1600" dirty="0">
              <a:latin typeface="Arial" panose="020B060402020202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IN" sz="1600" dirty="0">
                <a:effectLst/>
                <a:latin typeface="Arial" panose="020B0604020202020204" pitchFamily="34" charset="0"/>
                <a:ea typeface="Calibri" panose="020F0502020204030204" pitchFamily="34" charset="0"/>
              </a:rPr>
              <a:t>The pandemic crisis spiked the use of social media than ever before. And this gap was filled due to imposition of lockdown across the states. The ease of access to all the information related to covid  was made available to people at their finger tips be it availability of beds , oxygen cylinders and medicines for treatment. </a:t>
            </a:r>
          </a:p>
          <a:p>
            <a:pPr marL="285750" indent="-285750">
              <a:buFont typeface="Arial" panose="020B0604020202020204" pitchFamily="34" charset="0"/>
              <a:buChar char="•"/>
            </a:pPr>
            <a:endParaRPr lang="en-IN" sz="1600" dirty="0">
              <a:latin typeface="Arial" panose="020B060402020202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IN" sz="1600" dirty="0">
                <a:effectLst/>
                <a:latin typeface="Arial" panose="020B0604020202020204" pitchFamily="34" charset="0"/>
                <a:ea typeface="Calibri" panose="020F0502020204030204" pitchFamily="34" charset="0"/>
              </a:rPr>
              <a:t>Globally measures were taken to control and contain the disease in the form nationwide lockdown. Apart from all the diagnostic and therapeutic strategies being adopted by the government , the vaccination drive for covid-19 was a great kick start as a measure to control the disease.</a:t>
            </a:r>
          </a:p>
          <a:p>
            <a:pPr marL="285750" indent="-285750">
              <a:buFont typeface="Arial" panose="020B0604020202020204" pitchFamily="34" charset="0"/>
              <a:buChar char="•"/>
            </a:pPr>
            <a:endParaRPr lang="en-IN" sz="1400" dirty="0">
              <a:latin typeface="Arial" panose="020B060402020202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sz="1400" dirty="0">
              <a:effectLst/>
              <a:latin typeface="Arial" panose="020B0604020202020204" pitchFamily="34" charset="0"/>
              <a:ea typeface="Calibri" panose="020F0502020204030204" pitchFamily="34" charset="0"/>
            </a:endParaRPr>
          </a:p>
          <a:p>
            <a:pPr marL="285750" indent="-285750">
              <a:buFont typeface="Arial" panose="020B0604020202020204" pitchFamily="34" charset="0"/>
              <a:buChar char="•"/>
            </a:pPr>
            <a:endParaRPr lang="en-IN" sz="1400" dirty="0">
              <a:latin typeface="Arial" panose="020B0604020202020204" pitchFamily="34" charset="0"/>
            </a:endParaRPr>
          </a:p>
          <a:p>
            <a:pPr marL="285750" indent="-285750">
              <a:buFont typeface="Arial" panose="020B0604020202020204" pitchFamily="34" charset="0"/>
              <a:buChar char="•"/>
            </a:pPr>
            <a:endParaRPr lang="en-IN" sz="1400" dirty="0"/>
          </a:p>
        </p:txBody>
      </p:sp>
    </p:spTree>
    <p:extLst>
      <p:ext uri="{BB962C8B-B14F-4D97-AF65-F5344CB8AC3E}">
        <p14:creationId xmlns:p14="http://schemas.microsoft.com/office/powerpoint/2010/main" xmlns="" val="3774145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F386FF-ED67-4FE1-BB53-B84009F26F08}"/>
              </a:ext>
            </a:extLst>
          </p:cNvPr>
          <p:cNvSpPr>
            <a:spLocks noGrp="1"/>
          </p:cNvSpPr>
          <p:nvPr>
            <p:ph type="title"/>
          </p:nvPr>
        </p:nvSpPr>
        <p:spPr/>
        <p:txBody>
          <a:bodyPr/>
          <a:lstStyle/>
          <a:p>
            <a:r>
              <a:rPr lang="en-US" b="1" dirty="0">
                <a:solidFill>
                  <a:schemeClr val="tx1"/>
                </a:solidFill>
              </a:rPr>
              <a:t>CONCLUSION</a:t>
            </a:r>
            <a:endParaRPr lang="en-IN" b="1" dirty="0">
              <a:solidFill>
                <a:schemeClr val="tx1"/>
              </a:solidFill>
            </a:endParaRPr>
          </a:p>
        </p:txBody>
      </p:sp>
      <p:sp>
        <p:nvSpPr>
          <p:cNvPr id="3" name="Content Placeholder 2">
            <a:extLst>
              <a:ext uri="{FF2B5EF4-FFF2-40B4-BE49-F238E27FC236}">
                <a16:creationId xmlns:a16="http://schemas.microsoft.com/office/drawing/2014/main" xmlns="" id="{88137E43-9624-436C-8138-F7BFEE24A616}"/>
              </a:ext>
            </a:extLst>
          </p:cNvPr>
          <p:cNvSpPr>
            <a:spLocks noGrp="1"/>
          </p:cNvSpPr>
          <p:nvPr>
            <p:ph idx="1"/>
          </p:nvPr>
        </p:nvSpPr>
        <p:spPr/>
        <p:txBody>
          <a:bodyPr/>
          <a:lstStyle/>
          <a:p>
            <a:r>
              <a:rPr lang="en-IN"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public awareness , acceptance and </a:t>
            </a:r>
            <a:r>
              <a:rPr lang="en-IN" dirty="0">
                <a:solidFill>
                  <a:schemeClr val="tx1"/>
                </a:solidFill>
                <a:latin typeface="Arial" panose="020B0604020202020204" pitchFamily="34" charset="0"/>
                <a:ea typeface="Calibri" panose="020F0502020204030204" pitchFamily="34" charset="0"/>
                <a:cs typeface="Times New Roman" panose="02020603050405020304" pitchFamily="18" charset="0"/>
              </a:rPr>
              <a:t>appropriate </a:t>
            </a:r>
            <a:r>
              <a:rPr lang="en-IN" dirty="0" err="1">
                <a:solidFill>
                  <a:schemeClr val="tx1"/>
                </a:solidFill>
                <a:latin typeface="Arial" panose="020B0604020202020204" pitchFamily="34" charset="0"/>
                <a:ea typeface="Calibri" panose="020F0502020204030204" pitchFamily="34" charset="0"/>
                <a:cs typeface="Times New Roman" panose="02020603050405020304" pitchFamily="18" charset="0"/>
              </a:rPr>
              <a:t>behavior</a:t>
            </a:r>
            <a:r>
              <a:rPr lang="en-IN" dirty="0">
                <a:solidFill>
                  <a:schemeClr val="tx1"/>
                </a:solidFill>
                <a:latin typeface="Arial" panose="020B0604020202020204" pitchFamily="34" charset="0"/>
                <a:ea typeface="Calibri" panose="020F0502020204030204" pitchFamily="34" charset="0"/>
                <a:cs typeface="Times New Roman" panose="02020603050405020304" pitchFamily="18" charset="0"/>
              </a:rPr>
              <a:t> </a:t>
            </a:r>
            <a:r>
              <a:rPr lang="en-IN"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of </a:t>
            </a:r>
            <a:r>
              <a:rPr lang="en-IN" dirty="0">
                <a:solidFill>
                  <a:schemeClr val="tx1"/>
                </a:solidFill>
                <a:latin typeface="Arial" panose="020B0604020202020204" pitchFamily="34" charset="0"/>
                <a:ea typeface="Calibri" panose="020F0502020204030204" pitchFamily="34" charset="0"/>
                <a:cs typeface="Times New Roman" panose="02020603050405020304" pitchFamily="18" charset="0"/>
              </a:rPr>
              <a:t>people towards treatment and vaccination </a:t>
            </a:r>
            <a:r>
              <a:rPr lang="en-IN"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was the major step in creating the vaccination drive the biggest campaign ever but their were many barriers pertaining to post covid vaccination symptom which created a hesitant behaviour among the people which would be ruled out in coming times. </a:t>
            </a:r>
          </a:p>
          <a:p>
            <a:r>
              <a:rPr lang="en-IN" dirty="0">
                <a:solidFill>
                  <a:schemeClr val="tx1"/>
                </a:solidFill>
                <a:latin typeface="Arial" panose="020B0604020202020204" pitchFamily="34" charset="0"/>
                <a:ea typeface="Calibri" panose="020F0502020204030204" pitchFamily="34" charset="0"/>
                <a:cs typeface="Times New Roman" panose="02020603050405020304" pitchFamily="18" charset="0"/>
              </a:rPr>
              <a:t>T</a:t>
            </a:r>
            <a:r>
              <a:rPr lang="en-IN"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he role of awareness programme for covid vaccine came up with bright results and maximum population willingly turned up for it. </a:t>
            </a:r>
          </a:p>
          <a:p>
            <a:r>
              <a:rPr lang="en-IN"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Every innovation has advantages and disadvantages attached to it but getting adopted to use of technology at a faster pace was the biggest success among people during second wave of covid-19. </a:t>
            </a:r>
            <a:endParaRPr lang="en-IN"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xmlns="" val="2233622273"/>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TM03457475[[fn=Frame]]</Template>
  <TotalTime>201</TotalTime>
  <Words>1325</Words>
  <Application>Microsoft Office PowerPoint</Application>
  <PresentationFormat>Custom</PresentationFormat>
  <Paragraphs>164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Frame</vt:lpstr>
      <vt:lpstr>Slide 1</vt:lpstr>
      <vt:lpstr>ABOUT JHPIEGO</vt:lpstr>
      <vt:lpstr>Slide 3</vt:lpstr>
      <vt:lpstr>KEY RESEARCH QUESTIONS</vt:lpstr>
      <vt:lpstr>OBJECTIVES</vt:lpstr>
      <vt:lpstr>METHODOLOGY</vt:lpstr>
      <vt:lpstr>RESULTS</vt:lpstr>
      <vt:lpstr>Slide 8</vt:lpstr>
      <vt:lpstr>CONCLUSION</vt:lpstr>
      <vt:lpstr>RECOMMENDATIONS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Binit Surana</dc:creator>
  <cp:lastModifiedBy>hp</cp:lastModifiedBy>
  <cp:revision>20</cp:revision>
  <dcterms:created xsi:type="dcterms:W3CDTF">2021-06-09T02:43:10Z</dcterms:created>
  <dcterms:modified xsi:type="dcterms:W3CDTF">2021-06-09T11:38:56Z</dcterms:modified>
</cp:coreProperties>
</file>