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68" r:id="rId4"/>
    <p:sldId id="258" r:id="rId5"/>
    <p:sldId id="271" r:id="rId6"/>
    <p:sldId id="259" r:id="rId7"/>
    <p:sldId id="275" r:id="rId8"/>
    <p:sldId id="273" r:id="rId9"/>
    <p:sldId id="262" r:id="rId10"/>
    <p:sldId id="276" r:id="rId11"/>
    <p:sldId id="264" r:id="rId12"/>
    <p:sldId id="272" r:id="rId13"/>
    <p:sldId id="274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DA98B72-2C8C-4941-AFB8-0A225F9BF0D1}" type="datetimeFigureOut">
              <a:rPr lang="en-US" smtClean="0"/>
              <a:pPr/>
              <a:t>6/13/2021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5A1BB08-1E1F-4395-A3FC-06763A665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" TargetMode="External"/><Relationship Id="rId2" Type="http://schemas.openxmlformats.org/officeDocument/2006/relationships/hyperlink" Target="https://hcah.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vemint.com/Opinion/DSH1OnDr2LG0zAcHhl29XJ/The-growing-burden-of-healthcare-costs.html" TargetMode="External"/><Relationship Id="rId5" Type="http://schemas.openxmlformats.org/officeDocument/2006/relationships/hyperlink" Target="https://www.researchgate.net/" TargetMode="External"/><Relationship Id="rId4" Type="http://schemas.openxmlformats.org/officeDocument/2006/relationships/hyperlink" Target="https://www.cochranelibrary.com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924800" cy="2819399"/>
          </a:xfrm>
        </p:spPr>
        <p:txBody>
          <a:bodyPr>
            <a:normAutofit/>
          </a:bodyPr>
          <a:lstStyle/>
          <a:p>
            <a:pPr algn="ctr"/>
            <a:r>
              <a:rPr lang="en-US" sz="3100" dirty="0" smtClean="0"/>
              <a:t>Internship Training at HealthCare At Home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Is Home Healthcare effective in reducing Financial Burden?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495800"/>
            <a:ext cx="4876800" cy="137160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Name: Dr.Debanjana Moitra </a:t>
            </a:r>
          </a:p>
          <a:p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PG/19/023</a:t>
            </a:r>
          </a:p>
          <a:p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 Management </a:t>
            </a:r>
          </a:p>
          <a:p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PGDM Batch : 2019-2021</a:t>
            </a:r>
            <a:endPara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44958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 Guidance Of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Dr.Nitish Dogra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Associate Professor ,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IIHMR , New Delhi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381001"/>
            <a:ext cx="8915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Cost reduction is evident in most studies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due to reduced use of hospital resources, regular home visits by doctor, continuous monitoring of patient condition at home etc.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Although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, some studies state no significant difference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because of time taken for healthcare worker to arrive patient’s house and unexpected readmissions.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Reduction in Length of stay at hospital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increases chance of cost savings.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Early discharge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may not be cost effective.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Reduced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mortality , morbidity rates at home care after discharge but only by some percent.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229600" cy="139903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23622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In developing country like India, this model can be included under health insurance plans to aid in reducing financial burden.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Extensive awareness required for general population via print media &amp; digital platform.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Continuous training needed for  healthcare worker on infection control protocols.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Recording of continuous feedback from patient family.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Increase in referrals from medical fraternity must be focused upon.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325368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LIMITATIONS</a:t>
            </a:r>
            <a:endParaRPr kumimoji="0" lang="en-US" sz="3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038600"/>
            <a:ext cx="8229600" cy="228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Scope of cost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reduction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in home healthcare depends on patient’s condition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Only comparatively stable patient’s can be catered in home healthcare.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Lack of proper primary research.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HOW DISSERTATION WORK/EXPERIENCE MEET PROGRAM OUTCOMES 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r>
              <a:rPr lang="en-US" sz="21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Internalize the concepts of management such as healthcare delivery system, strategic planning, HR, marketing, finance and operations- 3(substantial)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2. Apply knowledge of research and management techniques and functions in an integrated manner in healthcare set up- 2(moderate)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3. Use appropriate skills to support healthcare organizations to take informed decision in planning, building and managing healthcare organizations- 3(substantial)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4. Utilize learning acquired from trainings and practical exposures in real time situations.-3(substantial)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https://hcah.in/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3"/>
              </a:rPr>
              <a:t>https://pubmed.ncbi.nlm.nih.gov/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4"/>
              </a:rPr>
              <a:t>https://www.cochranelibrary.com/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5"/>
              </a:rPr>
              <a:t>https://www.researchgate.net/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6"/>
              </a:rPr>
              <a:t>https://www.livemint.com/Opinion/DSH1OnDr2LG0zAcHhl29XJ/The-growing-burden-of-healthcare-costs.html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AppData\Local\Microsoft\Windows\INetCache\IE\RXODZVUH\431px-A_Businessman_Holding_A_Thank_You_Sign.svg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39480" y="609600"/>
            <a:ext cx="3213720" cy="5845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517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HealthCare At Home(HCAH)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1"/>
            <a:ext cx="8839200" cy="518159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Healthcare at Home (HCAH) </a:t>
            </a:r>
            <a:r>
              <a:rPr lang="en-US" sz="7200" dirty="0" smtClean="0">
                <a:latin typeface="Arial" pitchFamily="34" charset="0"/>
                <a:cs typeface="Arial" pitchFamily="34" charset="0"/>
              </a:rPr>
              <a:t>has been a leading home healthcare service provider in India since 2012.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7200" dirty="0" smtClean="0">
                <a:latin typeface="Arial" pitchFamily="34" charset="0"/>
                <a:cs typeface="Arial" pitchFamily="34" charset="0"/>
              </a:rPr>
              <a:t>A joint venture between 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Dabur group company</a:t>
            </a:r>
            <a:r>
              <a:rPr lang="en-US" sz="7200" dirty="0" smtClean="0">
                <a:latin typeface="Arial" pitchFamily="34" charset="0"/>
                <a:cs typeface="Arial" pitchFamily="34" charset="0"/>
              </a:rPr>
              <a:t>, India and 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Healthcare group of UK.</a:t>
            </a:r>
            <a:r>
              <a:rPr lang="en-US" sz="7200" dirty="0" smtClean="0">
                <a:latin typeface="Arial" pitchFamily="34" charset="0"/>
                <a:cs typeface="Arial" pitchFamily="34" charset="0"/>
              </a:rPr>
              <a:t> It is backed by the Burman family of Kolkata, the promoters of Dabur.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7200" dirty="0" smtClean="0">
                <a:latin typeface="Arial" pitchFamily="34" charset="0"/>
                <a:cs typeface="Arial" pitchFamily="34" charset="0"/>
              </a:rPr>
              <a:t>Has given 8 years of seamless service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7200" dirty="0" smtClean="0">
                <a:latin typeface="Arial" pitchFamily="34" charset="0"/>
                <a:cs typeface="Arial" pitchFamily="34" charset="0"/>
              </a:rPr>
              <a:t>Follows the best practices in medical care and maintains international protocols and standards.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7200" dirty="0" smtClean="0">
                <a:latin typeface="Arial" pitchFamily="34" charset="0"/>
                <a:cs typeface="Arial" pitchFamily="34" charset="0"/>
              </a:rPr>
              <a:t>Served lakhs of people and helped most towards safe and comfortable recovery.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7200" dirty="0" smtClean="0">
                <a:latin typeface="Arial" pitchFamily="34" charset="0"/>
                <a:cs typeface="Arial" pitchFamily="34" charset="0"/>
              </a:rPr>
              <a:t>Accreditated by QAI (Quality and Accreditation Institute) in 2019. .</a:t>
            </a:r>
          </a:p>
          <a:p>
            <a:pPr>
              <a:buFont typeface="Wingdings" pitchFamily="2" charset="2"/>
              <a:buChar char="ü"/>
            </a:pPr>
            <a:endParaRPr lang="en-US" sz="7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cah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52400"/>
            <a:ext cx="2362199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792"/>
            <a:ext cx="8229600" cy="55404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800" b="1" u="sng" dirty="0" smtClean="0">
                <a:latin typeface="Arial" pitchFamily="34" charset="0"/>
                <a:cs typeface="Arial" pitchFamily="34" charset="0"/>
              </a:rPr>
              <a:t>VISION: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strives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to be the most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people centric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credible and comprehensive home healthcare solution in India.</a:t>
            </a:r>
          </a:p>
          <a:p>
            <a:pPr>
              <a:buFont typeface="Wingdings" pitchFamily="2" charset="2"/>
              <a:buChar char="ü"/>
            </a:pPr>
            <a:r>
              <a:rPr lang="en-US" sz="1800" b="1" u="sng" dirty="0" smtClean="0">
                <a:latin typeface="Arial" pitchFamily="34" charset="0"/>
                <a:cs typeface="Arial" pitchFamily="34" charset="0"/>
              </a:rPr>
              <a:t> MISSION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: To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fulfill the vision by creating a service delivery model with “people centricity” at the core of it. Delivering credible clinical outcomes, for every patient, every time. Evolving a scalable and self-sustaining business model 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The key home healthcare services provided by HCAH are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WhatsApp Image 2021-05-15 at 8.55.58 PM.jpeg"/>
          <p:cNvPicPr>
            <a:picLocks noChangeAspect="1"/>
          </p:cNvPicPr>
          <p:nvPr/>
        </p:nvPicPr>
        <p:blipFill>
          <a:blip r:embed="rId2"/>
          <a:srcRect r="1990" b="14964"/>
          <a:stretch>
            <a:fillRect/>
          </a:stretch>
        </p:blipFill>
        <p:spPr>
          <a:xfrm>
            <a:off x="1600200" y="2438400"/>
            <a:ext cx="5486400" cy="4267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6172200" cy="51054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Hospital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at home or Home healthcare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model :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health care or supportive care provided by a professional caregiver in the individual home where the patient or client is living rather than other clinical facilities. It is provided by formal and professionally trained healthcare workers.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care delivery model has been followed in various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developed countries like the USA, Canada , UK, Australia since a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few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decades ago.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Services are  provided in home healthcare under advice of concerned Doctor. Continuous supervision is mandatory.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Model -still in Nascent stage in India.</a:t>
            </a:r>
          </a:p>
          <a:p>
            <a:pPr>
              <a:buNone/>
            </a:pPr>
            <a:endParaRPr lang="en-US" sz="32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7-benefits-of-Healthcare-at-home-8-2.jpg"/>
          <p:cNvPicPr>
            <a:picLocks noChangeAspect="1"/>
          </p:cNvPicPr>
          <p:nvPr/>
        </p:nvPicPr>
        <p:blipFill>
          <a:blip r:embed="rId2"/>
          <a:srcRect l="59167"/>
          <a:stretch>
            <a:fillRect/>
          </a:stretch>
        </p:blipFill>
        <p:spPr>
          <a:xfrm>
            <a:off x="6324600" y="1981200"/>
            <a:ext cx="25908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AIMS &amp; OBJECTIVE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/>
          <a:lstStyle/>
          <a:p>
            <a:pPr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Primary objective: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to evaluate if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home health care service is effective in reducing financial burden.</a:t>
            </a:r>
          </a:p>
          <a:p>
            <a:endParaRPr lang="en-US" dirty="0"/>
          </a:p>
        </p:txBody>
      </p:sp>
      <p:pic>
        <p:nvPicPr>
          <p:cNvPr id="5" name="Picture 4" descr="cost of hospital carto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57400"/>
            <a:ext cx="67056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229600" cy="139903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AIMS &amp; OBJECTIVE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2057400"/>
          </a:xfrm>
        </p:spPr>
        <p:txBody>
          <a:bodyPr>
            <a:normAutofit fontScale="92500" lnSpcReduction="10000"/>
          </a:bodyPr>
          <a:lstStyle/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Secondary objective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to evaluate if there is 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Decrease in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length of hospital stay(LOS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Increase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in Quality of life, patient safety with early discharge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in  morbidity and mortality rate with home health care.</a:t>
            </a:r>
          </a:p>
          <a:p>
            <a:pPr lvl="0">
              <a:buFont typeface="Wingdings" pitchFamily="2" charset="2"/>
              <a:buChar char="Ø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67494"/>
            <a:ext cx="8229600" cy="9517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048000"/>
            <a:ext cx="670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581400"/>
            <a:ext cx="8229600" cy="2873408"/>
          </a:xfrm>
          <a:prstGeom prst="rect">
            <a:avLst/>
          </a:prstGeom>
        </p:spPr>
        <p:txBody>
          <a:bodyPr vert="horz" anchor="t">
            <a:normAutofit fontScale="85000" lnSpcReduction="10000"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Keywords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–Home healthcare , Hospital at home, cost effectiveness, cost reduction</a:t>
            </a:r>
          </a:p>
          <a:p>
            <a:pPr marL="448056" marR="0" lvl="0" indent="-384048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Articles published in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English language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only were considered</a:t>
            </a:r>
          </a:p>
          <a:p>
            <a:pPr marL="448056" marR="0" lvl="0" indent="-384048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Databases like PubMed , Medline  were used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for search . </a:t>
            </a:r>
          </a:p>
          <a:p>
            <a:pPr marL="448056" marR="0" lvl="0" indent="-384048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Information were also accessed from  blogs, news paper articles, related to HCAH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type: Secondary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literature review </a:t>
            </a:r>
          </a:p>
          <a:p>
            <a:pPr marL="448056" marR="0" lvl="0" indent="-384048" algn="l" defTabSz="914400" rtl="0" eaLnBrk="1" fontAlgn="auto" latinLnBrk="0" hangingPunct="1">
              <a:lnSpc>
                <a:spcPct val="16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Time Period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 2011-2021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PRISMA FLOWCHART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1143001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Records identified through PubMed, Medline Databases in English language for last 10 years (n=339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4385" y="2221468"/>
            <a:ext cx="4961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Records identified after removing duplicates( n=165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2971800"/>
            <a:ext cx="4191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Records screened  related to home healthcare. Hospital at home , cost effectiveness, cost reduction.( n=165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2590800"/>
            <a:ext cx="2819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No. of Records excluded were related to exclusion of  pediatric, neonatal , mental patients , community interventions , nursing home intervention and home based diet (n=96)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42158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Free full text and full text articles assessed for eligibility (n= 34)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4570274"/>
            <a:ext cx="3429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Full text articles and free full text articles excluded  because of same kind of article ,unnecessary overlapping in other websites (n= 23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5638800"/>
            <a:ext cx="39701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Original Studies considered finally (n= 11)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276600" y="17526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276600" y="25146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276600" y="37338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276600" y="4724400"/>
            <a:ext cx="3048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4724400" y="3429000"/>
            <a:ext cx="9784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4572000" y="5029200"/>
            <a:ext cx="9784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951706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RESULTS &amp; DISCUSSION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973" r="4286" b="4697"/>
          <a:stretch>
            <a:fillRect/>
          </a:stretch>
        </p:blipFill>
        <p:spPr bwMode="auto">
          <a:xfrm>
            <a:off x="457200" y="914400"/>
            <a:ext cx="472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638800" y="15240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Control  group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Hospital based care(n=90)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Intervention group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Home based care(n=30)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1242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MR Jafary et 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concluded  that Home based care is more cost effective in case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of Diabetic Foot Ulcer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patients in Iran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 r="10680"/>
          <a:stretch>
            <a:fillRect/>
          </a:stretch>
        </p:blipFill>
        <p:spPr bwMode="auto">
          <a:xfrm>
            <a:off x="4038600" y="3962400"/>
            <a:ext cx="4953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4419600"/>
            <a:ext cx="3581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total and daily direct cost of patient healthcare was significantly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lower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for the subjects who were successfully treated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at home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compared to the hospitalized individuals suffering from Neuromuscular Disorders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t home cancer ca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81000"/>
            <a:ext cx="3505200" cy="2286000"/>
          </a:xfrm>
          <a:prstGeom prst="rect">
            <a:avLst/>
          </a:prstGeom>
        </p:spPr>
      </p:pic>
      <p:pic>
        <p:nvPicPr>
          <p:cNvPr id="7" name="Picture 6" descr="IV-Therapy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2209800"/>
            <a:ext cx="3200400" cy="2209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0" y="1905000"/>
            <a:ext cx="293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Home Based IV infusions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762000"/>
            <a:ext cx="3200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Reduction in  annual cost  in Hospital-home based care for chemotherapy patients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0" y="4419600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 study by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Ali J. 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et al.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Concluded that home based IV insulin therapy is 61% cost effective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4114800" y="1219200"/>
            <a:ext cx="533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 b="3226"/>
          <a:stretch>
            <a:fillRect/>
          </a:stretch>
        </p:blipFill>
        <p:spPr bwMode="auto">
          <a:xfrm>
            <a:off x="666750" y="3352800"/>
            <a:ext cx="35242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33401" y="5867400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Pricing for various services /day at  HCAH , a home healthcare service provider in India </a:t>
            </a: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Up Arrow 14"/>
          <p:cNvSpPr/>
          <p:nvPr/>
        </p:nvSpPr>
        <p:spPr>
          <a:xfrm>
            <a:off x="6477000" y="4343400"/>
            <a:ext cx="3048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1419</TotalTime>
  <Words>970</Words>
  <Application>Microsoft Office PowerPoint</Application>
  <PresentationFormat>On-screen Show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Internship Training at HealthCare At Home  Is Home Healthcare effective in reducing Financial Burden?</vt:lpstr>
      <vt:lpstr>About HealthCare At Home(HCAH)</vt:lpstr>
      <vt:lpstr>Slide 3</vt:lpstr>
      <vt:lpstr>INTRODUCTION</vt:lpstr>
      <vt:lpstr>AIMS &amp; OBJECTIVE</vt:lpstr>
      <vt:lpstr>AIMS &amp; OBJECTIVE</vt:lpstr>
      <vt:lpstr>PRISMA FLOWCHART</vt:lpstr>
      <vt:lpstr>RESULTS &amp; DISCUSSION</vt:lpstr>
      <vt:lpstr>Slide 9</vt:lpstr>
      <vt:lpstr>Slide 10</vt:lpstr>
      <vt:lpstr>RECOMMENDATIONS</vt:lpstr>
      <vt:lpstr>HOW DISSERTATION WORK/EXPERIENCE MEET PROGRAM OUTCOMES :</vt:lpstr>
      <vt:lpstr>REFERENCES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143</cp:revision>
  <dcterms:created xsi:type="dcterms:W3CDTF">2021-06-06T06:38:15Z</dcterms:created>
  <dcterms:modified xsi:type="dcterms:W3CDTF">2021-06-13T10:46:29Z</dcterms:modified>
</cp:coreProperties>
</file>