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15"/>
  </p:notesMasterIdLst>
  <p:sldIdLst>
    <p:sldId id="256" r:id="rId2"/>
    <p:sldId id="264" r:id="rId3"/>
    <p:sldId id="257" r:id="rId4"/>
    <p:sldId id="258" r:id="rId5"/>
    <p:sldId id="259" r:id="rId6"/>
    <p:sldId id="269" r:id="rId7"/>
    <p:sldId id="260" r:id="rId8"/>
    <p:sldId id="268" r:id="rId9"/>
    <p:sldId id="261" r:id="rId10"/>
    <p:sldId id="262" r:id="rId11"/>
    <p:sldId id="263" r:id="rId12"/>
    <p:sldId id="265"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en-US" sz="1200" b="1" i="0" baseline="0" dirty="0">
                <a:effectLst/>
                <a:latin typeface="Times New Roman" panose="02020603050405020304" pitchFamily="18" charset="0"/>
                <a:cs typeface="Times New Roman" panose="02020603050405020304" pitchFamily="18" charset="0"/>
              </a:rPr>
              <a:t>Distribution of study participants according to Insomnia categories</a:t>
            </a:r>
          </a:p>
          <a:p>
            <a:pPr marL="0" marR="0" lvl="0" indent="0" algn="ctr" defTabSz="914400" rtl="0" eaLnBrk="1" fontAlgn="auto" latinLnBrk="0" hangingPunct="1">
              <a:lnSpc>
                <a:spcPct val="100000"/>
              </a:lnSpc>
              <a:spcBef>
                <a:spcPts val="0"/>
              </a:spcBef>
              <a:spcAft>
                <a:spcPts val="0"/>
              </a:spcAft>
              <a:buClrTx/>
              <a:buSzTx/>
              <a:buFontTx/>
              <a:buNone/>
              <a:tabLst/>
              <a:defRPr>
                <a:solidFill>
                  <a:sysClr val="windowText" lastClr="000000">
                    <a:lumMod val="65000"/>
                    <a:lumOff val="35000"/>
                  </a:sysClr>
                </a:solidFill>
              </a:defRPr>
            </a:pPr>
            <a:endParaRPr lang="en-IN" dirty="0"/>
          </a:p>
        </c:rich>
      </c:tx>
      <c:layout>
        <c:manualLayout>
          <c:xMode val="edge"/>
          <c:yMode val="edge"/>
          <c:x val="0.20006944444444444"/>
          <c:y val="2.3858214042263123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manualLayout>
          <c:layoutTarget val="inner"/>
          <c:xMode val="edge"/>
          <c:yMode val="edge"/>
          <c:x val="0.13024679206765821"/>
          <c:y val="0.23653846153846153"/>
          <c:w val="0.84429024496937888"/>
          <c:h val="0.60646388552392494"/>
        </c:manualLayout>
      </c:layout>
      <c:barChart>
        <c:barDir val="col"/>
        <c:grouping val="stacked"/>
        <c:varyColors val="0"/>
        <c:ser>
          <c:idx val="0"/>
          <c:order val="0"/>
          <c:spPr>
            <a:solidFill>
              <a:schemeClr val="accent1"/>
            </a:solidFill>
            <a:ln>
              <a:noFill/>
            </a:ln>
            <a:effectLst/>
          </c:spPr>
          <c:invertIfNegative val="0"/>
          <c:cat>
            <c:strRef>
              <c:f>Sheet1!$A$1:$A$4</c:f>
              <c:strCache>
                <c:ptCount val="4"/>
                <c:pt idx="0">
                  <c:v>No clinically significant insomnia</c:v>
                </c:pt>
                <c:pt idx="1">
                  <c:v>Subthreshold insomnia</c:v>
                </c:pt>
                <c:pt idx="2">
                  <c:v>Moderate clinically significant insomnia</c:v>
                </c:pt>
                <c:pt idx="3">
                  <c:v>Severe clinically significant insomnia</c:v>
                </c:pt>
              </c:strCache>
            </c:strRef>
          </c:cat>
          <c:val>
            <c:numRef>
              <c:f>Sheet1!$B$1:$B$4</c:f>
              <c:numCache>
                <c:formatCode>General</c:formatCode>
                <c:ptCount val="4"/>
                <c:pt idx="0">
                  <c:v>52</c:v>
                </c:pt>
                <c:pt idx="1">
                  <c:v>17</c:v>
                </c:pt>
                <c:pt idx="2">
                  <c:v>31</c:v>
                </c:pt>
                <c:pt idx="3">
                  <c:v>3</c:v>
                </c:pt>
              </c:numCache>
            </c:numRef>
          </c:val>
          <c:extLst>
            <c:ext xmlns:c16="http://schemas.microsoft.com/office/drawing/2014/chart" uri="{C3380CC4-5D6E-409C-BE32-E72D297353CC}">
              <c16:uniqueId val="{00000000-1404-48FD-919F-033F772253AB}"/>
            </c:ext>
          </c:extLst>
        </c:ser>
        <c:dLbls>
          <c:showLegendKey val="0"/>
          <c:showVal val="0"/>
          <c:showCatName val="0"/>
          <c:showSerName val="0"/>
          <c:showPercent val="0"/>
          <c:showBubbleSize val="0"/>
        </c:dLbls>
        <c:gapWidth val="150"/>
        <c:overlap val="100"/>
        <c:axId val="736160895"/>
        <c:axId val="736158399"/>
      </c:barChart>
      <c:catAx>
        <c:axId val="7361608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36158399"/>
        <c:crosses val="autoZero"/>
        <c:auto val="1"/>
        <c:lblAlgn val="ctr"/>
        <c:lblOffset val="100"/>
        <c:noMultiLvlLbl val="0"/>
      </c:catAx>
      <c:valAx>
        <c:axId val="73615839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IN"/>
                  <a:t>frequency</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36160895"/>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ln>
                  <a:solidFill>
                    <a:schemeClr val="accent1"/>
                  </a:solidFill>
                </a:ln>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0FF294-C943-4DC1-8EEC-95CEC56CB434}" type="datetimeFigureOut">
              <a:rPr lang="en-IN" smtClean="0"/>
              <a:t>10-06-2021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ABBB31-584A-48D1-9F3F-13426F0D770F}" type="slidenum">
              <a:rPr lang="en-IN" smtClean="0"/>
              <a:t>‹#›</a:t>
            </a:fld>
            <a:endParaRPr lang="en-IN"/>
          </a:p>
        </p:txBody>
      </p:sp>
    </p:spTree>
    <p:extLst>
      <p:ext uri="{BB962C8B-B14F-4D97-AF65-F5344CB8AC3E}">
        <p14:creationId xmlns:p14="http://schemas.microsoft.com/office/powerpoint/2010/main" val="2480355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9243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77170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76519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06835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3502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6/10/2021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67561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6/10/2021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91121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6/10/2021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8441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586B75A-687E-405C-8A0B-8D00578BA2C3}" type="datetimeFigureOut">
              <a:rPr lang="en-US" smtClean="0"/>
              <a:pPr/>
              <a:t>6/10/2021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77551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586B75A-687E-405C-8A0B-8D00578BA2C3}" type="datetimeFigureOut">
              <a:rPr lang="en-US" smtClean="0"/>
              <a:pPr/>
              <a:t>6/10/2021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33907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6/10/2021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23661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586B75A-687E-405C-8A0B-8D00578BA2C3}" type="datetimeFigureOut">
              <a:rPr lang="en-US" smtClean="0"/>
              <a:pPr/>
              <a:t>6/10/2021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28001"/>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academic.oup.com/gerontologist/article/42/1/92/641498" TargetMode="External"/><Relationship Id="rId2" Type="http://schemas.openxmlformats.org/officeDocument/2006/relationships/hyperlink" Target="https://doi.org/10.1016/j.ajp.2020.10208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C4F9545-9062-43D3-AC00-A305A1BD243B}"/>
              </a:ext>
            </a:extLst>
          </p:cNvPr>
          <p:cNvSpPr txBox="1"/>
          <p:nvPr/>
        </p:nvSpPr>
        <p:spPr>
          <a:xfrm>
            <a:off x="958788" y="258901"/>
            <a:ext cx="9419208" cy="3170099"/>
          </a:xfrm>
          <a:prstGeom prst="rect">
            <a:avLst/>
          </a:prstGeom>
          <a:noFill/>
        </p:spPr>
        <p:txBody>
          <a:bodyPr wrap="square" rtlCol="0">
            <a:spAutoFit/>
          </a:bodyPr>
          <a:lstStyle/>
          <a:p>
            <a:r>
              <a:rPr lang="en-US" sz="4000" b="1" dirty="0">
                <a:latin typeface="Arial" panose="020B0604020202020204" pitchFamily="34" charset="0"/>
                <a:ea typeface="Calibri" panose="020F0502020204030204" pitchFamily="34" charset="0"/>
                <a:cs typeface="Times New Roman" panose="02020603050405020304" pitchFamily="18" charset="0"/>
              </a:rPr>
              <a:t>Stress related </a:t>
            </a:r>
            <a:r>
              <a:rPr lang="en-US" sz="4000" b="1" dirty="0">
                <a:effectLst/>
                <a:latin typeface="Arial" panose="020B0604020202020204" pitchFamily="34" charset="0"/>
                <a:ea typeface="Calibri" panose="020F0502020204030204" pitchFamily="34" charset="0"/>
                <a:cs typeface="Times New Roman" panose="02020603050405020304" pitchFamily="18" charset="0"/>
              </a:rPr>
              <a:t>Insomnia among young and middle aged adults during COVID- 19 pandemic: a cross sectional study</a:t>
            </a:r>
            <a:endParaRPr lang="en-IN"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4000" dirty="0"/>
          </a:p>
        </p:txBody>
      </p:sp>
      <p:sp>
        <p:nvSpPr>
          <p:cNvPr id="6" name="TextBox 5">
            <a:extLst>
              <a:ext uri="{FF2B5EF4-FFF2-40B4-BE49-F238E27FC236}">
                <a16:creationId xmlns:a16="http://schemas.microsoft.com/office/drawing/2014/main" id="{B7BE7F13-241A-4EC9-96C4-1CC9476668A5}"/>
              </a:ext>
            </a:extLst>
          </p:cNvPr>
          <p:cNvSpPr txBox="1"/>
          <p:nvPr/>
        </p:nvSpPr>
        <p:spPr>
          <a:xfrm>
            <a:off x="1038687" y="4497175"/>
            <a:ext cx="9339309" cy="2246769"/>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Under The Guidance Of – Dr </a:t>
            </a:r>
            <a:r>
              <a:rPr lang="en-US" sz="2000" b="1" dirty="0" err="1">
                <a:latin typeface="Arial" panose="020B0604020202020204" pitchFamily="34" charset="0"/>
                <a:cs typeface="Arial" panose="020B0604020202020204" pitchFamily="34" charset="0"/>
              </a:rPr>
              <a:t>Divya</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Aggrawal</a:t>
            </a:r>
            <a:endParaRPr lang="en-US" sz="2000" b="1" dirty="0">
              <a:latin typeface="Arial" panose="020B0604020202020204" pitchFamily="34" charset="0"/>
              <a:cs typeface="Arial" panose="020B0604020202020204" pitchFamily="34" charset="0"/>
            </a:endParaRPr>
          </a:p>
          <a:p>
            <a:pPr algn="ctr"/>
            <a:endParaRPr lang="en-US" sz="2000" i="1" dirty="0">
              <a:latin typeface="Arial" panose="020B0604020202020204" pitchFamily="34" charset="0"/>
              <a:cs typeface="Arial" panose="020B0604020202020204" pitchFamily="34" charset="0"/>
            </a:endParaRPr>
          </a:p>
          <a:p>
            <a:pPr algn="ctr"/>
            <a:r>
              <a:rPr lang="en-US" sz="2000" i="1" dirty="0">
                <a:latin typeface="Arial" panose="020B0604020202020204" pitchFamily="34" charset="0"/>
                <a:cs typeface="Arial" panose="020B0604020202020204" pitchFamily="34" charset="0"/>
              </a:rPr>
              <a:t>Presented by Dr Vandana </a:t>
            </a:r>
          </a:p>
          <a:p>
            <a:pPr algn="ctr"/>
            <a:r>
              <a:rPr lang="en-US" sz="2000" i="1" dirty="0">
                <a:latin typeface="Arial" panose="020B0604020202020204" pitchFamily="34" charset="0"/>
                <a:cs typeface="Arial" panose="020B0604020202020204" pitchFamily="34" charset="0"/>
              </a:rPr>
              <a:t>PG/19/098</a:t>
            </a:r>
          </a:p>
          <a:p>
            <a:pPr algn="ctr"/>
            <a:endParaRPr lang="en-US" sz="2000" i="1"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 </a:t>
            </a:r>
          </a:p>
          <a:p>
            <a:endParaRPr lang="en-IN" sz="2000" b="1" dirty="0">
              <a:latin typeface="Arial" panose="020B0604020202020204" pitchFamily="34" charset="0"/>
              <a:cs typeface="Arial" panose="020B0604020202020204" pitchFamily="34" charset="0"/>
            </a:endParaRPr>
          </a:p>
        </p:txBody>
      </p:sp>
      <p:pic>
        <p:nvPicPr>
          <p:cNvPr id="2052" name="Picture 4" descr="Top | Best Health Care Management Insititute - IIHMR Delhi">
            <a:extLst>
              <a:ext uri="{FF2B5EF4-FFF2-40B4-BE49-F238E27FC236}">
                <a16:creationId xmlns:a16="http://schemas.microsoft.com/office/drawing/2014/main" id="{A13D6339-292A-45CB-917A-4726900469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0447" y="471541"/>
            <a:ext cx="1701553" cy="8640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6095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51064F8-5257-484A-938B-552D08A13221}"/>
              </a:ext>
            </a:extLst>
          </p:cNvPr>
          <p:cNvSpPr txBox="1"/>
          <p:nvPr/>
        </p:nvSpPr>
        <p:spPr>
          <a:xfrm>
            <a:off x="1056441" y="566406"/>
            <a:ext cx="10289219" cy="707886"/>
          </a:xfrm>
          <a:prstGeom prst="rect">
            <a:avLst/>
          </a:prstGeom>
          <a:noFill/>
        </p:spPr>
        <p:txBody>
          <a:bodyPr wrap="square" rtlCol="0">
            <a:spAutoFit/>
          </a:bodyPr>
          <a:lstStyle/>
          <a:p>
            <a:pPr algn="ctr"/>
            <a:r>
              <a:rPr lang="en-US" sz="4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Discussion and Conclusion</a:t>
            </a:r>
            <a:endParaRPr lang="en-IN" sz="4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15F2ABEF-9631-4EC4-8CCD-3D5B94451F13}"/>
              </a:ext>
            </a:extLst>
          </p:cNvPr>
          <p:cNvSpPr txBox="1"/>
          <p:nvPr/>
        </p:nvSpPr>
        <p:spPr>
          <a:xfrm>
            <a:off x="3746377" y="381740"/>
            <a:ext cx="7954392" cy="369332"/>
          </a:xfrm>
          <a:prstGeom prst="rect">
            <a:avLst/>
          </a:prstGeom>
          <a:noFill/>
        </p:spPr>
        <p:txBody>
          <a:bodyPr wrap="square" rtlCol="0">
            <a:spAutoFit/>
          </a:bodyPr>
          <a:lstStyle/>
          <a:p>
            <a:pPr marL="285750" indent="-285750">
              <a:buFont typeface="Arial" panose="020B0604020202020204" pitchFamily="34" charset="0"/>
              <a:buChar char="•"/>
            </a:pPr>
            <a:endParaRPr lang="en-IN" dirty="0"/>
          </a:p>
        </p:txBody>
      </p:sp>
      <p:sp>
        <p:nvSpPr>
          <p:cNvPr id="7" name="TextBox 6">
            <a:extLst>
              <a:ext uri="{FF2B5EF4-FFF2-40B4-BE49-F238E27FC236}">
                <a16:creationId xmlns:a16="http://schemas.microsoft.com/office/drawing/2014/main" id="{FE1A52AC-437C-480A-B33B-6F1333CE34A4}"/>
              </a:ext>
            </a:extLst>
          </p:cNvPr>
          <p:cNvSpPr txBox="1"/>
          <p:nvPr/>
        </p:nvSpPr>
        <p:spPr>
          <a:xfrm>
            <a:off x="1056442" y="1882066"/>
            <a:ext cx="10289220" cy="3416320"/>
          </a:xfrm>
          <a:prstGeom prst="rect">
            <a:avLst/>
          </a:prstGeom>
          <a:noFill/>
        </p:spPr>
        <p:txBody>
          <a:bodyPr wrap="square" rtlCol="0">
            <a:spAutoFit/>
          </a:bodyPr>
          <a:lstStyle/>
          <a:p>
            <a:pPr>
              <a:buClr>
                <a:schemeClr val="accent1"/>
              </a:buClr>
              <a:buFont typeface="Arial" panose="020B0604020202020204" pitchFamily="34" charset="0"/>
              <a:buChar char="•"/>
            </a:pPr>
            <a:r>
              <a:rPr lang="en-IN" sz="1800" dirty="0">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This study found that prevalence rate of insomnia in the adults during COVID-19 pandemic is 33% which is consistent with a metanalysis study conducted during the COVID- 19 pandemic.</a:t>
            </a:r>
          </a:p>
          <a:p>
            <a:pPr>
              <a:buFont typeface="Arial" panose="020B0604020202020204" pitchFamily="34" charset="0"/>
              <a:buChar char="•"/>
            </a:pPr>
            <a:endParaRPr lang="en-IN" dirty="0">
              <a:latin typeface="Times New Roman" panose="02020603050405020304" pitchFamily="18" charset="0"/>
              <a:ea typeface="Calibri" panose="020F0502020204030204" pitchFamily="34" charset="0"/>
            </a:endParaRPr>
          </a:p>
          <a:p>
            <a:pPr>
              <a:buClr>
                <a:schemeClr val="accent1"/>
              </a:buClr>
              <a:buFont typeface="Arial" panose="020B0604020202020204" pitchFamily="34" charset="0"/>
              <a:buChar char="•"/>
            </a:pPr>
            <a:r>
              <a:rPr lang="en-IN" sz="1800" dirty="0">
                <a:effectLst/>
                <a:latin typeface="Times New Roman" panose="02020603050405020304" pitchFamily="18" charset="0"/>
                <a:ea typeface="Calibri" panose="020F0502020204030204" pitchFamily="34" charset="0"/>
              </a:rPr>
              <a:t> The results of this study related to health professionals is also consistent with the prevalence of insomnia as 36.1% in China during COVID outbreak </a:t>
            </a:r>
            <a:r>
              <a:rPr lang="en-IN" sz="1800" baseline="30000" dirty="0">
                <a:effectLst/>
                <a:latin typeface="Times New Roman" panose="02020603050405020304" pitchFamily="18" charset="0"/>
                <a:ea typeface="Calibri" panose="020F0502020204030204" pitchFamily="34" charset="0"/>
              </a:rPr>
              <a:t>6 </a:t>
            </a:r>
            <a:r>
              <a:rPr lang="en-IN" sz="1800" dirty="0">
                <a:effectLst/>
                <a:latin typeface="Times New Roman" panose="02020603050405020304" pitchFamily="18" charset="0"/>
                <a:ea typeface="Calibri" panose="020F0502020204030204" pitchFamily="34" charset="0"/>
              </a:rPr>
              <a:t>and 34.2 % and 37% in Hong Kong and Taiwan during SARS epidemic</a:t>
            </a:r>
            <a:endParaRPr lang="en-IN" dirty="0">
              <a:effectLst/>
              <a:latin typeface="Times New Roman" panose="02020603050405020304" pitchFamily="18" charset="0"/>
              <a:ea typeface="Calibri" panose="020F0502020204030204" pitchFamily="34" charset="0"/>
            </a:endParaRPr>
          </a:p>
          <a:p>
            <a:endParaRPr lang="en-IN" sz="1800" dirty="0">
              <a:latin typeface="Times New Roman" panose="02020603050405020304" pitchFamily="18" charset="0"/>
              <a:ea typeface="Calibri" panose="020F0502020204030204" pitchFamily="34" charset="0"/>
            </a:endParaRPr>
          </a:p>
          <a:p>
            <a:pPr>
              <a:buClr>
                <a:schemeClr val="accent1"/>
              </a:buClr>
              <a:buFont typeface="Arial" panose="020B0604020202020204" pitchFamily="34" charset="0"/>
              <a:buChar char="•"/>
            </a:pPr>
            <a:r>
              <a:rPr lang="en-IN" sz="1800" dirty="0">
                <a:effectLst/>
                <a:latin typeface="Times New Roman" panose="02020603050405020304" pitchFamily="18" charset="0"/>
                <a:ea typeface="Calibri" panose="020F0502020204030204" pitchFamily="34" charset="0"/>
              </a:rPr>
              <a:t> This study ascertained that abut one third of the adults suffered from Insomnia symptoms during COVID -19 pandemic</a:t>
            </a:r>
          </a:p>
          <a:p>
            <a:endParaRPr lang="en-IN" sz="1800" dirty="0">
              <a:effectLst/>
              <a:latin typeface="Times New Roman" panose="02020603050405020304" pitchFamily="18" charset="0"/>
              <a:ea typeface="Calibri" panose="020F0502020204030204" pitchFamily="34" charset="0"/>
            </a:endParaRPr>
          </a:p>
          <a:p>
            <a:pPr>
              <a:buClr>
                <a:schemeClr val="accent1"/>
              </a:buClr>
              <a:buFont typeface="Arial" panose="020B0604020202020204" pitchFamily="34" charset="0"/>
              <a:buChar char="•"/>
            </a:pPr>
            <a:r>
              <a:rPr lang="en-IN" sz="1800" dirty="0">
                <a:latin typeface="Times New Roman" panose="02020603050405020304" pitchFamily="18" charset="0"/>
                <a:ea typeface="Calibri" panose="020F0502020204030204" pitchFamily="34" charset="0"/>
              </a:rPr>
              <a:t> </a:t>
            </a:r>
            <a:r>
              <a:rPr lang="en-IN" dirty="0">
                <a:latin typeface="Times New Roman" panose="02020603050405020304" pitchFamily="18" charset="0"/>
                <a:ea typeface="Calibri" panose="020F0502020204030204" pitchFamily="34" charset="0"/>
              </a:rPr>
              <a:t>O</a:t>
            </a:r>
            <a:r>
              <a:rPr lang="en-IN" sz="1800" dirty="0">
                <a:effectLst/>
                <a:latin typeface="Times New Roman" panose="02020603050405020304" pitchFamily="18" charset="0"/>
                <a:ea typeface="Calibri" panose="020F0502020204030204" pitchFamily="34" charset="0"/>
              </a:rPr>
              <a:t>ne fourth of the adults likely to suffer from latent insomnia or sub threshold insomnia</a:t>
            </a:r>
          </a:p>
          <a:p>
            <a:pPr>
              <a:buClr>
                <a:schemeClr val="accent1"/>
              </a:buClr>
            </a:pPr>
            <a:endParaRPr lang="en-IN"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774145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AD587FBF-A7F8-4780-84ED-F1E1FFDB8465}"/>
              </a:ext>
            </a:extLst>
          </p:cNvPr>
          <p:cNvSpPr/>
          <p:nvPr/>
        </p:nvSpPr>
        <p:spPr>
          <a:xfrm>
            <a:off x="8249131" y="865573"/>
            <a:ext cx="3721519" cy="3946125"/>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dirty="0"/>
              <a:t>Study Limitations</a:t>
            </a:r>
          </a:p>
          <a:p>
            <a:pPr marL="285750" indent="-285750">
              <a:buFont typeface="Arial" panose="020B0604020202020204" pitchFamily="34" charset="0"/>
              <a:buChar char="•"/>
            </a:pPr>
            <a:r>
              <a:rPr lang="en-IN" dirty="0"/>
              <a:t>Small sample size</a:t>
            </a:r>
          </a:p>
          <a:p>
            <a:pPr marL="285750" indent="-285750">
              <a:buFont typeface="Arial" panose="020B0604020202020204" pitchFamily="34" charset="0"/>
              <a:buChar char="•"/>
            </a:pPr>
            <a:r>
              <a:rPr lang="en-IN" dirty="0"/>
              <a:t>Convenient sampling type</a:t>
            </a:r>
          </a:p>
          <a:p>
            <a:pPr marL="285750" indent="-285750">
              <a:buFont typeface="Arial" panose="020B0604020202020204" pitchFamily="34" charset="0"/>
              <a:buChar char="•"/>
            </a:pPr>
            <a:r>
              <a:rPr lang="en-IN" dirty="0"/>
              <a:t>Short duration study</a:t>
            </a:r>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endParaRPr lang="en-IN" dirty="0"/>
          </a:p>
          <a:p>
            <a:pPr marL="285750" indent="-285750">
              <a:buFont typeface="Arial" panose="020B0604020202020204" pitchFamily="34" charset="0"/>
              <a:buChar char="•"/>
            </a:pPr>
            <a:endParaRPr lang="en-IN" dirty="0"/>
          </a:p>
          <a:p>
            <a:endParaRPr lang="en-IN" dirty="0"/>
          </a:p>
          <a:p>
            <a:pPr marL="285750" indent="-285750">
              <a:buFont typeface="Arial" panose="020B0604020202020204" pitchFamily="34" charset="0"/>
              <a:buChar char="•"/>
            </a:pPr>
            <a:endParaRPr lang="en-IN" dirty="0"/>
          </a:p>
          <a:p>
            <a:pPr marL="285750" indent="-285750" algn="ctr">
              <a:buFont typeface="Arial" panose="020B0604020202020204" pitchFamily="34" charset="0"/>
              <a:buChar char="•"/>
            </a:pPr>
            <a:endParaRPr lang="en-IN" dirty="0"/>
          </a:p>
        </p:txBody>
      </p:sp>
      <p:sp>
        <p:nvSpPr>
          <p:cNvPr id="5" name="Rectangle: Rounded Corners 4">
            <a:extLst>
              <a:ext uri="{FF2B5EF4-FFF2-40B4-BE49-F238E27FC236}">
                <a16:creationId xmlns:a16="http://schemas.microsoft.com/office/drawing/2014/main" id="{68EFAAB4-6D31-4621-ABC8-D4D14E0DE772}"/>
              </a:ext>
            </a:extLst>
          </p:cNvPr>
          <p:cNvSpPr/>
          <p:nvPr/>
        </p:nvSpPr>
        <p:spPr>
          <a:xfrm>
            <a:off x="806093" y="865572"/>
            <a:ext cx="3721519" cy="3946125"/>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dirty="0"/>
              <a:t>Recommendation</a:t>
            </a:r>
          </a:p>
          <a:p>
            <a:r>
              <a:rPr lang="en-IN" dirty="0"/>
              <a:t>Interventions required such as </a:t>
            </a:r>
          </a:p>
          <a:p>
            <a:pPr marL="285750" indent="-285750">
              <a:buFont typeface="Arial" panose="020B0604020202020204" pitchFamily="34" charset="0"/>
              <a:buChar char="•"/>
            </a:pPr>
            <a:r>
              <a:rPr lang="en-IN" dirty="0"/>
              <a:t>cognitive insomnia behaviour therapy</a:t>
            </a:r>
          </a:p>
          <a:p>
            <a:pPr marL="285750" indent="-285750">
              <a:buFont typeface="Arial" panose="020B0604020202020204" pitchFamily="34" charset="0"/>
              <a:buChar char="•"/>
            </a:pPr>
            <a:r>
              <a:rPr lang="en-IN" dirty="0"/>
              <a:t>Sleep hygiene education</a:t>
            </a:r>
          </a:p>
          <a:p>
            <a:pPr marL="285750" indent="-285750">
              <a:buFont typeface="Arial" panose="020B0604020202020204" pitchFamily="34" charset="0"/>
              <a:buChar char="•"/>
            </a:pPr>
            <a:r>
              <a:rPr lang="en-IN" dirty="0"/>
              <a:t>Stimulation control</a:t>
            </a:r>
          </a:p>
          <a:p>
            <a:pPr marL="285750" indent="-285750">
              <a:buFont typeface="Arial" panose="020B0604020202020204" pitchFamily="34" charset="0"/>
              <a:buChar char="•"/>
            </a:pPr>
            <a:r>
              <a:rPr lang="en-IN" dirty="0"/>
              <a:t>Relaxation therapy </a:t>
            </a:r>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endParaRPr lang="en-IN" dirty="0"/>
          </a:p>
          <a:p>
            <a:pPr marL="285750" indent="-285750" algn="ctr">
              <a:buFont typeface="Arial" panose="020B0604020202020204" pitchFamily="34" charset="0"/>
              <a:buChar char="•"/>
            </a:pPr>
            <a:endParaRPr lang="en-IN" dirty="0"/>
          </a:p>
        </p:txBody>
      </p:sp>
      <p:sp>
        <p:nvSpPr>
          <p:cNvPr id="6" name="Rectangle: Rounded Corners 5">
            <a:extLst>
              <a:ext uri="{FF2B5EF4-FFF2-40B4-BE49-F238E27FC236}">
                <a16:creationId xmlns:a16="http://schemas.microsoft.com/office/drawing/2014/main" id="{6BFA551D-EEE1-4327-96FA-DD40277D9CAA}"/>
              </a:ext>
            </a:extLst>
          </p:cNvPr>
          <p:cNvSpPr/>
          <p:nvPr/>
        </p:nvSpPr>
        <p:spPr>
          <a:xfrm>
            <a:off x="4527612" y="865573"/>
            <a:ext cx="3721519" cy="3946125"/>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dirty="0"/>
              <a:t>Ethical Consideration</a:t>
            </a:r>
          </a:p>
          <a:p>
            <a:pPr marL="285750" indent="-285750">
              <a:buFont typeface="Arial" panose="020B0604020202020204" pitchFamily="34" charset="0"/>
              <a:buChar char="•"/>
            </a:pPr>
            <a:r>
              <a:rPr lang="en-IN" sz="1800" dirty="0">
                <a:effectLst/>
                <a:ea typeface="Calibri" panose="020F0502020204030204" pitchFamily="34" charset="0"/>
              </a:rPr>
              <a:t>Informed and voluntary consent was taken from the participants</a:t>
            </a:r>
          </a:p>
          <a:p>
            <a:pPr marL="285750" indent="-285750">
              <a:buFont typeface="Arial" panose="020B0604020202020204" pitchFamily="34" charset="0"/>
              <a:buChar char="•"/>
            </a:pPr>
            <a:r>
              <a:rPr lang="en-IN" sz="1800" dirty="0">
                <a:effectLst/>
                <a:ea typeface="Calibri" panose="020F0502020204030204" pitchFamily="34" charset="0"/>
              </a:rPr>
              <a:t>Questions related to respondents’ Identity were not included in the questionnaire to ensure the anonymity</a:t>
            </a:r>
            <a:endParaRPr lang="en-IN" dirty="0">
              <a:ea typeface="Calibri" panose="020F0502020204030204" pitchFamily="34" charset="0"/>
            </a:endParaRPr>
          </a:p>
          <a:p>
            <a:pPr marL="285750" indent="-285750">
              <a:buFont typeface="Arial" panose="020B0604020202020204" pitchFamily="34" charset="0"/>
              <a:buChar char="•"/>
            </a:pPr>
            <a:r>
              <a:rPr lang="en-IN" dirty="0"/>
              <a:t>Autonomy to participate and leave survey</a:t>
            </a:r>
          </a:p>
          <a:p>
            <a:endParaRPr lang="en-IN" dirty="0"/>
          </a:p>
          <a:p>
            <a:pPr marL="285750" indent="-285750">
              <a:buFont typeface="Arial" panose="020B0604020202020204" pitchFamily="34" charset="0"/>
              <a:buChar char="•"/>
            </a:pPr>
            <a:endParaRPr lang="en-IN" dirty="0"/>
          </a:p>
          <a:p>
            <a:pPr marL="285750" indent="-285750" algn="ctr">
              <a:buFont typeface="Arial" panose="020B0604020202020204" pitchFamily="34" charset="0"/>
              <a:buChar char="•"/>
            </a:pPr>
            <a:endParaRPr lang="en-IN" dirty="0"/>
          </a:p>
        </p:txBody>
      </p:sp>
    </p:spTree>
    <p:extLst>
      <p:ext uri="{BB962C8B-B14F-4D97-AF65-F5344CB8AC3E}">
        <p14:creationId xmlns:p14="http://schemas.microsoft.com/office/powerpoint/2010/main" val="2233622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C9B32-AC29-4408-8E9F-D95FA3F11980}"/>
              </a:ext>
            </a:extLst>
          </p:cNvPr>
          <p:cNvSpPr>
            <a:spLocks noGrp="1"/>
          </p:cNvSpPr>
          <p:nvPr>
            <p:ph type="title"/>
          </p:nvPr>
        </p:nvSpPr>
        <p:spPr>
          <a:xfrm>
            <a:off x="1766658" y="221941"/>
            <a:ext cx="7617040" cy="1038688"/>
          </a:xfrm>
        </p:spPr>
        <p:txBody>
          <a:bodyPr vert="horz">
            <a:normAutofit/>
          </a:bodyPr>
          <a:lstStyle/>
          <a:p>
            <a:pPr algn="ctr"/>
            <a:r>
              <a:rPr lang="en-IN" sz="40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References</a:t>
            </a:r>
          </a:p>
        </p:txBody>
      </p:sp>
      <p:sp>
        <p:nvSpPr>
          <p:cNvPr id="3" name="Content Placeholder 2">
            <a:extLst>
              <a:ext uri="{FF2B5EF4-FFF2-40B4-BE49-F238E27FC236}">
                <a16:creationId xmlns:a16="http://schemas.microsoft.com/office/drawing/2014/main" id="{60B582B0-B226-4BBA-98F9-6EC5D8C81079}"/>
              </a:ext>
            </a:extLst>
          </p:cNvPr>
          <p:cNvSpPr>
            <a:spLocks noGrp="1"/>
          </p:cNvSpPr>
          <p:nvPr>
            <p:ph idx="1"/>
          </p:nvPr>
        </p:nvSpPr>
        <p:spPr>
          <a:xfrm>
            <a:off x="1097280" y="1845733"/>
            <a:ext cx="10058400" cy="4581699"/>
          </a:xfrm>
        </p:spPr>
        <p:txBody>
          <a:bodyPr>
            <a:normAutofit lnSpcReduction="10000"/>
          </a:bodyPr>
          <a:lstStyle/>
          <a:p>
            <a:pPr algn="just">
              <a:lnSpc>
                <a:spcPct val="107000"/>
              </a:lnSpc>
            </a:pP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1) </a:t>
            </a:r>
            <a:r>
              <a:rPr lang="en-IN"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Rana, W., Mukhtar, S., &amp; Mukhtar, S. (2020). Mental health of medical workers in Pakistan during the pandemic COVID-19 outbreak. </a:t>
            </a:r>
            <a:r>
              <a:rPr lang="en-IN" sz="1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Asian journal of psychiatry</a:t>
            </a:r>
            <a:r>
              <a:rPr lang="en-IN"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N" sz="1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51</a:t>
            </a:r>
            <a:r>
              <a:rPr lang="en-IN"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102080. Advance online publication. </a:t>
            </a:r>
            <a:r>
              <a:rPr lang="en-IN"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https://doi.org/10.1016/j.ajp.2020.102080</a:t>
            </a:r>
            <a:endParaRPr lang="en-IN"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en-IN" sz="1400" dirty="0">
                <a:latin typeface="Times New Roman" panose="02020603050405020304" pitchFamily="18" charset="0"/>
                <a:ea typeface="Calibri" panose="020F0502020204030204" pitchFamily="34" charset="0"/>
                <a:cs typeface="Times New Roman" panose="02020603050405020304" pitchFamily="18" charset="0"/>
              </a:rPr>
              <a:t>2</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Zhang C, Yang L, Liu S, Ma S, Wang Y, Cai Z, Du H, Li R, Kang L, </a:t>
            </a:r>
            <a:r>
              <a:rPr lang="en-IN"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a:t>
            </a:r>
            <a:r>
              <a:rPr lang="en-IN"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M, Zhang J, Liu Z and Zhang B (2020) Survey of Insomnia and Related Social Psychological Factors Among Medical Staff Involved in the 2019 Novel Coronavirus Disease Outbreak. </a:t>
            </a:r>
            <a:r>
              <a:rPr lang="en-IN" sz="1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Front. Psychiatry</a:t>
            </a:r>
            <a:r>
              <a:rPr lang="en-IN"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11:306. </a:t>
            </a:r>
            <a:r>
              <a:rPr lang="en-IN"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doi</a:t>
            </a:r>
            <a:r>
              <a:rPr lang="en-IN"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10.3389/fpsyt.2020.00306</a:t>
            </a:r>
          </a:p>
          <a:p>
            <a:pPr algn="just">
              <a:lnSpc>
                <a:spcPct val="107000"/>
              </a:lnSpc>
            </a:pPr>
            <a:r>
              <a:rPr lang="en-IN"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3</a:t>
            </a:r>
            <a:r>
              <a:rPr lang="en-IN"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IN" sz="140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https://www.indianjpsychiatry.org/article.asp?issn=0019-5545;year=2020;volume=62;issue=4;spage=370;epage=378;aulast=Gupta</a:t>
            </a:r>
          </a:p>
          <a:p>
            <a:pPr algn="just">
              <a:lnSpc>
                <a:spcPct val="107000"/>
              </a:lnSpc>
            </a:pPr>
            <a:r>
              <a:rPr lang="en-IN"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4</a:t>
            </a:r>
            <a:r>
              <a:rPr lang="en-IN"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N" sz="1400" dirty="0">
                <a:effectLst/>
                <a:latin typeface="Times New Roman" panose="02020603050405020304" pitchFamily="18" charset="0"/>
                <a:ea typeface="Calibri" panose="020F0502020204030204" pitchFamily="34" charset="0"/>
                <a:cs typeface="Times New Roman" panose="02020603050405020304" pitchFamily="18" charset="0"/>
                <a:hlinkClick r:id="rId3"/>
              </a:rPr>
              <a:t>https://academic.oup.com/gerontologist/article/42/1/92/641498</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90000" indent="-90000" algn="just">
              <a:lnSpc>
                <a:spcPct val="107000"/>
              </a:lnSpc>
              <a:buNone/>
              <a:tabLst>
                <a:tab pos="4612005" algn="l"/>
              </a:tabLst>
            </a:pPr>
            <a:r>
              <a:rPr lang="en-IN"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5</a:t>
            </a:r>
            <a:r>
              <a:rPr lang="en-IN"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N"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Yang Y, Luo X, </a:t>
            </a:r>
            <a:r>
              <a:rPr lang="en-IN"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Paudel</a:t>
            </a:r>
            <a:r>
              <a:rPr lang="en-IN"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a:t>
            </a:r>
            <a:r>
              <a:rPr lang="en-IN" sz="1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et al </a:t>
            </a:r>
            <a:r>
              <a:rPr lang="en-IN"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Effects of e-aid cognitive behavioural therapy for insomnia (e CBTI) to prevent the transition  from episodic insomnia to persistent insomnia: study protocol for a randomised controlled trial </a:t>
            </a:r>
            <a:r>
              <a:rPr lang="en-IN" sz="1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BMJ Open </a:t>
            </a:r>
            <a:r>
              <a:rPr lang="en-IN"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2019;</a:t>
            </a:r>
            <a:r>
              <a:rPr lang="en-IN"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a:t>
            </a:r>
            <a:r>
              <a:rPr lang="en-IN"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e033457. </a:t>
            </a:r>
            <a:r>
              <a:rPr lang="en-IN"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doi</a:t>
            </a:r>
            <a:r>
              <a:rPr lang="en-IN"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10.1136/bmjopen-2019-033457</a:t>
            </a:r>
          </a:p>
          <a:p>
            <a:pPr marL="90000" indent="-90000" algn="just">
              <a:lnSpc>
                <a:spcPct val="120000"/>
              </a:lnSpc>
              <a:buNone/>
            </a:pPr>
            <a:r>
              <a:rPr lang="en-IN"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Lee S, Chan LY, Chau AM, Kwok KP, Kleinman A. The experience of SARS–related stigma at Amoy Gardens. </a:t>
            </a:r>
            <a:r>
              <a:rPr lang="en-IN" sz="1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Soc Sci Med</a:t>
            </a:r>
            <a:r>
              <a:rPr lang="en-IN"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(2005) 61(9):2038–46. </a:t>
            </a:r>
            <a:r>
              <a:rPr lang="en-IN"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doi</a:t>
            </a:r>
            <a:r>
              <a:rPr lang="en-IN"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10.1016/j.socscimed.2005.04.010</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90000" indent="-90000" algn="just">
              <a:lnSpc>
                <a:spcPct val="120000"/>
              </a:lnSpc>
              <a:buNone/>
            </a:pPr>
            <a:r>
              <a:rPr lang="en-IN" sz="1400" dirty="0">
                <a:latin typeface="Times New Roman" panose="02020603050405020304" pitchFamily="18" charset="0"/>
                <a:ea typeface="Calibri" panose="020F0502020204030204" pitchFamily="34" charset="0"/>
                <a:cs typeface="Times New Roman" panose="02020603050405020304" pitchFamily="18" charset="0"/>
              </a:rPr>
              <a:t>7) </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a:t>
            </a:r>
            <a:r>
              <a:rPr lang="en-IN"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 Lien T, Yang C, </a:t>
            </a:r>
            <a:r>
              <a:rPr lang="en-IN"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a:t>
            </a:r>
            <a:r>
              <a:rPr lang="en-IN"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YL, Wang J, Tsai S, et al. Prevalence of psychiatric morbidity and psychological adaptation of the nurses in a structured SARS caring unit during outbreak: a prospective and periodic assessment study in Taiwan. </a:t>
            </a:r>
            <a:r>
              <a:rPr lang="en-IN" sz="1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J </a:t>
            </a:r>
            <a:r>
              <a:rPr lang="en-IN" sz="1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Psychiatr</a:t>
            </a:r>
            <a:r>
              <a:rPr lang="en-IN" sz="1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Res</a:t>
            </a:r>
            <a:r>
              <a:rPr lang="en-IN"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(2007) 41(1):119–30. </a:t>
            </a:r>
            <a:r>
              <a:rPr lang="en-IN"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doi</a:t>
            </a:r>
            <a:r>
              <a:rPr lang="en-IN"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10.1016/j.jpsychires.2005.12.006</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90000" indent="-90000" algn="just">
              <a:lnSpc>
                <a:spcPct val="107000"/>
              </a:lnSpc>
              <a:buNone/>
              <a:tabLst>
                <a:tab pos="4612005" algn="l"/>
              </a:tabLst>
            </a:pPr>
            <a:endParaRPr lang="en-IN"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90000" indent="-90000" algn="just">
              <a:lnSpc>
                <a:spcPct val="107000"/>
              </a:lnSpc>
              <a:buNone/>
              <a:tabLst>
                <a:tab pos="4612005" algn="l"/>
              </a:tabLst>
            </a:pPr>
            <a:endParaRPr lang="en-IN"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90000" indent="-90000" algn="just">
              <a:lnSpc>
                <a:spcPct val="107000"/>
              </a:lnSpc>
              <a:buNone/>
              <a:tabLst>
                <a:tab pos="4612005" algn="l"/>
              </a:tabLst>
            </a:pPr>
            <a:endParaRPr lang="en-IN"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90000" indent="-90000" algn="just">
              <a:lnSpc>
                <a:spcPct val="107000"/>
              </a:lnSpc>
              <a:buNone/>
              <a:tabLst>
                <a:tab pos="4612005" algn="l"/>
              </a:tabLs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en-IN"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87900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6">
            <a:extLst>
              <a:ext uri="{FF2B5EF4-FFF2-40B4-BE49-F238E27FC236}">
                <a16:creationId xmlns:a16="http://schemas.microsoft.com/office/drawing/2014/main" id="{FC146833-E0B1-4774-B6D0-80E5F86A2953}"/>
              </a:ext>
            </a:extLst>
          </p:cNvPr>
          <p:cNvGraphicFramePr>
            <a:graphicFrameLocks/>
          </p:cNvGraphicFramePr>
          <p:nvPr>
            <p:extLst>
              <p:ext uri="{D42A27DB-BD31-4B8C-83A1-F6EECF244321}">
                <p14:modId xmlns:p14="http://schemas.microsoft.com/office/powerpoint/2010/main" val="3709749291"/>
              </p:ext>
            </p:extLst>
          </p:nvPr>
        </p:nvGraphicFramePr>
        <p:xfrm>
          <a:off x="1500327" y="597023"/>
          <a:ext cx="9357065" cy="5663954"/>
        </p:xfrm>
        <a:graphic>
          <a:graphicData uri="http://schemas.openxmlformats.org/drawingml/2006/table">
            <a:tbl>
              <a:tblPr/>
              <a:tblGrid>
                <a:gridCol w="2795225">
                  <a:extLst>
                    <a:ext uri="{9D8B030D-6E8A-4147-A177-3AD203B41FA5}">
                      <a16:colId xmlns:a16="http://schemas.microsoft.com/office/drawing/2014/main" val="2300119215"/>
                    </a:ext>
                  </a:extLst>
                </a:gridCol>
                <a:gridCol w="2002254">
                  <a:extLst>
                    <a:ext uri="{9D8B030D-6E8A-4147-A177-3AD203B41FA5}">
                      <a16:colId xmlns:a16="http://schemas.microsoft.com/office/drawing/2014/main" val="1832454950"/>
                    </a:ext>
                  </a:extLst>
                </a:gridCol>
                <a:gridCol w="2537509">
                  <a:extLst>
                    <a:ext uri="{9D8B030D-6E8A-4147-A177-3AD203B41FA5}">
                      <a16:colId xmlns:a16="http://schemas.microsoft.com/office/drawing/2014/main" val="4286825425"/>
                    </a:ext>
                  </a:extLst>
                </a:gridCol>
                <a:gridCol w="2022077">
                  <a:extLst>
                    <a:ext uri="{9D8B030D-6E8A-4147-A177-3AD203B41FA5}">
                      <a16:colId xmlns:a16="http://schemas.microsoft.com/office/drawing/2014/main" val="1119922618"/>
                    </a:ext>
                  </a:extLst>
                </a:gridCol>
              </a:tblGrid>
              <a:tr h="2051510">
                <a:tc gridSpan="4">
                  <a:txBody>
                    <a:bodyPr/>
                    <a:lstStyle/>
                    <a:p>
                      <a:pPr algn="ctr" fontAlgn="ctr"/>
                      <a:r>
                        <a:rPr lang="en-US" sz="1400" b="1" dirty="0">
                          <a:solidFill>
                            <a:schemeClr val="tx1"/>
                          </a:solidFill>
                          <a:effectLst/>
                          <a:latin typeface="Calibri" panose="020F0502020204030204" pitchFamily="34" charset="0"/>
                        </a:rPr>
                        <a:t>Program Outcomes (rate how your course addresses the POs by giving a score of 1,2,3-                          </a:t>
                      </a:r>
                      <a:br>
                        <a:rPr lang="en-US" sz="1400" b="1" dirty="0">
                          <a:solidFill>
                            <a:schemeClr val="tx1"/>
                          </a:solidFill>
                          <a:effectLst/>
                          <a:latin typeface="Calibri" panose="020F0502020204030204" pitchFamily="34" charset="0"/>
                        </a:rPr>
                      </a:br>
                      <a:r>
                        <a:rPr lang="en-US" sz="1400" b="1" dirty="0">
                          <a:solidFill>
                            <a:schemeClr val="tx1"/>
                          </a:solidFill>
                          <a:effectLst/>
                          <a:latin typeface="Calibri" panose="020F0502020204030204" pitchFamily="34" charset="0"/>
                        </a:rPr>
                        <a:t> 1: Slight (Low) 2: Moderate (Medium) 3: Substantial (High)</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34304476"/>
                  </a:ext>
                </a:extLst>
              </a:tr>
              <a:tr h="3612444">
                <a:tc>
                  <a:txBody>
                    <a:bodyPr/>
                    <a:lstStyle/>
                    <a:p>
                      <a:pPr marL="228600" indent="-228600" algn="ctr" fontAlgn="ctr">
                        <a:buAutoNum type="arabicPeriod"/>
                      </a:pPr>
                      <a:r>
                        <a:rPr lang="en-US" sz="1000" b="1" dirty="0">
                          <a:solidFill>
                            <a:schemeClr val="tx1"/>
                          </a:solidFill>
                          <a:effectLst/>
                          <a:latin typeface="Calibri" panose="020F0502020204030204" pitchFamily="34" charset="0"/>
                        </a:rPr>
                        <a:t>Internalize the concepts of management such as healthcare delivery system, strategic planning, HR, marketing, finance and operations</a:t>
                      </a:r>
                    </a:p>
                    <a:p>
                      <a:pPr marL="228600" indent="-228600" algn="ctr" fontAlgn="ctr">
                        <a:buAutoNum type="arabicPeriod"/>
                      </a:pPr>
                      <a:endParaRPr lang="en-US" sz="1000" b="1" dirty="0">
                        <a:solidFill>
                          <a:schemeClr val="tx1"/>
                        </a:solidFill>
                        <a:effectLst/>
                        <a:latin typeface="Calibri" panose="020F0502020204030204" pitchFamily="34" charset="0"/>
                      </a:endParaRPr>
                    </a:p>
                    <a:p>
                      <a:pPr marL="228600" indent="-228600" algn="ctr" fontAlgn="ctr">
                        <a:buAutoNum type="arabicPeriod"/>
                      </a:pPr>
                      <a:endParaRPr lang="en-US" sz="1000" b="1" dirty="0">
                        <a:solidFill>
                          <a:schemeClr val="tx1"/>
                        </a:solidFill>
                        <a:effectLst/>
                        <a:latin typeface="Calibri" panose="020F0502020204030204" pitchFamily="34" charset="0"/>
                      </a:endParaRPr>
                    </a:p>
                    <a:p>
                      <a:pPr marL="0" indent="0" algn="ctr" fontAlgn="ctr">
                        <a:buNone/>
                      </a:pPr>
                      <a:r>
                        <a:rPr lang="en-US" sz="1000" b="1" dirty="0">
                          <a:solidFill>
                            <a:schemeClr val="tx1"/>
                          </a:solidFill>
                          <a:effectLst/>
                          <a:latin typeface="Calibri" panose="020F0502020204030204" pitchFamily="34" charset="0"/>
                        </a:rPr>
                        <a:t>3</a:t>
                      </a:r>
                    </a:p>
                  </a:txBody>
                  <a:tcPr marL="6858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ctr"/>
                      <a:r>
                        <a:rPr lang="en-US" sz="1000" b="1" dirty="0">
                          <a:solidFill>
                            <a:schemeClr val="tx1"/>
                          </a:solidFill>
                          <a:effectLst/>
                          <a:latin typeface="Calibri" panose="020F0502020204030204" pitchFamily="34" charset="0"/>
                        </a:rPr>
                        <a:t>2. Apply knowledge of research and management techniques and functions in an integrated manner in healthcare set up</a:t>
                      </a:r>
                    </a:p>
                    <a:p>
                      <a:pPr algn="ctr" fontAlgn="ctr"/>
                      <a:endParaRPr lang="en-US" sz="1000" b="1" dirty="0">
                        <a:solidFill>
                          <a:schemeClr val="tx1"/>
                        </a:solidFill>
                        <a:effectLst/>
                        <a:latin typeface="Calibri" panose="020F0502020204030204" pitchFamily="34" charset="0"/>
                      </a:endParaRPr>
                    </a:p>
                    <a:p>
                      <a:pPr algn="ctr" fontAlgn="ctr"/>
                      <a:r>
                        <a:rPr lang="en-US" sz="1000" b="1" dirty="0">
                          <a:solidFill>
                            <a:schemeClr val="tx1"/>
                          </a:solidFill>
                          <a:effectLst/>
                          <a:latin typeface="Calibri" panose="020F0502020204030204" pitchFamily="34" charset="0"/>
                        </a:rPr>
                        <a:t>3</a:t>
                      </a:r>
                    </a:p>
                  </a:txBody>
                  <a:tcPr marL="6858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ctr"/>
                      <a:r>
                        <a:rPr lang="en-US" sz="1000" b="1" dirty="0">
                          <a:solidFill>
                            <a:schemeClr val="tx1"/>
                          </a:solidFill>
                          <a:effectLst/>
                          <a:latin typeface="Calibri" panose="020F0502020204030204" pitchFamily="34" charset="0"/>
                        </a:rPr>
                        <a:t>3. Use appropriate skills to support healthcare organizations to take informed decision in planning, building and managing healthcare organizations</a:t>
                      </a:r>
                    </a:p>
                    <a:p>
                      <a:pPr algn="ctr" fontAlgn="ctr"/>
                      <a:endParaRPr lang="en-US" sz="1000" b="1" dirty="0">
                        <a:solidFill>
                          <a:schemeClr val="tx1"/>
                        </a:solidFill>
                        <a:effectLst/>
                        <a:latin typeface="Calibri" panose="020F0502020204030204" pitchFamily="34" charset="0"/>
                      </a:endParaRPr>
                    </a:p>
                    <a:p>
                      <a:pPr algn="ctr" fontAlgn="ctr"/>
                      <a:endParaRPr lang="en-US" sz="1000" b="1" dirty="0">
                        <a:solidFill>
                          <a:schemeClr val="tx1"/>
                        </a:solidFill>
                        <a:effectLst/>
                        <a:latin typeface="Calibri" panose="020F0502020204030204" pitchFamily="34" charset="0"/>
                      </a:endParaRPr>
                    </a:p>
                    <a:p>
                      <a:pPr algn="ctr" fontAlgn="ctr"/>
                      <a:r>
                        <a:rPr lang="en-US" sz="1000" b="1" dirty="0">
                          <a:solidFill>
                            <a:schemeClr val="tx1"/>
                          </a:solidFill>
                          <a:effectLst/>
                          <a:latin typeface="Calibri" panose="020F0502020204030204" pitchFamily="34" charset="0"/>
                        </a:rPr>
                        <a:t>3</a:t>
                      </a:r>
                    </a:p>
                  </a:txBody>
                  <a:tcPr marL="6858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ctr"/>
                      <a:r>
                        <a:rPr lang="en-US" sz="1000" b="1" dirty="0">
                          <a:solidFill>
                            <a:schemeClr val="tx1"/>
                          </a:solidFill>
                          <a:effectLst/>
                          <a:latin typeface="Calibri" panose="020F0502020204030204" pitchFamily="34" charset="0"/>
                        </a:rPr>
                        <a:t>4. Utilize learning acquired from trainings and practical exposures in real time situations.</a:t>
                      </a:r>
                    </a:p>
                    <a:p>
                      <a:pPr algn="ctr" fontAlgn="ctr"/>
                      <a:endParaRPr lang="en-US" sz="1000" b="1" dirty="0">
                        <a:solidFill>
                          <a:schemeClr val="tx1"/>
                        </a:solidFill>
                        <a:effectLst/>
                        <a:latin typeface="Calibri" panose="020F0502020204030204" pitchFamily="34" charset="0"/>
                      </a:endParaRPr>
                    </a:p>
                    <a:p>
                      <a:pPr algn="ctr" fontAlgn="ctr"/>
                      <a:endParaRPr lang="en-US" sz="1000" b="1" dirty="0">
                        <a:solidFill>
                          <a:schemeClr val="tx1"/>
                        </a:solidFill>
                        <a:effectLst/>
                        <a:latin typeface="Calibri" panose="020F0502020204030204" pitchFamily="34" charset="0"/>
                      </a:endParaRPr>
                    </a:p>
                    <a:p>
                      <a:pPr algn="ctr" fontAlgn="ctr"/>
                      <a:r>
                        <a:rPr lang="en-US" sz="1000" b="1" dirty="0">
                          <a:solidFill>
                            <a:schemeClr val="tx1"/>
                          </a:solidFill>
                          <a:effectLst/>
                          <a:latin typeface="Calibri" panose="020F0502020204030204" pitchFamily="34" charset="0"/>
                        </a:rPr>
                        <a:t>3</a:t>
                      </a:r>
                    </a:p>
                  </a:txBody>
                  <a:tcPr marL="6858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645544023"/>
                  </a:ext>
                </a:extLst>
              </a:tr>
            </a:tbl>
          </a:graphicData>
        </a:graphic>
      </p:graphicFrame>
    </p:spTree>
    <p:extLst>
      <p:ext uri="{BB962C8B-B14F-4D97-AF65-F5344CB8AC3E}">
        <p14:creationId xmlns:p14="http://schemas.microsoft.com/office/powerpoint/2010/main" val="4020032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34E22-B498-4A37-B230-D7FE5040EF10}"/>
              </a:ext>
            </a:extLst>
          </p:cNvPr>
          <p:cNvSpPr>
            <a:spLocks noGrp="1"/>
          </p:cNvSpPr>
          <p:nvPr>
            <p:ph type="title"/>
          </p:nvPr>
        </p:nvSpPr>
        <p:spPr>
          <a:xfrm>
            <a:off x="910849" y="25807"/>
            <a:ext cx="10058400" cy="1141035"/>
          </a:xfrm>
        </p:spPr>
        <p:txBody>
          <a:bodyPr>
            <a:normAutofit/>
          </a:bodyPr>
          <a:lstStyle/>
          <a:p>
            <a:pPr algn="ctr"/>
            <a:r>
              <a:rPr lang="en-US" sz="40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ABOUT JHPIEGO</a:t>
            </a:r>
            <a:endParaRPr lang="en-IN" sz="40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6C4FE103-D136-40DF-A15F-914309FDF08D}"/>
              </a:ext>
            </a:extLst>
          </p:cNvPr>
          <p:cNvSpPr txBox="1"/>
          <p:nvPr/>
        </p:nvSpPr>
        <p:spPr>
          <a:xfrm>
            <a:off x="1036320" y="1737360"/>
            <a:ext cx="10229443" cy="4524315"/>
          </a:xfrm>
          <a:prstGeom prst="rect">
            <a:avLst/>
          </a:prstGeom>
          <a:noFill/>
        </p:spPr>
        <p:txBody>
          <a:bodyPr wrap="square" rtlCol="0">
            <a:spAutoFit/>
          </a:bodyPr>
          <a:lstStyle/>
          <a:p>
            <a:r>
              <a:rPr lang="en-US" b="0" i="0" dirty="0">
                <a:solidFill>
                  <a:srgbClr val="3E3E3D"/>
                </a:solidFill>
                <a:effectLst/>
                <a:latin typeface="Graphik"/>
              </a:rPr>
              <a:t>Since its founding in 1974, Jhpiego has been innovating to save the lives of women and families worldwide. From the first day, Jhpiego has been working on </a:t>
            </a:r>
            <a:r>
              <a:rPr lang="en-US" dirty="0">
                <a:solidFill>
                  <a:srgbClr val="3E3E3D"/>
                </a:solidFill>
                <a:latin typeface="Graphik"/>
              </a:rPr>
              <a:t>‘</a:t>
            </a:r>
            <a:r>
              <a:rPr lang="en-US" b="0" i="0" dirty="0">
                <a:solidFill>
                  <a:srgbClr val="3E3E3D"/>
                </a:solidFill>
                <a:effectLst/>
                <a:latin typeface="Graphik"/>
              </a:rPr>
              <a:t>How can we make lifesaving services available and accessible to the people who need them—all over the world’.</a:t>
            </a:r>
          </a:p>
          <a:p>
            <a:pPr marL="285750" indent="-285750">
              <a:buFont typeface="Arial" panose="020B0604020202020204" pitchFamily="34" charset="0"/>
              <a:buChar char="•"/>
            </a:pPr>
            <a:endParaRPr lang="en-US" dirty="0">
              <a:solidFill>
                <a:srgbClr val="3E3E3D"/>
              </a:solidFill>
              <a:latin typeface="Graphik"/>
            </a:endParaRPr>
          </a:p>
          <a:p>
            <a:pPr algn="l"/>
            <a:r>
              <a:rPr lang="en-US" b="1" i="0" dirty="0">
                <a:solidFill>
                  <a:srgbClr val="1EA1A8"/>
                </a:solidFill>
                <a:effectLst/>
                <a:latin typeface="Boing"/>
              </a:rPr>
              <a:t>Our Mission</a:t>
            </a:r>
          </a:p>
          <a:p>
            <a:pPr algn="l"/>
            <a:r>
              <a:rPr lang="en-US" b="0" i="0" dirty="0">
                <a:solidFill>
                  <a:srgbClr val="3E3E3D"/>
                </a:solidFill>
                <a:effectLst/>
                <a:latin typeface="Graphik"/>
              </a:rPr>
              <a:t>Jhpiego creates and delivers transformative health care solutions that save lives. In partnership with national governments, health experts and local communities, Jhpiego builds health providers’ skills and develops systems that save lives now and guarantee healthier futures for women and their families.</a:t>
            </a:r>
          </a:p>
          <a:p>
            <a:br>
              <a:rPr lang="en-US" dirty="0"/>
            </a:br>
            <a:endParaRPr lang="en-US" dirty="0">
              <a:solidFill>
                <a:srgbClr val="3E3E3D"/>
              </a:solidFill>
              <a:latin typeface="Graphik"/>
            </a:endParaRPr>
          </a:p>
          <a:p>
            <a:pPr algn="l"/>
            <a:r>
              <a:rPr lang="en-US" b="1" i="0" dirty="0">
                <a:solidFill>
                  <a:srgbClr val="1EA1A8"/>
                </a:solidFill>
                <a:effectLst/>
                <a:latin typeface="Boing"/>
              </a:rPr>
              <a:t>Our Vision</a:t>
            </a:r>
          </a:p>
          <a:p>
            <a:pPr algn="l"/>
            <a:r>
              <a:rPr lang="en-US" b="0" i="0" dirty="0">
                <a:solidFill>
                  <a:srgbClr val="3E3E3D"/>
                </a:solidFill>
                <a:effectLst/>
                <a:latin typeface="Graphik"/>
              </a:rPr>
              <a:t>Self-reliant countries, healthy families and resilient communities. All women and families, regardless of where they live, having equitable access to high-quality, lifesaving health care delivered by competent and caring providers.</a:t>
            </a:r>
          </a:p>
          <a:p>
            <a:br>
              <a:rPr lang="en-US" dirty="0"/>
            </a:br>
            <a:endParaRPr lang="en-IN" dirty="0"/>
          </a:p>
        </p:txBody>
      </p:sp>
      <p:pic>
        <p:nvPicPr>
          <p:cNvPr id="1028" name="Picture 4" descr="Jhpiego Internships | Jhpiego">
            <a:extLst>
              <a:ext uri="{FF2B5EF4-FFF2-40B4-BE49-F238E27FC236}">
                <a16:creationId xmlns:a16="http://schemas.microsoft.com/office/drawing/2014/main" id="{39B2EE40-5232-4C2C-9DE0-CB34050E28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8009" y="529208"/>
            <a:ext cx="1819328" cy="7580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0512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72FB0DD-57D1-4BAA-8308-3B6480EF6265}"/>
              </a:ext>
            </a:extLst>
          </p:cNvPr>
          <p:cNvSpPr txBox="1"/>
          <p:nvPr/>
        </p:nvSpPr>
        <p:spPr>
          <a:xfrm>
            <a:off x="1571349" y="454223"/>
            <a:ext cx="7821226" cy="707886"/>
          </a:xfrm>
          <a:prstGeom prst="rect">
            <a:avLst/>
          </a:prstGeom>
          <a:noFill/>
        </p:spPr>
        <p:txBody>
          <a:bodyPr wrap="square" rtlCol="0">
            <a:spAutoFit/>
          </a:bodyPr>
          <a:lstStyle/>
          <a:p>
            <a:pPr algn="ctr"/>
            <a:r>
              <a:rPr lang="en-US" sz="4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Introduction</a:t>
            </a:r>
            <a:endParaRPr lang="en-IN" sz="4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23DAD368-1F5F-424B-A543-71F0F235FC19}"/>
              </a:ext>
            </a:extLst>
          </p:cNvPr>
          <p:cNvSpPr txBox="1"/>
          <p:nvPr/>
        </p:nvSpPr>
        <p:spPr>
          <a:xfrm>
            <a:off x="1065321" y="1553903"/>
            <a:ext cx="10733102" cy="4678204"/>
          </a:xfrm>
          <a:prstGeom prst="rect">
            <a:avLst/>
          </a:prstGeom>
          <a:noFill/>
        </p:spPr>
        <p:txBody>
          <a:bodyPr wrap="square" rtlCol="0">
            <a:spAutoFit/>
          </a:bodyPr>
          <a:lstStyle/>
          <a:p>
            <a:pPr marL="285750" indent="-285750">
              <a:buFont typeface="Arial" panose="020B0604020202020204" pitchFamily="34" charset="0"/>
              <a:buChar char="•"/>
            </a:pPr>
            <a:endParaRPr lang="en-IN" sz="2400" dirty="0">
              <a:solidFill>
                <a:srgbClr val="000000"/>
              </a:solidFill>
              <a:effectLst/>
              <a:latin typeface="Times New Roman" panose="02020603050405020304" pitchFamily="18" charset="0"/>
              <a:ea typeface="Calibri" panose="020F0502020204030204" pitchFamily="34" charset="0"/>
            </a:endParaRPr>
          </a:p>
          <a:p>
            <a:pPr marL="285750" indent="-285750">
              <a:buClr>
                <a:schemeClr val="accent1"/>
              </a:buClr>
              <a:buFont typeface="Arial" panose="020B0604020202020204" pitchFamily="34" charset="0"/>
              <a:buChar char="•"/>
            </a:pPr>
            <a:r>
              <a:rPr lang="en-IN" dirty="0">
                <a:solidFill>
                  <a:srgbClr val="000000"/>
                </a:solidFill>
                <a:effectLst/>
                <a:latin typeface="Times New Roman" panose="02020603050405020304" pitchFamily="18" charset="0"/>
                <a:ea typeface="Calibri" panose="020F0502020204030204" pitchFamily="34" charset="0"/>
              </a:rPr>
              <a:t>The World Health Organisation on 30</a:t>
            </a:r>
            <a:r>
              <a:rPr lang="en-IN" baseline="30000" dirty="0">
                <a:solidFill>
                  <a:srgbClr val="000000"/>
                </a:solidFill>
                <a:effectLst/>
                <a:latin typeface="Times New Roman" panose="02020603050405020304" pitchFamily="18" charset="0"/>
                <a:ea typeface="Calibri" panose="020F0502020204030204" pitchFamily="34" charset="0"/>
              </a:rPr>
              <a:t>th</a:t>
            </a:r>
            <a:r>
              <a:rPr lang="en-IN" dirty="0">
                <a:solidFill>
                  <a:srgbClr val="000000"/>
                </a:solidFill>
                <a:effectLst/>
                <a:latin typeface="Times New Roman" panose="02020603050405020304" pitchFamily="18" charset="0"/>
                <a:ea typeface="Calibri" panose="020F0502020204030204" pitchFamily="34" charset="0"/>
              </a:rPr>
              <a:t> January, 2020 notified the occurrence of a newly discovered virus and declared a Public Health Emergency of International Concern (PHEIC) </a:t>
            </a:r>
          </a:p>
          <a:p>
            <a:pPr marL="285750" indent="-285750">
              <a:buClr>
                <a:schemeClr val="accent1"/>
              </a:buClr>
              <a:buFont typeface="Arial" panose="020B0604020202020204" pitchFamily="34" charset="0"/>
              <a:buChar char="•"/>
            </a:pPr>
            <a:endParaRPr lang="en-IN" dirty="0">
              <a:solidFill>
                <a:srgbClr val="202122"/>
              </a:solidFill>
              <a:effectLst/>
              <a:latin typeface="Times New Roman" panose="02020603050405020304" pitchFamily="18" charset="0"/>
              <a:ea typeface="Calibri" panose="020F0502020204030204" pitchFamily="34" charset="0"/>
            </a:endParaRPr>
          </a:p>
          <a:p>
            <a:pPr marL="285750" indent="-285750">
              <a:buClr>
                <a:schemeClr val="accent1"/>
              </a:buClr>
              <a:buFont typeface="Arial" panose="020B0604020202020204" pitchFamily="34" charset="0"/>
              <a:buChar char="•"/>
            </a:pPr>
            <a:r>
              <a:rPr lang="en-IN" dirty="0">
                <a:solidFill>
                  <a:srgbClr val="202122"/>
                </a:solidFill>
                <a:effectLst/>
                <a:latin typeface="Times New Roman" panose="02020603050405020304" pitchFamily="18" charset="0"/>
                <a:ea typeface="Calibri" panose="020F0502020204030204" pitchFamily="34" charset="0"/>
              </a:rPr>
              <a:t>As of June 10, 2021, India has witnessed 2.92 crore cases and 3.56Lac deaths</a:t>
            </a:r>
          </a:p>
          <a:p>
            <a:pPr marL="285750" indent="-285750">
              <a:buClr>
                <a:schemeClr val="accent1"/>
              </a:buClr>
              <a:buFont typeface="Arial" panose="020B0604020202020204" pitchFamily="34" charset="0"/>
              <a:buChar char="•"/>
            </a:pPr>
            <a:endParaRPr lang="en-IN" dirty="0">
              <a:solidFill>
                <a:srgbClr val="202122"/>
              </a:solidFill>
              <a:effectLst/>
              <a:latin typeface="Times New Roman" panose="02020603050405020304" pitchFamily="18" charset="0"/>
              <a:ea typeface="Calibri" panose="020F0502020204030204" pitchFamily="34" charset="0"/>
            </a:endParaRPr>
          </a:p>
          <a:p>
            <a:pPr marL="285750" indent="-285750">
              <a:buClr>
                <a:schemeClr val="accent1"/>
              </a:buClr>
              <a:buFont typeface="Arial" panose="020B0604020202020204" pitchFamily="34" charset="0"/>
              <a:buChar char="•"/>
            </a:pPr>
            <a:r>
              <a:rPr lang="en-IN" dirty="0">
                <a:solidFill>
                  <a:srgbClr val="202122"/>
                </a:solidFill>
                <a:effectLst/>
                <a:latin typeface="Times New Roman" panose="02020603050405020304" pitchFamily="18" charset="0"/>
                <a:ea typeface="Calibri" panose="020F0502020204030204" pitchFamily="34" charset="0"/>
              </a:rPr>
              <a:t>Continuous multiplication in the number of positive cases and deaths in the country has caused </a:t>
            </a:r>
            <a:r>
              <a:rPr lang="en-IN" dirty="0">
                <a:solidFill>
                  <a:srgbClr val="000000"/>
                </a:solidFill>
                <a:effectLst/>
                <a:latin typeface="Times New Roman" panose="02020603050405020304" pitchFamily="18" charset="0"/>
                <a:ea typeface="Calibri" panose="020F0502020204030204" pitchFamily="34" charset="0"/>
              </a:rPr>
              <a:t>huge psychological distress</a:t>
            </a:r>
            <a:r>
              <a:rPr lang="en-IN" b="1" dirty="0">
                <a:solidFill>
                  <a:srgbClr val="000000"/>
                </a:solidFill>
                <a:latin typeface="Times New Roman" panose="02020603050405020304" pitchFamily="18" charset="0"/>
                <a:ea typeface="Calibri" panose="020F0502020204030204" pitchFamily="34" charset="0"/>
              </a:rPr>
              <a:t>.</a:t>
            </a:r>
          </a:p>
          <a:p>
            <a:pPr marL="285750" indent="-285750">
              <a:buClr>
                <a:schemeClr val="accent1"/>
              </a:buClr>
              <a:buFont typeface="Arial" panose="020B0604020202020204" pitchFamily="34" charset="0"/>
              <a:buChar char="•"/>
            </a:pPr>
            <a:endParaRPr lang="en-IN" dirty="0">
              <a:solidFill>
                <a:srgbClr val="000000"/>
              </a:solidFill>
              <a:effectLst/>
              <a:latin typeface="Times New Roman" panose="02020603050405020304" pitchFamily="18" charset="0"/>
              <a:ea typeface="Calibri" panose="020F0502020204030204" pitchFamily="34" charset="0"/>
            </a:endParaRPr>
          </a:p>
          <a:p>
            <a:pPr marL="285750" indent="-285750">
              <a:buClr>
                <a:schemeClr val="accent1"/>
              </a:buClr>
              <a:buFont typeface="Arial" panose="020B0604020202020204" pitchFamily="34" charset="0"/>
              <a:buChar char="•"/>
            </a:pPr>
            <a:r>
              <a:rPr lang="en-IN" dirty="0">
                <a:solidFill>
                  <a:srgbClr val="000000"/>
                </a:solidFill>
                <a:effectLst/>
                <a:latin typeface="Times New Roman" panose="02020603050405020304" pitchFamily="18" charset="0"/>
                <a:ea typeface="Calibri" panose="020F0502020204030204" pitchFamily="34" charset="0"/>
              </a:rPr>
              <a:t>The rising burden of </a:t>
            </a:r>
            <a:r>
              <a:rPr lang="en-IN" dirty="0">
                <a:solidFill>
                  <a:srgbClr val="000000"/>
                </a:solidFill>
                <a:latin typeface="Times New Roman" panose="02020603050405020304" pitchFamily="18" charset="0"/>
                <a:ea typeface="Calibri" panose="020F0502020204030204" pitchFamily="34" charset="0"/>
              </a:rPr>
              <a:t>this </a:t>
            </a:r>
            <a:r>
              <a:rPr lang="en-IN" dirty="0">
                <a:solidFill>
                  <a:srgbClr val="000000"/>
                </a:solidFill>
                <a:effectLst/>
                <a:latin typeface="Times New Roman" panose="02020603050405020304" pitchFamily="18" charset="0"/>
                <a:ea typeface="Calibri" panose="020F0502020204030204" pitchFamily="34" charset="0"/>
              </a:rPr>
              <a:t>catastrophic pandemic has compelled state and central government to impose lockdown </a:t>
            </a:r>
            <a:r>
              <a:rPr lang="en-IN" dirty="0">
                <a:solidFill>
                  <a:srgbClr val="000000"/>
                </a:solidFill>
                <a:latin typeface="Times New Roman" panose="02020603050405020304" pitchFamily="18" charset="0"/>
                <a:ea typeface="Calibri" panose="020F0502020204030204" pitchFamily="34" charset="0"/>
              </a:rPr>
              <a:t>resulting </a:t>
            </a:r>
            <a:r>
              <a:rPr lang="en-IN" dirty="0">
                <a:solidFill>
                  <a:srgbClr val="202122"/>
                </a:solidFill>
                <a:effectLst/>
                <a:latin typeface="Times New Roman" panose="02020603050405020304" pitchFamily="18" charset="0"/>
                <a:ea typeface="Calibri" panose="020F0502020204030204" pitchFamily="34" charset="0"/>
              </a:rPr>
              <a:t>in reduced social interaction and physical activity, higher unemployment rate, job insecurity, diminished business, national and international trade activities.</a:t>
            </a:r>
          </a:p>
          <a:p>
            <a:pPr marL="285750" indent="-285750">
              <a:buClr>
                <a:schemeClr val="accent1"/>
              </a:buClr>
              <a:buFont typeface="Arial" panose="020B0604020202020204" pitchFamily="34" charset="0"/>
              <a:buChar char="•"/>
            </a:pPr>
            <a:endParaRPr lang="en-IN" dirty="0">
              <a:solidFill>
                <a:srgbClr val="202122"/>
              </a:solidFill>
              <a:effectLst/>
              <a:latin typeface="Times New Roman" panose="02020603050405020304" pitchFamily="18" charset="0"/>
              <a:ea typeface="Calibri" panose="020F0502020204030204" pitchFamily="34" charset="0"/>
            </a:endParaRPr>
          </a:p>
          <a:p>
            <a:pPr marL="285750" indent="-285750">
              <a:buClr>
                <a:schemeClr val="accent1"/>
              </a:buClr>
              <a:buFont typeface="Arial" panose="020B0604020202020204" pitchFamily="34" charset="0"/>
              <a:buChar char="•"/>
            </a:pPr>
            <a:r>
              <a:rPr lang="en-IN" dirty="0">
                <a:solidFill>
                  <a:srgbClr val="202122"/>
                </a:solidFill>
                <a:effectLst/>
                <a:latin typeface="Times New Roman" panose="02020603050405020304" pitchFamily="18" charset="0"/>
                <a:ea typeface="Calibri" panose="020F0502020204030204" pitchFamily="34" charset="0"/>
              </a:rPr>
              <a:t>This has resulted in rising burden of stress related disorders especially insomnia</a:t>
            </a:r>
            <a:endParaRPr lang="en-IN" dirty="0">
              <a:latin typeface="Arial" panose="020B0604020202020204" pitchFamily="34" charset="0"/>
            </a:endParaRPr>
          </a:p>
          <a:p>
            <a:pPr marL="285750" indent="-285750">
              <a:buFont typeface="Arial" panose="020B0604020202020204" pitchFamily="34" charset="0"/>
              <a:buChar char="•"/>
            </a:pPr>
            <a:endParaRPr lang="en-IN" sz="2000" dirty="0">
              <a:latin typeface="Arial" panose="020B0604020202020204" pitchFamily="34" charset="0"/>
            </a:endParaRPr>
          </a:p>
          <a:p>
            <a:pPr marL="285750" indent="-285750">
              <a:buFont typeface="Arial" panose="020B0604020202020204" pitchFamily="34" charset="0"/>
              <a:buChar char="•"/>
            </a:pPr>
            <a:endParaRPr lang="en-IN" sz="2000" dirty="0">
              <a:latin typeface="Arial" panose="020B0604020202020204" pitchFamily="34" charset="0"/>
            </a:endParaRPr>
          </a:p>
        </p:txBody>
      </p:sp>
    </p:spTree>
    <p:extLst>
      <p:ext uri="{BB962C8B-B14F-4D97-AF65-F5344CB8AC3E}">
        <p14:creationId xmlns:p14="http://schemas.microsoft.com/office/powerpoint/2010/main" val="4181933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BC801-908A-459D-8B90-2339DA75B294}"/>
              </a:ext>
            </a:extLst>
          </p:cNvPr>
          <p:cNvSpPr>
            <a:spLocks noGrp="1"/>
          </p:cNvSpPr>
          <p:nvPr>
            <p:ph type="title"/>
          </p:nvPr>
        </p:nvSpPr>
        <p:spPr>
          <a:xfrm>
            <a:off x="1066800" y="142421"/>
            <a:ext cx="10058400" cy="1071535"/>
          </a:xfrm>
        </p:spPr>
        <p:txBody>
          <a:bodyPr>
            <a:normAutofit/>
          </a:bodyPr>
          <a:lstStyle/>
          <a:p>
            <a:pPr algn="ctr"/>
            <a:r>
              <a:rPr lang="en-US" sz="40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Rationale and Objective</a:t>
            </a:r>
            <a:endParaRPr lang="en-IN" sz="40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EFB265F-8A9D-4C77-BC2D-8ECF13426B0E}"/>
              </a:ext>
            </a:extLst>
          </p:cNvPr>
          <p:cNvSpPr>
            <a:spLocks noGrp="1"/>
          </p:cNvSpPr>
          <p:nvPr>
            <p:ph idx="1"/>
          </p:nvPr>
        </p:nvSpPr>
        <p:spPr>
          <a:xfrm>
            <a:off x="1097280" y="2041042"/>
            <a:ext cx="10479202" cy="4023360"/>
          </a:xfrm>
        </p:spPr>
        <p:txBody>
          <a:bodyPr/>
          <a:lstStyle/>
          <a:p>
            <a:pPr marL="284400" indent="-284400">
              <a:lnSpc>
                <a:spcPct val="100000"/>
              </a:lnSpc>
              <a:buFont typeface="Arial" panose="020B0604020202020204" pitchFamily="34" charset="0"/>
              <a:buChar char="•"/>
            </a:pPr>
            <a:r>
              <a:rPr lang="en-IN" sz="1800" dirty="0">
                <a:effectLst/>
                <a:latin typeface="Times New Roman" panose="02020603050405020304" pitchFamily="18" charset="0"/>
                <a:ea typeface="Calibri" panose="020F0502020204030204" pitchFamily="34" charset="0"/>
              </a:rPr>
              <a:t>India has imposed so many events of lock down which has caused reduced physical and high incidences of unemployment resulting in stress related complaints among people, especially adults during the pandemic.</a:t>
            </a:r>
          </a:p>
          <a:p>
            <a:pPr marL="284400" indent="-284400">
              <a:lnSpc>
                <a:spcPct val="100000"/>
              </a:lnSpc>
              <a:buFont typeface="Arial" panose="020B0604020202020204" pitchFamily="34" charset="0"/>
              <a:buChar char="•"/>
            </a:pPr>
            <a:r>
              <a:rPr lang="en-IN" sz="1800" dirty="0">
                <a:effectLst/>
                <a:latin typeface="Times New Roman" panose="02020603050405020304" pitchFamily="18" charset="0"/>
                <a:ea typeface="Calibri" panose="020F0502020204030204" pitchFamily="34" charset="0"/>
              </a:rPr>
              <a:t> Though India is among the top 3 countries reported highest number of Covid cases.</a:t>
            </a:r>
            <a:endParaRPr lang="en-IN" sz="1800" dirty="0">
              <a:latin typeface="Times New Roman" panose="02020603050405020304" pitchFamily="18" charset="0"/>
              <a:ea typeface="Calibri" panose="020F0502020204030204" pitchFamily="34" charset="0"/>
            </a:endParaRPr>
          </a:p>
          <a:p>
            <a:pPr marL="284400" indent="-284400">
              <a:lnSpc>
                <a:spcPct val="100000"/>
              </a:lnSpc>
              <a:buFont typeface="Arial" panose="020B0604020202020204" pitchFamily="34" charset="0"/>
              <a:buChar char="•"/>
            </a:pPr>
            <a:r>
              <a:rPr lang="en-IN" sz="1800" dirty="0">
                <a:latin typeface="Times New Roman" panose="02020603050405020304" pitchFamily="18" charset="0"/>
                <a:ea typeface="Calibri" panose="020F0502020204030204" pitchFamily="34" charset="0"/>
              </a:rPr>
              <a:t> Still </a:t>
            </a:r>
            <a:r>
              <a:rPr lang="en-IN" sz="1800" dirty="0">
                <a:effectLst/>
                <a:latin typeface="Times New Roman" panose="02020603050405020304" pitchFamily="18" charset="0"/>
                <a:ea typeface="Calibri" panose="020F0502020204030204" pitchFamily="34" charset="0"/>
              </a:rPr>
              <a:t>only </a:t>
            </a:r>
            <a:r>
              <a:rPr lang="en-IN" sz="1800" dirty="0">
                <a:latin typeface="Times New Roman" panose="02020603050405020304" pitchFamily="18" charset="0"/>
                <a:ea typeface="Calibri" panose="020F0502020204030204" pitchFamily="34" charset="0"/>
              </a:rPr>
              <a:t>a limited number of studies </a:t>
            </a:r>
            <a:r>
              <a:rPr lang="en-IN" sz="1800" dirty="0">
                <a:effectLst/>
                <a:latin typeface="Times New Roman" panose="02020603050405020304" pitchFamily="18" charset="0"/>
                <a:ea typeface="Calibri" panose="020F0502020204030204" pitchFamily="34" charset="0"/>
              </a:rPr>
              <a:t>conducted on Insomnia and Covid-19.</a:t>
            </a:r>
          </a:p>
          <a:p>
            <a:pPr marL="284400" indent="-284400">
              <a:lnSpc>
                <a:spcPct val="100000"/>
              </a:lnSpc>
              <a:buFont typeface="Arial" panose="020B0604020202020204" pitchFamily="34" charset="0"/>
              <a:buChar char="•"/>
            </a:pPr>
            <a:r>
              <a:rPr lang="en-IN" sz="1800" dirty="0">
                <a:effectLst/>
                <a:latin typeface="Times New Roman" panose="02020603050405020304" pitchFamily="18" charset="0"/>
                <a:ea typeface="Calibri" panose="020F0502020204030204" pitchFamily="34" charset="0"/>
              </a:rPr>
              <a:t> The objective of this study is to estimate the prevalence rate of Insomnia among young and middle- aged adults during COVID- 19 pandemic</a:t>
            </a:r>
            <a:endParaRPr lang="en-IN" sz="1800" dirty="0"/>
          </a:p>
        </p:txBody>
      </p:sp>
    </p:spTree>
    <p:extLst>
      <p:ext uri="{BB962C8B-B14F-4D97-AF65-F5344CB8AC3E}">
        <p14:creationId xmlns:p14="http://schemas.microsoft.com/office/powerpoint/2010/main" val="2075606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3E0F3-C901-412F-9FF9-C9B3DADBC3D8}"/>
              </a:ext>
            </a:extLst>
          </p:cNvPr>
          <p:cNvSpPr>
            <a:spLocks noGrp="1"/>
          </p:cNvSpPr>
          <p:nvPr>
            <p:ph type="title"/>
          </p:nvPr>
        </p:nvSpPr>
        <p:spPr>
          <a:xfrm>
            <a:off x="928604" y="266329"/>
            <a:ext cx="10058400" cy="885103"/>
          </a:xfrm>
        </p:spPr>
        <p:txBody>
          <a:bodyPr>
            <a:normAutofit/>
          </a:bodyPr>
          <a:lstStyle/>
          <a:p>
            <a:pPr algn="ctr"/>
            <a:r>
              <a:rPr lang="en-US" sz="40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Literature Review</a:t>
            </a:r>
            <a:endParaRPr lang="en-IN" sz="40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4" name="Table 4">
            <a:extLst>
              <a:ext uri="{FF2B5EF4-FFF2-40B4-BE49-F238E27FC236}">
                <a16:creationId xmlns:a16="http://schemas.microsoft.com/office/drawing/2014/main" id="{14F0FC7E-17ED-4E27-A7FA-876191AF2073}"/>
              </a:ext>
            </a:extLst>
          </p:cNvPr>
          <p:cNvGraphicFramePr>
            <a:graphicFrameLocks noGrp="1"/>
          </p:cNvGraphicFramePr>
          <p:nvPr>
            <p:ph idx="1"/>
            <p:extLst>
              <p:ext uri="{D42A27DB-BD31-4B8C-83A1-F6EECF244321}">
                <p14:modId xmlns:p14="http://schemas.microsoft.com/office/powerpoint/2010/main" val="279595748"/>
              </p:ext>
            </p:extLst>
          </p:nvPr>
        </p:nvGraphicFramePr>
        <p:xfrm>
          <a:off x="1189608" y="1766362"/>
          <a:ext cx="9978501" cy="4208309"/>
        </p:xfrm>
        <a:graphic>
          <a:graphicData uri="http://schemas.openxmlformats.org/drawingml/2006/table">
            <a:tbl>
              <a:tblPr firstRow="1" bandRow="1">
                <a:tableStyleId>{22838BEF-8BB2-4498-84A7-C5851F593DF1}</a:tableStyleId>
              </a:tblPr>
              <a:tblGrid>
                <a:gridCol w="512187">
                  <a:extLst>
                    <a:ext uri="{9D8B030D-6E8A-4147-A177-3AD203B41FA5}">
                      <a16:colId xmlns:a16="http://schemas.microsoft.com/office/drawing/2014/main" val="3101423650"/>
                    </a:ext>
                  </a:extLst>
                </a:gridCol>
                <a:gridCol w="9466314">
                  <a:extLst>
                    <a:ext uri="{9D8B030D-6E8A-4147-A177-3AD203B41FA5}">
                      <a16:colId xmlns:a16="http://schemas.microsoft.com/office/drawing/2014/main" val="3844253796"/>
                    </a:ext>
                  </a:extLst>
                </a:gridCol>
              </a:tblGrid>
              <a:tr h="2183481">
                <a:tc>
                  <a:txBody>
                    <a:bodyPr/>
                    <a:lstStyle/>
                    <a:p>
                      <a:pPr marL="0" indent="0">
                        <a:buFont typeface="Arial" panose="020B0604020202020204" pitchFamily="34" charset="0"/>
                        <a:buNone/>
                      </a:pPr>
                      <a:r>
                        <a:rPr lang="en-IN" sz="1600" b="0" dirty="0"/>
                        <a:t>1.</a:t>
                      </a:r>
                    </a:p>
                  </a:txBody>
                  <a:tcPr/>
                </a:tc>
                <a:tc>
                  <a:txBody>
                    <a:bodyPr/>
                    <a:lstStyle/>
                    <a:p>
                      <a:pPr marL="0" indent="0">
                        <a:buFont typeface="Arial" panose="020B0604020202020204" pitchFamily="34" charset="0"/>
                        <a:buNone/>
                      </a:pPr>
                      <a:r>
                        <a:rPr lang="en-IN" sz="1600" b="0" i="1" kern="1200" dirty="0">
                          <a:solidFill>
                            <a:schemeClr val="dk1"/>
                          </a:solidFill>
                          <a:effectLst/>
                          <a:latin typeface="+mn-lt"/>
                          <a:ea typeface="+mn-ea"/>
                          <a:cs typeface="+mn-cs"/>
                        </a:rPr>
                        <a:t>Gupta R. et al (2020)</a:t>
                      </a:r>
                      <a:r>
                        <a:rPr lang="en-IN" sz="1600" b="0" kern="1200" dirty="0">
                          <a:solidFill>
                            <a:schemeClr val="dk1"/>
                          </a:solidFill>
                          <a:effectLst/>
                          <a:latin typeface="+mn-lt"/>
                          <a:ea typeface="+mn-ea"/>
                          <a:cs typeface="+mn-cs"/>
                        </a:rPr>
                        <a:t> </a:t>
                      </a:r>
                    </a:p>
                    <a:p>
                      <a:pPr marL="285750" indent="-285750">
                        <a:buFont typeface="Arial" panose="020B0604020202020204" pitchFamily="34" charset="0"/>
                        <a:buChar char="•"/>
                      </a:pPr>
                      <a:r>
                        <a:rPr lang="en-IN" sz="1600" b="0" kern="1200" dirty="0">
                          <a:solidFill>
                            <a:schemeClr val="dk1"/>
                          </a:solidFill>
                          <a:effectLst/>
                          <a:latin typeface="+mn-lt"/>
                          <a:ea typeface="+mn-ea"/>
                          <a:cs typeface="+mn-cs"/>
                        </a:rPr>
                        <a:t>Cross-sectional study</a:t>
                      </a:r>
                    </a:p>
                    <a:p>
                      <a:pPr marL="285750" indent="-285750">
                        <a:buFont typeface="Arial" panose="020B0604020202020204" pitchFamily="34" charset="0"/>
                        <a:buChar char="•"/>
                      </a:pPr>
                      <a:r>
                        <a:rPr lang="en-IN" sz="1600" b="0" kern="1200" dirty="0">
                          <a:solidFill>
                            <a:schemeClr val="dk1"/>
                          </a:solidFill>
                          <a:effectLst/>
                          <a:latin typeface="+mn-lt"/>
                          <a:ea typeface="+mn-ea"/>
                          <a:cs typeface="+mn-cs"/>
                        </a:rPr>
                        <a:t>Titled- changes in sleep pattern and sleep quality during COVID- 19 lockdown</a:t>
                      </a:r>
                    </a:p>
                    <a:p>
                      <a:pPr marL="285750" indent="-285750">
                        <a:buFont typeface="Arial" panose="020B0604020202020204" pitchFamily="34" charset="0"/>
                        <a:buChar char="•"/>
                      </a:pPr>
                      <a:r>
                        <a:rPr lang="en-IN" sz="1600" b="0" kern="1200" dirty="0">
                          <a:solidFill>
                            <a:schemeClr val="dk1"/>
                          </a:solidFill>
                          <a:effectLst/>
                          <a:latin typeface="+mn-lt"/>
                          <a:ea typeface="+mn-ea"/>
                          <a:cs typeface="+mn-cs"/>
                        </a:rPr>
                        <a:t>Published in the Indian journal of Psychiatry </a:t>
                      </a:r>
                    </a:p>
                    <a:p>
                      <a:pPr marL="285750" indent="-285750">
                        <a:buFont typeface="Arial" panose="020B0604020202020204" pitchFamily="34" charset="0"/>
                        <a:buChar char="•"/>
                      </a:pPr>
                      <a:r>
                        <a:rPr lang="en-IN" sz="1600" b="0" kern="1200" dirty="0">
                          <a:solidFill>
                            <a:schemeClr val="dk1"/>
                          </a:solidFill>
                          <a:effectLst/>
                          <a:latin typeface="+mn-lt"/>
                          <a:ea typeface="+mn-ea"/>
                          <a:cs typeface="+mn-cs"/>
                        </a:rPr>
                        <a:t>Study population : 1024 individuals of different age groups and occupation. Tool used - Insomnia severity index scale, perceived stress scale. </a:t>
                      </a:r>
                    </a:p>
                    <a:p>
                      <a:pPr marL="285750" indent="-285750">
                        <a:buFont typeface="Arial" panose="020B0604020202020204" pitchFamily="34" charset="0"/>
                        <a:buChar char="•"/>
                      </a:pPr>
                      <a:r>
                        <a:rPr lang="en-IN" sz="1600" b="0" kern="1200" dirty="0">
                          <a:solidFill>
                            <a:schemeClr val="dk1"/>
                          </a:solidFill>
                          <a:effectLst/>
                          <a:latin typeface="+mn-lt"/>
                          <a:ea typeface="+mn-ea"/>
                          <a:cs typeface="+mn-cs"/>
                        </a:rPr>
                        <a:t>Result: The study found that lockdown has disrupted the normal sleep pattern especially among adults, working population and health care workers in comparison to the pre lockdown period.</a:t>
                      </a:r>
                      <a:endParaRPr lang="en-IN" sz="1600" b="0" dirty="0"/>
                    </a:p>
                  </a:txBody>
                  <a:tcPr/>
                </a:tc>
                <a:extLst>
                  <a:ext uri="{0D108BD9-81ED-4DB2-BD59-A6C34878D82A}">
                    <a16:rowId xmlns:a16="http://schemas.microsoft.com/office/drawing/2014/main" val="3863853656"/>
                  </a:ext>
                </a:extLst>
              </a:tr>
              <a:tr h="2024828">
                <a:tc>
                  <a:txBody>
                    <a:bodyPr/>
                    <a:lstStyle/>
                    <a:p>
                      <a:r>
                        <a:rPr lang="en-IN" dirty="0"/>
                        <a:t>2.</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600" kern="1200" dirty="0">
                          <a:solidFill>
                            <a:schemeClr val="dk1"/>
                          </a:solidFill>
                          <a:effectLst/>
                          <a:latin typeface="+mn-lt"/>
                          <a:ea typeface="+mn-ea"/>
                          <a:cs typeface="+mn-cs"/>
                        </a:rPr>
                        <a:t>Title- sleep problems during the COVID- 19 pandemic: a systematic review and meta- analyses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600" kern="1200" dirty="0">
                          <a:solidFill>
                            <a:schemeClr val="dk1"/>
                          </a:solidFill>
                          <a:effectLst/>
                          <a:latin typeface="+mn-lt"/>
                          <a:ea typeface="+mn-ea"/>
                          <a:cs typeface="+mn-cs"/>
                        </a:rPr>
                        <a:t>Published in the Journal of clinical sleep medicine in may 2021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600" kern="1200" dirty="0">
                          <a:solidFill>
                            <a:schemeClr val="dk1"/>
                          </a:solidFill>
                          <a:effectLst/>
                          <a:latin typeface="+mn-lt"/>
                          <a:ea typeface="+mn-ea"/>
                          <a:cs typeface="+mn-cs"/>
                        </a:rPr>
                        <a:t>Reviewed 44 papers, based on sleep related pattern during the period of COVID pandemic, of 13 countries.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600" kern="1200" dirty="0">
                          <a:solidFill>
                            <a:schemeClr val="dk1"/>
                          </a:solidFill>
                          <a:effectLst/>
                          <a:latin typeface="+mn-lt"/>
                          <a:ea typeface="+mn-ea"/>
                          <a:cs typeface="+mn-cs"/>
                        </a:rPr>
                        <a:t>Result: Prevalence of sleep related complaints was increased to 40% among general population. The health professionals and adults were found to have disease prevalence rate of 36% and 33% respectively.</a:t>
                      </a:r>
                    </a:p>
                    <a:p>
                      <a:endParaRPr lang="en-IN" dirty="0"/>
                    </a:p>
                  </a:txBody>
                  <a:tcPr/>
                </a:tc>
                <a:extLst>
                  <a:ext uri="{0D108BD9-81ED-4DB2-BD59-A6C34878D82A}">
                    <a16:rowId xmlns:a16="http://schemas.microsoft.com/office/drawing/2014/main" val="2627937695"/>
                  </a:ext>
                </a:extLst>
              </a:tr>
            </a:tbl>
          </a:graphicData>
        </a:graphic>
      </p:graphicFrame>
    </p:spTree>
    <p:extLst>
      <p:ext uri="{BB962C8B-B14F-4D97-AF65-F5344CB8AC3E}">
        <p14:creationId xmlns:p14="http://schemas.microsoft.com/office/powerpoint/2010/main" val="3979733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3E0F3-C901-412F-9FF9-C9B3DADBC3D8}"/>
              </a:ext>
            </a:extLst>
          </p:cNvPr>
          <p:cNvSpPr>
            <a:spLocks noGrp="1"/>
          </p:cNvSpPr>
          <p:nvPr>
            <p:ph type="title"/>
          </p:nvPr>
        </p:nvSpPr>
        <p:spPr>
          <a:xfrm>
            <a:off x="928604" y="266329"/>
            <a:ext cx="10058400" cy="885103"/>
          </a:xfrm>
        </p:spPr>
        <p:txBody>
          <a:bodyPr>
            <a:normAutofit/>
          </a:bodyPr>
          <a:lstStyle/>
          <a:p>
            <a:pPr algn="ctr"/>
            <a:r>
              <a:rPr lang="en-US" sz="40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Literature Review</a:t>
            </a:r>
            <a:endParaRPr lang="en-IN" sz="40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4" name="Table 4">
            <a:extLst>
              <a:ext uri="{FF2B5EF4-FFF2-40B4-BE49-F238E27FC236}">
                <a16:creationId xmlns:a16="http://schemas.microsoft.com/office/drawing/2014/main" id="{14F0FC7E-17ED-4E27-A7FA-876191AF2073}"/>
              </a:ext>
            </a:extLst>
          </p:cNvPr>
          <p:cNvGraphicFramePr>
            <a:graphicFrameLocks noGrp="1"/>
          </p:cNvGraphicFramePr>
          <p:nvPr>
            <p:ph idx="1"/>
            <p:extLst>
              <p:ext uri="{D42A27DB-BD31-4B8C-83A1-F6EECF244321}">
                <p14:modId xmlns:p14="http://schemas.microsoft.com/office/powerpoint/2010/main" val="1969075843"/>
              </p:ext>
            </p:extLst>
          </p:nvPr>
        </p:nvGraphicFramePr>
        <p:xfrm>
          <a:off x="1189608" y="1766362"/>
          <a:ext cx="9978501" cy="4358640"/>
        </p:xfrm>
        <a:graphic>
          <a:graphicData uri="http://schemas.openxmlformats.org/drawingml/2006/table">
            <a:tbl>
              <a:tblPr firstRow="1" bandRow="1">
                <a:tableStyleId>{22838BEF-8BB2-4498-84A7-C5851F593DF1}</a:tableStyleId>
              </a:tblPr>
              <a:tblGrid>
                <a:gridCol w="512187">
                  <a:extLst>
                    <a:ext uri="{9D8B030D-6E8A-4147-A177-3AD203B41FA5}">
                      <a16:colId xmlns:a16="http://schemas.microsoft.com/office/drawing/2014/main" val="3101423650"/>
                    </a:ext>
                  </a:extLst>
                </a:gridCol>
                <a:gridCol w="9466314">
                  <a:extLst>
                    <a:ext uri="{9D8B030D-6E8A-4147-A177-3AD203B41FA5}">
                      <a16:colId xmlns:a16="http://schemas.microsoft.com/office/drawing/2014/main" val="3844253796"/>
                    </a:ext>
                  </a:extLst>
                </a:gridCol>
              </a:tblGrid>
              <a:tr h="2183481">
                <a:tc>
                  <a:txBody>
                    <a:bodyPr/>
                    <a:lstStyle/>
                    <a:p>
                      <a:pPr marL="0" indent="0">
                        <a:buFont typeface="Arial" panose="020B0604020202020204" pitchFamily="34" charset="0"/>
                        <a:buNone/>
                      </a:pPr>
                      <a:r>
                        <a:rPr lang="en-IN" sz="1600" b="0" dirty="0"/>
                        <a:t>3.</a:t>
                      </a:r>
                    </a:p>
                  </a:txBody>
                  <a:tcPr/>
                </a:tc>
                <a:tc>
                  <a:txBody>
                    <a:bodyPr/>
                    <a:lstStyle/>
                    <a:p>
                      <a:pPr marL="0" indent="0">
                        <a:buFont typeface="Arial" panose="020B0604020202020204" pitchFamily="34" charset="0"/>
                        <a:buNone/>
                      </a:pPr>
                      <a:r>
                        <a:rPr lang="en-IN" sz="1600" b="0" i="1" kern="1200" dirty="0">
                          <a:solidFill>
                            <a:schemeClr val="dk1"/>
                          </a:solidFill>
                          <a:effectLst/>
                          <a:latin typeface="+mn-lt"/>
                          <a:ea typeface="+mn-ea"/>
                          <a:cs typeface="+mn-cs"/>
                        </a:rPr>
                        <a:t>Daly, Michael. et al.</a:t>
                      </a:r>
                    </a:p>
                    <a:p>
                      <a:pPr marL="285750" indent="-285750">
                        <a:buFont typeface="Arial" panose="020B0604020202020204" pitchFamily="34" charset="0"/>
                        <a:buChar char="•"/>
                      </a:pPr>
                      <a:r>
                        <a:rPr lang="en-IN" sz="1600" b="0" kern="1200" dirty="0">
                          <a:solidFill>
                            <a:schemeClr val="dk1"/>
                          </a:solidFill>
                          <a:effectLst/>
                          <a:latin typeface="+mn-lt"/>
                          <a:ea typeface="+mn-ea"/>
                          <a:cs typeface="+mn-cs"/>
                        </a:rPr>
                        <a:t>Longitudinal study</a:t>
                      </a:r>
                    </a:p>
                    <a:p>
                      <a:pPr marL="285750" indent="-285750">
                        <a:buFont typeface="Arial" panose="020B0604020202020204" pitchFamily="34" charset="0"/>
                        <a:buChar char="•"/>
                      </a:pPr>
                      <a:r>
                        <a:rPr lang="en-IN" sz="1600" b="0" kern="1200" dirty="0">
                          <a:solidFill>
                            <a:schemeClr val="dk1"/>
                          </a:solidFill>
                          <a:effectLst/>
                          <a:latin typeface="+mn-lt"/>
                          <a:ea typeface="+mn-ea"/>
                          <a:cs typeface="+mn-cs"/>
                        </a:rPr>
                        <a:t>Published in psychological medicine on June 03, 2020 </a:t>
                      </a:r>
                    </a:p>
                    <a:p>
                      <a:pPr marL="285750" indent="-285750">
                        <a:buFont typeface="Arial" panose="020B0604020202020204" pitchFamily="34" charset="0"/>
                        <a:buChar char="•"/>
                      </a:pPr>
                      <a:r>
                        <a:rPr lang="en-IN" sz="1600" b="0" kern="1200" dirty="0">
                          <a:solidFill>
                            <a:schemeClr val="dk1"/>
                          </a:solidFill>
                          <a:effectLst/>
                          <a:latin typeface="+mn-lt"/>
                          <a:ea typeface="+mn-ea"/>
                          <a:cs typeface="+mn-cs"/>
                        </a:rPr>
                        <a:t>Title- Longitudinal changes in mental health and the COVID- 19 pandemic: Evidence from the UK Household Longitudinal study’</a:t>
                      </a:r>
                    </a:p>
                    <a:p>
                      <a:pPr marL="285750" indent="-285750">
                        <a:buFont typeface="Arial" panose="020B0604020202020204" pitchFamily="34" charset="0"/>
                        <a:buChar char="•"/>
                      </a:pPr>
                      <a:r>
                        <a:rPr lang="en-IN" sz="1600" b="0" kern="1200" dirty="0">
                          <a:solidFill>
                            <a:schemeClr val="dk1"/>
                          </a:solidFill>
                          <a:effectLst/>
                          <a:latin typeface="+mn-lt"/>
                          <a:ea typeface="+mn-ea"/>
                          <a:cs typeface="+mn-cs"/>
                        </a:rPr>
                        <a:t>Study population : 14,393 individuals of U.K in 2019 and 2020. Assessment was done for consecutive 3 months April, May and June in 2020 </a:t>
                      </a:r>
                    </a:p>
                    <a:p>
                      <a:pPr marL="285750" indent="-285750">
                        <a:buFont typeface="Arial" panose="020B0604020202020204" pitchFamily="34" charset="0"/>
                        <a:buChar char="•"/>
                      </a:pPr>
                      <a:r>
                        <a:rPr lang="en-IN" sz="1600" b="0" kern="1200" dirty="0">
                          <a:solidFill>
                            <a:schemeClr val="dk1"/>
                          </a:solidFill>
                          <a:effectLst/>
                          <a:latin typeface="+mn-lt"/>
                          <a:ea typeface="+mn-ea"/>
                          <a:cs typeface="+mn-cs"/>
                        </a:rPr>
                        <a:t>Result: it was found that the burden of mental health problem was increased from baseline of 24.7% to 36% in 2019 and 2020 respectively</a:t>
                      </a:r>
                      <a:endParaRPr lang="en-IN" sz="1600" b="0" dirty="0"/>
                    </a:p>
                  </a:txBody>
                  <a:tcPr/>
                </a:tc>
                <a:extLst>
                  <a:ext uri="{0D108BD9-81ED-4DB2-BD59-A6C34878D82A}">
                    <a16:rowId xmlns:a16="http://schemas.microsoft.com/office/drawing/2014/main" val="3863853656"/>
                  </a:ext>
                </a:extLst>
              </a:tr>
              <a:tr h="2024828">
                <a:tc>
                  <a:txBody>
                    <a:bodyPr/>
                    <a:lstStyle/>
                    <a:p>
                      <a:r>
                        <a:rPr lang="en-IN" dirty="0"/>
                        <a:t>4.</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600" kern="1200" dirty="0">
                          <a:solidFill>
                            <a:schemeClr val="dk1"/>
                          </a:solidFill>
                          <a:effectLst/>
                          <a:latin typeface="+mn-lt"/>
                          <a:ea typeface="+mn-ea"/>
                          <a:cs typeface="+mn-cs"/>
                        </a:rPr>
                        <a:t>Cross sectional study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600" kern="1200" dirty="0">
                          <a:solidFill>
                            <a:schemeClr val="dk1"/>
                          </a:solidFill>
                          <a:effectLst/>
                          <a:latin typeface="+mn-lt"/>
                          <a:ea typeface="+mn-ea"/>
                          <a:cs typeface="+mn-cs"/>
                        </a:rPr>
                        <a:t>Published in April 2020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600" kern="1200" dirty="0">
                          <a:solidFill>
                            <a:schemeClr val="dk1"/>
                          </a:solidFill>
                          <a:effectLst/>
                          <a:latin typeface="+mn-lt"/>
                          <a:ea typeface="+mn-ea"/>
                          <a:cs typeface="+mn-cs"/>
                        </a:rPr>
                        <a:t>Title- Survey of Insomnia and related psychological factors among medical staff involved in the 2019 novel coronavirus disease outbreak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600" kern="1200" dirty="0">
                          <a:solidFill>
                            <a:schemeClr val="dk1"/>
                          </a:solidFill>
                          <a:effectLst/>
                          <a:latin typeface="+mn-lt"/>
                          <a:ea typeface="+mn-ea"/>
                          <a:cs typeface="+mn-cs"/>
                        </a:rPr>
                        <a:t>Study population: 1,563 medical doctors working in different healthcare settings of China. The tool used to measure insomnia was ISI scale.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600" kern="1200" dirty="0">
                          <a:solidFill>
                            <a:schemeClr val="dk1"/>
                          </a:solidFill>
                          <a:effectLst/>
                          <a:latin typeface="+mn-lt"/>
                          <a:ea typeface="+mn-ea"/>
                          <a:cs typeface="+mn-cs"/>
                        </a:rPr>
                        <a:t>Result: The study found that insomnia prevalence among medical staff during the outbreak was 36%.</a:t>
                      </a:r>
                    </a:p>
                    <a:p>
                      <a:endParaRPr lang="en-IN" dirty="0"/>
                    </a:p>
                  </a:txBody>
                  <a:tcPr/>
                </a:tc>
                <a:extLst>
                  <a:ext uri="{0D108BD9-81ED-4DB2-BD59-A6C34878D82A}">
                    <a16:rowId xmlns:a16="http://schemas.microsoft.com/office/drawing/2014/main" val="2627937695"/>
                  </a:ext>
                </a:extLst>
              </a:tr>
            </a:tbl>
          </a:graphicData>
        </a:graphic>
      </p:graphicFrame>
    </p:spTree>
    <p:extLst>
      <p:ext uri="{BB962C8B-B14F-4D97-AF65-F5344CB8AC3E}">
        <p14:creationId xmlns:p14="http://schemas.microsoft.com/office/powerpoint/2010/main" val="2590917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E6E00-1A31-4289-BF06-06F3E0111014}"/>
              </a:ext>
            </a:extLst>
          </p:cNvPr>
          <p:cNvSpPr>
            <a:spLocks noGrp="1"/>
          </p:cNvSpPr>
          <p:nvPr>
            <p:ph type="title"/>
          </p:nvPr>
        </p:nvSpPr>
        <p:spPr>
          <a:xfrm>
            <a:off x="875337" y="0"/>
            <a:ext cx="10058400" cy="1151434"/>
          </a:xfrm>
        </p:spPr>
        <p:txBody>
          <a:bodyPr>
            <a:normAutofit/>
          </a:bodyPr>
          <a:lstStyle/>
          <a:p>
            <a:pPr algn="ctr"/>
            <a:r>
              <a:rPr lang="en-US" sz="40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Materials and Method</a:t>
            </a:r>
            <a:endParaRPr lang="en-IN" sz="40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3B999994-C1BA-48E5-9CAA-EBA8EB265102}"/>
              </a:ext>
            </a:extLst>
          </p:cNvPr>
          <p:cNvSpPr txBox="1"/>
          <p:nvPr/>
        </p:nvSpPr>
        <p:spPr>
          <a:xfrm>
            <a:off x="1066800" y="1873188"/>
            <a:ext cx="10058400" cy="4185761"/>
          </a:xfrm>
          <a:prstGeom prst="rect">
            <a:avLst/>
          </a:prstGeom>
          <a:noFill/>
        </p:spPr>
        <p:txBody>
          <a:bodyPr wrap="square" rtlCol="0">
            <a:spAutoFit/>
          </a:bodyPr>
          <a:lstStyle/>
          <a:p>
            <a:pPr marL="342900" indent="-342900">
              <a:buClr>
                <a:schemeClr val="accent1"/>
              </a:buClr>
              <a:buFont typeface="Arial" panose="020B0604020202020204" pitchFamily="34" charset="0"/>
              <a:buChar char="•"/>
            </a:pPr>
            <a:r>
              <a:rPr lang="en-US" b="1" dirty="0">
                <a:latin typeface="Arial" panose="020B0604020202020204" pitchFamily="34" charset="0"/>
                <a:cs typeface="Arial" panose="020B0604020202020204" pitchFamily="34" charset="0"/>
              </a:rPr>
              <a:t>Study Design </a:t>
            </a:r>
            <a:r>
              <a:rPr lang="en-US" dirty="0">
                <a:latin typeface="Arial" panose="020B0604020202020204" pitchFamily="34" charset="0"/>
                <a:cs typeface="Arial" panose="020B0604020202020204" pitchFamily="34" charset="0"/>
              </a:rPr>
              <a:t>–  Cross sectional- descriptive study</a:t>
            </a:r>
          </a:p>
          <a:p>
            <a:pPr marL="342900" indent="-342900">
              <a:buClr>
                <a:schemeClr val="accent1"/>
              </a:buClr>
              <a:buFont typeface="Arial" panose="020B0604020202020204" pitchFamily="34" charset="0"/>
              <a:buChar char="•"/>
            </a:pPr>
            <a:endParaRPr lang="en-US" b="1" dirty="0">
              <a:effectLst/>
              <a:latin typeface="Arial" panose="020B0604020202020204" pitchFamily="34" charset="0"/>
              <a:ea typeface="Calibri" panose="020F0502020204030204" pitchFamily="34" charset="0"/>
              <a:cs typeface="Arial" panose="020B0604020202020204" pitchFamily="34" charset="0"/>
            </a:endParaRPr>
          </a:p>
          <a:p>
            <a:pPr marL="342900" indent="-342900">
              <a:buClr>
                <a:schemeClr val="accent1"/>
              </a:buClr>
              <a:buFont typeface="Arial" panose="020B0604020202020204" pitchFamily="34" charset="0"/>
              <a:buChar char="•"/>
            </a:pPr>
            <a:r>
              <a:rPr lang="en-IN" b="1" dirty="0">
                <a:effectLst/>
                <a:latin typeface="Arial" panose="020B0604020202020204" pitchFamily="34" charset="0"/>
                <a:ea typeface="Calibri" panose="020F0502020204030204" pitchFamily="34" charset="0"/>
                <a:cs typeface="Arial" panose="020B0604020202020204" pitchFamily="34" charset="0"/>
              </a:rPr>
              <a:t>Study Duration </a:t>
            </a:r>
            <a:r>
              <a:rPr lang="en-IN" dirty="0">
                <a:effectLst/>
                <a:latin typeface="Arial" panose="020B0604020202020204" pitchFamily="34" charset="0"/>
                <a:ea typeface="Calibri" panose="020F0502020204030204" pitchFamily="34" charset="0"/>
                <a:cs typeface="Arial" panose="020B0604020202020204" pitchFamily="34" charset="0"/>
              </a:rPr>
              <a:t>– Study was conducted in the time frame of April 2021-May 2021</a:t>
            </a:r>
          </a:p>
          <a:p>
            <a:pPr marL="342900" indent="-342900">
              <a:buClr>
                <a:schemeClr val="accent1"/>
              </a:buClr>
              <a:buFont typeface="Arial" panose="020B0604020202020204" pitchFamily="34" charset="0"/>
              <a:buChar char="•"/>
            </a:pPr>
            <a:endParaRPr lang="en-IN" b="1" dirty="0">
              <a:latin typeface="Arial" panose="020B0604020202020204" pitchFamily="34" charset="0"/>
              <a:cs typeface="Arial" panose="020B0604020202020204" pitchFamily="34" charset="0"/>
            </a:endParaRPr>
          </a:p>
          <a:p>
            <a:pPr marL="342900" indent="-342900">
              <a:buClr>
                <a:schemeClr val="accent1"/>
              </a:buClr>
              <a:buFont typeface="Arial" panose="020B0604020202020204" pitchFamily="34" charset="0"/>
              <a:buChar char="•"/>
            </a:pPr>
            <a:r>
              <a:rPr lang="en-US" b="1" dirty="0">
                <a:latin typeface="Arial" panose="020B0604020202020204" pitchFamily="34" charset="0"/>
                <a:cs typeface="Arial" panose="020B0604020202020204" pitchFamily="34" charset="0"/>
              </a:rPr>
              <a:t>Study Population </a:t>
            </a:r>
            <a:r>
              <a:rPr lang="en-US" dirty="0">
                <a:latin typeface="Arial" panose="020B0604020202020204" pitchFamily="34" charset="0"/>
                <a:cs typeface="Arial" panose="020B0604020202020204" pitchFamily="34" charset="0"/>
              </a:rPr>
              <a:t>– </a:t>
            </a:r>
            <a:r>
              <a:rPr lang="en-IN" dirty="0">
                <a:solidFill>
                  <a:srgbClr val="000000"/>
                </a:solidFill>
                <a:effectLst/>
                <a:latin typeface="Times New Roman" panose="02020603050405020304" pitchFamily="18" charset="0"/>
                <a:ea typeface="Calibri" panose="020F0502020204030204" pitchFamily="34" charset="0"/>
              </a:rPr>
              <a:t>Participants were selected on the basis of inclusion and exclusion criteria after taking the informed consent</a:t>
            </a:r>
          </a:p>
          <a:p>
            <a:pPr marL="342900" indent="-342900">
              <a:buClr>
                <a:schemeClr val="accent1"/>
              </a:buClr>
              <a:buFont typeface="Arial" panose="020B0604020202020204" pitchFamily="34" charset="0"/>
              <a:buChar char="•"/>
            </a:pPr>
            <a:endParaRPr lang="en-IN"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marL="342900" indent="-342900">
              <a:buClr>
                <a:schemeClr val="accent1"/>
              </a:buClr>
              <a:buFont typeface="Arial" panose="020B0604020202020204" pitchFamily="34" charset="0"/>
              <a:buChar char="•"/>
            </a:pPr>
            <a:r>
              <a:rPr lang="en-IN" b="1" dirty="0">
                <a:effectLst/>
                <a:latin typeface="Arial" panose="020B0604020202020204" pitchFamily="34" charset="0"/>
                <a:ea typeface="Calibri" panose="020F0502020204030204" pitchFamily="34" charset="0"/>
                <a:cs typeface="Arial" panose="020B0604020202020204" pitchFamily="34" charset="0"/>
              </a:rPr>
              <a:t>Inclusion Criteria </a:t>
            </a:r>
            <a:r>
              <a:rPr lang="en-IN" dirty="0">
                <a:effectLst/>
                <a:latin typeface="Arial" panose="020B0604020202020204" pitchFamily="34" charset="0"/>
                <a:ea typeface="Calibri" panose="020F0502020204030204" pitchFamily="34" charset="0"/>
                <a:cs typeface="Arial" panose="020B0604020202020204" pitchFamily="34" charset="0"/>
              </a:rPr>
              <a:t>-</a:t>
            </a:r>
            <a:r>
              <a:rPr lang="en-US" dirty="0">
                <a:effectLst/>
                <a:latin typeface="Arial" panose="020B0604020202020204" pitchFamily="34" charset="0"/>
                <a:ea typeface="Calibri" panose="020F0502020204030204" pitchFamily="34" charset="0"/>
                <a:cs typeface="Arial" panose="020B0604020202020204" pitchFamily="34" charset="0"/>
              </a:rPr>
              <a:t>.</a:t>
            </a:r>
            <a:r>
              <a:rPr lang="en-IN" dirty="0">
                <a:solidFill>
                  <a:srgbClr val="000000"/>
                </a:solidFill>
                <a:effectLst/>
                <a:latin typeface="Times New Roman" panose="02020603050405020304" pitchFamily="18" charset="0"/>
                <a:ea typeface="Calibri" panose="020F0502020204030204" pitchFamily="34" charset="0"/>
              </a:rPr>
              <a:t> Young and middle-aged adults having sleep related problems for at least 2 weeks in past 1 year(lockdown period)</a:t>
            </a:r>
            <a:r>
              <a:rPr lang="en-IN" b="1" dirty="0">
                <a:solidFill>
                  <a:srgbClr val="000000"/>
                </a:solidFill>
                <a:effectLst/>
                <a:latin typeface="Times New Roman" panose="02020603050405020304" pitchFamily="18" charset="0"/>
                <a:ea typeface="Calibri" panose="020F0502020204030204" pitchFamily="34" charset="0"/>
              </a:rPr>
              <a:t> </a:t>
            </a:r>
            <a:r>
              <a:rPr lang="en-IN" dirty="0">
                <a:effectLst/>
                <a:latin typeface="Times New Roman" panose="02020603050405020304" pitchFamily="18" charset="0"/>
                <a:ea typeface="Calibri" panose="020F0502020204030204" pitchFamily="34" charset="0"/>
              </a:rPr>
              <a:t>Age group classification was adopted from a previous study according to which age (in years) between 18- 35 &amp; 36- 55 is classified as young adult and middle- aged adults respectively (reference: 4)</a:t>
            </a:r>
            <a:endParaRPr lang="en-IN" dirty="0">
              <a:latin typeface="Arial" panose="020B0604020202020204" pitchFamily="34" charset="0"/>
              <a:ea typeface="Calibri" panose="020F0502020204030204" pitchFamily="34" charset="0"/>
              <a:cs typeface="Arial" panose="020B0604020202020204" pitchFamily="34" charset="0"/>
            </a:endParaRPr>
          </a:p>
          <a:p>
            <a:pPr marL="342900" indent="-342900">
              <a:buClr>
                <a:schemeClr val="accent1"/>
              </a:buClr>
              <a:buFont typeface="Arial" panose="020B0604020202020204" pitchFamily="34" charset="0"/>
              <a:buChar char="•"/>
            </a:pPr>
            <a:endParaRPr lang="en-IN" b="1" dirty="0">
              <a:latin typeface="Arial" panose="020B0604020202020204" pitchFamily="34" charset="0"/>
              <a:ea typeface="Calibri" panose="020F0502020204030204" pitchFamily="34" charset="0"/>
              <a:cs typeface="Arial" panose="020B0604020202020204" pitchFamily="34" charset="0"/>
            </a:endParaRPr>
          </a:p>
          <a:p>
            <a:pPr marL="342900" indent="-342900">
              <a:buClr>
                <a:schemeClr val="accent1"/>
              </a:buClr>
              <a:buFont typeface="Arial" panose="020B0604020202020204" pitchFamily="34" charset="0"/>
              <a:buChar char="•"/>
            </a:pPr>
            <a:r>
              <a:rPr lang="en-IN" b="1" dirty="0">
                <a:latin typeface="Arial" panose="020B0604020202020204" pitchFamily="34" charset="0"/>
                <a:ea typeface="Calibri" panose="020F0502020204030204" pitchFamily="34" charset="0"/>
                <a:cs typeface="Arial" panose="020B0604020202020204" pitchFamily="34" charset="0"/>
              </a:rPr>
              <a:t>Exclusion Criteria </a:t>
            </a:r>
            <a:r>
              <a:rPr lang="en-IN" dirty="0">
                <a:latin typeface="Arial" panose="020B0604020202020204" pitchFamily="34" charset="0"/>
                <a:ea typeface="Calibri" panose="020F0502020204030204" pitchFamily="34" charset="0"/>
                <a:cs typeface="Arial" panose="020B0604020202020204" pitchFamily="34" charset="0"/>
              </a:rPr>
              <a:t>- </a:t>
            </a:r>
            <a:r>
              <a:rPr lang="en-IN"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Individuals taking sleep related medicines were excluded from the study</a:t>
            </a:r>
            <a:endParaRPr lang="en-IN" dirty="0">
              <a:latin typeface="Arial" panose="020B0604020202020204" pitchFamily="34" charset="0"/>
              <a:ea typeface="Calibri" panose="020F0502020204030204" pitchFamily="34" charset="0"/>
              <a:cs typeface="Arial" panose="020B0604020202020204" pitchFamily="34" charset="0"/>
            </a:endParaRPr>
          </a:p>
          <a:p>
            <a:endParaRPr lang="en-IN" sz="1600" dirty="0">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endParaRPr lang="en-IN" sz="16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95397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390D6-ECD4-4482-93CD-CF372581ABCA}"/>
              </a:ext>
            </a:extLst>
          </p:cNvPr>
          <p:cNvSpPr>
            <a:spLocks noGrp="1"/>
          </p:cNvSpPr>
          <p:nvPr>
            <p:ph type="title"/>
          </p:nvPr>
        </p:nvSpPr>
        <p:spPr>
          <a:xfrm>
            <a:off x="1097280" y="322661"/>
            <a:ext cx="9591435" cy="943783"/>
          </a:xfrm>
        </p:spPr>
        <p:txBody>
          <a:bodyPr>
            <a:normAutofit/>
          </a:bodyPr>
          <a:lstStyle/>
          <a:p>
            <a:pPr algn="ctr"/>
            <a:r>
              <a:rPr lang="en-IN" sz="40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Contd</a:t>
            </a:r>
            <a:r>
              <a:rPr lang="en-IN" sz="4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3" name="Content Placeholder 2">
            <a:extLst>
              <a:ext uri="{FF2B5EF4-FFF2-40B4-BE49-F238E27FC236}">
                <a16:creationId xmlns:a16="http://schemas.microsoft.com/office/drawing/2014/main" id="{9483C3C5-D552-4ABF-A7B5-F1B9E9B28DC8}"/>
              </a:ext>
            </a:extLst>
          </p:cNvPr>
          <p:cNvSpPr>
            <a:spLocks noGrp="1"/>
          </p:cNvSpPr>
          <p:nvPr>
            <p:ph idx="1"/>
          </p:nvPr>
        </p:nvSpPr>
        <p:spPr>
          <a:xfrm>
            <a:off x="1221567" y="1905672"/>
            <a:ext cx="10058400" cy="4172505"/>
          </a:xfrm>
        </p:spPr>
        <p:txBody>
          <a:bodyPr>
            <a:normAutofit/>
          </a:bodyPr>
          <a:lstStyle/>
          <a:p>
            <a:pPr>
              <a:buFont typeface="Arial" panose="020B0604020202020204" pitchFamily="34" charset="0"/>
              <a:buChar char="•"/>
            </a:pPr>
            <a:r>
              <a:rPr lang="en-IN" sz="2000" b="1" dirty="0">
                <a:effectLst/>
                <a:latin typeface="Arial" panose="020B0604020202020204" pitchFamily="34" charset="0"/>
                <a:ea typeface="Calibri" panose="020F0502020204030204" pitchFamily="34" charset="0"/>
                <a:cs typeface="Arial" panose="020B0604020202020204" pitchFamily="34" charset="0"/>
              </a:rPr>
              <a:t> </a:t>
            </a:r>
            <a:r>
              <a:rPr lang="en-IN" sz="1800" b="1" dirty="0">
                <a:effectLst/>
                <a:latin typeface="Arial" panose="020B0604020202020204" pitchFamily="34" charset="0"/>
                <a:ea typeface="Calibri" panose="020F0502020204030204" pitchFamily="34" charset="0"/>
                <a:cs typeface="Arial" panose="020B0604020202020204" pitchFamily="34" charset="0"/>
              </a:rPr>
              <a:t>Sampling Method </a:t>
            </a:r>
            <a:r>
              <a:rPr lang="en-IN" sz="1800" dirty="0">
                <a:effectLst/>
                <a:latin typeface="Arial" panose="020B0604020202020204" pitchFamily="34" charset="0"/>
                <a:ea typeface="Calibri" panose="020F0502020204030204" pitchFamily="34" charset="0"/>
                <a:cs typeface="Arial" panose="020B0604020202020204" pitchFamily="34" charset="0"/>
              </a:rPr>
              <a:t> – Convenient sampling was done with a limitation of time constraint and resources, availability of people because of covid and their acceptance to participate.</a:t>
            </a:r>
          </a:p>
          <a:p>
            <a:pPr>
              <a:buFont typeface="Arial" panose="020B0604020202020204" pitchFamily="34" charset="0"/>
              <a:buChar char="•"/>
            </a:pPr>
            <a:r>
              <a:rPr lang="en-IN" sz="1800" b="1" dirty="0">
                <a:effectLst/>
                <a:latin typeface="Arial" panose="020B0604020202020204" pitchFamily="34" charset="0"/>
                <a:ea typeface="Calibri" panose="020F0502020204030204" pitchFamily="34" charset="0"/>
                <a:cs typeface="Arial" panose="020B0604020202020204" pitchFamily="34" charset="0"/>
              </a:rPr>
              <a:t> Sample Size- </a:t>
            </a:r>
            <a:r>
              <a:rPr lang="en-IN" sz="1800" dirty="0">
                <a:effectLst/>
                <a:latin typeface="Arial" panose="020B0604020202020204" pitchFamily="34" charset="0"/>
                <a:ea typeface="Calibri" panose="020F0502020204030204" pitchFamily="34" charset="0"/>
                <a:cs typeface="Arial" panose="020B0604020202020204" pitchFamily="34" charset="0"/>
              </a:rPr>
              <a:t>103</a:t>
            </a:r>
          </a:p>
          <a:p>
            <a:pPr marL="0" indent="0">
              <a:buNone/>
            </a:pPr>
            <a:endParaRPr lang="en-IN" sz="1800" b="1" dirty="0">
              <a:latin typeface="Arial" panose="020B0604020202020204" pitchFamily="34" charset="0"/>
              <a:ea typeface="Calibri" panose="020F0502020204030204" pitchFamily="34" charset="0"/>
              <a:cs typeface="Arial" panose="020B0604020202020204" pitchFamily="34" charset="0"/>
            </a:endParaRPr>
          </a:p>
          <a:p>
            <a:pPr>
              <a:buFont typeface="Arial" panose="020B0604020202020204" pitchFamily="34" charset="0"/>
              <a:buChar char="•"/>
            </a:pPr>
            <a:endParaRPr lang="en-IN" sz="1800" b="1" dirty="0">
              <a:effectLst/>
              <a:latin typeface="Arial" panose="020B0604020202020204" pitchFamily="34" charset="0"/>
              <a:ea typeface="Calibri" panose="020F0502020204030204" pitchFamily="34" charset="0"/>
              <a:cs typeface="Arial" panose="020B0604020202020204" pitchFamily="34" charset="0"/>
            </a:endParaRPr>
          </a:p>
          <a:p>
            <a:pPr>
              <a:buFont typeface="Arial" panose="020B0604020202020204" pitchFamily="34" charset="0"/>
              <a:buChar char="•"/>
            </a:pPr>
            <a:endParaRPr lang="en-IN" sz="1800" b="1" dirty="0">
              <a:latin typeface="Arial" panose="020B0604020202020204" pitchFamily="34" charset="0"/>
              <a:ea typeface="Calibri" panose="020F0502020204030204" pitchFamily="34" charset="0"/>
              <a:cs typeface="Arial" panose="020B0604020202020204" pitchFamily="34" charset="0"/>
            </a:endParaRPr>
          </a:p>
          <a:p>
            <a:pPr>
              <a:buFont typeface="Arial" panose="020B0604020202020204" pitchFamily="34" charset="0"/>
              <a:buChar char="•"/>
            </a:pPr>
            <a:endParaRPr lang="en-IN" sz="1800" b="1" dirty="0">
              <a:effectLst/>
              <a:latin typeface="Arial" panose="020B0604020202020204" pitchFamily="34" charset="0"/>
              <a:ea typeface="Calibri" panose="020F0502020204030204" pitchFamily="34" charset="0"/>
              <a:cs typeface="Arial" panose="020B0604020202020204" pitchFamily="34" charset="0"/>
            </a:endParaRPr>
          </a:p>
          <a:p>
            <a:pPr>
              <a:buFont typeface="Arial" panose="020B0604020202020204" pitchFamily="34" charset="0"/>
              <a:buChar char="•"/>
            </a:pPr>
            <a:endParaRPr lang="en-IN" sz="1800" b="1" dirty="0">
              <a:latin typeface="Arial" panose="020B0604020202020204" pitchFamily="34" charset="0"/>
              <a:ea typeface="Calibri" panose="020F0502020204030204" pitchFamily="34" charset="0"/>
              <a:cs typeface="Arial" panose="020B0604020202020204" pitchFamily="34" charset="0"/>
            </a:endParaRPr>
          </a:p>
          <a:p>
            <a:pPr>
              <a:buFont typeface="Arial" panose="020B0604020202020204" pitchFamily="34" charset="0"/>
              <a:buChar char="•"/>
            </a:pPr>
            <a:r>
              <a:rPr lang="en-IN" sz="1800" b="1" dirty="0">
                <a:latin typeface="Arial" panose="020B0604020202020204" pitchFamily="34" charset="0"/>
                <a:ea typeface="Calibri" panose="020F0502020204030204" pitchFamily="34" charset="0"/>
                <a:cs typeface="Arial" panose="020B0604020202020204" pitchFamily="34" charset="0"/>
              </a:rPr>
              <a:t> Data collection tool- </a:t>
            </a:r>
            <a:r>
              <a:rPr lang="en-IN" sz="1800" dirty="0">
                <a:latin typeface="Arial" panose="020B0604020202020204" pitchFamily="34" charset="0"/>
                <a:ea typeface="Calibri" panose="020F0502020204030204" pitchFamily="34" charset="0"/>
                <a:cs typeface="Arial" panose="020B0604020202020204" pitchFamily="34" charset="0"/>
              </a:rPr>
              <a:t>Questionnaire on Insomnia severity index scale</a:t>
            </a:r>
          </a:p>
          <a:p>
            <a:pPr marL="0" indent="0">
              <a:buNone/>
            </a:pPr>
            <a:endParaRPr lang="en-IN" sz="1800" dirty="0">
              <a:effectLst/>
              <a:latin typeface="Arial" panose="020B0604020202020204" pitchFamily="34" charset="0"/>
              <a:ea typeface="Calibri" panose="020F0502020204030204" pitchFamily="34" charset="0"/>
              <a:cs typeface="Arial" panose="020B0604020202020204" pitchFamily="34" charset="0"/>
            </a:endParaRPr>
          </a:p>
          <a:p>
            <a:pPr>
              <a:buFont typeface="Arial" panose="020B0604020202020204" pitchFamily="34" charset="0"/>
              <a:buChar char="•"/>
            </a:pPr>
            <a:endParaRPr lang="en-IN" b="1" dirty="0">
              <a:latin typeface="Arial" panose="020B0604020202020204" pitchFamily="34" charset="0"/>
              <a:cs typeface="Arial" panose="020B0604020202020204" pitchFamily="34" charset="0"/>
            </a:endParaRPr>
          </a:p>
          <a:p>
            <a:pPr>
              <a:buFont typeface="Arial" panose="020B0604020202020204" pitchFamily="34" charset="0"/>
              <a:buChar char="•"/>
            </a:pPr>
            <a:endParaRPr lang="en-IN" b="1" dirty="0">
              <a:latin typeface="Arial" panose="020B0604020202020204" pitchFamily="34" charset="0"/>
              <a:cs typeface="Arial" panose="020B0604020202020204" pitchFamily="34" charset="0"/>
            </a:endParaRPr>
          </a:p>
          <a:p>
            <a:pPr>
              <a:buFont typeface="Arial" panose="020B0604020202020204" pitchFamily="34" charset="0"/>
              <a:buChar char="•"/>
            </a:pPr>
            <a:endParaRPr lang="en-IN" b="1" dirty="0">
              <a:latin typeface="Arial" panose="020B0604020202020204" pitchFamily="34" charset="0"/>
              <a:cs typeface="Arial" panose="020B0604020202020204" pitchFamily="34" charset="0"/>
            </a:endParaRPr>
          </a:p>
          <a:p>
            <a:pPr>
              <a:buFont typeface="Arial" panose="020B0604020202020204" pitchFamily="34" charset="0"/>
              <a:buChar char="•"/>
            </a:pPr>
            <a:endParaRPr lang="en-IN" b="1" dirty="0">
              <a:latin typeface="Arial" panose="020B0604020202020204" pitchFamily="34" charset="0"/>
              <a:cs typeface="Arial" panose="020B0604020202020204" pitchFamily="34" charset="0"/>
            </a:endParaRPr>
          </a:p>
          <a:p>
            <a:pPr>
              <a:buFont typeface="Arial" panose="020B0604020202020204" pitchFamily="34" charset="0"/>
              <a:buChar char="•"/>
            </a:pPr>
            <a:endParaRPr lang="en-IN" b="1" dirty="0">
              <a:latin typeface="Arial" panose="020B0604020202020204" pitchFamily="34" charset="0"/>
              <a:cs typeface="Arial" panose="020B0604020202020204" pitchFamily="34" charset="0"/>
            </a:endParaRPr>
          </a:p>
          <a:p>
            <a:pPr>
              <a:buFont typeface="Arial" panose="020B0604020202020204" pitchFamily="34" charset="0"/>
              <a:buChar char="•"/>
            </a:pPr>
            <a:endParaRPr lang="en-IN" dirty="0"/>
          </a:p>
        </p:txBody>
      </p:sp>
      <p:sp>
        <p:nvSpPr>
          <p:cNvPr id="4" name="Rectangle: Rounded Corners 3">
            <a:extLst>
              <a:ext uri="{FF2B5EF4-FFF2-40B4-BE49-F238E27FC236}">
                <a16:creationId xmlns:a16="http://schemas.microsoft.com/office/drawing/2014/main" id="{C131D39C-0DF8-4605-A3A4-1ADD1A6E2F31}"/>
              </a:ext>
            </a:extLst>
          </p:cNvPr>
          <p:cNvSpPr/>
          <p:nvPr/>
        </p:nvSpPr>
        <p:spPr>
          <a:xfrm>
            <a:off x="1647765" y="2849732"/>
            <a:ext cx="4448235" cy="222258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ectangle: Rounded Corners 4">
            <a:extLst>
              <a:ext uri="{FF2B5EF4-FFF2-40B4-BE49-F238E27FC236}">
                <a16:creationId xmlns:a16="http://schemas.microsoft.com/office/drawing/2014/main" id="{F403A0A6-6ADA-49CB-BCDD-C72CF38F0247}"/>
              </a:ext>
            </a:extLst>
          </p:cNvPr>
          <p:cNvSpPr/>
          <p:nvPr/>
        </p:nvSpPr>
        <p:spPr>
          <a:xfrm>
            <a:off x="1940787" y="2928160"/>
            <a:ext cx="1447061" cy="818965"/>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Initial n= 170</a:t>
            </a:r>
          </a:p>
        </p:txBody>
      </p:sp>
      <p:sp>
        <p:nvSpPr>
          <p:cNvPr id="6" name="Arrow: Right 5">
            <a:extLst>
              <a:ext uri="{FF2B5EF4-FFF2-40B4-BE49-F238E27FC236}">
                <a16:creationId xmlns:a16="http://schemas.microsoft.com/office/drawing/2014/main" id="{12FEAC16-C017-4552-BF40-2392BAD4580D}"/>
              </a:ext>
            </a:extLst>
          </p:cNvPr>
          <p:cNvSpPr/>
          <p:nvPr/>
        </p:nvSpPr>
        <p:spPr>
          <a:xfrm>
            <a:off x="3387131" y="3128793"/>
            <a:ext cx="623767" cy="30184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IN"/>
          </a:p>
        </p:txBody>
      </p:sp>
      <p:sp>
        <p:nvSpPr>
          <p:cNvPr id="8" name="Rectangle: Rounded Corners 7">
            <a:extLst>
              <a:ext uri="{FF2B5EF4-FFF2-40B4-BE49-F238E27FC236}">
                <a16:creationId xmlns:a16="http://schemas.microsoft.com/office/drawing/2014/main" id="{C66EF534-0EB0-454A-99DC-C95282E8C7EE}"/>
              </a:ext>
            </a:extLst>
          </p:cNvPr>
          <p:cNvSpPr/>
          <p:nvPr/>
        </p:nvSpPr>
        <p:spPr>
          <a:xfrm>
            <a:off x="3987765" y="2938483"/>
            <a:ext cx="1538797" cy="767097"/>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Responses received n= 107</a:t>
            </a:r>
          </a:p>
        </p:txBody>
      </p:sp>
      <p:sp>
        <p:nvSpPr>
          <p:cNvPr id="10" name="Arrow: Down 9">
            <a:extLst>
              <a:ext uri="{FF2B5EF4-FFF2-40B4-BE49-F238E27FC236}">
                <a16:creationId xmlns:a16="http://schemas.microsoft.com/office/drawing/2014/main" id="{8F437710-B31C-4543-9FDC-529D5357D0F3}"/>
              </a:ext>
            </a:extLst>
          </p:cNvPr>
          <p:cNvSpPr/>
          <p:nvPr/>
        </p:nvSpPr>
        <p:spPr>
          <a:xfrm>
            <a:off x="4528815" y="3731375"/>
            <a:ext cx="340219" cy="521100"/>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IN"/>
          </a:p>
        </p:txBody>
      </p:sp>
      <p:sp>
        <p:nvSpPr>
          <p:cNvPr id="11" name="Rectangle: Rounded Corners 10">
            <a:extLst>
              <a:ext uri="{FF2B5EF4-FFF2-40B4-BE49-F238E27FC236}">
                <a16:creationId xmlns:a16="http://schemas.microsoft.com/office/drawing/2014/main" id="{F8D8CD9E-B3DF-41B4-8C27-22E68C49B5BC}"/>
              </a:ext>
            </a:extLst>
          </p:cNvPr>
          <p:cNvSpPr/>
          <p:nvPr/>
        </p:nvSpPr>
        <p:spPr>
          <a:xfrm>
            <a:off x="4010898" y="4278270"/>
            <a:ext cx="1538797" cy="767097"/>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 Final n= 103</a:t>
            </a:r>
          </a:p>
        </p:txBody>
      </p:sp>
      <p:sp>
        <p:nvSpPr>
          <p:cNvPr id="13" name="Rectangle: Rounded Corners 12">
            <a:extLst>
              <a:ext uri="{FF2B5EF4-FFF2-40B4-BE49-F238E27FC236}">
                <a16:creationId xmlns:a16="http://schemas.microsoft.com/office/drawing/2014/main" id="{42ED1733-D144-488C-A8D9-8348A57BA59B}"/>
              </a:ext>
            </a:extLst>
          </p:cNvPr>
          <p:cNvSpPr/>
          <p:nvPr/>
        </p:nvSpPr>
        <p:spPr>
          <a:xfrm>
            <a:off x="1902682" y="3823857"/>
            <a:ext cx="1538797" cy="818965"/>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Excluded 4</a:t>
            </a:r>
          </a:p>
        </p:txBody>
      </p:sp>
      <p:sp>
        <p:nvSpPr>
          <p:cNvPr id="14" name="Arrow: Left 13">
            <a:extLst>
              <a:ext uri="{FF2B5EF4-FFF2-40B4-BE49-F238E27FC236}">
                <a16:creationId xmlns:a16="http://schemas.microsoft.com/office/drawing/2014/main" id="{45F9B1BD-007A-46D6-8FA9-11A59EAB3E8F}"/>
              </a:ext>
            </a:extLst>
          </p:cNvPr>
          <p:cNvSpPr/>
          <p:nvPr/>
        </p:nvSpPr>
        <p:spPr>
          <a:xfrm>
            <a:off x="3441479" y="4003323"/>
            <a:ext cx="746205" cy="301840"/>
          </a:xfrm>
          <a:prstGeom prst="lef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565805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8E012-B703-416C-9BAE-5BE384A7F452}"/>
              </a:ext>
            </a:extLst>
          </p:cNvPr>
          <p:cNvSpPr>
            <a:spLocks noGrp="1"/>
          </p:cNvSpPr>
          <p:nvPr>
            <p:ph type="title"/>
          </p:nvPr>
        </p:nvSpPr>
        <p:spPr>
          <a:xfrm>
            <a:off x="903452" y="0"/>
            <a:ext cx="10058400" cy="1052300"/>
          </a:xfrm>
        </p:spPr>
        <p:txBody>
          <a:bodyPr>
            <a:normAutofit/>
          </a:bodyPr>
          <a:lstStyle/>
          <a:p>
            <a:pPr algn="ctr"/>
            <a:r>
              <a:rPr lang="en-US" sz="40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Results</a:t>
            </a:r>
            <a:endParaRPr lang="en-IN" sz="40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3" name="Table 2">
            <a:extLst>
              <a:ext uri="{FF2B5EF4-FFF2-40B4-BE49-F238E27FC236}">
                <a16:creationId xmlns:a16="http://schemas.microsoft.com/office/drawing/2014/main" id="{EA3F8D5E-7A75-4067-BDBC-F48F47C34DD3}"/>
              </a:ext>
            </a:extLst>
          </p:cNvPr>
          <p:cNvGraphicFramePr>
            <a:graphicFrameLocks noGrp="1"/>
          </p:cNvGraphicFramePr>
          <p:nvPr>
            <p:extLst>
              <p:ext uri="{D42A27DB-BD31-4B8C-83A1-F6EECF244321}">
                <p14:modId xmlns:p14="http://schemas.microsoft.com/office/powerpoint/2010/main" val="131470753"/>
              </p:ext>
            </p:extLst>
          </p:nvPr>
        </p:nvGraphicFramePr>
        <p:xfrm>
          <a:off x="1189608" y="1897280"/>
          <a:ext cx="4095564" cy="4275656"/>
        </p:xfrm>
        <a:graphic>
          <a:graphicData uri="http://schemas.openxmlformats.org/drawingml/2006/table">
            <a:tbl>
              <a:tblPr firstRow="1" firstCol="1" bandRow="1">
                <a:tableStyleId>{5C22544A-7EE6-4342-B048-85BDC9FD1C3A}</a:tableStyleId>
              </a:tblPr>
              <a:tblGrid>
                <a:gridCol w="1024110">
                  <a:extLst>
                    <a:ext uri="{9D8B030D-6E8A-4147-A177-3AD203B41FA5}">
                      <a16:colId xmlns:a16="http://schemas.microsoft.com/office/drawing/2014/main" val="2524345763"/>
                    </a:ext>
                  </a:extLst>
                </a:gridCol>
                <a:gridCol w="1023818">
                  <a:extLst>
                    <a:ext uri="{9D8B030D-6E8A-4147-A177-3AD203B41FA5}">
                      <a16:colId xmlns:a16="http://schemas.microsoft.com/office/drawing/2014/main" val="4260839031"/>
                    </a:ext>
                  </a:extLst>
                </a:gridCol>
                <a:gridCol w="1023818">
                  <a:extLst>
                    <a:ext uri="{9D8B030D-6E8A-4147-A177-3AD203B41FA5}">
                      <a16:colId xmlns:a16="http://schemas.microsoft.com/office/drawing/2014/main" val="2395857938"/>
                    </a:ext>
                  </a:extLst>
                </a:gridCol>
                <a:gridCol w="1023818">
                  <a:extLst>
                    <a:ext uri="{9D8B030D-6E8A-4147-A177-3AD203B41FA5}">
                      <a16:colId xmlns:a16="http://schemas.microsoft.com/office/drawing/2014/main" val="542248024"/>
                    </a:ext>
                  </a:extLst>
                </a:gridCol>
              </a:tblGrid>
              <a:tr h="547584">
                <a:tc>
                  <a:txBody>
                    <a:bodyPr/>
                    <a:lstStyle/>
                    <a:p>
                      <a:pPr algn="just">
                        <a:lnSpc>
                          <a:spcPts val="2000"/>
                        </a:lnSpc>
                        <a:spcAft>
                          <a:spcPts val="800"/>
                        </a:spcAft>
                      </a:pPr>
                      <a:r>
                        <a:rPr lang="en-IN" sz="1200">
                          <a:effectLst/>
                        </a:rPr>
                        <a:t>Variable</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Insomnia present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Insomnia absent(%)</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Total</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23589938"/>
                  </a:ext>
                </a:extLst>
              </a:tr>
              <a:tr h="260665">
                <a:tc gridSpan="4">
                  <a:txBody>
                    <a:bodyPr/>
                    <a:lstStyle/>
                    <a:p>
                      <a:pPr algn="just">
                        <a:lnSpc>
                          <a:spcPts val="2000"/>
                        </a:lnSpc>
                        <a:spcAft>
                          <a:spcPts val="800"/>
                        </a:spcAft>
                      </a:pPr>
                      <a:r>
                        <a:rPr lang="en-IN" sz="1200">
                          <a:effectLst/>
                        </a:rPr>
                        <a:t>Age</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632109457"/>
                  </a:ext>
                </a:extLst>
              </a:tr>
              <a:tr h="260665">
                <a:tc>
                  <a:txBody>
                    <a:bodyPr/>
                    <a:lstStyle/>
                    <a:p>
                      <a:pPr algn="just">
                        <a:lnSpc>
                          <a:spcPts val="2000"/>
                        </a:lnSpc>
                        <a:spcAft>
                          <a:spcPts val="800"/>
                        </a:spcAft>
                      </a:pPr>
                      <a:r>
                        <a:rPr lang="en-IN" sz="1200">
                          <a:effectLst/>
                        </a:rPr>
                        <a:t>18-35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14(30.4)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32(69.5)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46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8629983"/>
                  </a:ext>
                </a:extLst>
              </a:tr>
              <a:tr h="260665">
                <a:tc>
                  <a:txBody>
                    <a:bodyPr/>
                    <a:lstStyle/>
                    <a:p>
                      <a:pPr algn="just">
                        <a:lnSpc>
                          <a:spcPts val="2000"/>
                        </a:lnSpc>
                        <a:spcAft>
                          <a:spcPts val="800"/>
                        </a:spcAft>
                      </a:pPr>
                      <a:r>
                        <a:rPr lang="en-IN" sz="1200">
                          <a:effectLst/>
                        </a:rPr>
                        <a:t>36-55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20(35.08)</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37(64.9)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57</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40474425"/>
                  </a:ext>
                </a:extLst>
              </a:tr>
              <a:tr h="260665">
                <a:tc gridSpan="4">
                  <a:txBody>
                    <a:bodyPr/>
                    <a:lstStyle/>
                    <a:p>
                      <a:pPr algn="just">
                        <a:lnSpc>
                          <a:spcPts val="2000"/>
                        </a:lnSpc>
                        <a:spcAft>
                          <a:spcPts val="800"/>
                        </a:spcAft>
                      </a:pPr>
                      <a:r>
                        <a:rPr lang="en-IN" sz="1200">
                          <a:effectLst/>
                        </a:rPr>
                        <a:t>Sex</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014681334"/>
                  </a:ext>
                </a:extLst>
              </a:tr>
              <a:tr h="260665">
                <a:tc>
                  <a:txBody>
                    <a:bodyPr/>
                    <a:lstStyle/>
                    <a:p>
                      <a:pPr algn="just">
                        <a:lnSpc>
                          <a:spcPts val="2000"/>
                        </a:lnSpc>
                        <a:spcAft>
                          <a:spcPts val="800"/>
                        </a:spcAft>
                      </a:pPr>
                      <a:r>
                        <a:rPr lang="en-IN" sz="1200">
                          <a:effectLst/>
                        </a:rPr>
                        <a:t>Male</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15(30.6)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34(69.3)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49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6626104"/>
                  </a:ext>
                </a:extLst>
              </a:tr>
              <a:tr h="260665">
                <a:tc>
                  <a:txBody>
                    <a:bodyPr/>
                    <a:lstStyle/>
                    <a:p>
                      <a:pPr algn="just">
                        <a:lnSpc>
                          <a:spcPts val="2000"/>
                        </a:lnSpc>
                        <a:spcAft>
                          <a:spcPts val="800"/>
                        </a:spcAft>
                      </a:pPr>
                      <a:r>
                        <a:rPr lang="en-IN" sz="1200">
                          <a:effectLst/>
                        </a:rPr>
                        <a:t>Female</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19(35.18)</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35(64.81)</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54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2098722"/>
                  </a:ext>
                </a:extLst>
              </a:tr>
              <a:tr h="260665">
                <a:tc gridSpan="4">
                  <a:txBody>
                    <a:bodyPr/>
                    <a:lstStyle/>
                    <a:p>
                      <a:pPr algn="just">
                        <a:lnSpc>
                          <a:spcPts val="2000"/>
                        </a:lnSpc>
                        <a:spcAft>
                          <a:spcPts val="800"/>
                        </a:spcAft>
                      </a:pPr>
                      <a:r>
                        <a:rPr lang="en-IN" sz="1200">
                          <a:effectLst/>
                        </a:rPr>
                        <a:t>Occupation</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851807675"/>
                  </a:ext>
                </a:extLst>
              </a:tr>
              <a:tr h="260665">
                <a:tc>
                  <a:txBody>
                    <a:bodyPr/>
                    <a:lstStyle/>
                    <a:p>
                      <a:pPr algn="just">
                        <a:lnSpc>
                          <a:spcPts val="2000"/>
                        </a:lnSpc>
                        <a:spcAft>
                          <a:spcPts val="800"/>
                        </a:spcAft>
                      </a:pPr>
                      <a:r>
                        <a:rPr lang="en-IN" sz="1200">
                          <a:effectLst/>
                        </a:rPr>
                        <a:t>Student</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5(26.3)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14(73.6)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19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73750029"/>
                  </a:ext>
                </a:extLst>
              </a:tr>
              <a:tr h="547584">
                <a:tc>
                  <a:txBody>
                    <a:bodyPr/>
                    <a:lstStyle/>
                    <a:p>
                      <a:pPr algn="just">
                        <a:lnSpc>
                          <a:spcPts val="2000"/>
                        </a:lnSpc>
                        <a:spcAft>
                          <a:spcPts val="800"/>
                        </a:spcAft>
                      </a:pPr>
                      <a:r>
                        <a:rPr lang="en-IN" sz="1200">
                          <a:effectLst/>
                        </a:rPr>
                        <a:t>Health professional</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8(36.36)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14(63.63)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22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04635404"/>
                  </a:ext>
                </a:extLst>
              </a:tr>
              <a:tr h="547584">
                <a:tc>
                  <a:txBody>
                    <a:bodyPr/>
                    <a:lstStyle/>
                    <a:p>
                      <a:pPr algn="just">
                        <a:lnSpc>
                          <a:spcPts val="2000"/>
                        </a:lnSpc>
                        <a:spcAft>
                          <a:spcPts val="800"/>
                        </a:spcAft>
                      </a:pPr>
                      <a:r>
                        <a:rPr lang="en-IN" sz="1200">
                          <a:effectLst/>
                        </a:rPr>
                        <a:t>Working professional</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16(38.09)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26(61.9)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42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52665854"/>
                  </a:ext>
                </a:extLst>
              </a:tr>
              <a:tr h="547584">
                <a:tc>
                  <a:txBody>
                    <a:bodyPr/>
                    <a:lstStyle/>
                    <a:p>
                      <a:pPr algn="just">
                        <a:lnSpc>
                          <a:spcPts val="2000"/>
                        </a:lnSpc>
                        <a:spcAft>
                          <a:spcPts val="800"/>
                        </a:spcAft>
                      </a:pPr>
                      <a:r>
                        <a:rPr lang="en-IN" sz="1200">
                          <a:effectLst/>
                        </a:rPr>
                        <a:t>Retired/ Homemaker</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4(20)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a:effectLst/>
                        </a:rPr>
                        <a:t>16(80)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IN" sz="1200" dirty="0">
                          <a:effectLst/>
                        </a:rPr>
                        <a:t>20</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50825476"/>
                  </a:ext>
                </a:extLst>
              </a:tr>
            </a:tbl>
          </a:graphicData>
        </a:graphic>
      </p:graphicFrame>
      <p:graphicFrame>
        <p:nvGraphicFramePr>
          <p:cNvPr id="12" name="Chart 11">
            <a:extLst>
              <a:ext uri="{FF2B5EF4-FFF2-40B4-BE49-F238E27FC236}">
                <a16:creationId xmlns:a16="http://schemas.microsoft.com/office/drawing/2014/main" id="{9961274F-37DC-430D-B63A-8ACEEEEC6836}"/>
              </a:ext>
            </a:extLst>
          </p:cNvPr>
          <p:cNvGraphicFramePr/>
          <p:nvPr>
            <p:extLst>
              <p:ext uri="{D42A27DB-BD31-4B8C-83A1-F6EECF244321}">
                <p14:modId xmlns:p14="http://schemas.microsoft.com/office/powerpoint/2010/main" val="1264845765"/>
              </p:ext>
            </p:extLst>
          </p:nvPr>
        </p:nvGraphicFramePr>
        <p:xfrm>
          <a:off x="5532268" y="4068342"/>
          <a:ext cx="5067670" cy="210459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Table 3">
            <a:extLst>
              <a:ext uri="{FF2B5EF4-FFF2-40B4-BE49-F238E27FC236}">
                <a16:creationId xmlns:a16="http://schemas.microsoft.com/office/drawing/2014/main" id="{D41A1598-D2BD-4106-9694-2E525E54BD91}"/>
              </a:ext>
            </a:extLst>
          </p:cNvPr>
          <p:cNvGraphicFramePr>
            <a:graphicFrameLocks noGrp="1"/>
          </p:cNvGraphicFramePr>
          <p:nvPr>
            <p:extLst>
              <p:ext uri="{D42A27DB-BD31-4B8C-83A1-F6EECF244321}">
                <p14:modId xmlns:p14="http://schemas.microsoft.com/office/powerpoint/2010/main" val="3195497158"/>
              </p:ext>
            </p:extLst>
          </p:nvPr>
        </p:nvGraphicFramePr>
        <p:xfrm>
          <a:off x="5532268" y="1897280"/>
          <a:ext cx="5223028" cy="2064160"/>
        </p:xfrm>
        <a:graphic>
          <a:graphicData uri="http://schemas.openxmlformats.org/drawingml/2006/table">
            <a:tbl>
              <a:tblPr firstRow="1" firstCol="1" bandRow="1">
                <a:tableStyleId>{5C22544A-7EE6-4342-B048-85BDC9FD1C3A}</a:tableStyleId>
              </a:tblPr>
              <a:tblGrid>
                <a:gridCol w="2417526">
                  <a:extLst>
                    <a:ext uri="{9D8B030D-6E8A-4147-A177-3AD203B41FA5}">
                      <a16:colId xmlns:a16="http://schemas.microsoft.com/office/drawing/2014/main" val="3997066522"/>
                    </a:ext>
                  </a:extLst>
                </a:gridCol>
                <a:gridCol w="1509373">
                  <a:extLst>
                    <a:ext uri="{9D8B030D-6E8A-4147-A177-3AD203B41FA5}">
                      <a16:colId xmlns:a16="http://schemas.microsoft.com/office/drawing/2014/main" val="2337203632"/>
                    </a:ext>
                  </a:extLst>
                </a:gridCol>
                <a:gridCol w="1296129">
                  <a:extLst>
                    <a:ext uri="{9D8B030D-6E8A-4147-A177-3AD203B41FA5}">
                      <a16:colId xmlns:a16="http://schemas.microsoft.com/office/drawing/2014/main" val="887965865"/>
                    </a:ext>
                  </a:extLst>
                </a:gridCol>
              </a:tblGrid>
              <a:tr h="238393">
                <a:tc>
                  <a:txBody>
                    <a:bodyPr/>
                    <a:lstStyle/>
                    <a:p>
                      <a:pPr algn="just">
                        <a:lnSpc>
                          <a:spcPts val="2000"/>
                        </a:lnSpc>
                        <a:spcAft>
                          <a:spcPts val="800"/>
                        </a:spcAft>
                      </a:pPr>
                      <a:r>
                        <a:rPr lang="en-US" sz="1200">
                          <a:effectLst/>
                        </a:rPr>
                        <a:t>Category of insomnia</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ts val="2000"/>
                        </a:lnSpc>
                        <a:spcAft>
                          <a:spcPts val="800"/>
                        </a:spcAft>
                      </a:pPr>
                      <a:r>
                        <a:rPr lang="en-US" sz="1200">
                          <a:effectLst/>
                        </a:rPr>
                        <a:t>Frequency (n)</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ts val="2000"/>
                        </a:lnSpc>
                        <a:spcAft>
                          <a:spcPts val="800"/>
                        </a:spcAft>
                      </a:pPr>
                      <a:r>
                        <a:rPr lang="en-US" sz="1200">
                          <a:effectLst/>
                        </a:rPr>
                        <a:t>Percentage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56212629"/>
                  </a:ext>
                </a:extLst>
              </a:tr>
              <a:tr h="363303">
                <a:tc>
                  <a:txBody>
                    <a:bodyPr/>
                    <a:lstStyle/>
                    <a:p>
                      <a:pPr algn="just">
                        <a:lnSpc>
                          <a:spcPts val="2000"/>
                        </a:lnSpc>
                        <a:spcAft>
                          <a:spcPts val="800"/>
                        </a:spcAft>
                      </a:pPr>
                      <a:r>
                        <a:rPr lang="en-US" sz="1200">
                          <a:effectLst/>
                        </a:rPr>
                        <a:t>No clinically significant insomnia</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US" sz="1200">
                          <a:effectLst/>
                        </a:rPr>
                        <a:t>52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ts val="2000"/>
                        </a:lnSpc>
                        <a:spcAft>
                          <a:spcPts val="800"/>
                        </a:spcAft>
                      </a:pPr>
                      <a:r>
                        <a:rPr lang="en-US" sz="1200">
                          <a:effectLst/>
                        </a:rPr>
                        <a:t>50.4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22313578"/>
                  </a:ext>
                </a:extLst>
              </a:tr>
              <a:tr h="238393">
                <a:tc>
                  <a:txBody>
                    <a:bodyPr/>
                    <a:lstStyle/>
                    <a:p>
                      <a:pPr algn="just">
                        <a:lnSpc>
                          <a:spcPts val="2000"/>
                        </a:lnSpc>
                        <a:spcAft>
                          <a:spcPts val="800"/>
                        </a:spcAft>
                      </a:pPr>
                      <a:r>
                        <a:rPr lang="en-US" sz="1200">
                          <a:effectLst/>
                        </a:rPr>
                        <a:t>Subthreshold insomnia</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US" sz="1200">
                          <a:effectLst/>
                        </a:rPr>
                        <a:t>17</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ts val="2000"/>
                        </a:lnSpc>
                        <a:spcAft>
                          <a:spcPts val="800"/>
                        </a:spcAft>
                      </a:pPr>
                      <a:r>
                        <a:rPr lang="en-US" sz="1200">
                          <a:effectLst/>
                        </a:rPr>
                        <a:t>16.5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02754759"/>
                  </a:ext>
                </a:extLst>
              </a:tr>
              <a:tr h="494369">
                <a:tc>
                  <a:txBody>
                    <a:bodyPr/>
                    <a:lstStyle/>
                    <a:p>
                      <a:pPr algn="just">
                        <a:lnSpc>
                          <a:spcPts val="2000"/>
                        </a:lnSpc>
                        <a:spcAft>
                          <a:spcPts val="800"/>
                        </a:spcAft>
                      </a:pPr>
                      <a:r>
                        <a:rPr lang="en-US" sz="1200">
                          <a:effectLst/>
                        </a:rPr>
                        <a:t>Moderate clinically significant insomnia</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US" sz="1200" dirty="0">
                          <a:effectLst/>
                        </a:rPr>
                        <a:t>31</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ts val="2000"/>
                        </a:lnSpc>
                        <a:spcAft>
                          <a:spcPts val="800"/>
                        </a:spcAft>
                      </a:pPr>
                      <a:r>
                        <a:rPr lang="en-US" sz="1200">
                          <a:effectLst/>
                        </a:rPr>
                        <a:t>30.09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81837874"/>
                  </a:ext>
                </a:extLst>
              </a:tr>
              <a:tr h="494369">
                <a:tc>
                  <a:txBody>
                    <a:bodyPr/>
                    <a:lstStyle/>
                    <a:p>
                      <a:pPr algn="just">
                        <a:lnSpc>
                          <a:spcPts val="2000"/>
                        </a:lnSpc>
                        <a:spcAft>
                          <a:spcPts val="800"/>
                        </a:spcAft>
                      </a:pPr>
                      <a:r>
                        <a:rPr lang="en-US" sz="1200">
                          <a:effectLst/>
                        </a:rPr>
                        <a:t>Severe clinically significant insomnia</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US" sz="1200">
                          <a:effectLst/>
                        </a:rPr>
                        <a:t>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ts val="2000"/>
                        </a:lnSpc>
                        <a:spcAft>
                          <a:spcPts val="800"/>
                        </a:spcAft>
                      </a:pPr>
                      <a:r>
                        <a:rPr lang="en-US" sz="1200">
                          <a:effectLst/>
                        </a:rPr>
                        <a:t>2.9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84547930"/>
                  </a:ext>
                </a:extLst>
              </a:tr>
              <a:tr h="235333">
                <a:tc>
                  <a:txBody>
                    <a:bodyPr/>
                    <a:lstStyle/>
                    <a:p>
                      <a:pPr algn="just">
                        <a:lnSpc>
                          <a:spcPts val="2000"/>
                        </a:lnSpc>
                        <a:spcAft>
                          <a:spcPts val="800"/>
                        </a:spcAft>
                      </a:pPr>
                      <a:r>
                        <a:rPr lang="en-US" sz="1200">
                          <a:effectLst/>
                        </a:rPr>
                        <a:t>Total</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2000"/>
                        </a:lnSpc>
                        <a:spcAft>
                          <a:spcPts val="800"/>
                        </a:spcAft>
                      </a:pPr>
                      <a:r>
                        <a:rPr lang="en-US" sz="1200">
                          <a:effectLst/>
                        </a:rPr>
                        <a:t>103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ts val="2000"/>
                        </a:lnSpc>
                        <a:spcAft>
                          <a:spcPts val="800"/>
                        </a:spcAft>
                      </a:pPr>
                      <a:r>
                        <a:rPr lang="en-US" sz="1200" dirty="0">
                          <a:effectLst/>
                        </a:rPr>
                        <a:t>100</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56896702"/>
                  </a:ext>
                </a:extLst>
              </a:tr>
            </a:tbl>
          </a:graphicData>
        </a:graphic>
      </p:graphicFrame>
      <p:sp>
        <p:nvSpPr>
          <p:cNvPr id="6" name="Rectangle 1">
            <a:extLst>
              <a:ext uri="{FF2B5EF4-FFF2-40B4-BE49-F238E27FC236}">
                <a16:creationId xmlns:a16="http://schemas.microsoft.com/office/drawing/2014/main" id="{CAE7FDC4-7F59-48FB-8E1E-184AD2EF37CF}"/>
              </a:ext>
            </a:extLst>
          </p:cNvPr>
          <p:cNvSpPr>
            <a:spLocks noChangeArrowheads="1"/>
          </p:cNvSpPr>
          <p:nvPr/>
        </p:nvSpPr>
        <p:spPr bwMode="auto">
          <a:xfrm>
            <a:off x="5232782" y="4161483"/>
            <a:ext cx="6127010" cy="406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N"/>
          </a:p>
        </p:txBody>
      </p:sp>
    </p:spTree>
    <p:extLst>
      <p:ext uri="{BB962C8B-B14F-4D97-AF65-F5344CB8AC3E}">
        <p14:creationId xmlns:p14="http://schemas.microsoft.com/office/powerpoint/2010/main" val="35329397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TM02900769[[fn=Retrospect]]</Template>
  <TotalTime>1374</TotalTime>
  <Words>1659</Words>
  <Application>Microsoft Office PowerPoint</Application>
  <PresentationFormat>Widescreen</PresentationFormat>
  <Paragraphs>212</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Boing</vt:lpstr>
      <vt:lpstr>Calibri</vt:lpstr>
      <vt:lpstr>Calibri Light</vt:lpstr>
      <vt:lpstr>Graphik</vt:lpstr>
      <vt:lpstr>Times New Roman</vt:lpstr>
      <vt:lpstr>Retrospect</vt:lpstr>
      <vt:lpstr>PowerPoint Presentation</vt:lpstr>
      <vt:lpstr>ABOUT JHPIEGO</vt:lpstr>
      <vt:lpstr>PowerPoint Presentation</vt:lpstr>
      <vt:lpstr>Rationale and Objective</vt:lpstr>
      <vt:lpstr>Literature Review</vt:lpstr>
      <vt:lpstr>Literature Review</vt:lpstr>
      <vt:lpstr>Materials and Method</vt:lpstr>
      <vt:lpstr>Contd…</vt:lpstr>
      <vt:lpstr>Results</vt:lpstr>
      <vt:lpstr>PowerPoint Presentation</vt:lpstr>
      <vt:lpstr>PowerPoint Presentation</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Binit Surana</dc:creator>
  <cp:lastModifiedBy>Vandana Bhatt</cp:lastModifiedBy>
  <cp:revision>51</cp:revision>
  <dcterms:created xsi:type="dcterms:W3CDTF">2021-06-09T02:43:10Z</dcterms:created>
  <dcterms:modified xsi:type="dcterms:W3CDTF">2021-06-11T12:42:41Z</dcterms:modified>
</cp:coreProperties>
</file>